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1D8"/>
          </a:solidFill>
        </a:fill>
      </a:tcStyle>
    </a:wholeTbl>
    <a:band2H>
      <a:tcTxStyle/>
      <a:tcStyle>
        <a:tcBdr/>
        <a:fill>
          <a:solidFill>
            <a:srgbClr val="E7E9E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D3CB"/>
          </a:solidFill>
        </a:fill>
      </a:tcStyle>
    </a:wholeTbl>
    <a:band2H>
      <a:tcTxStyle/>
      <a:tcStyle>
        <a:tcBdr/>
        <a:fill>
          <a:solidFill>
            <a:srgbClr val="E7EA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E1CC"/>
          </a:solidFill>
        </a:fill>
      </a:tcStyle>
    </a:wholeTbl>
    <a:band2H>
      <a:tcTxStyle/>
      <a:tcStyle>
        <a:tcBdr/>
        <a:fill>
          <a:solidFill>
            <a:srgbClr val="E8F0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121" d="100"/>
          <a:sy n="121" d="100"/>
        </p:scale>
        <p:origin x="3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0" name="Shape 100"/>
          <p:cNvSpPr>
            <a:spLocks noGrp="1" noRot="1" noChangeAspect="1"/>
          </p:cNvSpPr>
          <p:nvPr>
            <p:ph type="sldImg"/>
          </p:nvPr>
        </p:nvSpPr>
        <p:spPr>
          <a:xfrm>
            <a:off x="1143000" y="685800"/>
            <a:ext cx="4572000" cy="3429000"/>
          </a:xfrm>
          <a:prstGeom prst="rect">
            <a:avLst/>
          </a:prstGeom>
        </p:spPr>
        <p:txBody>
          <a:bodyPr/>
          <a:lstStyle/>
          <a:p>
            <a:endParaRPr/>
          </a:p>
        </p:txBody>
      </p:sp>
      <p:sp>
        <p:nvSpPr>
          <p:cNvPr id="101" name="Shape 10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Aptos"/>
      </a:defRPr>
    </a:lvl1pPr>
    <a:lvl2pPr indent="228600" latinLnBrk="0">
      <a:defRPr sz="1200">
        <a:latin typeface="+mn-lt"/>
        <a:ea typeface="+mn-ea"/>
        <a:cs typeface="+mn-cs"/>
        <a:sym typeface="Aptos"/>
      </a:defRPr>
    </a:lvl2pPr>
    <a:lvl3pPr indent="457200" latinLnBrk="0">
      <a:defRPr sz="1200">
        <a:latin typeface="+mn-lt"/>
        <a:ea typeface="+mn-ea"/>
        <a:cs typeface="+mn-cs"/>
        <a:sym typeface="Aptos"/>
      </a:defRPr>
    </a:lvl3pPr>
    <a:lvl4pPr indent="685800" latinLnBrk="0">
      <a:defRPr sz="1200">
        <a:latin typeface="+mn-lt"/>
        <a:ea typeface="+mn-ea"/>
        <a:cs typeface="+mn-cs"/>
        <a:sym typeface="Aptos"/>
      </a:defRPr>
    </a:lvl4pPr>
    <a:lvl5pPr indent="914400" latinLnBrk="0">
      <a:defRPr sz="1200">
        <a:latin typeface="+mn-lt"/>
        <a:ea typeface="+mn-ea"/>
        <a:cs typeface="+mn-cs"/>
        <a:sym typeface="Aptos"/>
      </a:defRPr>
    </a:lvl5pPr>
    <a:lvl6pPr indent="1143000" latinLnBrk="0">
      <a:defRPr sz="1200">
        <a:latin typeface="+mn-lt"/>
        <a:ea typeface="+mn-ea"/>
        <a:cs typeface="+mn-cs"/>
        <a:sym typeface="Aptos"/>
      </a:defRPr>
    </a:lvl6pPr>
    <a:lvl7pPr indent="1371600" latinLnBrk="0">
      <a:defRPr sz="1200">
        <a:latin typeface="+mn-lt"/>
        <a:ea typeface="+mn-ea"/>
        <a:cs typeface="+mn-cs"/>
        <a:sym typeface="Aptos"/>
      </a:defRPr>
    </a:lvl7pPr>
    <a:lvl8pPr indent="1600200" latinLnBrk="0">
      <a:defRPr sz="1200">
        <a:latin typeface="+mn-lt"/>
        <a:ea typeface="+mn-ea"/>
        <a:cs typeface="+mn-cs"/>
        <a:sym typeface="Aptos"/>
      </a:defRPr>
    </a:lvl8pPr>
    <a:lvl9pPr indent="1828800" latinLnBrk="0">
      <a:defRPr sz="1200">
        <a:latin typeface="+mn-lt"/>
        <a:ea typeface="+mn-ea"/>
        <a:cs typeface="+mn-cs"/>
        <a:sym typeface="Apto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757575"/>
                </a:solidFill>
              </a:defRPr>
            </a:lvl1pPr>
            <a:lvl2pPr marL="0" indent="457200">
              <a:buSzTx/>
              <a:buFontTx/>
              <a:buNone/>
              <a:defRPr sz="2400">
                <a:solidFill>
                  <a:srgbClr val="757575"/>
                </a:solidFill>
              </a:defRPr>
            </a:lvl2pPr>
            <a:lvl3pPr marL="0" indent="914400">
              <a:buSzTx/>
              <a:buFontTx/>
              <a:buNone/>
              <a:defRPr sz="2400">
                <a:solidFill>
                  <a:srgbClr val="757575"/>
                </a:solidFill>
              </a:defRPr>
            </a:lvl3pPr>
            <a:lvl4pPr marL="0" indent="1371600">
              <a:buSzTx/>
              <a:buFontTx/>
              <a:buNone/>
              <a:defRPr sz="2400">
                <a:solidFill>
                  <a:srgbClr val="757575"/>
                </a:solidFill>
              </a:defRPr>
            </a:lvl4pPr>
            <a:lvl5pPr marL="0" indent="1828800">
              <a:buSzTx/>
              <a:buFontTx/>
              <a:buNone/>
              <a:defRPr sz="2400">
                <a:solidFill>
                  <a:srgbClr val="757575"/>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Slide 0">
    <p:bg>
      <p:bgPr>
        <a:solidFill>
          <a:srgbClr val="000000"/>
        </a:solidFill>
        <a:effectLst/>
      </p:bgPr>
    </p:bg>
    <p:spTree>
      <p:nvGrpSpPr>
        <p:cNvPr id="1" name=""/>
        <p:cNvGrpSpPr/>
        <p:nvPr/>
      </p:nvGrpSpPr>
      <p:grpSpPr>
        <a:xfrm>
          <a:off x="0" y="0"/>
          <a:ext cx="0" cy="0"/>
          <a:chOff x="0" y="0"/>
          <a:chExt cx="0" cy="0"/>
        </a:xfrm>
      </p:grpSpPr>
      <p:sp>
        <p:nvSpPr>
          <p:cNvPr id="92" name="Title Text"/>
          <p:cNvSpPr txBox="1">
            <a:spLocks noGrp="1"/>
          </p:cNvSpPr>
          <p:nvPr>
            <p:ph type="title"/>
          </p:nvPr>
        </p:nvSpPr>
        <p:spPr>
          <a:xfrm>
            <a:off x="1524000" y="1122362"/>
            <a:ext cx="9144000" cy="2387601"/>
          </a:xfrm>
          <a:prstGeom prst="rect">
            <a:avLst/>
          </a:prstGeom>
        </p:spPr>
        <p:txBody>
          <a:bodyPr anchor="b"/>
          <a:lstStyle>
            <a:lvl1pPr algn="ctr">
              <a:defRPr sz="6000">
                <a:solidFill>
                  <a:srgbClr val="FFFFFF"/>
                </a:solidFill>
              </a:defRPr>
            </a:lvl1pPr>
          </a:lstStyle>
          <a:p>
            <a:r>
              <a:t>Title Text</a:t>
            </a:r>
          </a:p>
        </p:txBody>
      </p:sp>
      <p:sp>
        <p:nvSpPr>
          <p:cNvPr id="93"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solidFill>
                  <a:srgbClr val="FFFFFF"/>
                </a:solidFill>
              </a:defRPr>
            </a:lvl1pPr>
            <a:lvl2pPr marL="0" indent="457200" algn="ctr">
              <a:buSzTx/>
              <a:buFontTx/>
              <a:buNone/>
              <a:defRPr sz="2400">
                <a:solidFill>
                  <a:srgbClr val="FFFFFF"/>
                </a:solidFill>
              </a:defRPr>
            </a:lvl2pPr>
            <a:lvl3pPr marL="0" indent="914400" algn="ctr">
              <a:buSzTx/>
              <a:buFontTx/>
              <a:buNone/>
              <a:defRPr sz="2400">
                <a:solidFill>
                  <a:srgbClr val="FFFFFF"/>
                </a:solidFill>
              </a:defRPr>
            </a:lvl3pPr>
            <a:lvl4pPr marL="0" indent="1371600" algn="ctr">
              <a:buSzTx/>
              <a:buFontTx/>
              <a:buNone/>
              <a:defRPr sz="2400">
                <a:solidFill>
                  <a:srgbClr val="FFFFFF"/>
                </a:solidFill>
              </a:defRPr>
            </a:lvl4pPr>
            <a:lvl5pPr marL="0" indent="1828800" algn="ctr">
              <a:buSzTx/>
              <a:buFontTx/>
              <a:buNone/>
              <a:defRPr sz="24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80144" y="6404292"/>
            <a:ext cx="273657" cy="269241"/>
          </a:xfrm>
          <a:prstGeom prst="rect">
            <a:avLst/>
          </a:prstGeom>
          <a:ln w="12700">
            <a:miter lim="400000"/>
          </a:ln>
        </p:spPr>
        <p:txBody>
          <a:bodyPr wrap="none" lIns="45719" rIns="45719" anchor="ctr">
            <a:spAutoFit/>
          </a:bodyPr>
          <a:lstStyle>
            <a:lvl1pPr algn="r">
              <a:defRPr sz="1200">
                <a:solidFill>
                  <a:srgbClr val="757575"/>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Aptos Display"/>
          <a:ea typeface="Aptos Display"/>
          <a:cs typeface="Aptos Display"/>
          <a:sym typeface="Aptos Display"/>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n-lt"/>
          <a:ea typeface="+mn-ea"/>
          <a:cs typeface="+mn-cs"/>
          <a:sym typeface="Aptos"/>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Apto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hyperlink" Target="https://www.huckmag.com/" TargetMode="External"/><Relationship Id="rId7" Type="http://schemas.openxmlformats.org/officeDocument/2006/relationships/image" Target="../media/image31.jpeg"/><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xml"/><Relationship Id="rId5" Type="http://schemas.openxmlformats.org/officeDocument/2006/relationships/image" Target="../media/image65.png"/><Relationship Id="rId4" Type="http://schemas.openxmlformats.org/officeDocument/2006/relationships/image" Target="../media/image64.jpeg"/></Relationships>
</file>

<file path=ppt/slides/_rels/slide5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5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 name="Picture 2" descr="Picture 2"/>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a:xfrm>
            <a:off x="0" y="0"/>
            <a:ext cx="12192000" cy="6858001"/>
          </a:xfrm>
          <a:prstGeom prst="rect">
            <a:avLst/>
          </a:prstGeom>
          <a:ln w="12700">
            <a:miter lim="400000"/>
          </a:ln>
        </p:spPr>
      </p:pic>
      <p:sp>
        <p:nvSpPr>
          <p:cNvPr id="104" name="Title 1"/>
          <p:cNvSpPr txBox="1">
            <a:spLocks noGrp="1"/>
          </p:cNvSpPr>
          <p:nvPr>
            <p:ph type="ctrTitle"/>
          </p:nvPr>
        </p:nvSpPr>
        <p:spPr>
          <a:xfrm>
            <a:off x="1014844" y="477982"/>
            <a:ext cx="10162311" cy="1018309"/>
          </a:xfrm>
          <a:prstGeom prst="rect">
            <a:avLst/>
          </a:prstGeom>
          <a:solidFill>
            <a:srgbClr val="FFD5E4"/>
          </a:solidFill>
        </p:spPr>
        <p:txBody>
          <a:bodyPr lIns="72000" tIns="72000" rIns="72000" bIns="72000" anchor="ctr">
            <a:normAutofit fontScale="90000"/>
          </a:bodyPr>
          <a:lstStyle>
            <a:lvl1pPr defTabSz="886968">
              <a:defRPr sz="5238">
                <a:latin typeface="Futura"/>
                <a:ea typeface="Futura"/>
                <a:cs typeface="Futura"/>
                <a:sym typeface="Futura"/>
              </a:defRPr>
            </a:lvl1pPr>
          </a:lstStyle>
          <a:p>
            <a:r>
              <a:t>IMAGE ANALYSIS 1 - CONTENT</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Visual Studies 1</a:t>
            </a:r>
          </a:p>
        </p:txBody>
      </p:sp>
      <p:sp>
        <p:nvSpPr>
          <p:cNvPr id="107"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defTabSz="457200">
              <a:lnSpc>
                <a:spcPct val="100000"/>
              </a:lnSpc>
              <a:spcBef>
                <a:spcPts val="0"/>
              </a:spcBef>
              <a:buSzTx/>
              <a:buFontTx/>
              <a:buNone/>
              <a:defRPr sz="1100">
                <a:latin typeface="Helvetica Neue"/>
                <a:ea typeface="Helvetica Neue"/>
                <a:cs typeface="Helvetica Neue"/>
                <a:sym typeface="Helvetica Neue"/>
              </a:defRPr>
            </a:pPr>
            <a:r>
              <a:t>Visual studies is about learning how to actually take in what we see, whether that be a work of art, a photograph or the scene in front of us. The human brain is an unreliable interpreter of what the eye receives. We ‘see’ what we think should or expect to be there rather than what actually is. The human eye is a hunting eye, which leads us to pick a particular detail within a scene and discount the rest.</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Visual studies will teach us to be more observant and take note of all the details that make up an image. We will learn to spend more time looking at an image and looking around the image in order to take in every detail.</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I am looking forward to learning how taking a much more detailed look at an image in order to pick out every detail and being more aware of what the artist was trying to portray and the little extra details that can enhance ones enjoyment of an image. I would like to learn how to take in all of a scene or image and being able to recall the details after looking at it.</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Visual studies will be a valuable tool in photography because, not only will it help us as photographers to know what is important to include in an image but also to look around the scene  to ensure there are no distracting elements that we don’t want ion the picture.</a:t>
            </a:r>
          </a:p>
          <a:p>
            <a:pPr marL="0" indent="0">
              <a:buSzTx/>
              <a:buNone/>
              <a:defRPr sz="1300"/>
            </a:pPr>
            <a:endParaRPr/>
          </a:p>
          <a:p>
            <a:pPr marL="0" indent="0">
              <a:buSzTx/>
              <a:buNone/>
              <a:defRPr sz="1300"/>
            </a:pPr>
            <a:r>
              <a:t>The image I have chosen from the Powerpoint is, Veles. North Macedonia by Jonas Bendiksen. The picture shows an industrial town with an abandoned public swimming pool. Despite being abandoned, there are inflatable pool toys. This could be due to digital manipulation or the fact that people are still using the pool. It shows that there can be more to photography than initially meets the eye. Photography can be used as a factual record or it can lead to viewer to interpret the scene for themselves.</a:t>
            </a:r>
          </a:p>
        </p:txBody>
      </p:sp>
      <p:pic>
        <p:nvPicPr>
          <p:cNvPr id="108" name="Screenshot 2024-10-07 at 13.18.02.png" descr="Screenshot 2024-10-07 at 13.18.02.png"/>
          <p:cNvPicPr>
            <a:picLocks noChangeAspect="1"/>
          </p:cNvPicPr>
          <p:nvPr/>
        </p:nvPicPr>
        <p:blipFill>
          <a:blip r:embed="rId2"/>
          <a:stretch>
            <a:fillRect/>
          </a:stretch>
        </p:blipFill>
        <p:spPr>
          <a:xfrm>
            <a:off x="6109938" y="1016492"/>
            <a:ext cx="5816948" cy="3934066"/>
          </a:xfrm>
          <a:prstGeom prst="rect">
            <a:avLst/>
          </a:prstGeom>
          <a:ln w="12700">
            <a:miter lim="400000"/>
          </a:ln>
        </p:spPr>
      </p:pic>
      <p:sp>
        <p:nvSpPr>
          <p:cNvPr id="109" name="Veles. North Macedonia, 2019. Jonas Bendiksen"/>
          <p:cNvSpPr txBox="1"/>
          <p:nvPr/>
        </p:nvSpPr>
        <p:spPr>
          <a:xfrm>
            <a:off x="6485188" y="5268548"/>
            <a:ext cx="4946276" cy="2946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300"/>
            </a:lvl1pPr>
          </a:lstStyle>
          <a:p>
            <a:r>
              <a:t>Veles. North Macedonia, 2019. Jonas Bendiksen</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Title 1"/>
          <p:cNvSpPr txBox="1">
            <a:spLocks noGrp="1"/>
          </p:cNvSpPr>
          <p:nvPr>
            <p:ph type="title"/>
          </p:nvPr>
        </p:nvSpPr>
        <p:spPr>
          <a:xfrm>
            <a:off x="182104" y="86621"/>
            <a:ext cx="10515601" cy="1325563"/>
          </a:xfrm>
          <a:prstGeom prst="rect">
            <a:avLst/>
          </a:prstGeom>
        </p:spPr>
        <p:txBody>
          <a:bodyPr/>
          <a:lstStyle/>
          <a:p>
            <a:pPr>
              <a:defRPr sz="4000" i="1">
                <a:latin typeface="Futura"/>
                <a:ea typeface="Futura"/>
                <a:cs typeface="Futura"/>
                <a:sym typeface="Futura"/>
              </a:defRPr>
            </a:pPr>
            <a:r>
              <a:rPr sz="3000">
                <a:solidFill>
                  <a:srgbClr val="4D5156"/>
                </a:solidFill>
              </a:rPr>
              <a:t>The </a:t>
            </a:r>
            <a:r>
              <a:rPr sz="3000"/>
              <a:t>Garden of Earthly Delights</a:t>
            </a:r>
            <a:r>
              <a:rPr i="0"/>
              <a:t>. </a:t>
            </a:r>
            <a:r>
              <a:rPr sz="3000" i="0"/>
              <a:t>Hieronymus Bosch</a:t>
            </a:r>
            <a:r>
              <a:rPr i="0"/>
              <a:t>. </a:t>
            </a:r>
            <a:r>
              <a:rPr sz="3000" i="0"/>
              <a:t>1490</a:t>
            </a:r>
            <a:r>
              <a:rPr i="0"/>
              <a:t>.</a:t>
            </a:r>
          </a:p>
        </p:txBody>
      </p:sp>
      <p:pic>
        <p:nvPicPr>
          <p:cNvPr id="112" name="Garden-of-earthly-delights.jpg" descr="Garden-of-earthly-delights.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841" y="1771897"/>
            <a:ext cx="5891921" cy="3314206"/>
          </a:xfrm>
          <a:prstGeom prst="rect">
            <a:avLst/>
          </a:prstGeom>
          <a:ln w="12700">
            <a:miter lim="400000"/>
          </a:ln>
        </p:spPr>
      </p:pic>
      <p:pic>
        <p:nvPicPr>
          <p:cNvPr id="113" name="The_Garden_of_earthly_delights.jpg" descr="The_Garden_of_earthly_delights.jpg"/>
          <p:cNvPicPr>
            <a:picLocks noChangeAspect="1"/>
          </p:cNvPicPr>
          <p:nvPr/>
        </p:nvPicPr>
        <p:blipFill>
          <a:blip r:embed="rId3"/>
          <a:stretch>
            <a:fillRect/>
          </a:stretch>
        </p:blipFill>
        <p:spPr>
          <a:xfrm>
            <a:off x="5305264" y="2093849"/>
            <a:ext cx="6803280" cy="3872201"/>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Image Grid</a:t>
            </a:r>
          </a:p>
        </p:txBody>
      </p:sp>
      <p:sp>
        <p:nvSpPr>
          <p:cNvPr id="116" name="Content Placeholder 2"/>
          <p:cNvSpPr txBox="1">
            <a:spLocks noGrp="1"/>
          </p:cNvSpPr>
          <p:nvPr>
            <p:ph type="body" sz="half" idx="1"/>
          </p:nvPr>
        </p:nvSpPr>
        <p:spPr>
          <a:xfrm>
            <a:off x="301751" y="1016006"/>
            <a:ext cx="11295890" cy="1827554"/>
          </a:xfrm>
          <a:prstGeom prst="rect">
            <a:avLst/>
          </a:prstGeom>
          <a:ln w="9525">
            <a:solidFill>
              <a:srgbClr val="000000"/>
            </a:solidFill>
            <a:round/>
          </a:ln>
        </p:spPr>
        <p:txBody>
          <a:bodyPr/>
          <a:lstStyle/>
          <a:p>
            <a:pPr marL="0" indent="0">
              <a:buSzTx/>
              <a:buNone/>
              <a:defRPr sz="1300"/>
            </a:pPr>
            <a:r>
              <a:t>The final drawing was a fairly accurate representation of the photograph, although with far less shading. I did not know what I was drawing so I tried to accurately reproduce the shapes on the individual tiles.</a:t>
            </a:r>
          </a:p>
          <a:p>
            <a:pPr marL="0" indent="0">
              <a:buSzTx/>
              <a:buNone/>
              <a:defRPr sz="1300"/>
            </a:pPr>
            <a:r>
              <a:t>The image is of a family sitting in a car. There is an adult couple in the front of the car and two children in the back. The man has his arms around the woman. He has a beard and is wearing a T shirt. The woman is also wearing a T Shirt and jeans and has short hair. The seat looks well worn indicating that it is an old car. One of the children has a hand up to their face and has a look of surprise. The other child has long dark hair which looks reasonably well cared for.</a:t>
            </a:r>
          </a:p>
        </p:txBody>
      </p:sp>
      <p:sp>
        <p:nvSpPr>
          <p:cNvPr id="117" name="Content Placeholder 2"/>
          <p:cNvSpPr/>
          <p:nvPr/>
        </p:nvSpPr>
        <p:spPr>
          <a:xfrm>
            <a:off x="6202739" y="3429000"/>
            <a:ext cx="5501641" cy="3044950"/>
          </a:xfrm>
          <a:prstGeom prst="rect">
            <a:avLst/>
          </a:prstGeom>
          <a:ln>
            <a:solidFill>
              <a:srgbClr val="000000"/>
            </a:solidFill>
          </a:ln>
        </p:spPr>
        <p:txBody>
          <a:bodyPr lIns="45719" rIns="45719"/>
          <a:lstStyle/>
          <a:p>
            <a:pPr>
              <a:lnSpc>
                <a:spcPct val="90000"/>
              </a:lnSpc>
              <a:spcBef>
                <a:spcPts val="1000"/>
              </a:spcBef>
              <a:defRPr sz="2800"/>
            </a:pPr>
            <a:endParaRPr/>
          </a:p>
        </p:txBody>
      </p:sp>
      <p:sp>
        <p:nvSpPr>
          <p:cNvPr id="118" name="Content Placeholder 2"/>
          <p:cNvSpPr/>
          <p:nvPr/>
        </p:nvSpPr>
        <p:spPr>
          <a:xfrm>
            <a:off x="301751" y="3429000"/>
            <a:ext cx="5501642" cy="3044950"/>
          </a:xfrm>
          <a:prstGeom prst="rect">
            <a:avLst/>
          </a:prstGeom>
          <a:ln>
            <a:solidFill>
              <a:srgbClr val="000000"/>
            </a:solidFill>
          </a:ln>
        </p:spPr>
        <p:txBody>
          <a:bodyPr lIns="45719" rIns="45719"/>
          <a:lstStyle/>
          <a:p>
            <a:pPr>
              <a:lnSpc>
                <a:spcPct val="90000"/>
              </a:lnSpc>
              <a:spcBef>
                <a:spcPts val="1000"/>
              </a:spcBef>
              <a:defRPr sz="2800"/>
            </a:pPr>
            <a:endParaRPr/>
          </a:p>
        </p:txBody>
      </p:sp>
      <p:pic>
        <p:nvPicPr>
          <p:cNvPr id="119" name="513666576_4bd538d63b_b.jpg" descr="513666576_4bd538d63b_b.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864699" y="3437184"/>
            <a:ext cx="3768249" cy="3028582"/>
          </a:xfrm>
          <a:prstGeom prst="rect">
            <a:avLst/>
          </a:prstGeom>
          <a:ln w="12700">
            <a:miter lim="400000"/>
          </a:ln>
        </p:spPr>
      </p:pic>
      <p:pic>
        <p:nvPicPr>
          <p:cNvPr id="120" name="IMG_0196.heic" descr="IMG_0196.heic"/>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558317" y="3374382"/>
            <a:ext cx="3219310" cy="3154186"/>
          </a:xfrm>
          <a:prstGeom prst="rect">
            <a:avLst/>
          </a:prstGeom>
          <a:ln w="12700">
            <a:miter lim="400000"/>
          </a:ln>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
          <p:cNvSpPr txBox="1">
            <a:spLocks noGrp="1"/>
          </p:cNvSpPr>
          <p:nvPr>
            <p:ph type="title"/>
          </p:nvPr>
        </p:nvSpPr>
        <p:spPr>
          <a:xfrm>
            <a:off x="182104" y="86621"/>
            <a:ext cx="10515601" cy="1325563"/>
          </a:xfrm>
          <a:prstGeom prst="rect">
            <a:avLst/>
          </a:prstGeom>
        </p:spPr>
        <p:txBody>
          <a:bodyPr/>
          <a:lstStyle/>
          <a:p>
            <a:pPr>
              <a:defRPr sz="4000" i="1">
                <a:latin typeface="Futura"/>
                <a:ea typeface="Futura"/>
                <a:cs typeface="Futura"/>
                <a:sym typeface="Futura"/>
              </a:defRPr>
            </a:pPr>
            <a:r>
              <a:t>Me</a:t>
            </a:r>
            <a:r>
              <a:rPr i="0"/>
              <a:t>. Steve Allison. 2024.</a:t>
            </a:r>
          </a:p>
        </p:txBody>
      </p:sp>
      <p:sp>
        <p:nvSpPr>
          <p:cNvPr id="123"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lvl1pPr marL="0" indent="0">
              <a:buSzTx/>
              <a:buNone/>
              <a:defRPr sz="1300"/>
            </a:lvl1pPr>
          </a:lstStyle>
          <a:p>
            <a:r>
              <a:t>This is a selfie picture taken with a pinhole camera taken outside the Dyvenor building. The top and bottom of the picture are black. The black at the bottom disperses into a mottled pattern. The black at the top is more definite with a clear line across the image. Under the black section there is a mottled area made up of the plants in the background. There is a shape in the foreground which is unrecognisable. The shape of my head is clearly defined against the background. My glasses are dark and also clearly defined. Despite the darkness of my glasses, my eyes and eyebrows can be seen.My already big nose looks even bigger due to the closeness of the pinhole camera to my face. There are lines on my face and my mouth is also clearly defined.</a:t>
            </a:r>
          </a:p>
        </p:txBody>
      </p:sp>
      <p:pic>
        <p:nvPicPr>
          <p:cNvPr id="124" name="Image" descr="Image"/>
          <p:cNvPicPr>
            <a:picLocks noChangeAspect="1"/>
          </p:cNvPicPr>
          <p:nvPr/>
        </p:nvPicPr>
        <p:blipFill>
          <a:blip r:embed="rId2"/>
          <a:stretch>
            <a:fillRect/>
          </a:stretch>
        </p:blipFill>
        <p:spPr>
          <a:xfrm>
            <a:off x="7881836" y="892158"/>
            <a:ext cx="2738103" cy="5467471"/>
          </a:xfrm>
          <a:prstGeom prst="rect">
            <a:avLst/>
          </a:prstGeom>
          <a:ln w="12700">
            <a:miter lim="400000"/>
          </a:ln>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Title 1"/>
          <p:cNvSpPr txBox="1">
            <a:spLocks noGrp="1"/>
          </p:cNvSpPr>
          <p:nvPr>
            <p:ph type="title"/>
          </p:nvPr>
        </p:nvSpPr>
        <p:spPr>
          <a:xfrm>
            <a:off x="182104" y="86621"/>
            <a:ext cx="10515601" cy="1325563"/>
          </a:xfrm>
          <a:prstGeom prst="rect">
            <a:avLst/>
          </a:prstGeom>
        </p:spPr>
        <p:txBody>
          <a:bodyPr/>
          <a:lstStyle/>
          <a:p>
            <a:pPr>
              <a:defRPr sz="4000" i="1">
                <a:latin typeface="Futura"/>
                <a:ea typeface="Futura"/>
                <a:cs typeface="Futura"/>
                <a:sym typeface="Futura"/>
              </a:defRPr>
            </a:pPr>
            <a:r>
              <a:t>NoTitle</a:t>
            </a:r>
            <a:r>
              <a:rPr i="0"/>
              <a:t>. Adam Rouhana. 2024.</a:t>
            </a:r>
          </a:p>
        </p:txBody>
      </p:sp>
      <p:sp>
        <p:nvSpPr>
          <p:cNvPr id="127"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lvl1pPr marL="0" indent="0">
              <a:buSzTx/>
              <a:buNone/>
              <a:defRPr sz="1300"/>
            </a:lvl1pPr>
          </a:lstStyle>
          <a:p>
            <a:r>
              <a:t>This picture is taken in Palestine and appears to have been taken at dusk as the sky has shades of light and dark grey. It shows There is a large concrete structure behind a green fence. In the distance there are lighting structures that are not yet lit.There is a fence and an open gate. There is a sign on the face with some Arabic writing on it..Behind the gate is a car with the tail lights and number plate visible. there are three people in the picture, two interacting with each other and one standing behind the other two. The person in the middle is a bald man wearing a red shirt. He has his hand up to his chin. There is a badge on his shirt with some writing underneath. The person on the left is wearing a black shirt and a green baseball cap. The person standing behind is wearing a black shirt and has is smiling. Behind them is a stack of candy floss in plastic bags. There are two different t colours of candy floss. In the foreground there is a shopping trolly filled with three different coloured balloons. The blue balloons have, “it’s a boy” written on them.</a:t>
            </a:r>
          </a:p>
        </p:txBody>
      </p:sp>
      <p:pic>
        <p:nvPicPr>
          <p:cNvPr id="128" name="rouhana-bjp-select-2-1.jpg" descr="rouhana-bjp-select-2-1.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070692" y="1011538"/>
            <a:ext cx="6011840" cy="3987053"/>
          </a:xfrm>
          <a:prstGeom prst="rect">
            <a:avLst/>
          </a:prstGeom>
          <a:ln w="12700">
            <a:miter lim="400000"/>
          </a:ln>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Title 1"/>
          <p:cNvSpPr txBox="1">
            <a:spLocks noGrp="1"/>
          </p:cNvSpPr>
          <p:nvPr>
            <p:ph type="title"/>
          </p:nvPr>
        </p:nvSpPr>
        <p:spPr>
          <a:xfrm>
            <a:off x="182104" y="86621"/>
            <a:ext cx="10515601" cy="1325563"/>
          </a:xfrm>
          <a:prstGeom prst="rect">
            <a:avLst/>
          </a:prstGeom>
        </p:spPr>
        <p:txBody>
          <a:bodyPr/>
          <a:lstStyle/>
          <a:p>
            <a:pPr>
              <a:defRPr sz="4000" i="1">
                <a:latin typeface="Futura"/>
                <a:ea typeface="Futura"/>
                <a:cs typeface="Futura"/>
                <a:sym typeface="Futura"/>
              </a:defRPr>
            </a:pPr>
            <a:r>
              <a:t>No Title</a:t>
            </a:r>
            <a:r>
              <a:rPr i="0"/>
              <a:t>. Joanne Coates. 2024.</a:t>
            </a:r>
          </a:p>
        </p:txBody>
      </p:sp>
      <p:sp>
        <p:nvSpPr>
          <p:cNvPr id="131"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lvl1pPr marL="0" indent="0">
              <a:buSzTx/>
              <a:buNone/>
              <a:defRPr sz="1300"/>
            </a:lvl1pPr>
          </a:lstStyle>
          <a:p>
            <a:r>
              <a:t>This image is taken in a rural part of Britain of a person sitting on a rock taking in the view. There is an expanse of open space covered in brown grass, which would indicate that it was taken in winter. There is an outcrop of rocks where the subject is sitting. The rocks are covered in green moss and white efflorescence. The grass is growing around the rocks. In the distance there is a hill and some grey sky. The subject has red hair and there is some sunlight creating a highlight in the hair. The subject is wearing a reddish coloured coat over a white wooden jumper. She is wearing blue jeans and green wellington boots. The subject is sitting on one of the higher rocks and has her legs on the lower rocks beneath. The subject has hands clasped together and her hair appears to be slightly windswept.</a:t>
            </a:r>
          </a:p>
        </p:txBody>
      </p:sp>
      <p:pic>
        <p:nvPicPr>
          <p:cNvPr id="132" name="AISLING_athomebeforehavingtoleave.jpg" descr="AISLING_athomebeforehavingtoleave.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180010" y="992748"/>
            <a:ext cx="5803140" cy="4537841"/>
          </a:xfrm>
          <a:prstGeom prst="rect">
            <a:avLst/>
          </a:prstGeom>
          <a:ln w="12700">
            <a:miter lim="400000"/>
          </a:ln>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Double-click to edit"/>
          <p:cNvSpPr txBox="1">
            <a:spLocks noGrp="1"/>
          </p:cNvSpPr>
          <p:nvPr>
            <p:ph type="title"/>
          </p:nvPr>
        </p:nvSpPr>
        <p:spPr>
          <a:prstGeom prst="rect">
            <a:avLst/>
          </a:prstGeom>
        </p:spPr>
        <p:txBody>
          <a:bodyPr/>
          <a:lstStyle/>
          <a:p>
            <a:endParaRPr/>
          </a:p>
        </p:txBody>
      </p:sp>
      <p:sp>
        <p:nvSpPr>
          <p:cNvPr id="135" name="Double-click to edit"/>
          <p:cNvSpPr txBox="1">
            <a:spLocks noGrp="1"/>
          </p:cNvSpPr>
          <p:nvPr>
            <p:ph type="body" idx="1"/>
          </p:nvPr>
        </p:nvSpPr>
        <p:spPr>
          <a:prstGeom prst="rect">
            <a:avLst/>
          </a:prstGeom>
        </p:spPr>
        <p:txBody>
          <a:bodyPr/>
          <a:lstStyle/>
          <a:p>
            <a:endParaRPr/>
          </a:p>
        </p:txBody>
      </p:sp>
      <p:pic>
        <p:nvPicPr>
          <p:cNvPr id="136" name="Picture 2" descr="Picture 2"/>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a:xfrm>
            <a:off x="-1" y="-1"/>
            <a:ext cx="12188954" cy="6858002"/>
          </a:xfrm>
          <a:prstGeom prst="rect">
            <a:avLst/>
          </a:prstGeom>
          <a:ln w="12700">
            <a:miter lim="400000"/>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Composition</a:t>
            </a:r>
          </a:p>
        </p:txBody>
      </p:sp>
      <p:sp>
        <p:nvSpPr>
          <p:cNvPr id="139"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FontTx/>
              <a:buNone/>
              <a:defRPr sz="1600"/>
            </a:pPr>
            <a:r>
              <a:t>Composition is the way in which all elements of an scene are placed in the image. There are tried and tested rules of composition, which are based on what viewers find pleasing to their eyes, make an image interesting and worth looking at. Different rules are effective for different scenes. The composition of an image can create impact and can change the way the viewer interprets the picture. The photographer uses composition to draw the viewer into the scene. Rules of composition can sometimes be deliberately broken to create a particular feeling or impact.</a:t>
            </a:r>
          </a:p>
          <a:p>
            <a:pPr marL="0" indent="0">
              <a:buSzTx/>
              <a:buFontTx/>
              <a:buNone/>
              <a:defRPr sz="1600"/>
            </a:pPr>
            <a:r>
              <a:t>Practising good composition will create images that are interesting and pleasing to the eye. This will in turn lead viewers to engage with the image and hold their attention.</a:t>
            </a:r>
          </a:p>
          <a:p>
            <a:pPr marL="0" indent="0">
              <a:buSzTx/>
              <a:buFontTx/>
              <a:buNone/>
              <a:defRPr sz="1600"/>
            </a:pPr>
            <a:r>
              <a:t>The image opposite was taken through an arch with an open gate. The open gate creates a feeling that the viewer is welcome to come into the scene. The path creates a leading line, which takes the eye to the focal point. The focal point is on the intersection of thirds which creates a balanced and calm scene.</a:t>
            </a:r>
          </a:p>
        </p:txBody>
      </p:sp>
      <p:grpSp>
        <p:nvGrpSpPr>
          <p:cNvPr id="143" name="Content Placeholder 2"/>
          <p:cNvGrpSpPr/>
          <p:nvPr/>
        </p:nvGrpSpPr>
        <p:grpSpPr>
          <a:xfrm>
            <a:off x="6086474" y="1000751"/>
            <a:ext cx="5511167" cy="5488454"/>
            <a:chOff x="0" y="-10529"/>
            <a:chExt cx="5511165" cy="5488452"/>
          </a:xfrm>
        </p:grpSpPr>
        <p:sp>
          <p:nvSpPr>
            <p:cNvPr id="140" name="Rectangle"/>
            <p:cNvSpPr/>
            <p:nvPr/>
          </p:nvSpPr>
          <p:spPr>
            <a:xfrm>
              <a:off x="-1" y="-1"/>
              <a:ext cx="5511167" cy="5467396"/>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141" name="Rectangle"/>
            <p:cNvSpPr txBox="1"/>
            <p:nvPr/>
          </p:nvSpPr>
          <p:spPr>
            <a:xfrm>
              <a:off x="50569" y="4770"/>
              <a:ext cx="5410027" cy="5457854"/>
            </a:xfrm>
            <a:prstGeom prst="rect">
              <a:avLst/>
            </a:prstGeom>
            <a:noFill/>
            <a:ln w="12700" cap="flat">
              <a:noFill/>
              <a:miter lim="400000"/>
            </a:ln>
            <a:effectLst/>
          </p:spPr>
          <p:txBody>
            <a:bodyPr wrap="square" lIns="45719" tIns="45719" rIns="45719" bIns="45719" numCol="1" anchor="t">
              <a:normAutofit/>
            </a:bodyPr>
            <a:lstStyle/>
            <a:p>
              <a:pPr>
                <a:lnSpc>
                  <a:spcPct val="90000"/>
                </a:lnSpc>
                <a:spcBef>
                  <a:spcPts val="1000"/>
                </a:spcBef>
                <a:defRPr sz="1600"/>
              </a:pPr>
              <a:endParaRPr/>
            </a:p>
          </p:txBody>
        </p:sp>
        <p:pic>
          <p:nvPicPr>
            <p:cNvPr id="142" name="KZ3I3448.jpeg" descr="KZ3I3448.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926098" y="-10530"/>
              <a:ext cx="3658969" cy="5488454"/>
            </a:xfrm>
            <a:prstGeom prst="rect">
              <a:avLst/>
            </a:prstGeom>
            <a:ln w="12700" cap="flat">
              <a:noFill/>
              <a:miter lim="400000"/>
            </a:ln>
            <a:effectLst/>
          </p:spPr>
        </p:pic>
      </p:gr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Mood board</a:t>
            </a:r>
          </a:p>
        </p:txBody>
      </p:sp>
      <p:sp>
        <p:nvSpPr>
          <p:cNvPr id="146" name="Content Placeholder 2"/>
          <p:cNvSpPr txBox="1">
            <a:spLocks noGrp="1"/>
          </p:cNvSpPr>
          <p:nvPr>
            <p:ph type="body" sz="half" idx="1"/>
          </p:nvPr>
        </p:nvSpPr>
        <p:spPr>
          <a:xfrm>
            <a:off x="301751" y="1016006"/>
            <a:ext cx="11295890" cy="1827554"/>
          </a:xfrm>
          <a:prstGeom prst="rect">
            <a:avLst/>
          </a:prstGeom>
          <a:ln w="9525">
            <a:solidFill>
              <a:srgbClr val="000000"/>
            </a:solidFill>
            <a:round/>
          </a:ln>
        </p:spPr>
        <p:txBody>
          <a:bodyPr/>
          <a:lstStyle/>
          <a:p>
            <a:pPr marL="0" indent="0">
              <a:buSzTx/>
              <a:buNone/>
              <a:defRPr sz="1300"/>
            </a:pPr>
            <a:endParaRPr/>
          </a:p>
        </p:txBody>
      </p:sp>
      <p:grpSp>
        <p:nvGrpSpPr>
          <p:cNvPr id="149" name="Content Placeholder 2"/>
          <p:cNvGrpSpPr/>
          <p:nvPr/>
        </p:nvGrpSpPr>
        <p:grpSpPr>
          <a:xfrm>
            <a:off x="6095999" y="3429000"/>
            <a:ext cx="5501642" cy="3044950"/>
            <a:chOff x="0" y="0"/>
            <a:chExt cx="5501640" cy="3044949"/>
          </a:xfrm>
        </p:grpSpPr>
        <p:sp>
          <p:nvSpPr>
            <p:cNvPr id="147" name="Rectangle"/>
            <p:cNvSpPr/>
            <p:nvPr/>
          </p:nvSpPr>
          <p:spPr>
            <a:xfrm>
              <a:off x="-1" y="0"/>
              <a:ext cx="5501642" cy="3044950"/>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148" name="Include a screenshot of the mood-board"/>
            <p:cNvSpPr txBox="1"/>
            <p:nvPr/>
          </p:nvSpPr>
          <p:spPr>
            <a:xfrm>
              <a:off x="50482" y="4762"/>
              <a:ext cx="5400676" cy="303542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lvl1pPr>
                <a:lnSpc>
                  <a:spcPct val="90000"/>
                </a:lnSpc>
                <a:spcBef>
                  <a:spcPts val="1000"/>
                </a:spcBef>
                <a:defRPr sz="2800"/>
              </a:lvl1pPr>
            </a:lstStyle>
            <a:p>
              <a:r>
                <a:t>Include a screenshot of the mood-board</a:t>
              </a:r>
            </a:p>
          </p:txBody>
        </p:sp>
      </p:grpSp>
      <p:grpSp>
        <p:nvGrpSpPr>
          <p:cNvPr id="152" name="Content Placeholder 2"/>
          <p:cNvGrpSpPr/>
          <p:nvPr/>
        </p:nvGrpSpPr>
        <p:grpSpPr>
          <a:xfrm>
            <a:off x="301751" y="3429000"/>
            <a:ext cx="5501642" cy="3044950"/>
            <a:chOff x="0" y="0"/>
            <a:chExt cx="5501640" cy="3044949"/>
          </a:xfrm>
        </p:grpSpPr>
        <p:sp>
          <p:nvSpPr>
            <p:cNvPr id="150" name="Rectangle"/>
            <p:cNvSpPr/>
            <p:nvPr/>
          </p:nvSpPr>
          <p:spPr>
            <a:xfrm>
              <a:off x="-1" y="0"/>
              <a:ext cx="5501642" cy="3044950"/>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151" name="Include a screenshot of the mood-board"/>
            <p:cNvSpPr txBox="1"/>
            <p:nvPr/>
          </p:nvSpPr>
          <p:spPr>
            <a:xfrm>
              <a:off x="50482" y="4762"/>
              <a:ext cx="5400676" cy="303542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lvl1pPr>
                <a:lnSpc>
                  <a:spcPct val="90000"/>
                </a:lnSpc>
                <a:spcBef>
                  <a:spcPts val="1000"/>
                </a:spcBef>
                <a:defRPr sz="2800"/>
              </a:lvl1pPr>
            </a:lstStyle>
            <a:p>
              <a:r>
                <a:t>Include a screenshot of the mood-board</a:t>
              </a:r>
            </a:p>
          </p:txBody>
        </p:sp>
      </p:grpSp>
      <p:pic>
        <p:nvPicPr>
          <p:cNvPr id="153" name="Screenshot 2024-10-20 at 13.15.14.png" descr="Screenshot 2024-10-20 at 13.15.14.png"/>
          <p:cNvPicPr>
            <a:picLocks noChangeAspect="1"/>
          </p:cNvPicPr>
          <p:nvPr/>
        </p:nvPicPr>
        <p:blipFill>
          <a:blip r:embed="rId2"/>
          <a:stretch>
            <a:fillRect/>
          </a:stretch>
        </p:blipFill>
        <p:spPr>
          <a:xfrm>
            <a:off x="286575" y="1002635"/>
            <a:ext cx="12192001" cy="5826923"/>
          </a:xfrm>
          <a:prstGeom prst="rect">
            <a:avLst/>
          </a:prstGeom>
          <a:ln w="12700">
            <a:miter lim="400000"/>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LINE</a:t>
            </a:r>
          </a:p>
        </p:txBody>
      </p:sp>
      <p:sp>
        <p:nvSpPr>
          <p:cNvPr id="156"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buSzTx/>
              <a:buNone/>
              <a:defRPr sz="2400" b="1"/>
            </a:pPr>
            <a:r>
              <a:t>Leading Lines:</a:t>
            </a:r>
          </a:p>
          <a:p>
            <a:pPr marL="0" indent="0">
              <a:buSzTx/>
              <a:buNone/>
              <a:defRPr sz="1600"/>
            </a:pPr>
            <a:r>
              <a:t>Leading lines are lines that guide the viewers eye through the photograph, often to an important element within picture. Leading lines work well in landscape images.</a:t>
            </a:r>
            <a:endParaRPr sz="2400" b="1"/>
          </a:p>
          <a:p>
            <a:pPr marL="0" indent="0">
              <a:buSzTx/>
              <a:buNone/>
              <a:defRPr sz="2400" b="1"/>
            </a:pPr>
            <a:r>
              <a:t>Diagonals:</a:t>
            </a:r>
          </a:p>
          <a:p>
            <a:pPr marL="0" indent="0">
              <a:buSzTx/>
              <a:buNone/>
              <a:defRPr sz="1600"/>
            </a:pPr>
            <a:r>
              <a:t>Placing various elements of an image together on a diagonal line is a technique used to emphasise perspective and can give a picture a dynamic feel.</a:t>
            </a:r>
            <a:endParaRPr sz="2400" b="1"/>
          </a:p>
          <a:p>
            <a:pPr marL="0" indent="0">
              <a:buSzTx/>
              <a:buNone/>
              <a:defRPr sz="2400" b="1"/>
            </a:pPr>
            <a:r>
              <a:t>Horizon:</a:t>
            </a:r>
          </a:p>
          <a:p>
            <a:pPr marL="0" indent="0">
              <a:buSzTx/>
              <a:buNone/>
              <a:defRPr sz="2400"/>
            </a:pPr>
            <a:r>
              <a:t>The horizon line is generally horizontal and helps to identify 3d space in a landscape. It can be used to create a wide, open scene.</a:t>
            </a:r>
          </a:p>
          <a:p>
            <a:pPr marL="0" indent="0">
              <a:buSzTx/>
              <a:buNone/>
              <a:defRPr sz="2400" b="1"/>
            </a:pPr>
            <a:r>
              <a:t>Eye-line:</a:t>
            </a:r>
          </a:p>
          <a:p>
            <a:pPr marL="0" indent="0">
              <a:buSzTx/>
              <a:buNone/>
              <a:defRPr sz="1600"/>
            </a:pPr>
            <a:r>
              <a:t>Eye lines, similar to leading lines, are the path the viewers eye takes when looking at an image. They are used to draw the viewers eye to a specific element within picture.</a:t>
            </a:r>
          </a:p>
        </p:txBody>
      </p:sp>
      <p:grpSp>
        <p:nvGrpSpPr>
          <p:cNvPr id="159" name="Content Placeholder 2"/>
          <p:cNvGrpSpPr/>
          <p:nvPr/>
        </p:nvGrpSpPr>
        <p:grpSpPr>
          <a:xfrm>
            <a:off x="7172691" y="3428999"/>
            <a:ext cx="4717556" cy="3037703"/>
            <a:chOff x="0" y="0"/>
            <a:chExt cx="4717555" cy="3037701"/>
          </a:xfrm>
        </p:grpSpPr>
        <p:sp>
          <p:nvSpPr>
            <p:cNvPr id="157" name="Rectangle"/>
            <p:cNvSpPr/>
            <p:nvPr/>
          </p:nvSpPr>
          <p:spPr>
            <a:xfrm>
              <a:off x="-1" y="-1"/>
              <a:ext cx="4717557" cy="3037703"/>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158" name="Replace with an image from your roll of film"/>
            <p:cNvSpPr txBox="1"/>
            <p:nvPr/>
          </p:nvSpPr>
          <p:spPr>
            <a:xfrm>
              <a:off x="50482" y="4762"/>
              <a:ext cx="4616591" cy="302817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lvl1pPr>
                <a:lnSpc>
                  <a:spcPct val="90000"/>
                </a:lnSpc>
                <a:spcBef>
                  <a:spcPts val="1000"/>
                </a:spcBef>
                <a:defRPr sz="2800"/>
              </a:lvl1pPr>
            </a:lstStyle>
            <a:p>
              <a:r>
                <a:t>Replace with an image from your roll of film</a:t>
              </a:r>
            </a:p>
          </p:txBody>
        </p:sp>
      </p:grpSp>
      <p:pic>
        <p:nvPicPr>
          <p:cNvPr id="160" name="bfafae89-23a9-4b1b-ade8-95159ef42802.jpeg" descr="bfafae89-23a9-4b1b-ade8-95159ef42802.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315740" y="362118"/>
            <a:ext cx="2431459" cy="3037702"/>
          </a:xfrm>
          <a:prstGeom prst="rect">
            <a:avLst/>
          </a:prstGeom>
          <a:ln w="12700">
            <a:miter lim="400000"/>
          </a:ln>
        </p:spPr>
      </p:pic>
      <p:sp>
        <p:nvSpPr>
          <p:cNvPr id="161" name="Text"/>
          <p:cNvSpPr txBox="1"/>
          <p:nvPr/>
        </p:nvSpPr>
        <p:spPr>
          <a:xfrm>
            <a:off x="5834305" y="3243579"/>
            <a:ext cx="523390" cy="370841"/>
          </a:xfrm>
          <a:prstGeom prst="rect">
            <a:avLst/>
          </a:prstGeom>
          <a:ln w="12700">
            <a:miter lim="400000"/>
          </a:ln>
        </p:spPr>
        <p:txBody>
          <a:bodyPr wrap="none" lIns="45719" rIns="45719">
            <a:spAutoFit/>
          </a:bodyPr>
          <a:lstStyle/>
          <a:p>
            <a:endParaRPr/>
          </a:p>
        </p:txBody>
      </p:sp>
      <p:sp>
        <p:nvSpPr>
          <p:cNvPr id="162" name="From, Maritima Ultra. Simon Bouillère. 2023"/>
          <p:cNvSpPr txBox="1"/>
          <p:nvPr/>
        </p:nvSpPr>
        <p:spPr>
          <a:xfrm>
            <a:off x="7147236" y="64652"/>
            <a:ext cx="4550567" cy="3506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a:latin typeface="Arial"/>
                <a:ea typeface="Arial"/>
                <a:cs typeface="Arial"/>
                <a:sym typeface="Arial"/>
              </a:defRPr>
            </a:lvl1pPr>
          </a:lstStyle>
          <a:p>
            <a:r>
              <a:t>From, Maritima Ultra. Simon Bouillère. 2023</a:t>
            </a:r>
          </a:p>
        </p:txBody>
      </p:sp>
      <p:pic>
        <p:nvPicPr>
          <p:cNvPr id="163" name="Image 5.jpeg" descr="Image 5.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190432" y="3407693"/>
            <a:ext cx="4682075" cy="3114512"/>
          </a:xfrm>
          <a:prstGeom prst="rect">
            <a:avLst/>
          </a:prstGeom>
          <a:ln w="12700">
            <a:miter lim="400000"/>
          </a:ln>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SHAPE</a:t>
            </a:r>
          </a:p>
        </p:txBody>
      </p:sp>
      <p:sp>
        <p:nvSpPr>
          <p:cNvPr id="166"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buSzTx/>
              <a:buNone/>
              <a:defRPr sz="2400" b="1"/>
            </a:pPr>
            <a:r>
              <a:t>Form – 3D:</a:t>
            </a:r>
          </a:p>
          <a:p>
            <a:pPr marL="0" indent="0">
              <a:buSzTx/>
              <a:buNone/>
              <a:defRPr sz="1600"/>
            </a:pPr>
            <a:r>
              <a:t>Using a wide angle lens and being close to the subject gives a feeling of depth and a three dimensional quality to the image.</a:t>
            </a:r>
            <a:endParaRPr sz="2400" b="1"/>
          </a:p>
          <a:p>
            <a:pPr marL="0" indent="0">
              <a:buSzTx/>
              <a:buNone/>
              <a:defRPr sz="2400" b="1"/>
            </a:pPr>
            <a:r>
              <a:t>Geometric:</a:t>
            </a:r>
          </a:p>
          <a:p>
            <a:pPr marL="0" indent="0">
              <a:buSzTx/>
              <a:buNone/>
              <a:defRPr sz="1600"/>
            </a:pPr>
            <a:r>
              <a:t>Placing subjects so that they form a geometric shape within the frame creates a balanced image. Three people posed to form a triangle is an example.</a:t>
            </a:r>
            <a:endParaRPr sz="2400" b="1"/>
          </a:p>
          <a:p>
            <a:pPr marL="0" indent="0">
              <a:buSzTx/>
              <a:buNone/>
              <a:defRPr sz="2400" b="1"/>
            </a:pPr>
            <a:r>
              <a:t>Biomorphic: </a:t>
            </a:r>
            <a:r>
              <a:rPr b="0"/>
              <a:t>Organic, flowing shapes and lines which talk of the natural world.</a:t>
            </a:r>
          </a:p>
          <a:p>
            <a:pPr marL="0" indent="0">
              <a:buSzTx/>
              <a:buNone/>
              <a:defRPr sz="2400" b="1"/>
            </a:pPr>
            <a:endParaRPr b="0"/>
          </a:p>
          <a:p>
            <a:pPr marL="0" indent="0">
              <a:buSzTx/>
              <a:buNone/>
              <a:defRPr sz="2400" b="1"/>
            </a:pPr>
            <a:r>
              <a:t>Negative Space:</a:t>
            </a:r>
          </a:p>
          <a:p>
            <a:pPr marL="0" indent="0">
              <a:buSzTx/>
              <a:buNone/>
              <a:defRPr sz="1600"/>
            </a:pPr>
            <a:r>
              <a:t>The empty space around a subject can be used to draw attention to the subject. Negative space can also be used to create balance.</a:t>
            </a:r>
          </a:p>
        </p:txBody>
      </p:sp>
      <p:pic>
        <p:nvPicPr>
          <p:cNvPr id="167" name="aa8c23e5-e9c0-49d4-8c66-dc419f2c4204.jpeg" descr="aa8c23e5-e9c0-49d4-8c66-dc419f2c4204.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402291" y="121299"/>
            <a:ext cx="3957988" cy="2968490"/>
          </a:xfrm>
          <a:prstGeom prst="rect">
            <a:avLst/>
          </a:prstGeom>
          <a:ln w="12700">
            <a:miter lim="400000"/>
          </a:ln>
        </p:spPr>
      </p:pic>
      <p:sp>
        <p:nvSpPr>
          <p:cNvPr id="168" name="From the book “Lumes&quot;.  Adra Pallón"/>
          <p:cNvSpPr txBox="1"/>
          <p:nvPr/>
        </p:nvSpPr>
        <p:spPr>
          <a:xfrm>
            <a:off x="7458947" y="3052602"/>
            <a:ext cx="3844675" cy="3506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a:latin typeface="Arial"/>
                <a:ea typeface="Arial"/>
                <a:cs typeface="Arial"/>
                <a:sym typeface="Arial"/>
              </a:defRPr>
            </a:lvl1pPr>
          </a:lstStyle>
          <a:p>
            <a:r>
              <a:t>From the book “Lumes".  Adra Pallón</a:t>
            </a:r>
          </a:p>
        </p:txBody>
      </p:sp>
      <p:pic>
        <p:nvPicPr>
          <p:cNvPr id="169" name="Image 1 11 23 39.jpeg" descr="Image 1 11 23 39.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347101" y="3536363"/>
            <a:ext cx="2068368" cy="2968491"/>
          </a:xfrm>
          <a:prstGeom prst="rect">
            <a:avLst/>
          </a:prstGeom>
          <a:ln w="12700">
            <a:miter lim="400000"/>
          </a:ln>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TONE</a:t>
            </a:r>
          </a:p>
        </p:txBody>
      </p:sp>
      <p:sp>
        <p:nvSpPr>
          <p:cNvPr id="172"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lnSpc>
                <a:spcPct val="150000"/>
              </a:lnSpc>
              <a:buSzTx/>
              <a:buNone/>
              <a:defRPr sz="2400" b="1"/>
            </a:pPr>
            <a:r>
              <a:t>High Contrast:</a:t>
            </a:r>
          </a:p>
          <a:p>
            <a:pPr marL="0" indent="0">
              <a:buSzTx/>
              <a:buNone/>
              <a:defRPr sz="1600"/>
            </a:pPr>
            <a:r>
              <a:t>Dark shadows and bright highlights in a scene generally create a strong image.</a:t>
            </a:r>
          </a:p>
          <a:p>
            <a:pPr marL="0" indent="0">
              <a:lnSpc>
                <a:spcPct val="150000"/>
              </a:lnSpc>
              <a:buSzTx/>
              <a:buNone/>
              <a:defRPr sz="2400" b="1"/>
            </a:pPr>
            <a:r>
              <a:t>Low Contrast:</a:t>
            </a:r>
          </a:p>
          <a:p>
            <a:pPr marL="0" indent="0">
              <a:buSzTx/>
              <a:buNone/>
              <a:defRPr sz="1600"/>
            </a:pPr>
            <a:r>
              <a:t>Scenes with low contrast are used to create a calm feeling and a tranquil image.</a:t>
            </a:r>
          </a:p>
          <a:p>
            <a:pPr marL="0" indent="0">
              <a:lnSpc>
                <a:spcPct val="150000"/>
              </a:lnSpc>
              <a:buSzTx/>
              <a:buNone/>
              <a:defRPr sz="2400" b="1"/>
            </a:pPr>
            <a:r>
              <a:t>Monotone:</a:t>
            </a:r>
          </a:p>
          <a:p>
            <a:pPr marL="0" indent="0">
              <a:buSzTx/>
              <a:buNone/>
              <a:defRPr sz="1600"/>
            </a:pPr>
            <a:r>
              <a:t>Monotone images draw attention to the shape of the subject without colour competing for the viewers attention.</a:t>
            </a:r>
          </a:p>
          <a:p>
            <a:pPr marL="0" indent="0">
              <a:lnSpc>
                <a:spcPct val="150000"/>
              </a:lnSpc>
              <a:buSzTx/>
              <a:buNone/>
              <a:defRPr sz="2400" b="1"/>
            </a:pPr>
            <a:r>
              <a:t>Temperature:</a:t>
            </a:r>
            <a:r>
              <a:rPr b="0"/>
              <a:t> Colour temperature can warm or cool an image by mismatching the temperature of light to the camera settings. </a:t>
            </a:r>
          </a:p>
        </p:txBody>
      </p:sp>
      <p:pic>
        <p:nvPicPr>
          <p:cNvPr id="173" name="b23b82a2-2f14-43bf-9b8b-0e43d208b8e0.jpeg" descr="b23b82a2-2f14-43bf-9b8b-0e43d208b8e0.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623725" y="126192"/>
            <a:ext cx="3653336" cy="2922669"/>
          </a:xfrm>
          <a:prstGeom prst="rect">
            <a:avLst/>
          </a:prstGeom>
          <a:ln w="12700">
            <a:miter lim="400000"/>
          </a:ln>
        </p:spPr>
      </p:pic>
      <p:sp>
        <p:nvSpPr>
          <p:cNvPr id="174" name="Beside the Lake.  Andriana Nativio. 2019"/>
          <p:cNvSpPr txBox="1"/>
          <p:nvPr/>
        </p:nvSpPr>
        <p:spPr>
          <a:xfrm>
            <a:off x="7333164" y="3059860"/>
            <a:ext cx="4234456" cy="3506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a:latin typeface="Arial"/>
                <a:ea typeface="Arial"/>
                <a:cs typeface="Arial"/>
                <a:sym typeface="Arial"/>
              </a:defRPr>
            </a:lvl1pPr>
          </a:lstStyle>
          <a:p>
            <a:r>
              <a:t>Beside the Lake.  Andriana Nativio. 2019</a:t>
            </a:r>
          </a:p>
        </p:txBody>
      </p:sp>
      <p:pic>
        <p:nvPicPr>
          <p:cNvPr id="175" name="Image 1 55.jpeg" descr="Image 1 55.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595594" y="3805744"/>
            <a:ext cx="3709597" cy="2350902"/>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PATTERN</a:t>
            </a:r>
          </a:p>
        </p:txBody>
      </p:sp>
      <p:sp>
        <p:nvSpPr>
          <p:cNvPr id="178"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defTabSz="877823">
              <a:lnSpc>
                <a:spcPct val="107000"/>
              </a:lnSpc>
              <a:spcBef>
                <a:spcPts val="900"/>
              </a:spcBef>
              <a:buSzTx/>
              <a:buNone/>
              <a:defRPr sz="2304" b="1"/>
            </a:pPr>
            <a:r>
              <a:t>Texture</a:t>
            </a:r>
            <a:r>
              <a:rPr b="0"/>
              <a:t>:</a:t>
            </a:r>
          </a:p>
          <a:p>
            <a:pPr marL="0" indent="0" defTabSz="877823">
              <a:spcBef>
                <a:spcPts val="900"/>
              </a:spcBef>
              <a:buSzTx/>
              <a:buNone/>
              <a:defRPr sz="1536"/>
            </a:pPr>
            <a:r>
              <a:t>Texture is the visual representation of the way something feels. The texture is often the focal point of the image.</a:t>
            </a:r>
          </a:p>
          <a:p>
            <a:pPr marL="0" indent="0" defTabSz="877823">
              <a:lnSpc>
                <a:spcPct val="107000"/>
              </a:lnSpc>
              <a:spcBef>
                <a:spcPts val="900"/>
              </a:spcBef>
              <a:buSzTx/>
              <a:buNone/>
              <a:defRPr sz="2304" b="1"/>
            </a:pPr>
            <a:r>
              <a:t>Repetition:</a:t>
            </a:r>
          </a:p>
          <a:p>
            <a:pPr marL="0" indent="0" defTabSz="877823">
              <a:spcBef>
                <a:spcPts val="900"/>
              </a:spcBef>
              <a:buSzTx/>
              <a:buNone/>
              <a:defRPr sz="1536"/>
            </a:pPr>
            <a:r>
              <a:t>Using recurring objects in a scene can create rhythm and order to an image.</a:t>
            </a:r>
          </a:p>
          <a:p>
            <a:pPr marL="0" indent="0" defTabSz="877823">
              <a:lnSpc>
                <a:spcPct val="107000"/>
              </a:lnSpc>
              <a:spcBef>
                <a:spcPts val="900"/>
              </a:spcBef>
              <a:buSzTx/>
              <a:buNone/>
              <a:defRPr sz="2304" b="1"/>
            </a:pPr>
            <a:r>
              <a:t>Pattern-break:</a:t>
            </a:r>
          </a:p>
          <a:p>
            <a:pPr marL="0" indent="0" defTabSz="877823">
              <a:spcBef>
                <a:spcPts val="900"/>
              </a:spcBef>
              <a:buSzTx/>
              <a:buNone/>
              <a:defRPr sz="1536"/>
            </a:pPr>
            <a:r>
              <a:t> Patterns create harmonious images. Breaking the pattern can add drama and impact.</a:t>
            </a:r>
          </a:p>
          <a:p>
            <a:pPr marL="0" indent="0" defTabSz="877823">
              <a:lnSpc>
                <a:spcPct val="107000"/>
              </a:lnSpc>
              <a:spcBef>
                <a:spcPts val="900"/>
              </a:spcBef>
              <a:buSzTx/>
              <a:buNone/>
              <a:defRPr sz="2304" b="1"/>
            </a:pPr>
            <a:r>
              <a:t>Film-Grain/Digital-noise:</a:t>
            </a:r>
          </a:p>
          <a:p>
            <a:pPr marL="0" indent="0" defTabSz="877823">
              <a:spcBef>
                <a:spcPts val="900"/>
              </a:spcBef>
              <a:buSzTx/>
              <a:buNone/>
              <a:defRPr sz="1536"/>
            </a:pPr>
            <a:r>
              <a:t>Film grain can soften the texture of an image and give it a more artistic and poetic feel.</a:t>
            </a:r>
          </a:p>
          <a:p>
            <a:pPr marL="0" indent="0" defTabSz="877823">
              <a:lnSpc>
                <a:spcPct val="107000"/>
              </a:lnSpc>
              <a:spcBef>
                <a:spcPts val="900"/>
              </a:spcBef>
              <a:buSzTx/>
              <a:buNone/>
              <a:defRPr sz="2304" b="1"/>
            </a:pPr>
            <a:r>
              <a:t>Juxtaposition: </a:t>
            </a:r>
            <a:r>
              <a:rPr b="0"/>
              <a:t>How images are placed in proximity to each. Can create visual narrative/highlight interest in a scene.</a:t>
            </a:r>
          </a:p>
        </p:txBody>
      </p:sp>
      <p:pic>
        <p:nvPicPr>
          <p:cNvPr id="179" name="65071b28e0febd596e4858b6_5fb79c5dc093a1474bfaff48_John-Riddy-%27Maputo-(Train)%2C-2002%27.jpeg" descr="65071b28e0febd596e4858b6_5fb79c5dc093a1474bfaff48_John-Riddy-%27Maputo-(Train)%2C-2002%27.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697863" y="180302"/>
            <a:ext cx="3667212" cy="2910850"/>
          </a:xfrm>
          <a:prstGeom prst="rect">
            <a:avLst/>
          </a:prstGeom>
          <a:ln w="12700">
            <a:miter lim="400000"/>
          </a:ln>
        </p:spPr>
      </p:pic>
      <p:sp>
        <p:nvSpPr>
          <p:cNvPr id="180" name="Untitled. John Riddy. 2002"/>
          <p:cNvSpPr txBox="1"/>
          <p:nvPr/>
        </p:nvSpPr>
        <p:spPr>
          <a:xfrm>
            <a:off x="8353544" y="3109072"/>
            <a:ext cx="2355851" cy="3020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sz="1500">
                <a:solidFill>
                  <a:srgbClr val="0C0C0C"/>
                </a:solidFill>
                <a:latin typeface="Helvetica Neue"/>
                <a:ea typeface="Helvetica Neue"/>
                <a:cs typeface="Helvetica Neue"/>
                <a:sym typeface="Helvetica Neue"/>
              </a:defRPr>
            </a:lvl1pPr>
          </a:lstStyle>
          <a:p>
            <a:r>
              <a:t>Untitled. John Riddy. 2002</a:t>
            </a:r>
          </a:p>
        </p:txBody>
      </p:sp>
      <p:pic>
        <p:nvPicPr>
          <p:cNvPr id="181" name="Image 1 48.jpeg" descr="Image 1 48.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483330" y="3577848"/>
            <a:ext cx="4096277" cy="2673008"/>
          </a:xfrm>
          <a:prstGeom prst="rect">
            <a:avLst/>
          </a:prstGeom>
          <a:ln w="12700">
            <a:miter lim="400000"/>
          </a:ln>
        </p:spPr>
      </p:pic>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BALANCE</a:t>
            </a:r>
          </a:p>
        </p:txBody>
      </p:sp>
      <p:sp>
        <p:nvSpPr>
          <p:cNvPr id="184"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lnSpc>
                <a:spcPct val="107000"/>
              </a:lnSpc>
              <a:buSzTx/>
              <a:buNone/>
              <a:defRPr sz="2400" b="1"/>
            </a:pPr>
            <a:r>
              <a:t>Symmetry:</a:t>
            </a:r>
          </a:p>
          <a:p>
            <a:pPr marL="0" indent="0">
              <a:buSzTx/>
              <a:buNone/>
              <a:defRPr sz="1600"/>
            </a:pPr>
            <a:r>
              <a:t>Symmetry is when two sides of an image look very similar, for example the reflection of the subject in water.</a:t>
            </a:r>
            <a:endParaRPr sz="2400"/>
          </a:p>
          <a:p>
            <a:pPr marL="0" indent="0">
              <a:lnSpc>
                <a:spcPct val="107000"/>
              </a:lnSpc>
              <a:buSzTx/>
              <a:buNone/>
              <a:defRPr sz="2400" b="1"/>
            </a:pPr>
            <a:r>
              <a:t>Asymmetry:</a:t>
            </a:r>
          </a:p>
          <a:p>
            <a:pPr marL="0" indent="0">
              <a:buSzTx/>
              <a:buNone/>
              <a:defRPr sz="1600"/>
            </a:pPr>
            <a:r>
              <a:t>Using two elements in a picture that do not mirror can create visual tension.</a:t>
            </a:r>
            <a:endParaRPr sz="2400"/>
          </a:p>
          <a:p>
            <a:pPr marL="0" indent="0">
              <a:lnSpc>
                <a:spcPct val="107000"/>
              </a:lnSpc>
              <a:buSzTx/>
              <a:buNone/>
              <a:defRPr sz="2400" b="1"/>
            </a:pPr>
            <a:r>
              <a:t>Foreground/Background: </a:t>
            </a:r>
            <a:r>
              <a:rPr b="0"/>
              <a:t>Maintaining balance between the foreground and background can help isolate or highlight subjects and </a:t>
            </a:r>
          </a:p>
        </p:txBody>
      </p:sp>
      <p:pic>
        <p:nvPicPr>
          <p:cNvPr id="185" name="5ec27a174413037f12861de5_Fatima, was Imprisoned and Tortured in Sudan.jpg" descr="5ec27a174413037f12861de5_Fatima, was Imprisoned and Tortured in Sudan.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395014" y="154848"/>
            <a:ext cx="2272909" cy="2780317"/>
          </a:xfrm>
          <a:prstGeom prst="rect">
            <a:avLst/>
          </a:prstGeom>
          <a:ln w="12700">
            <a:miter lim="400000"/>
          </a:ln>
        </p:spPr>
      </p:pic>
      <p:sp>
        <p:nvSpPr>
          <p:cNvPr id="186" name="Untitled. Andres Serrano. 2015"/>
          <p:cNvSpPr txBox="1"/>
          <p:nvPr/>
        </p:nvSpPr>
        <p:spPr>
          <a:xfrm>
            <a:off x="8168473" y="3031079"/>
            <a:ext cx="2725993" cy="3020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sz="1500">
                <a:solidFill>
                  <a:srgbClr val="0C0C0C"/>
                </a:solidFill>
                <a:latin typeface="Helvetica Neue"/>
                <a:ea typeface="Helvetica Neue"/>
                <a:cs typeface="Helvetica Neue"/>
                <a:sym typeface="Helvetica Neue"/>
              </a:defRPr>
            </a:lvl1pPr>
          </a:lstStyle>
          <a:p>
            <a:r>
              <a:t>Untitled. Andres Serrano. 2015</a:t>
            </a:r>
          </a:p>
        </p:txBody>
      </p:sp>
      <p:pic>
        <p:nvPicPr>
          <p:cNvPr id="187" name="Image 1 56.jpeg" descr="Image 1 56.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396630" y="3376278"/>
            <a:ext cx="2269677" cy="3395874"/>
          </a:xfrm>
          <a:prstGeom prst="rect">
            <a:avLst/>
          </a:prstGeom>
          <a:ln w="12700">
            <a:miter lim="400000"/>
          </a:ln>
        </p:spPr>
      </p:pic>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COLOUR</a:t>
            </a:r>
          </a:p>
        </p:txBody>
      </p:sp>
      <p:sp>
        <p:nvSpPr>
          <p:cNvPr id="190"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lnSpc>
                <a:spcPct val="107000"/>
              </a:lnSpc>
              <a:buSzTx/>
              <a:buNone/>
              <a:defRPr sz="2400" b="1"/>
            </a:pPr>
            <a:r>
              <a:t>Complimentary Colours:</a:t>
            </a:r>
          </a:p>
          <a:p>
            <a:pPr marL="0" indent="0">
              <a:buSzTx/>
              <a:buNone/>
              <a:defRPr sz="1600"/>
            </a:pPr>
            <a:r>
              <a:t>Using colours that compliment each other in a scene usually produces a high contrast visually striking image.</a:t>
            </a:r>
          </a:p>
          <a:p>
            <a:pPr marL="0" indent="0">
              <a:lnSpc>
                <a:spcPct val="107000"/>
              </a:lnSpc>
              <a:buSzTx/>
              <a:buNone/>
              <a:defRPr sz="2400" b="1"/>
            </a:pPr>
            <a:r>
              <a:t>Clashing Colours: </a:t>
            </a:r>
            <a:r>
              <a:rPr b="0"/>
              <a:t>Clashing colours can be used to create dynamism or chaos in a scene. </a:t>
            </a:r>
          </a:p>
          <a:p>
            <a:pPr marL="0" indent="0">
              <a:lnSpc>
                <a:spcPct val="107000"/>
              </a:lnSpc>
              <a:buSzTx/>
              <a:buNone/>
              <a:defRPr sz="2400" b="1"/>
            </a:pPr>
            <a:r>
              <a:t>Saturation:</a:t>
            </a:r>
          </a:p>
          <a:p>
            <a:pPr marL="0" indent="0">
              <a:buSzTx/>
              <a:buNone/>
              <a:defRPr sz="1600"/>
            </a:pPr>
            <a:r>
              <a:t>Saturation affects the mood of a picture. Highly saturated images can look energetic. Images with low saturation can look sombre and tranquil. Desaturating an image can draw attention to the shape of the subject.</a:t>
            </a:r>
          </a:p>
        </p:txBody>
      </p:sp>
      <p:pic>
        <p:nvPicPr>
          <p:cNvPr id="191" name="6656f7361f49fe22178e5852_Still from Broken Spectre - Rondônia.jpg" descr="6656f7361f49fe22178e5852_Still from Broken Spectre - Rondônia.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349083" y="456272"/>
            <a:ext cx="4364772" cy="2455185"/>
          </a:xfrm>
          <a:prstGeom prst="rect">
            <a:avLst/>
          </a:prstGeom>
          <a:ln w="12700">
            <a:miter lim="400000"/>
          </a:ln>
        </p:spPr>
      </p:pic>
      <p:sp>
        <p:nvSpPr>
          <p:cNvPr id="192" name="Untitled Richard Mosse 2009"/>
          <p:cNvSpPr txBox="1"/>
          <p:nvPr/>
        </p:nvSpPr>
        <p:spPr>
          <a:xfrm>
            <a:off x="8244292" y="3019225"/>
            <a:ext cx="2574355" cy="3020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sz="1500">
                <a:solidFill>
                  <a:srgbClr val="0C0C0C"/>
                </a:solidFill>
                <a:latin typeface="Helvetica Neue"/>
                <a:ea typeface="Helvetica Neue"/>
                <a:cs typeface="Helvetica Neue"/>
                <a:sym typeface="Helvetica Neue"/>
              </a:defRPr>
            </a:lvl1pPr>
          </a:lstStyle>
          <a:p>
            <a:r>
              <a:t>Untitled Richard Mosse 2009</a:t>
            </a:r>
          </a:p>
        </p:txBody>
      </p:sp>
      <p:pic>
        <p:nvPicPr>
          <p:cNvPr id="193" name="IMG_0919.cr3" descr="IMG_0919.cr3"/>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346987" y="3429000"/>
            <a:ext cx="4462758" cy="2975172"/>
          </a:xfrm>
          <a:prstGeom prst="rect">
            <a:avLst/>
          </a:prstGeom>
          <a:ln w="12700">
            <a:miter lim="400000"/>
          </a:ln>
        </p:spPr>
      </p:pic>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FRAMING</a:t>
            </a:r>
          </a:p>
        </p:txBody>
      </p:sp>
      <p:sp>
        <p:nvSpPr>
          <p:cNvPr id="196"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lnSpc>
                <a:spcPct val="107000"/>
              </a:lnSpc>
              <a:buSzTx/>
              <a:buNone/>
              <a:defRPr sz="2400" b="1"/>
            </a:pPr>
            <a:r>
              <a:t>Sub-framing: </a:t>
            </a:r>
            <a:r>
              <a:rPr b="0"/>
              <a:t>finding frames within the frame can create visual interest. Can help to order information or draw the eye.</a:t>
            </a:r>
          </a:p>
          <a:p>
            <a:pPr marL="0" indent="0">
              <a:lnSpc>
                <a:spcPct val="107000"/>
              </a:lnSpc>
              <a:buSzTx/>
              <a:buNone/>
              <a:defRPr sz="2400" b="1"/>
            </a:pPr>
            <a:r>
              <a:t>Rule of Thirds:</a:t>
            </a:r>
          </a:p>
          <a:p>
            <a:pPr marL="0" indent="0">
              <a:buSzTx/>
              <a:buNone/>
              <a:defRPr sz="1600"/>
            </a:pPr>
            <a:r>
              <a:t>Placing the subject at a point one third into the picture both horizontally and vertically generally gives an image balance.</a:t>
            </a:r>
          </a:p>
          <a:p>
            <a:pPr marL="0" indent="0">
              <a:lnSpc>
                <a:spcPct val="107000"/>
              </a:lnSpc>
              <a:buSzTx/>
              <a:buNone/>
              <a:defRPr sz="2400" b="1"/>
            </a:pPr>
            <a:r>
              <a:t>Golden Ratio:</a:t>
            </a:r>
          </a:p>
          <a:p>
            <a:pPr marL="0" indent="0">
              <a:buSzTx/>
              <a:buNone/>
              <a:defRPr sz="1600"/>
            </a:pPr>
            <a:r>
              <a:t>The golden ratio is a guide to where a subject should be placed to give the image balance and will be pleasing to the eye.</a:t>
            </a:r>
          </a:p>
        </p:txBody>
      </p:sp>
      <p:pic>
        <p:nvPicPr>
          <p:cNvPr id="197" name="6708fac0187f98d2d2199a05_6708fa94d3e27f941a1a884f_9)%20Abi%20Morocco%20Photos%2C%20Ago%20Owu%20Street%2C%20Shogunle%2C%20Lagos%2C%201976.%20Courtesy%20Lagos%20Studio%20Archives.jpeg" descr="6708fac0187f98d2d2199a05_6708fa94d3e27f941a1a884f_9)%20Abi%20Morocco%20Photos%2C%20Ago%20Owu%20Street%2C%20Shogunle%2C%20Lagos%2C%201976.%20Courtesy%20Lagos%20Studio%20Archives.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8145712" y="270939"/>
            <a:ext cx="2771515" cy="2771515"/>
          </a:xfrm>
          <a:prstGeom prst="rect">
            <a:avLst/>
          </a:prstGeom>
          <a:ln w="12700">
            <a:miter lim="400000"/>
          </a:ln>
        </p:spPr>
      </p:pic>
      <p:sp>
        <p:nvSpPr>
          <p:cNvPr id="198" name="Untitled Abi Morocco. 1976"/>
          <p:cNvSpPr txBox="1"/>
          <p:nvPr/>
        </p:nvSpPr>
        <p:spPr>
          <a:xfrm>
            <a:off x="8311348" y="3084723"/>
            <a:ext cx="2440243" cy="3020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sz="1500">
                <a:solidFill>
                  <a:srgbClr val="0C0C0C"/>
                </a:solidFill>
                <a:latin typeface="Helvetica Neue"/>
                <a:ea typeface="Helvetica Neue"/>
                <a:cs typeface="Helvetica Neue"/>
                <a:sym typeface="Helvetica Neue"/>
              </a:defRPr>
            </a:lvl1pPr>
          </a:lstStyle>
          <a:p>
            <a:r>
              <a:t>Untitled Abi Morocco. 1976</a:t>
            </a:r>
          </a:p>
        </p:txBody>
      </p:sp>
      <p:pic>
        <p:nvPicPr>
          <p:cNvPr id="199" name="Image 1 49.jpeg" descr="Image 1 49.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460153" y="3429000"/>
            <a:ext cx="2142632" cy="3325176"/>
          </a:xfrm>
          <a:prstGeom prst="rect">
            <a:avLst/>
          </a:prstGeom>
          <a:ln w="12700">
            <a:miter lim="400000"/>
          </a:ln>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FOCUS</a:t>
            </a:r>
          </a:p>
        </p:txBody>
      </p:sp>
      <p:sp>
        <p:nvSpPr>
          <p:cNvPr id="202"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lnSpc>
                <a:spcPct val="107000"/>
              </a:lnSpc>
              <a:buSzTx/>
              <a:buNone/>
              <a:defRPr sz="2400" b="1"/>
            </a:pPr>
            <a:r>
              <a:t>Focal Point:</a:t>
            </a:r>
          </a:p>
          <a:p>
            <a:pPr marL="0" indent="0">
              <a:buSzTx/>
              <a:buNone/>
              <a:defRPr sz="1600"/>
            </a:pPr>
            <a:r>
              <a:t>The focal point of an image is the most important element in the frame.</a:t>
            </a:r>
          </a:p>
          <a:p>
            <a:pPr marL="0" indent="0">
              <a:lnSpc>
                <a:spcPct val="107000"/>
              </a:lnSpc>
              <a:buSzTx/>
              <a:buNone/>
              <a:defRPr sz="2400" b="1"/>
            </a:pPr>
            <a:r>
              <a:t>Depth of Field:</a:t>
            </a:r>
          </a:p>
          <a:p>
            <a:pPr marL="0" indent="0">
              <a:buSzTx/>
              <a:buNone/>
              <a:defRPr sz="1600"/>
            </a:pPr>
            <a:r>
              <a:t>Depth of field is the distance between the closest and the furthest points that are in focus. Shallow depth of field can be used to draw attention to the subject by de-focusing distracting backgrounds. Deep depth of field can be used for showing the entire scene.</a:t>
            </a:r>
          </a:p>
          <a:p>
            <a:pPr marL="0" indent="0">
              <a:lnSpc>
                <a:spcPct val="107000"/>
              </a:lnSpc>
              <a:buSzTx/>
              <a:buNone/>
              <a:defRPr sz="2400" b="1"/>
            </a:pPr>
            <a:r>
              <a:t>Hyperfocal Distance: </a:t>
            </a:r>
            <a:r>
              <a:rPr b="0"/>
              <a:t>Dependent on the lens used. The focus and aperture combo that gives you the largest possible depth of field. Full range of information in focus can create a sense of realism and depth.</a:t>
            </a:r>
          </a:p>
        </p:txBody>
      </p:sp>
      <p:pic>
        <p:nvPicPr>
          <p:cNvPr id="203" name="663e17b98a1e92313594918d_2003_6693_EddoHartmann_Netherlands_Professional_Landscape_2024.jpg" descr="663e17b98a1e92313594918d_2003_6693_EddoHartmann_Netherlands_Professional_Landscape_2024.jpg"/>
          <p:cNvPicPr>
            <a:picLocks noChangeAspect="1"/>
          </p:cNvPicPr>
          <p:nvPr/>
        </p:nvPicPr>
        <p:blipFill>
          <a:blip r:embed="rId2"/>
          <a:stretch>
            <a:fillRect/>
          </a:stretch>
        </p:blipFill>
        <p:spPr>
          <a:xfrm>
            <a:off x="7703675" y="213812"/>
            <a:ext cx="3655588" cy="2741691"/>
          </a:xfrm>
          <a:prstGeom prst="rect">
            <a:avLst/>
          </a:prstGeom>
          <a:ln w="12700">
            <a:miter lim="400000"/>
          </a:ln>
        </p:spPr>
      </p:pic>
      <p:sp>
        <p:nvSpPr>
          <p:cNvPr id="204" name="Untitled. Eddo Hartmann. 2024"/>
          <p:cNvSpPr txBox="1"/>
          <p:nvPr/>
        </p:nvSpPr>
        <p:spPr>
          <a:xfrm>
            <a:off x="8157710" y="3029099"/>
            <a:ext cx="2747519" cy="51790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algn="ctr" defTabSz="457200">
              <a:defRPr sz="1500">
                <a:solidFill>
                  <a:srgbClr val="0C0C0C"/>
                </a:solidFill>
                <a:latin typeface="Helvetica Neue"/>
                <a:ea typeface="Helvetica Neue"/>
                <a:cs typeface="Helvetica Neue"/>
                <a:sym typeface="Helvetica Neue"/>
              </a:defRPr>
            </a:lvl1pPr>
          </a:lstStyle>
          <a:p>
            <a:r>
              <a:t>Untitled. Eddo Hartmann. 2024</a:t>
            </a:r>
          </a:p>
        </p:txBody>
      </p:sp>
      <p:pic>
        <p:nvPicPr>
          <p:cNvPr id="205" name="Image 1 57.jpeg" descr="Image 1 57.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324866" y="3498660"/>
            <a:ext cx="4413207" cy="2898381"/>
          </a:xfrm>
          <a:prstGeom prst="rect">
            <a:avLst/>
          </a:prstGeom>
          <a:ln w="12700">
            <a:miter lim="400000"/>
          </a:ln>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POSITION/VIEWPOINT</a:t>
            </a:r>
          </a:p>
        </p:txBody>
      </p:sp>
      <p:sp>
        <p:nvSpPr>
          <p:cNvPr id="208"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lnSpc>
                <a:spcPct val="107000"/>
              </a:lnSpc>
              <a:buSzTx/>
              <a:buNone/>
              <a:defRPr sz="2400" b="1"/>
            </a:pPr>
            <a:r>
              <a:t>Eye-level:</a:t>
            </a:r>
          </a:p>
          <a:p>
            <a:pPr marL="0" indent="0">
              <a:buSzTx/>
              <a:buNone/>
              <a:defRPr sz="1600"/>
            </a:pPr>
            <a:r>
              <a:t>The camera is at the same level as the subject. Eye level pictures create a connection with the subject.</a:t>
            </a:r>
          </a:p>
          <a:p>
            <a:pPr marL="0" indent="0">
              <a:lnSpc>
                <a:spcPct val="107000"/>
              </a:lnSpc>
              <a:buSzTx/>
              <a:buNone/>
              <a:defRPr sz="2400" b="1"/>
            </a:pPr>
            <a:r>
              <a:t>Above:</a:t>
            </a:r>
          </a:p>
          <a:p>
            <a:pPr marL="0" indent="0">
              <a:buSzTx/>
              <a:buNone/>
              <a:defRPr sz="1600"/>
            </a:pPr>
            <a:r>
              <a:t>Taking a photograph from a point above and looking down at the subject creates a commanding viewpoint and makes the subject appear less significant.</a:t>
            </a:r>
          </a:p>
          <a:p>
            <a:pPr marL="0" indent="0">
              <a:lnSpc>
                <a:spcPct val="107000"/>
              </a:lnSpc>
              <a:buSzTx/>
              <a:buNone/>
              <a:defRPr sz="2400" b="1"/>
            </a:pPr>
            <a:r>
              <a:t>Below: </a:t>
            </a:r>
            <a:r>
              <a:rPr b="0"/>
              <a:t>Looking up to a subject makes it appear dominant and towering. This can create a sense of respect or make the viewer feel small.</a:t>
            </a:r>
          </a:p>
        </p:txBody>
      </p:sp>
      <p:grpSp>
        <p:nvGrpSpPr>
          <p:cNvPr id="211" name="Content Placeholder 2"/>
          <p:cNvGrpSpPr/>
          <p:nvPr/>
        </p:nvGrpSpPr>
        <p:grpSpPr>
          <a:xfrm>
            <a:off x="7167678" y="-2719061"/>
            <a:ext cx="5314554" cy="6089255"/>
            <a:chOff x="-986751" y="0"/>
            <a:chExt cx="5314552" cy="6089254"/>
          </a:xfrm>
        </p:grpSpPr>
        <p:sp>
          <p:nvSpPr>
            <p:cNvPr id="209" name="Rectangle"/>
            <p:cNvSpPr/>
            <p:nvPr/>
          </p:nvSpPr>
          <p:spPr>
            <a:xfrm>
              <a:off x="0" y="0"/>
              <a:ext cx="4327802" cy="2782861"/>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72000"/>
                </a:lnSpc>
                <a:spcBef>
                  <a:spcPts val="1000"/>
                </a:spcBef>
                <a:defRPr sz="2800"/>
              </a:pPr>
              <a:endParaRPr/>
            </a:p>
          </p:txBody>
        </p:sp>
        <p:pic>
          <p:nvPicPr>
            <p:cNvPr id="210" name="SAM_0293.jpg" descr="SAM_0293.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986752" y="2944210"/>
              <a:ext cx="4717567" cy="3145045"/>
            </a:xfrm>
            <a:prstGeom prst="rect">
              <a:avLst/>
            </a:prstGeom>
            <a:ln w="12700" cap="flat">
              <a:noFill/>
              <a:miter lim="400000"/>
            </a:ln>
            <a:effectLst/>
          </p:spPr>
        </p:pic>
      </p:grpSp>
      <p:pic>
        <p:nvPicPr>
          <p:cNvPr id="212" name="Image 1 11 23 44.jpeg" descr="Image 1 11 23 44.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184742" y="3471904"/>
            <a:ext cx="4681974" cy="3179212"/>
          </a:xfrm>
          <a:prstGeom prst="rect">
            <a:avLst/>
          </a:prstGeom>
          <a:ln w="12700">
            <a:miter lim="400000"/>
          </a:ln>
        </p:spPr>
      </p:pic>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Title 1"/>
          <p:cNvSpPr txBox="1">
            <a:spLocks noGrp="1"/>
          </p:cNvSpPr>
          <p:nvPr>
            <p:ph type="title"/>
          </p:nvPr>
        </p:nvSpPr>
        <p:spPr>
          <a:xfrm>
            <a:off x="182104" y="86620"/>
            <a:ext cx="10515601" cy="929387"/>
          </a:xfrm>
          <a:prstGeom prst="rect">
            <a:avLst/>
          </a:prstGeom>
        </p:spPr>
        <p:txBody>
          <a:bodyPr/>
          <a:lstStyle>
            <a:lvl1pPr>
              <a:defRPr sz="4000" i="1">
                <a:latin typeface="Futura"/>
                <a:ea typeface="Futura"/>
                <a:cs typeface="Futura"/>
                <a:sym typeface="Futura"/>
              </a:defRPr>
            </a:lvl1pPr>
          </a:lstStyle>
          <a:p>
            <a:r>
              <a:t>MOVEMENT</a:t>
            </a:r>
          </a:p>
        </p:txBody>
      </p:sp>
      <p:sp>
        <p:nvSpPr>
          <p:cNvPr id="215" name="Content Placeholder 2"/>
          <p:cNvSpPr txBox="1">
            <a:spLocks noGrp="1"/>
          </p:cNvSpPr>
          <p:nvPr>
            <p:ph type="body" idx="1"/>
          </p:nvPr>
        </p:nvSpPr>
        <p:spPr>
          <a:xfrm>
            <a:off x="301752" y="1016005"/>
            <a:ext cx="6562186" cy="5457947"/>
          </a:xfrm>
          <a:prstGeom prst="rect">
            <a:avLst/>
          </a:prstGeom>
          <a:ln w="9525">
            <a:solidFill>
              <a:srgbClr val="000000"/>
            </a:solidFill>
            <a:round/>
          </a:ln>
        </p:spPr>
        <p:txBody>
          <a:bodyPr/>
          <a:lstStyle/>
          <a:p>
            <a:pPr marL="0" indent="0">
              <a:lnSpc>
                <a:spcPct val="107000"/>
              </a:lnSpc>
              <a:buSzTx/>
              <a:buNone/>
              <a:defRPr sz="2400" b="1"/>
            </a:pPr>
            <a:r>
              <a:t>Frozen:</a:t>
            </a:r>
            <a:r>
              <a:rPr b="0"/>
              <a:t> (High Shutter speed) – Decisive moment.</a:t>
            </a:r>
          </a:p>
          <a:p>
            <a:pPr marL="0" indent="0">
              <a:buSzTx/>
              <a:buNone/>
              <a:defRPr sz="1600"/>
            </a:pPr>
            <a:r>
              <a:t>Capturing a moment in time by freezing a moving subject in the frame creates a dramatic image. It gives the viewer a chance to ponder the drama.</a:t>
            </a:r>
            <a:endParaRPr sz="2400"/>
          </a:p>
          <a:p>
            <a:pPr marL="0" indent="0">
              <a:lnSpc>
                <a:spcPct val="107000"/>
              </a:lnSpc>
              <a:buSzTx/>
              <a:buNone/>
              <a:defRPr sz="2400" b="1"/>
            </a:pPr>
            <a:r>
              <a:t>Blur: (</a:t>
            </a:r>
            <a:r>
              <a:rPr b="0"/>
              <a:t>Lower shutter speed)</a:t>
            </a:r>
          </a:p>
          <a:p>
            <a:pPr marL="0" indent="0">
              <a:buSzTx/>
              <a:buNone/>
              <a:defRPr sz="1600"/>
            </a:pPr>
            <a:r>
              <a:t>Using a slow shutter speed to create motion blur can create an image that gives a sense of speed and movement. </a:t>
            </a:r>
          </a:p>
          <a:p>
            <a:pPr marL="0" indent="0">
              <a:lnSpc>
                <a:spcPct val="107000"/>
              </a:lnSpc>
              <a:buSzTx/>
              <a:buNone/>
              <a:defRPr sz="2400" b="1"/>
            </a:pPr>
            <a:r>
              <a:t>Long Exposure: </a:t>
            </a:r>
            <a:r>
              <a:rPr b="0"/>
              <a:t>Creates smooth water or ghostly moving objects. Useful to show a passing of time.</a:t>
            </a:r>
          </a:p>
        </p:txBody>
      </p:sp>
      <p:grpSp>
        <p:nvGrpSpPr>
          <p:cNvPr id="218" name="Content Placeholder 2"/>
          <p:cNvGrpSpPr/>
          <p:nvPr/>
        </p:nvGrpSpPr>
        <p:grpSpPr>
          <a:xfrm>
            <a:off x="7172696" y="220360"/>
            <a:ext cx="4717555" cy="3033479"/>
            <a:chOff x="0" y="0"/>
            <a:chExt cx="4717553" cy="3033478"/>
          </a:xfrm>
        </p:grpSpPr>
        <p:sp>
          <p:nvSpPr>
            <p:cNvPr id="216" name="Rectangle"/>
            <p:cNvSpPr/>
            <p:nvPr/>
          </p:nvSpPr>
          <p:spPr>
            <a:xfrm>
              <a:off x="0" y="0"/>
              <a:ext cx="4717554" cy="3033479"/>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72000"/>
                </a:lnSpc>
                <a:spcBef>
                  <a:spcPts val="1000"/>
                </a:spcBef>
                <a:defRPr sz="2800"/>
              </a:pPr>
              <a:endParaRPr/>
            </a:p>
          </p:txBody>
        </p:sp>
        <p:sp>
          <p:nvSpPr>
            <p:cNvPr id="217" name="Replace with an image from photographing Heather Phillipson’s work or from:…"/>
            <p:cNvSpPr txBox="1"/>
            <p:nvPr/>
          </p:nvSpPr>
          <p:spPr>
            <a:xfrm>
              <a:off x="50482" y="4762"/>
              <a:ext cx="4616590" cy="302395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a:lnSpc>
                  <a:spcPct val="72000"/>
                </a:lnSpc>
                <a:spcBef>
                  <a:spcPts val="1000"/>
                </a:spcBef>
                <a:defRPr sz="2300"/>
              </a:pPr>
              <a:r>
                <a:t>Replace with an image from photographing Heather Phillipson’s work or from:</a:t>
              </a:r>
            </a:p>
            <a:p>
              <a:pPr>
                <a:lnSpc>
                  <a:spcPct val="72000"/>
                </a:lnSpc>
                <a:spcBef>
                  <a:spcPts val="1000"/>
                </a:spcBef>
                <a:defRPr sz="2300"/>
              </a:pPr>
              <a:r>
                <a:rPr u="sng">
                  <a:solidFill>
                    <a:srgbClr val="467886"/>
                  </a:solidFill>
                  <a:uFill>
                    <a:solidFill>
                      <a:srgbClr val="467886"/>
                    </a:solidFill>
                  </a:uFill>
                  <a:hlinkClick r:id="rId2"/>
                </a:rPr>
                <a:t>British Journal Of Photography</a:t>
              </a:r>
            </a:p>
            <a:p>
              <a:pPr>
                <a:lnSpc>
                  <a:spcPct val="72000"/>
                </a:lnSpc>
                <a:spcBef>
                  <a:spcPts val="1000"/>
                </a:spcBef>
                <a:defRPr sz="2300"/>
              </a:pPr>
              <a:r>
                <a:rPr u="sng">
                  <a:solidFill>
                    <a:srgbClr val="467886"/>
                  </a:solidFill>
                  <a:uFill>
                    <a:solidFill>
                      <a:srgbClr val="467886"/>
                    </a:solidFill>
                  </a:uFill>
                  <a:hlinkClick r:id="rId3"/>
                </a:rPr>
                <a:t>Huck Magazine</a:t>
              </a:r>
            </a:p>
            <a:p>
              <a:pPr>
                <a:lnSpc>
                  <a:spcPct val="72000"/>
                </a:lnSpc>
                <a:spcBef>
                  <a:spcPts val="1000"/>
                </a:spcBef>
                <a:defRPr sz="2300"/>
              </a:pPr>
              <a:r>
                <a:rPr u="sng">
                  <a:solidFill>
                    <a:srgbClr val="467886"/>
                  </a:solidFill>
                  <a:uFill>
                    <a:solidFill>
                      <a:srgbClr val="467886"/>
                    </a:solidFill>
                  </a:uFill>
                  <a:hlinkClick r:id="rId4"/>
                </a:rPr>
                <a:t>1000 Words Magazine</a:t>
              </a:r>
            </a:p>
            <a:p>
              <a:pPr>
                <a:lnSpc>
                  <a:spcPct val="72000"/>
                </a:lnSpc>
                <a:spcBef>
                  <a:spcPts val="1000"/>
                </a:spcBef>
                <a:defRPr sz="2300"/>
              </a:pPr>
              <a:r>
                <a:rPr u="sng">
                  <a:solidFill>
                    <a:srgbClr val="467886"/>
                  </a:solidFill>
                  <a:uFill>
                    <a:solidFill>
                      <a:srgbClr val="467886"/>
                    </a:solidFill>
                  </a:uFill>
                  <a:hlinkClick r:id="rId5"/>
                </a:rPr>
                <a:t>Lensculture</a:t>
              </a:r>
            </a:p>
            <a:p>
              <a:pPr>
                <a:lnSpc>
                  <a:spcPct val="72000"/>
                </a:lnSpc>
                <a:spcBef>
                  <a:spcPts val="1000"/>
                </a:spcBef>
                <a:defRPr sz="2300"/>
              </a:pPr>
              <a:r>
                <a:rPr u="sng">
                  <a:solidFill>
                    <a:srgbClr val="467886"/>
                  </a:solidFill>
                  <a:uFill>
                    <a:solidFill>
                      <a:srgbClr val="467886"/>
                    </a:solidFill>
                  </a:uFill>
                  <a:hlinkClick r:id="rId6"/>
                </a:rPr>
                <a:t>ArtDoc</a:t>
              </a:r>
            </a:p>
          </p:txBody>
        </p:sp>
      </p:grpSp>
      <p:pic>
        <p:nvPicPr>
          <p:cNvPr id="219" name="SAM_0298.jpg" descr="SAM_0298.jpg"/>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7172696" y="164581"/>
            <a:ext cx="4717555" cy="3145037"/>
          </a:xfrm>
          <a:prstGeom prst="rect">
            <a:avLst/>
          </a:prstGeom>
          <a:ln w="12700">
            <a:miter lim="400000"/>
          </a:ln>
        </p:spPr>
      </p:pic>
      <p:pic>
        <p:nvPicPr>
          <p:cNvPr id="220" name="Image 1 54.jpeg" descr="Image 1 54.jpeg"/>
          <p:cNvPicPr>
            <a:picLocks noChangeAspect="1"/>
          </p:cNvPicPr>
          <p:nvPr/>
        </p:nvPicPr>
        <p:blipFill>
          <a:blip r:embed="rId8" cstate="print">
            <a:extLst>
              <a:ext uri="{28A0092B-C50C-407E-A947-70E740481C1C}">
                <a14:useLocalDpi xmlns:a14="http://schemas.microsoft.com/office/drawing/2010/main"/>
              </a:ext>
            </a:extLst>
          </a:blip>
          <a:stretch>
            <a:fillRect/>
          </a:stretch>
        </p:blipFill>
        <p:spPr>
          <a:xfrm>
            <a:off x="7162530" y="3526934"/>
            <a:ext cx="4723907" cy="3033480"/>
          </a:xfrm>
          <a:prstGeom prst="rect">
            <a:avLst/>
          </a:prstGeom>
          <a:ln w="12700">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Title 1"/>
          <p:cNvSpPr txBox="1">
            <a:spLocks noGrp="1"/>
          </p:cNvSpPr>
          <p:nvPr>
            <p:ph type="ctrTitle"/>
          </p:nvPr>
        </p:nvSpPr>
        <p:spPr>
          <a:xfrm>
            <a:off x="1014844" y="145472"/>
            <a:ext cx="10162311" cy="1647702"/>
          </a:xfrm>
          <a:prstGeom prst="rect">
            <a:avLst/>
          </a:prstGeom>
          <a:solidFill>
            <a:srgbClr val="FFD5E4"/>
          </a:solidFill>
        </p:spPr>
        <p:txBody>
          <a:bodyPr lIns="72000" tIns="72000" rIns="72000" bIns="72000" anchor="ctr"/>
          <a:lstStyle>
            <a:lvl1pPr defTabSz="896111">
              <a:defRPr sz="5292">
                <a:latin typeface="Futura"/>
                <a:ea typeface="Futura"/>
                <a:cs typeface="Futura"/>
                <a:sym typeface="Futura"/>
              </a:defRPr>
            </a:lvl1pPr>
          </a:lstStyle>
          <a:p>
            <a:r>
              <a:t>IMAGE ANALYSIS 3 - CONTEXT</a:t>
            </a:r>
          </a:p>
        </p:txBody>
      </p:sp>
      <p:pic>
        <p:nvPicPr>
          <p:cNvPr id="223" name="Hans_Holbein_the_Younger_-_The_Ambassadors_-_Google_Art_Project.jpg" descr="Hans_Holbein_the_Younger_-_The_Ambassadors_-_Google_Art_Project.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3710042" y="1942716"/>
            <a:ext cx="4771916" cy="4702326"/>
          </a:xfrm>
          <a:prstGeom prst="rect">
            <a:avLst/>
          </a:prstGeom>
          <a:ln w="12700">
            <a:miter lim="400000"/>
          </a:ln>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Title 1"/>
          <p:cNvSpPr txBox="1">
            <a:spLocks noGrp="1"/>
          </p:cNvSpPr>
          <p:nvPr>
            <p:ph type="title"/>
          </p:nvPr>
        </p:nvSpPr>
        <p:spPr>
          <a:xfrm>
            <a:off x="182104" y="72054"/>
            <a:ext cx="10515601" cy="1325564"/>
          </a:xfrm>
          <a:prstGeom prst="rect">
            <a:avLst/>
          </a:prstGeom>
        </p:spPr>
        <p:txBody>
          <a:bodyPr/>
          <a:lstStyle>
            <a:lvl1pPr>
              <a:defRPr sz="4000">
                <a:latin typeface="Futura"/>
                <a:ea typeface="Futura"/>
                <a:cs typeface="Futura"/>
                <a:sym typeface="Futura"/>
              </a:defRPr>
            </a:lvl1pPr>
          </a:lstStyle>
          <a:p>
            <a:r>
              <a:t>Anna Kentfield, California. Alec Soth. 2017</a:t>
            </a:r>
          </a:p>
        </p:txBody>
      </p:sp>
      <p:sp>
        <p:nvSpPr>
          <p:cNvPr id="226"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Context is what is around the main subject which help to understand the subject. Context in a photograph is the way we understand the meaning of an image based on the things we see within the frame, the things that are not in the frame and the way all the elements are put together.</a:t>
            </a:r>
          </a:p>
          <a:p>
            <a:pPr marL="0" indent="0">
              <a:buSzTx/>
              <a:buNone/>
              <a:defRPr sz="1300"/>
            </a:pPr>
            <a:r>
              <a:t>The content of an image can influence the way we read an image because the various elements of the image can give us an idea of what is happening around the main subject and can give us an idea of the lifestyle of the subject in a portrait. Some elements of an image can show us the event that lead the photographer to take the photograph. Composition can be used to lead the eye to what is important to the photographer.</a:t>
            </a:r>
          </a:p>
          <a:p>
            <a:pPr marL="0" indent="0">
              <a:buSzTx/>
              <a:buNone/>
              <a:defRPr sz="1300"/>
            </a:pPr>
            <a:r>
              <a:t>Element in an image can lead us to make judgements about when an image was made. The clothes worn by people and the age of vehicles are examples. Viewers will make judgements based on their own religious beliefs. Some will find the scene offensive whilst others might see it as completely normal.</a:t>
            </a:r>
          </a:p>
        </p:txBody>
      </p:sp>
      <p:grpSp>
        <p:nvGrpSpPr>
          <p:cNvPr id="229" name="Content Placeholder 2"/>
          <p:cNvGrpSpPr/>
          <p:nvPr/>
        </p:nvGrpSpPr>
        <p:grpSpPr>
          <a:xfrm>
            <a:off x="6095999" y="1016004"/>
            <a:ext cx="5501642" cy="5457947"/>
            <a:chOff x="0" y="0"/>
            <a:chExt cx="5501640" cy="5457945"/>
          </a:xfrm>
        </p:grpSpPr>
        <p:sp>
          <p:nvSpPr>
            <p:cNvPr id="227"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228" name="Include an image from the PowerPoint."/>
            <p:cNvSpPr txBox="1"/>
            <p:nvPr/>
          </p:nvSpPr>
          <p:spPr>
            <a:xfrm>
              <a:off x="50482" y="4762"/>
              <a:ext cx="5400676"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lvl1pPr>
                <a:lnSpc>
                  <a:spcPct val="90000"/>
                </a:lnSpc>
                <a:spcBef>
                  <a:spcPts val="1000"/>
                </a:spcBef>
                <a:defRPr sz="2800"/>
              </a:lvl1pPr>
            </a:lstStyle>
            <a:p>
              <a:r>
                <a:t>Include an image from the PowerPoint.</a:t>
              </a:r>
            </a:p>
          </p:txBody>
        </p:sp>
      </p:grpSp>
      <p:pic>
        <p:nvPicPr>
          <p:cNvPr id="230" name="Screenshot 2024-11-08 at 17.13.35.png" descr="Screenshot 2024-11-08 at 17.13.35.png"/>
          <p:cNvPicPr>
            <a:picLocks noChangeAspect="1"/>
          </p:cNvPicPr>
          <p:nvPr/>
        </p:nvPicPr>
        <p:blipFill>
          <a:blip r:embed="rId2"/>
          <a:stretch>
            <a:fillRect/>
          </a:stretch>
        </p:blipFill>
        <p:spPr>
          <a:xfrm>
            <a:off x="6185022" y="1016005"/>
            <a:ext cx="5323596" cy="5457947"/>
          </a:xfrm>
          <a:prstGeom prst="rect">
            <a:avLst/>
          </a:prstGeom>
          <a:ln w="12700">
            <a:miter lim="400000"/>
          </a:ln>
        </p:spPr>
      </p:pic>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Title 1"/>
          <p:cNvSpPr txBox="1">
            <a:spLocks noGrp="1"/>
          </p:cNvSpPr>
          <p:nvPr>
            <p:ph type="title"/>
          </p:nvPr>
        </p:nvSpPr>
        <p:spPr>
          <a:xfrm>
            <a:off x="182104" y="86621"/>
            <a:ext cx="10515601" cy="1325563"/>
          </a:xfrm>
          <a:prstGeom prst="rect">
            <a:avLst/>
          </a:prstGeom>
        </p:spPr>
        <p:txBody>
          <a:bodyPr/>
          <a:lstStyle/>
          <a:p>
            <a:pPr>
              <a:defRPr sz="3000" i="1">
                <a:latin typeface="Futura"/>
                <a:ea typeface="Futura"/>
                <a:cs typeface="Futura"/>
                <a:sym typeface="Futura"/>
              </a:defRPr>
            </a:pPr>
            <a:r>
              <a:t>V-J Day in Time Square</a:t>
            </a:r>
            <a:r>
              <a:rPr i="0"/>
              <a:t>. Alfred Eisenstaedt. 1945.</a:t>
            </a:r>
          </a:p>
        </p:txBody>
      </p:sp>
      <p:grpSp>
        <p:nvGrpSpPr>
          <p:cNvPr id="235" name="Content Placeholder 2"/>
          <p:cNvGrpSpPr/>
          <p:nvPr/>
        </p:nvGrpSpPr>
        <p:grpSpPr>
          <a:xfrm>
            <a:off x="388232" y="1016003"/>
            <a:ext cx="5501642" cy="5457947"/>
            <a:chOff x="0" y="0"/>
            <a:chExt cx="5501640" cy="5457945"/>
          </a:xfrm>
        </p:grpSpPr>
        <p:sp>
          <p:nvSpPr>
            <p:cNvPr id="233"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234" name="This picture is very much of the time. A naval conscript is holding and kissing a nurse. There is, what appears to be, confetti on the floor, which leads us to think that a celebration has taken place. The picture is taken in a well established city stre"/>
            <p:cNvSpPr txBox="1"/>
            <p:nvPr/>
          </p:nvSpPr>
          <p:spPr>
            <a:xfrm>
              <a:off x="50482" y="4762"/>
              <a:ext cx="5400676"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lvl1pPr>
                <a:lnSpc>
                  <a:spcPct val="90000"/>
                </a:lnSpc>
                <a:spcBef>
                  <a:spcPts val="1000"/>
                </a:spcBef>
                <a:defRPr sz="1300"/>
              </a:lvl1pPr>
            </a:lstStyle>
            <a:p>
              <a:r>
                <a:t>This picture is very much of the time. A naval conscript is holding and kissing a nurse. There is, what appears to be, confetti on the floor, which leads us to think that a celebration has taken place. The picture is taken in a well established city street with tall buildings and advertising billboards. There are several people visible in the street, some of whom appear to be looking on approvingly at what is happening. The stance of the woman, leaning back with her foot resting on the toes, gives the impression that she is offering no resistance to the advances of the man. The picture is composed with the main subjects in the centre, framed by the buildings on each side. This image conveys a sense of celebration and joyfulness. Only upon further research do we learn that the subjects do not know each other. Whilst in the modern age it makes us feel uncomfortable, it also clearly shows how different times were. It also demonstrates the general euphoria as the troops started coming home from war. The picture symbolises freedom and celebration.</a:t>
              </a:r>
            </a:p>
          </p:txBody>
        </p:sp>
      </p:grpSp>
      <p:pic>
        <p:nvPicPr>
          <p:cNvPr id="236" name="Legendary_kiss_V–J_day_in_Times_Square_Alfred_Eisenstaedt.jpg" descr="Legendary_kiss_V–J_day_in_Times_Square_Alfred_Eisenstaedt.jpg"/>
          <p:cNvPicPr>
            <a:picLocks noChangeAspect="1"/>
          </p:cNvPicPr>
          <p:nvPr/>
        </p:nvPicPr>
        <p:blipFill>
          <a:blip r:embed="rId2"/>
          <a:stretch>
            <a:fillRect/>
          </a:stretch>
        </p:blipFill>
        <p:spPr>
          <a:xfrm>
            <a:off x="7025740" y="1023665"/>
            <a:ext cx="3642161" cy="5442625"/>
          </a:xfrm>
          <a:prstGeom prst="rect">
            <a:avLst/>
          </a:prstGeom>
          <a:ln w="12700">
            <a:miter lim="400000"/>
          </a:ln>
        </p:spPr>
      </p:pic>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 name="Title 1"/>
          <p:cNvSpPr txBox="1">
            <a:spLocks noGrp="1"/>
          </p:cNvSpPr>
          <p:nvPr>
            <p:ph type="title"/>
          </p:nvPr>
        </p:nvSpPr>
        <p:spPr>
          <a:xfrm>
            <a:off x="182104" y="86621"/>
            <a:ext cx="10515601" cy="1325563"/>
          </a:xfrm>
          <a:prstGeom prst="rect">
            <a:avLst/>
          </a:prstGeom>
        </p:spPr>
        <p:txBody>
          <a:bodyPr/>
          <a:lstStyle/>
          <a:p>
            <a:pPr>
              <a:defRPr sz="4000" i="1">
                <a:latin typeface="Futura"/>
                <a:ea typeface="Futura"/>
                <a:cs typeface="Futura"/>
                <a:sym typeface="Futura"/>
              </a:defRPr>
            </a:pPr>
            <a:r>
              <a:t>Home-Made Sushi</a:t>
            </a:r>
            <a:r>
              <a:rPr i="0"/>
              <a:t>. Pixi Liao. 2011.</a:t>
            </a:r>
          </a:p>
        </p:txBody>
      </p:sp>
      <p:sp>
        <p:nvSpPr>
          <p:cNvPr id="239"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lvl1pPr marL="0" indent="0">
              <a:buSzTx/>
              <a:buNone/>
              <a:defRPr sz="1300"/>
            </a:lvl1pPr>
          </a:lstStyle>
          <a:p>
            <a:r>
              <a:t>Pixi Liao is a Chinese photographer based in New York. Pixi is in a relationship with Moro who is Japanese and five years younger than her. Her work is about challenging the male dominance in many cultures. Liao believes that Chinese and Japanese culture have a similar outlook to sexuality. Both are very conservative in daily life but have an adventurous side behind closed doors. Home Made Sushi sees Moro representing a sushi. He is naked and wrapped with a green scarf. The image is designed to challenge male dominance in a playful way. The image refers to the sexual practice of eating sushi off a naked female body, which is not uncommon in Japan.</a:t>
            </a:r>
          </a:p>
        </p:txBody>
      </p:sp>
      <p:pic>
        <p:nvPicPr>
          <p:cNvPr id="240" name="16x20goodi+copy.jpg" descr="16x20goodi+copy.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138319" y="1713603"/>
            <a:ext cx="5417002" cy="4062751"/>
          </a:xfrm>
          <a:prstGeom prst="rect">
            <a:avLst/>
          </a:prstGeom>
          <a:ln w="12700">
            <a:miter lim="400000"/>
          </a:ln>
        </p:spPr>
      </p:pic>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Title 1"/>
          <p:cNvSpPr txBox="1">
            <a:spLocks noGrp="1"/>
          </p:cNvSpPr>
          <p:nvPr>
            <p:ph type="title"/>
          </p:nvPr>
        </p:nvSpPr>
        <p:spPr>
          <a:xfrm>
            <a:off x="182104" y="86621"/>
            <a:ext cx="10515601" cy="1325563"/>
          </a:xfrm>
          <a:prstGeom prst="rect">
            <a:avLst/>
          </a:prstGeom>
        </p:spPr>
        <p:txBody>
          <a:bodyPr/>
          <a:lstStyle/>
          <a:p>
            <a:pPr>
              <a:defRPr sz="3700" i="1">
                <a:latin typeface="Futura"/>
                <a:ea typeface="Futura"/>
                <a:cs typeface="Futura"/>
                <a:sym typeface="Futura"/>
              </a:defRPr>
            </a:pPr>
            <a:r>
              <a:t>No Country for Young Men</a:t>
            </a:r>
            <a:r>
              <a:rPr i="0"/>
              <a:t>. Martin Seed. 2021.</a:t>
            </a:r>
          </a:p>
        </p:txBody>
      </p:sp>
      <p:sp>
        <p:nvSpPr>
          <p:cNvPr id="243"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Martin Seed is an artist who was born in Belfast. He has dedicated his practice to Northern Irish identity and the politics of the region. The images were taken from a 1965 school yearbook. The boys in the pictures would have been reaching adulthood in the 1970s just as Northern Ireland was becoming a troubled place of violence and division. The boys in the pictures would have had no idea of the turmoil they were going to face at the time the photographs were taken.</a:t>
            </a:r>
          </a:p>
          <a:p>
            <a:pPr marL="0" indent="0">
              <a:buSzTx/>
              <a:buNone/>
              <a:defRPr sz="1300"/>
            </a:pPr>
            <a:r>
              <a:t>Martin Seed has made large prints of the photographs and they are displayed so that the viewer is close to eye level with the subject. This leads the viewer to see them as real people rather than just a thumbnail size print in the school magazine. The viewer can see the innocence on the faces of the boys and asks them to consider what life had brought to the subjects.</a:t>
            </a:r>
          </a:p>
        </p:txBody>
      </p:sp>
      <p:pic>
        <p:nvPicPr>
          <p:cNvPr id="244" name="6d4baca3-d351-4aae-8b48-feb15b588025_rw_1920.jpg" descr="6d4baca3-d351-4aae-8b48-feb15b588025_rw_1920.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123331" y="1611071"/>
            <a:ext cx="5446978" cy="3635858"/>
          </a:xfrm>
          <a:prstGeom prst="rect">
            <a:avLst/>
          </a:prstGeom>
          <a:ln w="12700">
            <a:miter lim="400000"/>
          </a:ln>
        </p:spPr>
      </p:pic>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Title 1"/>
          <p:cNvSpPr txBox="1">
            <a:spLocks noGrp="1"/>
          </p:cNvSpPr>
          <p:nvPr>
            <p:ph type="title"/>
          </p:nvPr>
        </p:nvSpPr>
        <p:spPr>
          <a:xfrm>
            <a:off x="182104" y="86621"/>
            <a:ext cx="10515601" cy="1325563"/>
          </a:xfrm>
          <a:prstGeom prst="rect">
            <a:avLst/>
          </a:prstGeom>
        </p:spPr>
        <p:txBody>
          <a:bodyPr/>
          <a:lstStyle/>
          <a:p>
            <a:pPr>
              <a:defRPr sz="3100" i="1">
                <a:latin typeface="Futura"/>
                <a:ea typeface="Futura"/>
                <a:cs typeface="Futura"/>
                <a:sym typeface="Futura"/>
              </a:defRPr>
            </a:pPr>
            <a:r>
              <a:t>T</a:t>
            </a:r>
            <a:r>
              <a:rPr i="0"/>
              <a:t>his is How the Earth Must See Itself. Tamsin Green. 2021.</a:t>
            </a:r>
          </a:p>
        </p:txBody>
      </p:sp>
      <p:sp>
        <p:nvSpPr>
          <p:cNvPr id="247"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lvl1pPr marL="0" indent="0">
              <a:buSzTx/>
              <a:buNone/>
              <a:defRPr sz="1300"/>
            </a:lvl1pPr>
          </a:lstStyle>
          <a:p>
            <a:r>
              <a:t>Tamsin Green is an artist that has the natural world at the heart of her practice. She is committed to making her practice low impact and is passionate about sustainability. This is How the Earth must see Itself is a project based on the symbols for rocks used to make Ordnance Survey Maps. The finished project was a book that Tamsin Green made herself. The offcuts from the book making were the items used as the exhibition installation. The purpose of using the offcuts was for the artist to make a statement about not wasting the earth’s resources and not using paper to make additional prints.</a:t>
            </a:r>
          </a:p>
        </p:txBody>
      </p:sp>
      <p:pic>
        <p:nvPicPr>
          <p:cNvPr id="248" name="Screenshot 2024-11-08 at 17.23.12.png" descr="Screenshot 2024-11-08 at 17.23.12.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064770" y="1862070"/>
            <a:ext cx="5564101" cy="3765817"/>
          </a:xfrm>
          <a:prstGeom prst="rect">
            <a:avLst/>
          </a:prstGeom>
          <a:ln w="12700">
            <a:miter lim="400000"/>
          </a:ln>
        </p:spPr>
      </p:pic>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Title 1"/>
          <p:cNvSpPr txBox="1">
            <a:spLocks noGrp="1"/>
          </p:cNvSpPr>
          <p:nvPr>
            <p:ph type="title"/>
          </p:nvPr>
        </p:nvSpPr>
        <p:spPr>
          <a:xfrm>
            <a:off x="182104" y="86621"/>
            <a:ext cx="10515601" cy="1325563"/>
          </a:xfrm>
          <a:prstGeom prst="rect">
            <a:avLst/>
          </a:prstGeom>
        </p:spPr>
        <p:txBody>
          <a:bodyPr/>
          <a:lstStyle/>
          <a:p>
            <a:pPr>
              <a:defRPr sz="2400" i="1">
                <a:latin typeface="Futura"/>
                <a:ea typeface="Futura"/>
                <a:cs typeface="Futura"/>
                <a:sym typeface="Futura"/>
              </a:defRPr>
            </a:pPr>
            <a:r>
              <a:t>National Reconnaissance Office Ground Station</a:t>
            </a:r>
            <a:r>
              <a:rPr i="0"/>
              <a:t>. Trevor Paglan. 2012.</a:t>
            </a:r>
          </a:p>
        </p:txBody>
      </p:sp>
      <p:sp>
        <p:nvSpPr>
          <p:cNvPr id="251"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FontTx/>
              <a:buNone/>
              <a:defRPr sz="1300"/>
            </a:pPr>
            <a:r>
              <a:t>The image shows a building in the distance surrounded only by rolling hills. The building sits on top of one of the hills and has a group of antennae around it. The fact that it has a dome shaped roof gives the viewer the idea that this building is used for something very specific. The surrounding antennae show the viewer that there is a lot of data being captured, transmitted or both. The haze shows that the image was captured from a long way away showing that this is a building designed to be hidden from view.</a:t>
            </a:r>
          </a:p>
          <a:p>
            <a:pPr marL="0" indent="0">
              <a:buSzTx/>
              <a:buFontTx/>
              <a:buNone/>
              <a:defRPr sz="1300"/>
            </a:pPr>
            <a:r>
              <a:t>The way the image is presented leads the viewer to some invisible contexts. The fact that the the photograph was taken at a distance gives the idea that it is not possible to get any closer. The viewer is left with the impression that this is a particularly secretive building. The antenna and the dome shape give the impression that the building is used for surveillance and the secretive placement gives the impression that the authorities do not want us to know that data is being collected.</a:t>
            </a:r>
          </a:p>
        </p:txBody>
      </p:sp>
      <p:pic>
        <p:nvPicPr>
          <p:cNvPr id="252" name="Paglen-Limit_Telephotography-03.jpg" descr="Paglen-Limit_Telephotography-03.jpg"/>
          <p:cNvPicPr>
            <a:picLocks noChangeAspect="1"/>
          </p:cNvPicPr>
          <p:nvPr/>
        </p:nvPicPr>
        <p:blipFill>
          <a:blip r:embed="rId2"/>
          <a:stretch>
            <a:fillRect/>
          </a:stretch>
        </p:blipFill>
        <p:spPr>
          <a:xfrm>
            <a:off x="6091237" y="1590112"/>
            <a:ext cx="5511166" cy="4309733"/>
          </a:xfrm>
          <a:prstGeom prst="rect">
            <a:avLst/>
          </a:prstGeom>
          <a:ln w="12700">
            <a:miter lim="400000"/>
          </a:ln>
        </p:spPr>
      </p:pic>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4" name="Picture 2" descr="Picture 2"/>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a:xfrm>
            <a:off x="-2" y="0"/>
            <a:ext cx="6096002" cy="6890348"/>
          </a:xfrm>
          <a:prstGeom prst="rect">
            <a:avLst/>
          </a:prstGeom>
          <a:ln w="12700">
            <a:miter lim="400000"/>
          </a:ln>
        </p:spPr>
      </p:pic>
      <p:pic>
        <p:nvPicPr>
          <p:cNvPr id="255" name="Picture 2" descr="Picture 2"/>
          <p:cNvPicPr>
            <a:picLocks noChangeAspect="1"/>
          </p:cNvPicPr>
          <p:nvPr/>
        </p:nvPicPr>
        <p:blipFill>
          <a:blip r:embed="rId3" cstate="print">
            <a:extLst>
              <a:ext uri="{28A0092B-C50C-407E-A947-70E740481C1C}">
                <a14:useLocalDpi xmlns:a14="http://schemas.microsoft.com/office/drawing/2010/main"/>
              </a:ext>
            </a:extLst>
          </a:blip>
          <a:srcRect/>
          <a:stretch>
            <a:fillRect/>
          </a:stretch>
        </p:blipFill>
        <p:spPr>
          <a:xfrm>
            <a:off x="6095998" y="0"/>
            <a:ext cx="6096002" cy="6890348"/>
          </a:xfrm>
          <a:prstGeom prst="rect">
            <a:avLst/>
          </a:prstGeom>
          <a:ln w="12700">
            <a:miter lim="400000"/>
          </a:ln>
        </p:spPr>
      </p:pic>
      <p:sp>
        <p:nvSpPr>
          <p:cNvPr id="256" name="Title 1"/>
          <p:cNvSpPr txBox="1">
            <a:spLocks noGrp="1"/>
          </p:cNvSpPr>
          <p:nvPr>
            <p:ph type="ctrTitle"/>
          </p:nvPr>
        </p:nvSpPr>
        <p:spPr>
          <a:xfrm>
            <a:off x="1014844" y="145472"/>
            <a:ext cx="10162311" cy="1647702"/>
          </a:xfrm>
          <a:prstGeom prst="rect">
            <a:avLst/>
          </a:prstGeom>
          <a:solidFill>
            <a:srgbClr val="FFD5E4"/>
          </a:solidFill>
        </p:spPr>
        <p:txBody>
          <a:bodyPr lIns="72000" tIns="72000" rIns="72000" bIns="72000" anchor="ctr"/>
          <a:lstStyle/>
          <a:p>
            <a:pPr defTabSz="813816">
              <a:defRPr sz="4806">
                <a:latin typeface="Futura"/>
                <a:ea typeface="Futura"/>
                <a:cs typeface="Futura"/>
                <a:sym typeface="Futura"/>
              </a:defRPr>
            </a:pPr>
            <a:r>
              <a:t>ARTWORK STUDY </a:t>
            </a:r>
            <a:br/>
            <a:r>
              <a:t>SEMINAR</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Context - definition</a:t>
            </a:r>
          </a:p>
        </p:txBody>
      </p:sp>
      <p:sp>
        <p:nvSpPr>
          <p:cNvPr id="259"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defTabSz="859536">
              <a:spcBef>
                <a:spcPts val="900"/>
              </a:spcBef>
              <a:buSzTx/>
              <a:buFontTx/>
              <a:buNone/>
              <a:defRPr sz="1222"/>
            </a:pPr>
            <a:r>
              <a:t>The descriptive words I used for the image were Raw, Stark, Thought Provoking and Eerie. I described the visual impact as raw because I felt the image was presented unfiltered and thought provoking. I described the visual impact as stark because the image has a single point of interest surrounded by a featureless landscape. I described the image as thought provoking because it shows something that we don’t usually see. I described the image as eerie although that was based on research and knowing what the subject was.</a:t>
            </a:r>
          </a:p>
          <a:p>
            <a:pPr marL="0" indent="0" defTabSz="859536">
              <a:spcBef>
                <a:spcPts val="900"/>
              </a:spcBef>
              <a:buSzTx/>
              <a:buFontTx/>
              <a:buNone/>
              <a:defRPr sz="1222"/>
            </a:pPr>
            <a:r>
              <a:t>Others in the group described the image as poignant, evocative and impactful. I agree with the reasons the others had given that lead them to use those descriptors.</a:t>
            </a:r>
          </a:p>
          <a:p>
            <a:pPr marL="0" indent="0" defTabSz="859536">
              <a:spcBef>
                <a:spcPts val="900"/>
              </a:spcBef>
              <a:buSzTx/>
              <a:buFontTx/>
              <a:buNone/>
              <a:defRPr sz="1222"/>
            </a:pPr>
            <a:r>
              <a:t>The visible contexts uncovered were that the haze showed that the photograph was taken from a long distance. The white dome against the white sky gives a sense that this installation is something intended to be hidden. The antenna give the feeling of data being captured.</a:t>
            </a:r>
          </a:p>
          <a:p>
            <a:pPr marL="0" indent="0" defTabSz="859536">
              <a:spcBef>
                <a:spcPts val="900"/>
              </a:spcBef>
              <a:buSzTx/>
              <a:buFontTx/>
              <a:buNone/>
              <a:defRPr sz="1222"/>
            </a:pPr>
            <a:r>
              <a:t>The research shared revealed that the image is part of a series of images showing installations deliberately placed to keep them away from the general public. Trevor Paglan’s work covers mass surveillance and data collection. He describes his work as investigating the invisible through the visible.</a:t>
            </a:r>
          </a:p>
          <a:p>
            <a:pPr marL="0" indent="0" defTabSz="859536">
              <a:spcBef>
                <a:spcPts val="900"/>
              </a:spcBef>
              <a:buSzTx/>
              <a:buFontTx/>
              <a:buNone/>
              <a:defRPr sz="1222"/>
            </a:pPr>
            <a:r>
              <a:t>I connect with the image as I am interested in what it says and the methods used to create the image. I do feel the image is intriguing and thought provoking but without knowing the motivation of Trevor Paglan, the image would be difficult to interpret, therefore we have not “killed the author”.</a:t>
            </a:r>
          </a:p>
          <a:p>
            <a:pPr marL="0" indent="0" defTabSz="859536">
              <a:spcBef>
                <a:spcPts val="900"/>
              </a:spcBef>
              <a:buSzTx/>
              <a:buFontTx/>
              <a:buNone/>
              <a:defRPr sz="1222"/>
            </a:pPr>
            <a:r>
              <a:t>The image has been made using an extreme telephoto lens, which creates a haze as the light is distorted because of the volume of air between the camera and the subject. That impacts the way we read the image creates intrigue.</a:t>
            </a:r>
          </a:p>
        </p:txBody>
      </p:sp>
      <p:pic>
        <p:nvPicPr>
          <p:cNvPr id="260" name="Paglen-Limit_Telephotography-03.jpg" descr="Paglen-Limit_Telephotography-03.jpg"/>
          <p:cNvPicPr>
            <a:picLocks noChangeAspect="1"/>
          </p:cNvPicPr>
          <p:nvPr/>
        </p:nvPicPr>
        <p:blipFill>
          <a:blip r:embed="rId2"/>
          <a:stretch>
            <a:fillRect/>
          </a:stretch>
        </p:blipFill>
        <p:spPr>
          <a:xfrm>
            <a:off x="6128011" y="1302891"/>
            <a:ext cx="5437618" cy="4252218"/>
          </a:xfrm>
          <a:prstGeom prst="rect">
            <a:avLst/>
          </a:prstGeom>
          <a:ln w="12700">
            <a:miter lim="400000"/>
          </a:ln>
        </p:spPr>
      </p:pic>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Title 1"/>
          <p:cNvSpPr txBox="1">
            <a:spLocks noGrp="1"/>
          </p:cNvSpPr>
          <p:nvPr>
            <p:ph type="title"/>
          </p:nvPr>
        </p:nvSpPr>
        <p:spPr>
          <a:xfrm>
            <a:off x="182104" y="86621"/>
            <a:ext cx="10515601" cy="1325563"/>
          </a:xfrm>
          <a:prstGeom prst="rect">
            <a:avLst/>
          </a:prstGeom>
        </p:spPr>
        <p:txBody>
          <a:bodyPr/>
          <a:lstStyle/>
          <a:p>
            <a:pPr>
              <a:defRPr sz="1700" i="1">
                <a:latin typeface="Futura"/>
                <a:ea typeface="Futura"/>
                <a:cs typeface="Futura"/>
                <a:sym typeface="Futura"/>
              </a:defRPr>
            </a:pPr>
            <a:r>
              <a:t>National Reconnaissance Office Ground Station</a:t>
            </a:r>
            <a:r>
              <a:rPr i="0"/>
              <a:t>. Trevor Paglan. 2012.</a:t>
            </a:r>
          </a:p>
        </p:txBody>
      </p:sp>
      <p:grpSp>
        <p:nvGrpSpPr>
          <p:cNvPr id="265" name="Content Placeholder 2"/>
          <p:cNvGrpSpPr/>
          <p:nvPr/>
        </p:nvGrpSpPr>
        <p:grpSpPr>
          <a:xfrm>
            <a:off x="388232" y="1016003"/>
            <a:ext cx="6849475" cy="5457947"/>
            <a:chOff x="0" y="0"/>
            <a:chExt cx="6849474" cy="5457945"/>
          </a:xfrm>
        </p:grpSpPr>
        <p:sp>
          <p:nvSpPr>
            <p:cNvPr id="263" name="Rectangle"/>
            <p:cNvSpPr/>
            <p:nvPr/>
          </p:nvSpPr>
          <p:spPr>
            <a:xfrm>
              <a:off x="0" y="-1"/>
              <a:ext cx="6849475"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264" name="The image shows a building in the distance surrounded only by rolling hills. The building sits on top of one of the hills and has a group of antennae around it. The fact that it has a dome shaped roof gives the viewer the idea that this building is used "/>
            <p:cNvSpPr txBox="1"/>
            <p:nvPr/>
          </p:nvSpPr>
          <p:spPr>
            <a:xfrm>
              <a:off x="50482" y="4762"/>
              <a:ext cx="6748511"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a:lnSpc>
                  <a:spcPct val="90000"/>
                </a:lnSpc>
                <a:spcBef>
                  <a:spcPts val="1000"/>
                </a:spcBef>
                <a:defRPr sz="1300"/>
              </a:pPr>
              <a:r>
                <a:t>The image shows a building in the distance surrounded only by rolling hills. The building sits on top of one of the hills and has a group of antennae around it. The fact that it has a dome shaped roof gives the viewer the idea that this building is used for something very specific. The surrounding antennae show the viewer that there is a lot of data being captured, transmitted or both. The haze shows that the image was captured from a long way away showing that this is a building designed to be hidden from view.</a:t>
              </a:r>
            </a:p>
            <a:p>
              <a:pPr>
                <a:lnSpc>
                  <a:spcPct val="90000"/>
                </a:lnSpc>
                <a:spcBef>
                  <a:spcPts val="1000"/>
                </a:spcBef>
                <a:defRPr sz="1300"/>
              </a:pPr>
              <a:r>
                <a:t>The way the image is presented leads the viewer to some invisible contexts. The fact that the the photograph was taken at a distance gives the idea that it is not possible to get any closer. The viewer is left with the impression that this is a particularly secretive building. The antenna and the dome shape give the impression that the building is used for surveillance and the secretive placement gives the impression that the authorities do not want us to know that data is being collected.</a:t>
              </a:r>
            </a:p>
            <a:p>
              <a:pPr>
                <a:lnSpc>
                  <a:spcPct val="90000"/>
                </a:lnSpc>
                <a:spcBef>
                  <a:spcPts val="1000"/>
                </a:spcBef>
                <a:defRPr sz="1300"/>
              </a:pPr>
              <a:r>
                <a:t>As someone who is uncomfortable with the secretive nature of data collection and storage, I find the image particularly poignant and thought provoking.</a:t>
              </a:r>
            </a:p>
            <a:p>
              <a:pPr>
                <a:lnSpc>
                  <a:spcPct val="90000"/>
                </a:lnSpc>
                <a:spcBef>
                  <a:spcPts val="1000"/>
                </a:spcBef>
                <a:defRPr sz="1300"/>
              </a:pPr>
              <a:r>
                <a:t>The image was originally presented in print form. The print of this image as well as the other images in the series were 48 inches by 36 inches. The large prints give the feeling of a big authoritative government keeping watch over small and insignificant people.</a:t>
              </a:r>
            </a:p>
          </p:txBody>
        </p:sp>
      </p:grpSp>
      <p:pic>
        <p:nvPicPr>
          <p:cNvPr id="266" name="Paglen-Limit_Telephotography-03.jpg" descr="Paglen-Limit_Telephotography-03.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582552" y="330667"/>
            <a:ext cx="4139843" cy="3237358"/>
          </a:xfrm>
          <a:prstGeom prst="rect">
            <a:avLst/>
          </a:prstGeom>
          <a:ln w="12700">
            <a:miter lim="400000"/>
          </a:ln>
        </p:spPr>
      </p:pic>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Title 1"/>
          <p:cNvSpPr txBox="1">
            <a:spLocks noGrp="1"/>
          </p:cNvSpPr>
          <p:nvPr>
            <p:ph type="title"/>
          </p:nvPr>
        </p:nvSpPr>
        <p:spPr>
          <a:xfrm>
            <a:off x="182104" y="86621"/>
            <a:ext cx="10515601" cy="1325563"/>
          </a:xfrm>
          <a:prstGeom prst="rect">
            <a:avLst/>
          </a:prstGeom>
        </p:spPr>
        <p:txBody>
          <a:bodyPr/>
          <a:lstStyle/>
          <a:p>
            <a:pPr>
              <a:defRPr sz="4000" i="1">
                <a:latin typeface="Futura"/>
                <a:ea typeface="Futura"/>
                <a:cs typeface="Futura"/>
                <a:sym typeface="Futura"/>
              </a:defRPr>
            </a:pPr>
            <a:r>
              <a:t>Wales</a:t>
            </a:r>
            <a:r>
              <a:rPr i="0"/>
              <a:t>. Bruce Davidson. 1965.</a:t>
            </a:r>
          </a:p>
        </p:txBody>
      </p:sp>
      <p:grpSp>
        <p:nvGrpSpPr>
          <p:cNvPr id="271" name="Content Placeholder 2"/>
          <p:cNvGrpSpPr/>
          <p:nvPr/>
        </p:nvGrpSpPr>
        <p:grpSpPr>
          <a:xfrm>
            <a:off x="388232" y="1016003"/>
            <a:ext cx="6849475" cy="5457947"/>
            <a:chOff x="0" y="0"/>
            <a:chExt cx="6849474" cy="5457945"/>
          </a:xfrm>
        </p:grpSpPr>
        <p:sp>
          <p:nvSpPr>
            <p:cNvPr id="269" name="Rectangle"/>
            <p:cNvSpPr/>
            <p:nvPr/>
          </p:nvSpPr>
          <p:spPr>
            <a:xfrm>
              <a:off x="0" y="-1"/>
              <a:ext cx="6849475"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270" name="This image shows a young girl pushing a pram. In the pram are a teddy bear and a doll. The young girl is looking towards the camera, which gives the impression that she is accepting of being photographed. The girl is on the pavement of a road next to a w"/>
            <p:cNvSpPr txBox="1"/>
            <p:nvPr/>
          </p:nvSpPr>
          <p:spPr>
            <a:xfrm>
              <a:off x="50482" y="4762"/>
              <a:ext cx="6748511"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defTabSz="457200">
                <a:defRPr sz="1300">
                  <a:latin typeface="Helvetica Neue"/>
                  <a:ea typeface="Helvetica Neue"/>
                  <a:cs typeface="Helvetica Neue"/>
                  <a:sym typeface="Helvetica Neue"/>
                </a:defRPr>
              </a:pPr>
              <a:r>
                <a:t>This image shows a young girl pushing a pram. In the pram are a teddy bear and a doll. The young girl is looking towards the camera, which gives the impression that she is accepting of being photographed. The girl is on the pavement of a road next to a wall. Behind the wall there is washing hanging on a washing line. This shows that the subject is in a residential area. In the background there is an industrial unit which is generating a lot of smoke. Behind the industrial unit is a mountain. The subject dominant is in the foreground at the top of a road. The road provides a leading line to the industrial unit in the background.</a:t>
              </a:r>
            </a:p>
            <a:p>
              <a:pPr defTabSz="457200">
                <a:defRPr sz="1300">
                  <a:latin typeface="Helvetica Neue"/>
                  <a:ea typeface="Helvetica Neue"/>
                  <a:cs typeface="Helvetica Neue"/>
                  <a:sym typeface="Helvetica Neue"/>
                </a:defRPr>
              </a:pPr>
              <a:endParaRPr/>
            </a:p>
            <a:p>
              <a:pPr defTabSz="457200">
                <a:defRPr sz="1300">
                  <a:latin typeface="Helvetica Neue"/>
                  <a:ea typeface="Helvetica Neue"/>
                  <a:cs typeface="Helvetica Neue"/>
                  <a:sym typeface="Helvetica Neue"/>
                </a:defRPr>
              </a:pPr>
              <a:r>
                <a:t>The image demonstrates the life of people growing up and living in an industrialised community. The hillside in the background shows that industry takes priority over landscape in the industrialised era. The washing on the line shows that it was common for people to live close to industry as the value of their health was considered less important than the cost of transporting people to work from further afield.</a:t>
              </a:r>
            </a:p>
            <a:p>
              <a:pPr defTabSz="457200">
                <a:defRPr sz="1300">
                  <a:latin typeface="Helvetica Neue"/>
                  <a:ea typeface="Helvetica Neue"/>
                  <a:cs typeface="Helvetica Neue"/>
                  <a:sym typeface="Helvetica Neue"/>
                </a:defRPr>
              </a:pPr>
              <a:endParaRPr/>
            </a:p>
            <a:p>
              <a:pPr defTabSz="457200">
                <a:defRPr sz="1300">
                  <a:latin typeface="Helvetica Neue"/>
                  <a:ea typeface="Helvetica Neue"/>
                  <a:cs typeface="Helvetica Neue"/>
                  <a:sym typeface="Helvetica Neue"/>
                </a:defRPr>
              </a:pPr>
              <a:r>
                <a:t>On first glance the viewer sees what appears to be a boy pushing a pram, it in fact a girl. In 1965, gender roles were very clearly defined. A boy playing with toys that were associated with girls would have been ridiculed. Boys that might have had feminine leanings would not be brave enough to show that side of themselves in public.</a:t>
              </a:r>
            </a:p>
            <a:p>
              <a:pPr defTabSz="457200">
                <a:defRPr sz="1300">
                  <a:latin typeface="Helvetica Neue"/>
                  <a:ea typeface="Helvetica Neue"/>
                  <a:cs typeface="Helvetica Neue"/>
                  <a:sym typeface="Helvetica Neue"/>
                </a:defRPr>
              </a:pPr>
              <a:endParaRPr/>
            </a:p>
            <a:p>
              <a:pPr defTabSz="457200">
                <a:defRPr sz="1300">
                  <a:latin typeface="Helvetica Neue"/>
                  <a:ea typeface="Helvetica Neue"/>
                  <a:cs typeface="Helvetica Neue"/>
                  <a:sym typeface="Helvetica Neue"/>
                </a:defRPr>
              </a:pPr>
              <a:r>
                <a:t>Bruce Davidson shot most of his images for the project in black and white. This image was shot in colour to draw attention to the red smoke emanating from the plant in the background. The red smoke is in the centre of the picture and the road leads the eye to it. This emphasises the fact that the community lived in poor conditions.</a:t>
              </a:r>
            </a:p>
          </p:txBody>
        </p:sp>
      </p:grpSp>
      <p:pic>
        <p:nvPicPr>
          <p:cNvPr id="272" name="5801824.jpg.avif" descr="5801824.jpg.avif"/>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373165" y="1910069"/>
            <a:ext cx="4558618" cy="3037862"/>
          </a:xfrm>
          <a:prstGeom prst="rect">
            <a:avLst/>
          </a:prstGeom>
          <a:ln w="12700">
            <a:miter lim="400000"/>
          </a:ln>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 name="Title 1"/>
          <p:cNvSpPr txBox="1">
            <a:spLocks noGrp="1"/>
          </p:cNvSpPr>
          <p:nvPr>
            <p:ph type="ctrTitle"/>
          </p:nvPr>
        </p:nvSpPr>
        <p:spPr>
          <a:xfrm>
            <a:off x="1014844" y="145472"/>
            <a:ext cx="10162311" cy="1647702"/>
          </a:xfrm>
          <a:prstGeom prst="rect">
            <a:avLst/>
          </a:prstGeom>
          <a:solidFill>
            <a:srgbClr val="FFD5E4"/>
          </a:solidFill>
        </p:spPr>
        <p:txBody>
          <a:bodyPr lIns="72000" tIns="72000" rIns="72000" bIns="72000" anchor="ctr"/>
          <a:lstStyle/>
          <a:p>
            <a:pPr defTabSz="813816">
              <a:defRPr sz="4806">
                <a:latin typeface="Futura"/>
                <a:ea typeface="Futura"/>
                <a:cs typeface="Futura"/>
                <a:sym typeface="Futura"/>
              </a:defRPr>
            </a:pPr>
            <a:r>
              <a:t>TASK 2 </a:t>
            </a:r>
            <a:br/>
            <a:r>
              <a:t>EXHIBITION REVIEW</a:t>
            </a:r>
          </a:p>
        </p:txBody>
      </p:sp>
      <p:pic>
        <p:nvPicPr>
          <p:cNvPr id="275" name="IMG_2933.heic" descr="IMG_2933.heic"/>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895600" y="1749557"/>
            <a:ext cx="6658857" cy="4994143"/>
          </a:xfrm>
          <a:prstGeom prst="rect">
            <a:avLst/>
          </a:prstGeom>
          <a:ln w="12700">
            <a:miter lim="400000"/>
          </a:ln>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EXHIBITION REVIEW OVERVIEW</a:t>
            </a:r>
          </a:p>
        </p:txBody>
      </p:sp>
      <p:sp>
        <p:nvSpPr>
          <p:cNvPr id="278"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Reviewing an exhibition is useful as it forces us to consider the installation in greater detail than just a casual visit.</a:t>
            </a:r>
          </a:p>
          <a:p>
            <a:pPr marL="0" indent="0">
              <a:buSzTx/>
              <a:buNone/>
              <a:defRPr sz="1300"/>
            </a:pPr>
            <a:r>
              <a:t>Reviewing an exhibition gives us the opportunity to consider not only each piece of art on display but also how various images work together. A display that is poignant and thought provoking stirs different emotion than a one which is playful and amusing. A display in which all the images compliment each other is often calming. A collection of images that contrast each other can be jarring and impactful.</a:t>
            </a:r>
          </a:p>
          <a:p>
            <a:pPr marL="0" indent="0">
              <a:buSzTx/>
              <a:buNone/>
              <a:defRPr sz="1300"/>
            </a:pPr>
            <a:r>
              <a:t>The process of reviewing an exhibition leads us to analyse how the presentation impacts the images. The size of the images as well as the framing affects the way we look at the works. The hight that the images are positioned compared to our eye level will also influence our perception of the display.</a:t>
            </a:r>
          </a:p>
          <a:p>
            <a:pPr marL="0" indent="0">
              <a:buSzTx/>
              <a:buNone/>
              <a:defRPr sz="1300"/>
            </a:pPr>
            <a:r>
              <a:t>During the process of reviewing, we can learn about how the exhibition flows and pay attention to the audience reaction. This helps to understand how images hold the attention of the viewer.</a:t>
            </a:r>
          </a:p>
          <a:p>
            <a:pPr marL="0" indent="0">
              <a:buSzTx/>
              <a:buNone/>
              <a:defRPr sz="1300"/>
            </a:pPr>
            <a:endParaRPr/>
          </a:p>
        </p:txBody>
      </p:sp>
      <p:pic>
        <p:nvPicPr>
          <p:cNvPr id="279" name="SAM_5398.jpeg" descr="SAM_5398.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023210" y="1009563"/>
            <a:ext cx="3647221" cy="5470831"/>
          </a:xfrm>
          <a:prstGeom prst="rect">
            <a:avLst/>
          </a:prstGeom>
          <a:ln w="12700">
            <a:miter lim="400000"/>
          </a:ln>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 name="Title 1"/>
          <p:cNvSpPr txBox="1">
            <a:spLocks noGrp="1"/>
          </p:cNvSpPr>
          <p:nvPr>
            <p:ph type="title"/>
          </p:nvPr>
        </p:nvSpPr>
        <p:spPr>
          <a:xfrm>
            <a:off x="182104" y="86621"/>
            <a:ext cx="10515601" cy="1325563"/>
          </a:xfrm>
          <a:prstGeom prst="rect">
            <a:avLst/>
          </a:prstGeom>
        </p:spPr>
        <p:txBody>
          <a:bodyPr/>
          <a:lstStyle>
            <a:lvl1pPr>
              <a:defRPr sz="2800">
                <a:latin typeface="Futura"/>
                <a:ea typeface="Futura"/>
                <a:cs typeface="Futura"/>
                <a:sym typeface="Futura"/>
              </a:defRPr>
            </a:lvl1pPr>
          </a:lstStyle>
          <a:p>
            <a:r>
              <a:t>The Valleys Exhibition - An Overwhelming sense of community</a:t>
            </a:r>
          </a:p>
        </p:txBody>
      </p:sp>
      <p:sp>
        <p:nvSpPr>
          <p:cNvPr id="282"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During the planning process the curators went and asked various people in the South Wales valleys what they would like the theme of the Valleys Exhibition to be, South Wales is known primarily for coal mining so it was interesting that the people spoke of community and did not want to be defined by their industrial past.</a:t>
            </a:r>
          </a:p>
          <a:p>
            <a:pPr marL="0" indent="0">
              <a:buSzTx/>
              <a:buNone/>
              <a:defRPr sz="1300"/>
            </a:pPr>
            <a:r>
              <a:t>Visitors are immediately impacted by the colourful, beautifully presented set of images produced by Tina Carr and Annemarie Schone. These pictures were produced in the mid 90s, documenting how the people of the Afan valley were coping with the post industrial era.</a:t>
            </a:r>
          </a:p>
          <a:p>
            <a:pPr marL="0" indent="0">
              <a:buSzTx/>
              <a:buNone/>
              <a:defRPr sz="1300"/>
            </a:pPr>
            <a:r>
              <a:t>The images are gritty, empathetic, humorous and show the real day to day life of the community. The bus stop scene shows a group of people, young and old patiently waiting for a bus. On the other side of the bus stop is a man leaning against a shop front and a woman getting something out of her handbag. The picture is has two sets of people with the bus stop sign dividing them. This gives the image a balanced composition. The people on the right look orderly as though they are waiting for the bus whereas the intentions of the people on the left is less clear. The fact that the bus stop sign is leaning over shows how the village has been neglected. </a:t>
            </a:r>
          </a:p>
        </p:txBody>
      </p:sp>
      <p:sp>
        <p:nvSpPr>
          <p:cNvPr id="283" name="Bus Stop Cymmer. Tina Carr and Annemarie Schöne, 1994"/>
          <p:cNvSpPr txBox="1"/>
          <p:nvPr/>
        </p:nvSpPr>
        <p:spPr>
          <a:xfrm>
            <a:off x="6136569" y="6142024"/>
            <a:ext cx="5441798" cy="3143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defTabSz="457200">
              <a:spcBef>
                <a:spcPts val="1600"/>
              </a:spcBef>
              <a:defRPr sz="1600">
                <a:solidFill>
                  <a:srgbClr val="212529"/>
                </a:solidFill>
                <a:latin typeface="Helvetica Neue"/>
                <a:ea typeface="Helvetica Neue"/>
                <a:cs typeface="Helvetica Neue"/>
                <a:sym typeface="Helvetica Neue"/>
              </a:defRPr>
            </a:lvl1pPr>
          </a:lstStyle>
          <a:p>
            <a:r>
              <a:t>Bus Stop Cymmer. Tina Carr and Annemarie Schöne, 1994</a:t>
            </a:r>
          </a:p>
        </p:txBody>
      </p:sp>
      <p:pic>
        <p:nvPicPr>
          <p:cNvPr id="284" name="Bus-Stop-Cymmer-01.jpeg" descr="Bus-Stop-Cymmer-01.jpeg"/>
          <p:cNvPicPr>
            <a:picLocks noChangeAspect="1"/>
          </p:cNvPicPr>
          <p:nvPr/>
        </p:nvPicPr>
        <p:blipFill>
          <a:blip r:embed="rId2"/>
          <a:stretch>
            <a:fillRect/>
          </a:stretch>
        </p:blipFill>
        <p:spPr>
          <a:xfrm>
            <a:off x="6106648" y="1255852"/>
            <a:ext cx="5501641" cy="4346296"/>
          </a:xfrm>
          <a:prstGeom prst="rect">
            <a:avLst/>
          </a:prstGeom>
          <a:ln w="12700">
            <a:miter lim="400000"/>
          </a:ln>
        </p:spPr>
      </p:pic>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 name="Title 1"/>
          <p:cNvSpPr txBox="1">
            <a:spLocks noGrp="1"/>
          </p:cNvSpPr>
          <p:nvPr>
            <p:ph type="title"/>
          </p:nvPr>
        </p:nvSpPr>
        <p:spPr>
          <a:xfrm>
            <a:off x="2887204" y="-65779"/>
            <a:ext cx="10515601" cy="1325563"/>
          </a:xfrm>
          <a:prstGeom prst="rect">
            <a:avLst/>
          </a:prstGeom>
        </p:spPr>
        <p:txBody>
          <a:bodyPr/>
          <a:lstStyle>
            <a:lvl1pPr>
              <a:defRPr sz="4000">
                <a:solidFill>
                  <a:srgbClr val="FF0000"/>
                </a:solidFill>
                <a:latin typeface="Futura"/>
                <a:ea typeface="Futura"/>
                <a:cs typeface="Futura"/>
                <a:sym typeface="Futura"/>
              </a:defRPr>
            </a:lvl1pPr>
          </a:lstStyle>
          <a:p>
            <a:r>
              <a:t>Welsh Miners, 1966. Bruce Davidson.</a:t>
            </a:r>
          </a:p>
        </p:txBody>
      </p:sp>
      <p:sp>
        <p:nvSpPr>
          <p:cNvPr id="287"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The photographer, Bruce Davidson, embedded himself within a community to capture fleeting, intimate moments of the people within the village. In this instance, the village is Cwmcarn, a place drawn to his attention by a Welsh sergeant he served with in the US Army, who claimed it was a place he would send his worst enemy.</a:t>
            </a:r>
          </a:p>
          <a:p>
            <a:pPr marL="0" indent="0">
              <a:buSzTx/>
              <a:buNone/>
              <a:defRPr sz="1300"/>
            </a:pPr>
            <a:r>
              <a:t>Davidson realised there was something beautiful in adversity. His image of a bridal couple taken on a hill above the village is an example of his philosophy. The image is composed using the rule of thirds, placing the bride a third of the way in. Unusually, he has used a small aperture for greater depth of field. This is not what we usually see in wedding photography. It creates a juxtaposition of a bride looking beautiful in a clean white dress with industrial chimneys emitting smoke in the background.</a:t>
            </a:r>
          </a:p>
        </p:txBody>
      </p:sp>
      <p:pic>
        <p:nvPicPr>
          <p:cNvPr id="288" name="d7hftxdivxxvm.cloudfront.net.jpeg" descr="d7hftxdivxxvm.cloudfront.net.jpeg"/>
          <p:cNvPicPr>
            <a:picLocks noChangeAspect="1"/>
          </p:cNvPicPr>
          <p:nvPr/>
        </p:nvPicPr>
        <p:blipFill>
          <a:blip r:embed="rId2"/>
          <a:stretch>
            <a:fillRect/>
          </a:stretch>
        </p:blipFill>
        <p:spPr>
          <a:xfrm>
            <a:off x="6368858" y="1639778"/>
            <a:ext cx="5294772" cy="3578444"/>
          </a:xfrm>
          <a:prstGeom prst="rect">
            <a:avLst/>
          </a:prstGeom>
          <a:ln w="12700">
            <a:miter lim="400000"/>
          </a:ln>
        </p:spPr>
      </p:pic>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Title 1"/>
          <p:cNvSpPr txBox="1">
            <a:spLocks noGrp="1"/>
          </p:cNvSpPr>
          <p:nvPr>
            <p:ph type="title"/>
          </p:nvPr>
        </p:nvSpPr>
        <p:spPr>
          <a:xfrm>
            <a:off x="182104" y="86621"/>
            <a:ext cx="10515601" cy="1325563"/>
          </a:xfrm>
          <a:prstGeom prst="rect">
            <a:avLst/>
          </a:prstGeom>
        </p:spPr>
        <p:txBody>
          <a:bodyPr/>
          <a:lstStyle>
            <a:lvl1pPr>
              <a:defRPr sz="4000">
                <a:solidFill>
                  <a:srgbClr val="FF0000"/>
                </a:solidFill>
                <a:latin typeface="Futura"/>
                <a:ea typeface="Futura"/>
                <a:cs typeface="Futura"/>
                <a:sym typeface="Futura"/>
              </a:defRPr>
            </a:lvl1pPr>
          </a:lstStyle>
          <a:p>
            <a:r>
              <a:t>Welsh Miners, 1953. Robert Frank.</a:t>
            </a:r>
          </a:p>
        </p:txBody>
      </p:sp>
      <p:sp>
        <p:nvSpPr>
          <p:cNvPr id="291"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Robert Frank, best known for his book The Americans, spent a lot of time in Wales. He was working on a project called London/Wales, in which he highlights the contrast between the world of the wealthy and the working class. The images in the exhibition are some of the pictures he took in Wales, where he concentrated on the miners.</a:t>
            </a:r>
          </a:p>
          <a:p>
            <a:pPr marL="0" indent="0">
              <a:buSzTx/>
              <a:buNone/>
              <a:defRPr sz="1300"/>
            </a:pPr>
            <a:r>
              <a:t>The image of the miners walking to work shows a man, dominant in the frame with a group of men walking behind. The photograph shows the men in their working clothes. The dirt on their faces gives the impression that they are on their way home after a shift working down the mine.</a:t>
            </a:r>
          </a:p>
          <a:p>
            <a:pPr marL="0" indent="0">
              <a:buSzTx/>
              <a:buNone/>
              <a:defRPr sz="1300"/>
            </a:pPr>
            <a:r>
              <a:t>The composition draws the viewer into the image, initially to the dominant character and then to the people in the background. The rows of terraced houses frame the subjects and provide context. These are working people in a working class area.</a:t>
            </a:r>
          </a:p>
        </p:txBody>
      </p:sp>
      <p:pic>
        <p:nvPicPr>
          <p:cNvPr id="292" name="FCSUxwTXMBw1vBY.jpeg" descr="FCSUxwTXMBw1vBY.jpeg"/>
          <p:cNvPicPr>
            <a:picLocks noChangeAspect="1"/>
          </p:cNvPicPr>
          <p:nvPr/>
        </p:nvPicPr>
        <p:blipFill>
          <a:blip r:embed="rId2"/>
          <a:stretch>
            <a:fillRect/>
          </a:stretch>
        </p:blipFill>
        <p:spPr>
          <a:xfrm>
            <a:off x="6113138" y="1938185"/>
            <a:ext cx="5467364" cy="3613586"/>
          </a:xfrm>
          <a:prstGeom prst="rect">
            <a:avLst/>
          </a:prstGeom>
          <a:ln w="12700">
            <a:miter lim="400000"/>
          </a:ln>
        </p:spPr>
      </p:pic>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Title 1"/>
          <p:cNvSpPr txBox="1">
            <a:spLocks noGrp="1"/>
          </p:cNvSpPr>
          <p:nvPr>
            <p:ph type="title"/>
          </p:nvPr>
        </p:nvSpPr>
        <p:spPr>
          <a:xfrm>
            <a:off x="182104" y="86621"/>
            <a:ext cx="10515601" cy="1325563"/>
          </a:xfrm>
          <a:prstGeom prst="rect">
            <a:avLst/>
          </a:prstGeom>
        </p:spPr>
        <p:txBody>
          <a:bodyPr/>
          <a:lstStyle>
            <a:lvl1pPr>
              <a:defRPr sz="4000">
                <a:solidFill>
                  <a:srgbClr val="FF0000"/>
                </a:solidFill>
                <a:latin typeface="Futura"/>
                <a:ea typeface="Futura"/>
                <a:cs typeface="Futura"/>
                <a:sym typeface="Futura"/>
              </a:defRPr>
            </a:lvl1pPr>
          </a:lstStyle>
          <a:p>
            <a:r>
              <a:t>Miners’ Strike, 1985. Kjell-Åke Andersson.</a:t>
            </a:r>
          </a:p>
        </p:txBody>
      </p:sp>
      <p:sp>
        <p:nvSpPr>
          <p:cNvPr id="295"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Kjell-Ake Anderson visited Bargoed in 1973 with his wife and young child in tow. He was attempting to follow in the footsteps of Eugene Smith, an American photographer that had documented Welsh mining in the 50s</a:t>
            </a:r>
          </a:p>
          <a:p>
            <a:pPr marL="0" indent="0">
              <a:buSzTx/>
              <a:buNone/>
              <a:defRPr sz="1300"/>
            </a:pPr>
            <a:r>
              <a:t>Anderson found it difficult to find accommodation and ended up living with a mining family. He took pictures of village life and soon blended into and was accepted by the community. His images are intimate and engaging. The pictures on display show the daily life of the villagers and not just miners. There are pictures of social events, children in the street and people in their homes.</a:t>
            </a:r>
          </a:p>
          <a:p>
            <a:pPr marL="0" indent="0">
              <a:buSzTx/>
              <a:buNone/>
              <a:defRPr sz="1300"/>
            </a:pPr>
            <a:r>
              <a:t>Anderson returned to Wales in 1985, this time as a film producer. His aim was to produce a film about the miners strike. One of the still images he captured during this visit is of a smiling woman pouring tea for, what is probably a striking miner. Using the rule of thirds, the viewer is drawn to the subject while the person she is interacting with remains anonymous. There are two more people in the background who are also working in the cafe. The photograph shows the sense of community and warmth. The lighting has been used effectively to highlight the glasses in the background giving context to the scene.</a:t>
            </a:r>
          </a:p>
        </p:txBody>
      </p:sp>
      <p:pic>
        <p:nvPicPr>
          <p:cNvPr id="296" name="7b3deb87b6dcdbf1f2f522933b1a73fe-xl.jpg" descr="7b3deb87b6dcdbf1f2f522933b1a73fe-xl.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103140" y="1727885"/>
            <a:ext cx="5487360" cy="3684559"/>
          </a:xfrm>
          <a:prstGeom prst="rect">
            <a:avLst/>
          </a:prstGeom>
          <a:ln w="12700">
            <a:miter lim="400000"/>
          </a:ln>
        </p:spPr>
      </p:pic>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8"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CONCLUSION</a:t>
            </a:r>
          </a:p>
        </p:txBody>
      </p:sp>
      <p:sp>
        <p:nvSpPr>
          <p:cNvPr id="299"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The Valleys Exhibition offers a wonderful insight into life in the Welsh Valleys to visitors and a trip down memory lane to locals. The beautiful, colourful Tina Carr and Annemarie Schone images are visible from outside the gallery. As they are visible from outside, anyone passing cannot help be drawn into the gallery when catching a glimpse of these images.</a:t>
            </a:r>
          </a:p>
          <a:p>
            <a:pPr marL="0" indent="0">
              <a:buSzTx/>
              <a:buNone/>
              <a:defRPr sz="1300"/>
            </a:pPr>
            <a:r>
              <a:t>The exhibition is a reflection of life in both the industrial and the post industrial era. The landscapes are breathtaking. The sense of community is overwhelming and the grit of the industrial images brings back memories of hard manual work.</a:t>
            </a:r>
          </a:p>
          <a:p>
            <a:pPr marL="0" indent="0">
              <a:buSzTx/>
              <a:buNone/>
              <a:defRPr sz="1300"/>
            </a:pPr>
            <a:r>
              <a:t>The fact that so many photographers from other countries have their images on display is testament to the allure of the Welsh Valleys. This is a must see for anyone with an interest in Welsh life. Visit the exhibition for walk in the footsteps of the many foreign photographers that have been drawn to the valleys.</a:t>
            </a:r>
          </a:p>
        </p:txBody>
      </p:sp>
      <p:pic>
        <p:nvPicPr>
          <p:cNvPr id="300" name="IMG_2933.heic" descr="IMG_2933.heic"/>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099520" y="1501218"/>
            <a:ext cx="5494600" cy="4120951"/>
          </a:xfrm>
          <a:prstGeom prst="rect">
            <a:avLst/>
          </a:prstGeom>
          <a:ln w="12700">
            <a:miter lim="400000"/>
          </a:ln>
        </p:spPr>
      </p:pic>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Rectangle 22"/>
          <p:cNvSpPr/>
          <p:nvPr/>
        </p:nvSpPr>
        <p:spPr>
          <a:xfrm>
            <a:off x="0" y="-1"/>
            <a:ext cx="12192000" cy="6858001"/>
          </a:xfrm>
          <a:prstGeom prst="rect">
            <a:avLst/>
          </a:prstGeom>
          <a:solidFill>
            <a:srgbClr val="000000"/>
          </a:solidFill>
          <a:ln w="12700">
            <a:miter lim="400000"/>
          </a:ln>
        </p:spPr>
        <p:txBody>
          <a:bodyPr lIns="45719" rIns="45719" anchor="ctr"/>
          <a:lstStyle/>
          <a:p>
            <a:pPr algn="ctr">
              <a:defRPr>
                <a:solidFill>
                  <a:srgbClr val="FFFFFF"/>
                </a:solidFill>
              </a:defRPr>
            </a:pPr>
            <a:endParaRPr/>
          </a:p>
        </p:txBody>
      </p:sp>
      <p:pic>
        <p:nvPicPr>
          <p:cNvPr id="303" name="Picture 3" descr="Picture 3"/>
          <p:cNvPicPr>
            <a:picLocks noChangeAspect="1"/>
          </p:cNvPicPr>
          <p:nvPr/>
        </p:nvPicPr>
        <p:blipFill>
          <a:blip r:embed="rId2">
            <a:alphaModFix amt="50000"/>
          </a:blip>
          <a:srcRect t="31009" b="12740"/>
          <a:stretch>
            <a:fillRect/>
          </a:stretch>
        </p:blipFill>
        <p:spPr>
          <a:xfrm>
            <a:off x="19" y="1"/>
            <a:ext cx="12191981" cy="6858000"/>
          </a:xfrm>
          <a:prstGeom prst="rect">
            <a:avLst/>
          </a:prstGeom>
          <a:ln w="12700">
            <a:miter lim="400000"/>
          </a:ln>
        </p:spPr>
      </p:pic>
      <p:sp>
        <p:nvSpPr>
          <p:cNvPr id="304" name="Title 1"/>
          <p:cNvSpPr txBox="1">
            <a:spLocks noGrp="1"/>
          </p:cNvSpPr>
          <p:nvPr>
            <p:ph type="title"/>
          </p:nvPr>
        </p:nvSpPr>
        <p:spPr>
          <a:xfrm>
            <a:off x="1524000" y="1122361"/>
            <a:ext cx="9144000" cy="2900520"/>
          </a:xfrm>
          <a:prstGeom prst="rect">
            <a:avLst/>
          </a:prstGeom>
        </p:spPr>
        <p:txBody>
          <a:bodyPr lIns="72000" tIns="72000" rIns="72000" bIns="72000"/>
          <a:lstStyle/>
          <a:p>
            <a:pPr>
              <a:defRPr>
                <a:latin typeface="Futura"/>
                <a:ea typeface="Futura"/>
                <a:cs typeface="Futura"/>
                <a:sym typeface="Futura"/>
              </a:defRPr>
            </a:pPr>
            <a:r>
              <a:t>PROJECT CYCLE-</a:t>
            </a:r>
            <a:br/>
            <a:r>
              <a:t>Planning/Documenting</a:t>
            </a:r>
          </a:p>
        </p:txBody>
      </p:sp>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Planning and documenting</a:t>
            </a:r>
          </a:p>
        </p:txBody>
      </p:sp>
      <p:sp>
        <p:nvSpPr>
          <p:cNvPr id="307"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defTabSz="704087">
              <a:spcBef>
                <a:spcPts val="700"/>
              </a:spcBef>
              <a:buSzTx/>
              <a:buFontTx/>
              <a:buNone/>
              <a:defRPr sz="1232"/>
            </a:pPr>
            <a:r>
              <a:t>Planning a shoot is important in order to avoid any mistakes and pitfalls. As a photographer you need to arrive at a shoot with the correct camera and the lenses you might need. The batteries must be charged and the memory cards need to be have enough capacity to record the images. Failure to plan could result in any number of these things not being correct.</a:t>
            </a:r>
          </a:p>
          <a:p>
            <a:pPr marL="0" indent="0" defTabSz="704087">
              <a:spcBef>
                <a:spcPts val="700"/>
              </a:spcBef>
              <a:buSzTx/>
              <a:buFontTx/>
              <a:buNone/>
              <a:defRPr sz="1232"/>
            </a:pPr>
            <a:r>
              <a:t>Some shoots will require more planning than others. It is however important with any shoot to have an idea of the images you wish to capture and how you need to go about it.</a:t>
            </a:r>
          </a:p>
          <a:p>
            <a:pPr marL="0" indent="0" defTabSz="704087">
              <a:spcBef>
                <a:spcPts val="700"/>
              </a:spcBef>
              <a:buSzTx/>
              <a:buFontTx/>
              <a:buNone/>
              <a:defRPr sz="1232"/>
            </a:pPr>
            <a:r>
              <a:t>The timescale will sometimes be governed by an event taking place. If the shoot is not specific to an event, factors like the weather will effect the planning process.</a:t>
            </a:r>
          </a:p>
          <a:p>
            <a:pPr marL="0" indent="0" defTabSz="704087">
              <a:spcBef>
                <a:spcPts val="700"/>
              </a:spcBef>
              <a:buSzTx/>
              <a:buFontTx/>
              <a:buNone/>
              <a:defRPr sz="1232"/>
            </a:pPr>
            <a:r>
              <a:t>The equipment needed for a shoot will be determined by the subject and location. Planning what equipment will be needed will ensure that no vital piece of equipment is left behind.</a:t>
            </a:r>
          </a:p>
          <a:p>
            <a:pPr marL="0" indent="0" defTabSz="704087">
              <a:spcBef>
                <a:spcPts val="700"/>
              </a:spcBef>
              <a:buSzTx/>
              <a:buFontTx/>
              <a:buNone/>
              <a:defRPr sz="1232"/>
            </a:pPr>
            <a:r>
              <a:t>Some shoots will require research. It is important to find out whether photography is allowed at a particular location and if there are any restrictions like high fences that might make photography difficult.</a:t>
            </a:r>
          </a:p>
          <a:p>
            <a:pPr marL="0" indent="0" defTabSz="704087">
              <a:spcBef>
                <a:spcPts val="700"/>
              </a:spcBef>
              <a:buSzTx/>
              <a:buFontTx/>
              <a:buNone/>
              <a:defRPr sz="1232"/>
            </a:pPr>
            <a:r>
              <a:t>Some shoots will require permissions to be granted and assistance might be needed. Correspondence will be important to insure you have permissions and everyone involved in the shoot is kept informed of all aspects of the event.</a:t>
            </a:r>
          </a:p>
          <a:p>
            <a:pPr marL="0" indent="0" defTabSz="704087">
              <a:spcBef>
                <a:spcPts val="700"/>
              </a:spcBef>
              <a:buSzTx/>
              <a:buFontTx/>
              <a:buNone/>
              <a:defRPr sz="1232"/>
            </a:pPr>
            <a:r>
              <a:t>Joe A visited the location of an upcoming wedding shoot so that he scout out locations for the group shots and get an idea of how the light would fall on the subject.</a:t>
            </a:r>
          </a:p>
          <a:p>
            <a:pPr marL="0" indent="0" defTabSz="704087">
              <a:spcBef>
                <a:spcPts val="700"/>
              </a:spcBef>
              <a:buSzTx/>
              <a:buFontTx/>
              <a:buNone/>
              <a:defRPr sz="1232"/>
            </a:pPr>
            <a:r>
              <a:t>Documenting a shoot is useful in order to avoid making similar mistakes on another shoot. The process can be analysed in order to improve the results and hone your craft.</a:t>
            </a:r>
          </a:p>
        </p:txBody>
      </p:sp>
      <p:pic>
        <p:nvPicPr>
          <p:cNvPr id="308" name="Screenshot 2024-10-31 at 12.13.37.png" descr="Screenshot 2024-10-31 at 12.13.37.png"/>
          <p:cNvPicPr>
            <a:picLocks noChangeAspect="1"/>
          </p:cNvPicPr>
          <p:nvPr/>
        </p:nvPicPr>
        <p:blipFill>
          <a:blip r:embed="rId2"/>
          <a:stretch>
            <a:fillRect/>
          </a:stretch>
        </p:blipFill>
        <p:spPr>
          <a:xfrm>
            <a:off x="6181682" y="1011243"/>
            <a:ext cx="5438846" cy="5467471"/>
          </a:xfrm>
          <a:prstGeom prst="rect">
            <a:avLst/>
          </a:prstGeom>
          <a:ln w="12700">
            <a:miter lim="400000"/>
          </a:ln>
        </p:spPr>
      </p:pic>
    </p:spTree>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How did they do this?</a:t>
            </a:r>
          </a:p>
        </p:txBody>
      </p:sp>
      <p:sp>
        <p:nvSpPr>
          <p:cNvPr id="311"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defTabSz="457200">
              <a:lnSpc>
                <a:spcPct val="100000"/>
              </a:lnSpc>
              <a:spcBef>
                <a:spcPts val="0"/>
              </a:spcBef>
              <a:buSzTx/>
              <a:buFontTx/>
              <a:buNone/>
              <a:defRPr sz="1100">
                <a:latin typeface="Helvetica Neue"/>
                <a:ea typeface="Helvetica Neue"/>
                <a:cs typeface="Helvetica Neue"/>
                <a:sym typeface="Helvetica Neue"/>
              </a:defRPr>
            </a:pPr>
            <a:r>
              <a:t>The aim of the shoot was for Muntaka Chasant to show the growing problem of e-waste on the environment. It also highlights the huge inequalities between rich and poor countries and how Ghana has become a dumping ground for the waste generated by wealthy countries. The project demonstrates that poor people recycle the waste in order to make a living, often with risks to their health.</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The project was not particularly time sensitive as this is an ongoing situation. Local people scavenge for waste on a daily basis.</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Muntaka Chasant would not have needed any specialist equipment for the shoot. A camera and standard zoom lens would have been adequate to capture the images. </a:t>
            </a:r>
          </a:p>
        </p:txBody>
      </p:sp>
      <p:pic>
        <p:nvPicPr>
          <p:cNvPr id="312" name="webp.jpeg" descr="webp.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995343" y="544316"/>
            <a:ext cx="3885679" cy="5439949"/>
          </a:xfrm>
          <a:prstGeom prst="rect">
            <a:avLst/>
          </a:prstGeom>
          <a:ln w="12700">
            <a:miter lim="400000"/>
          </a:ln>
        </p:spPr>
      </p:pic>
      <p:sp>
        <p:nvSpPr>
          <p:cNvPr id="313" name="Untitled. Muntaka Chasant. 2023"/>
          <p:cNvSpPr txBox="1"/>
          <p:nvPr/>
        </p:nvSpPr>
        <p:spPr>
          <a:xfrm>
            <a:off x="7419883" y="6139429"/>
            <a:ext cx="3093213" cy="3143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defTabSz="457200">
              <a:defRPr sz="1600">
                <a:latin typeface="Helvetica Neue"/>
                <a:ea typeface="Helvetica Neue"/>
                <a:cs typeface="Helvetica Neue"/>
                <a:sym typeface="Helvetica Neue"/>
              </a:defRPr>
            </a:lvl1pPr>
          </a:lstStyle>
          <a:p>
            <a:r>
              <a:t>Untitled. Muntaka Chasant. 2023</a:t>
            </a: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How did they do this? (continued)</a:t>
            </a:r>
          </a:p>
        </p:txBody>
      </p:sp>
      <p:sp>
        <p:nvSpPr>
          <p:cNvPr id="316"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defTabSz="457200">
              <a:lnSpc>
                <a:spcPct val="100000"/>
              </a:lnSpc>
              <a:spcBef>
                <a:spcPts val="0"/>
              </a:spcBef>
              <a:buSzTx/>
              <a:buFontTx/>
              <a:buNone/>
              <a:defRPr sz="1100">
                <a:latin typeface="Helvetica Neue"/>
                <a:ea typeface="Helvetica Neue"/>
                <a:cs typeface="Helvetica Neue"/>
                <a:sym typeface="Helvetica Neue"/>
              </a:defRPr>
            </a:pPr>
            <a:r>
              <a:t>Muntaka Chasant researched the subject after meeting someone who had made a good living burning the plastic off computer cables to get the copper. He would have spent time learning about the salvaging activity and the people involved. He would have found out how the people make a living and the process involved. The research would have been essential in order for the images to portray the aims of the photographer.</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Correspondence would have involved communicating with the people involved in the project. The photographer may have communicated with the owners of the recycling facility to ensure he could gain access and was allowed to take photographs.</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The photographer would have traveled to the location of the recycling facility as well as the locations the salvaged goods are taken to for sale or recycling.</a:t>
            </a:r>
          </a:p>
        </p:txBody>
      </p:sp>
      <p:pic>
        <p:nvPicPr>
          <p:cNvPr id="317" name="Dismantling-Godwin-1.jpg.avif" descr="Dismantling-Godwin-1.jpg.avif"/>
          <p:cNvPicPr>
            <a:picLocks noChangeAspect="1"/>
          </p:cNvPicPr>
          <p:nvPr/>
        </p:nvPicPr>
        <p:blipFill>
          <a:blip r:embed="rId2"/>
          <a:stretch>
            <a:fillRect/>
          </a:stretch>
        </p:blipFill>
        <p:spPr>
          <a:xfrm>
            <a:off x="6091237" y="1907923"/>
            <a:ext cx="5511166" cy="3674111"/>
          </a:xfrm>
          <a:prstGeom prst="rect">
            <a:avLst/>
          </a:prstGeom>
          <a:ln w="12700">
            <a:miter lim="400000"/>
          </a:ln>
        </p:spPr>
      </p:pic>
      <p:sp>
        <p:nvSpPr>
          <p:cNvPr id="318" name="Untitled. Muntaka Chasant. 2023"/>
          <p:cNvSpPr txBox="1"/>
          <p:nvPr/>
        </p:nvSpPr>
        <p:spPr>
          <a:xfrm>
            <a:off x="7300214" y="5689831"/>
            <a:ext cx="3093213" cy="3143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45719" rIns="45719">
            <a:spAutoFit/>
          </a:bodyPr>
          <a:lstStyle>
            <a:lvl1pPr defTabSz="457200">
              <a:defRPr sz="1600">
                <a:latin typeface="Helvetica Neue"/>
                <a:ea typeface="Helvetica Neue"/>
                <a:cs typeface="Helvetica Neue"/>
                <a:sym typeface="Helvetica Neue"/>
              </a:defRPr>
            </a:lvl1pPr>
          </a:lstStyle>
          <a:p>
            <a:r>
              <a:t>Untitled. Muntaka Chasant. 2023</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Planning your next roll of film</a:t>
            </a:r>
          </a:p>
        </p:txBody>
      </p:sp>
      <p:sp>
        <p:nvSpPr>
          <p:cNvPr id="321"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FontTx/>
              <a:buNone/>
              <a:defRPr sz="1600"/>
            </a:pPr>
            <a:r>
              <a:t>I planned to use my roll of film to get some pictures of Nash Point Lighthouse and the village of Llantwit Major. The plan was to explore the area and look for scenes that would lend themselves to black and white images.</a:t>
            </a:r>
          </a:p>
          <a:p>
            <a:pPr marL="0" indent="0">
              <a:buSzTx/>
              <a:buFontTx/>
              <a:buNone/>
              <a:defRPr sz="1600"/>
            </a:pPr>
            <a:r>
              <a:t>The timescale was restricted by the fact that the shoot had to be done before the session the following Wednesday morning.</a:t>
            </a:r>
          </a:p>
          <a:p>
            <a:pPr marL="0" indent="0">
              <a:buSzTx/>
              <a:buFontTx/>
              <a:buNone/>
              <a:defRPr sz="1600"/>
            </a:pPr>
            <a:r>
              <a:t>My research involved finding out whether photography was allowed at Nash Point and that parking was available. I used the weather app on my phone to decide when the weather would be suitable.</a:t>
            </a:r>
          </a:p>
          <a:p>
            <a:pPr marL="0" indent="0">
              <a:buSzTx/>
              <a:buFontTx/>
              <a:buNone/>
              <a:defRPr sz="1600"/>
            </a:pPr>
            <a:r>
              <a:t>I have a 35mm film camera and only one lens that is compatible with it. The choice of equipment was simply that it was the only camera I had that would be suitable for the task</a:t>
            </a:r>
          </a:p>
          <a:p>
            <a:pPr marL="0" indent="0">
              <a:buSzTx/>
              <a:buFontTx/>
              <a:buNone/>
              <a:defRPr sz="1600"/>
            </a:pPr>
            <a:r>
              <a:t>There was no correspondence necessary for this particular shoot.</a:t>
            </a:r>
          </a:p>
        </p:txBody>
      </p:sp>
      <p:pic>
        <p:nvPicPr>
          <p:cNvPr id="322" name="3EAD517923984B579EF4E47C475CEA50.jpg" descr="3EAD517923984B579EF4E47C475CEA50.jpg"/>
          <p:cNvPicPr>
            <a:picLocks noChangeAspect="1"/>
          </p:cNvPicPr>
          <p:nvPr/>
        </p:nvPicPr>
        <p:blipFill>
          <a:blip r:embed="rId2"/>
          <a:stretch>
            <a:fillRect/>
          </a:stretch>
        </p:blipFill>
        <p:spPr>
          <a:xfrm>
            <a:off x="6112138" y="1693967"/>
            <a:ext cx="5469364" cy="4102023"/>
          </a:xfrm>
          <a:prstGeom prst="rect">
            <a:avLst/>
          </a:prstGeom>
          <a:ln w="12700">
            <a:miter lim="400000"/>
          </a:ln>
        </p:spPr>
      </p:pic>
    </p:spTree>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Documenting your roll of film</a:t>
            </a:r>
          </a:p>
        </p:txBody>
      </p:sp>
      <p:sp>
        <p:nvSpPr>
          <p:cNvPr id="325"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defTabSz="457200">
              <a:lnSpc>
                <a:spcPct val="100000"/>
              </a:lnSpc>
              <a:spcBef>
                <a:spcPts val="0"/>
              </a:spcBef>
              <a:buSzTx/>
              <a:buFontTx/>
              <a:buNone/>
              <a:defRPr sz="1100">
                <a:latin typeface="Helvetica Neue"/>
                <a:ea typeface="Helvetica Neue"/>
                <a:cs typeface="Helvetica Neue"/>
                <a:sym typeface="Helvetica Neue"/>
              </a:defRPr>
            </a:pPr>
            <a:r>
              <a:t>My shoot went according to plan at Nash Point. I was able to get where I wanted to be and the weather was as anticipated. I would have preferred a bit more cloud detail in the sky but due to the restrictive time frame I was unable to wait for different weather conditions.</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Mt planning enabled me to get to the location and gain access without restriction. Planning also ensured that I had the correct camera and lens combination and the camera was loaded with film. I had checked that the camera had plenty of battery power.</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Black and white images are good for showing shapes and detail without colour distracting. I concentrated on looking for images that highlighted the details and shape of the building.</a:t>
            </a:r>
          </a:p>
          <a:p>
            <a:pPr marL="0" indent="0" defTabSz="457200">
              <a:lnSpc>
                <a:spcPct val="100000"/>
              </a:lnSpc>
              <a:spcBef>
                <a:spcPts val="0"/>
              </a:spcBef>
              <a:buSzTx/>
              <a:buFontTx/>
              <a:buNone/>
              <a:defRPr sz="1100">
                <a:latin typeface="Helvetica Neue"/>
                <a:ea typeface="Helvetica Neue"/>
                <a:cs typeface="Helvetica Neue"/>
                <a:sym typeface="Helvetica Neue"/>
              </a:defRPr>
            </a:pPr>
            <a:endParaRPr/>
          </a:p>
          <a:p>
            <a:pPr marL="0" indent="0" defTabSz="457200">
              <a:lnSpc>
                <a:spcPct val="100000"/>
              </a:lnSpc>
              <a:spcBef>
                <a:spcPts val="0"/>
              </a:spcBef>
              <a:buSzTx/>
              <a:buFontTx/>
              <a:buNone/>
              <a:defRPr sz="1100">
                <a:latin typeface="Helvetica Neue"/>
                <a:ea typeface="Helvetica Neue"/>
                <a:cs typeface="Helvetica Neue"/>
                <a:sym typeface="Helvetica Neue"/>
              </a:defRPr>
            </a:pPr>
            <a:r>
              <a:t>I feel that I had achieved what I set out to with the shoot and was able to capture the subject in a way that I had visualised.</a:t>
            </a:r>
          </a:p>
        </p:txBody>
      </p:sp>
      <p:pic>
        <p:nvPicPr>
          <p:cNvPr id="326" name="PHOTO-2024-12-09-13-22-46.jpg" descr="PHOTO-2024-12-09-13-22-46.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814629" y="996621"/>
            <a:ext cx="4093459" cy="5457946"/>
          </a:xfrm>
          <a:prstGeom prst="rect">
            <a:avLst/>
          </a:prstGeom>
          <a:ln w="12700">
            <a:miter lim="400000"/>
          </a:ln>
        </p:spPr>
      </p:pic>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8" name="Picture 2" descr="Picture 2"/>
          <p:cNvPicPr>
            <a:picLocks noChangeAspect="1"/>
          </p:cNvPicPr>
          <p:nvPr/>
        </p:nvPicPr>
        <p:blipFill>
          <a:blip r:embed="rId2"/>
          <a:stretch>
            <a:fillRect/>
          </a:stretch>
        </p:blipFill>
        <p:spPr>
          <a:xfrm>
            <a:off x="0" y="-473955"/>
            <a:ext cx="12205358" cy="8138160"/>
          </a:xfrm>
          <a:prstGeom prst="rect">
            <a:avLst/>
          </a:prstGeom>
          <a:ln w="12700">
            <a:miter lim="400000"/>
          </a:ln>
        </p:spPr>
      </p:pic>
      <p:sp>
        <p:nvSpPr>
          <p:cNvPr id="329" name="Title 1"/>
          <p:cNvSpPr txBox="1">
            <a:spLocks noGrp="1"/>
          </p:cNvSpPr>
          <p:nvPr>
            <p:ph type="ctrTitle"/>
          </p:nvPr>
        </p:nvSpPr>
        <p:spPr>
          <a:xfrm>
            <a:off x="1014844" y="-1"/>
            <a:ext cx="10162311" cy="1855306"/>
          </a:xfrm>
          <a:prstGeom prst="rect">
            <a:avLst/>
          </a:prstGeom>
          <a:solidFill>
            <a:srgbClr val="FFD5E4"/>
          </a:solidFill>
        </p:spPr>
        <p:txBody>
          <a:bodyPr lIns="72000" tIns="72000" rIns="72000" bIns="72000" anchor="ctr"/>
          <a:lstStyle/>
          <a:p>
            <a:pPr defTabSz="896111">
              <a:defRPr sz="5292">
                <a:latin typeface="Futura"/>
                <a:ea typeface="Futura"/>
                <a:cs typeface="Futura"/>
                <a:sym typeface="Futura"/>
              </a:defRPr>
            </a:pPr>
            <a:r>
              <a:t>PROJECT CYCLE-</a:t>
            </a:r>
            <a:br/>
            <a:r>
              <a:t>Contact Sheets</a:t>
            </a:r>
          </a:p>
        </p:txBody>
      </p:sp>
    </p:spTree>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Contact sheets</a:t>
            </a:r>
          </a:p>
        </p:txBody>
      </p:sp>
      <p:sp>
        <p:nvSpPr>
          <p:cNvPr id="332"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FontTx/>
              <a:buNone/>
              <a:defRPr sz="1400"/>
            </a:pPr>
            <a:r>
              <a:t>A contact sheet is a method of changing the images from negatives into positive pictures without enlarging them. The name is derived from the fact that the negatives are in contact with the paper when they are printed.</a:t>
            </a:r>
          </a:p>
          <a:p>
            <a:pPr marL="0" indent="0">
              <a:buSzTx/>
              <a:buFontTx/>
              <a:buNone/>
              <a:defRPr sz="1400"/>
            </a:pPr>
            <a:r>
              <a:t>A contact sheet is a great way of viewing all the images on a roll of film before deciding which images to enlarge or publish. The images can be viewed side by side without having to shuffle through a pile of prints. All of the images can be viewed simultaneously enabling the viewer to pic out the subtle differences between the pictures.</a:t>
            </a:r>
          </a:p>
          <a:p>
            <a:pPr marL="0" indent="0">
              <a:buSzTx/>
              <a:buFontTx/>
              <a:buNone/>
              <a:defRPr sz="1400"/>
            </a:pPr>
            <a:r>
              <a:t>A printed contact sheet, as opposed to a digital selection of images, enables all the images to be viewed together and can be written on. Notes can be made as to which images to use and why. A contact sheet can be passed around rather than viewers crowding around a screen. A selection of digital images can be printed as a contact sheet. It does however become an analog representation if it is. There is on clear advantage of viewing digital images on a screen is that the can quickly be viewed full size in order to check details.</a:t>
            </a:r>
          </a:p>
        </p:txBody>
      </p:sp>
      <p:pic>
        <p:nvPicPr>
          <p:cNvPr id="333" name="348d7-screenshot-2023-07-02-192711.jpg" descr="348d7-screenshot-2023-07-02-192711.jpg"/>
          <p:cNvPicPr>
            <a:picLocks noChangeAspect="1"/>
          </p:cNvPicPr>
          <p:nvPr/>
        </p:nvPicPr>
        <p:blipFill>
          <a:blip r:embed="rId2"/>
          <a:stretch>
            <a:fillRect/>
          </a:stretch>
        </p:blipFill>
        <p:spPr>
          <a:xfrm>
            <a:off x="6709290" y="983765"/>
            <a:ext cx="4489661" cy="5522427"/>
          </a:xfrm>
          <a:prstGeom prst="rect">
            <a:avLst/>
          </a:prstGeom>
          <a:ln w="12700">
            <a:miter lim="400000"/>
          </a:ln>
        </p:spPr>
      </p:pic>
    </p:spTree>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 name="Title 1"/>
          <p:cNvSpPr txBox="1">
            <a:spLocks noGrp="1"/>
          </p:cNvSpPr>
          <p:nvPr>
            <p:ph type="title"/>
          </p:nvPr>
        </p:nvSpPr>
        <p:spPr>
          <a:xfrm>
            <a:off x="182104" y="86621"/>
            <a:ext cx="10515601" cy="1325563"/>
          </a:xfrm>
          <a:prstGeom prst="rect">
            <a:avLst/>
          </a:prstGeom>
        </p:spPr>
        <p:txBody>
          <a:bodyPr/>
          <a:lstStyle>
            <a:lvl1pPr>
              <a:defRPr sz="4000" i="1">
                <a:latin typeface="Futura"/>
                <a:ea typeface="Futura"/>
                <a:cs typeface="Futura"/>
                <a:sym typeface="Futura"/>
              </a:defRPr>
            </a:lvl1pPr>
          </a:lstStyle>
          <a:p>
            <a:r>
              <a:t>Task 1A</a:t>
            </a:r>
          </a:p>
        </p:txBody>
      </p:sp>
      <p:grpSp>
        <p:nvGrpSpPr>
          <p:cNvPr id="338" name="Content Placeholder 2"/>
          <p:cNvGrpSpPr/>
          <p:nvPr/>
        </p:nvGrpSpPr>
        <p:grpSpPr>
          <a:xfrm>
            <a:off x="388232" y="1016003"/>
            <a:ext cx="5501642" cy="5457947"/>
            <a:chOff x="0" y="0"/>
            <a:chExt cx="5501640" cy="5457945"/>
          </a:xfrm>
        </p:grpSpPr>
        <p:sp>
          <p:nvSpPr>
            <p:cNvPr id="336"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1600" b="1"/>
              </a:pPr>
              <a:endParaRPr/>
            </a:p>
          </p:txBody>
        </p:sp>
        <p:sp>
          <p:nvSpPr>
            <p:cNvPr id="337" name="This contact sheet is the final roll of film, which was part of a two year project by Trent Parke. The project involved taking pictures under water of swimmers and surfers at various beaches around Australia. All the photographs were taken without the kn"/>
            <p:cNvSpPr txBox="1"/>
            <p:nvPr/>
          </p:nvSpPr>
          <p:spPr>
            <a:xfrm>
              <a:off x="50482" y="4762"/>
              <a:ext cx="5400676"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a:lnSpc>
                  <a:spcPct val="90000"/>
                </a:lnSpc>
                <a:spcBef>
                  <a:spcPts val="1000"/>
                </a:spcBef>
                <a:defRPr sz="1600"/>
              </a:pPr>
              <a:r>
                <a:t>This contact sheet is the final roll of film, which was part of a two year project by Trent Parke. The project involved taking pictures under water of swimmers and surfers at various beaches around Australia. All the photographs were taken without the knowledge of the swimmers. Trent Parke struggled with the waves and other swimmers while creating the images.</a:t>
              </a:r>
            </a:p>
            <a:p>
              <a:pPr>
                <a:lnSpc>
                  <a:spcPct val="90000"/>
                </a:lnSpc>
                <a:spcBef>
                  <a:spcPts val="1000"/>
                </a:spcBef>
                <a:defRPr sz="1600"/>
              </a:pPr>
              <a:r>
                <a:t>The project explores the relationship of Australians with nature. The images capture people, completely unaware and unposed in pursuit of a very popular pastime. The images have the look and feel of people floating through the air. The project shows an everyday activity in a completely different way.</a:t>
              </a:r>
            </a:p>
          </p:txBody>
        </p:sp>
      </p:grpSp>
      <p:pic>
        <p:nvPicPr>
          <p:cNvPr id="339" name="IMG_2892.jpeg" descr="IMG_2892.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841539" y="1030969"/>
            <a:ext cx="4309773" cy="5428017"/>
          </a:xfrm>
          <a:prstGeom prst="rect">
            <a:avLst/>
          </a:prstGeom>
          <a:ln w="12700">
            <a:miter lim="400000"/>
          </a:ln>
        </p:spPr>
      </p:pic>
    </p:spTree>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1" name="Title 1"/>
          <p:cNvSpPr txBox="1">
            <a:spLocks noGrp="1"/>
          </p:cNvSpPr>
          <p:nvPr>
            <p:ph type="title"/>
          </p:nvPr>
        </p:nvSpPr>
        <p:spPr>
          <a:xfrm>
            <a:off x="182104" y="86621"/>
            <a:ext cx="10515601" cy="1325563"/>
          </a:xfrm>
          <a:prstGeom prst="rect">
            <a:avLst/>
          </a:prstGeom>
        </p:spPr>
        <p:txBody>
          <a:bodyPr/>
          <a:lstStyle>
            <a:lvl1pPr>
              <a:defRPr sz="4000" i="1">
                <a:latin typeface="Futura"/>
                <a:ea typeface="Futura"/>
                <a:cs typeface="Futura"/>
                <a:sym typeface="Futura"/>
              </a:defRPr>
            </a:lvl1pPr>
          </a:lstStyle>
          <a:p>
            <a:r>
              <a:t>Task 1B</a:t>
            </a:r>
          </a:p>
        </p:txBody>
      </p:sp>
      <p:grpSp>
        <p:nvGrpSpPr>
          <p:cNvPr id="344" name="Content Placeholder 2"/>
          <p:cNvGrpSpPr/>
          <p:nvPr/>
        </p:nvGrpSpPr>
        <p:grpSpPr>
          <a:xfrm>
            <a:off x="388232" y="1016003"/>
            <a:ext cx="5501642" cy="5457947"/>
            <a:chOff x="0" y="0"/>
            <a:chExt cx="5501640" cy="5457945"/>
          </a:xfrm>
        </p:grpSpPr>
        <p:sp>
          <p:nvSpPr>
            <p:cNvPr id="342"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000"/>
              </a:pPr>
              <a:endParaRPr/>
            </a:p>
          </p:txBody>
        </p:sp>
        <p:sp>
          <p:nvSpPr>
            <p:cNvPr id="343" name="The image I chose shows a very dominant silhouette of a swimmer with other people swimming in the background. I felt the image was iconic because it has a strong composition. The main figure in the picture is quite dominant and appears close to the photo"/>
            <p:cNvSpPr txBox="1"/>
            <p:nvPr/>
          </p:nvSpPr>
          <p:spPr>
            <a:xfrm>
              <a:off x="50482" y="4762"/>
              <a:ext cx="5400676"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a:lnSpc>
                  <a:spcPct val="90000"/>
                </a:lnSpc>
                <a:spcBef>
                  <a:spcPts val="1000"/>
                </a:spcBef>
                <a:defRPr sz="1400"/>
              </a:pPr>
              <a:r>
                <a:t>The image I chose shows a very dominant silhouette of a swimmer with other people swimming in the background. I felt the image was iconic because it has a strong composition. The main figure in the picture is quite dominant and appears close to the photographer. I felt that it showed that the photographer was right in the heart of the action rather than capturing the scene from a distance. I would leave the image as it is. The negative space around the subject gives context. The silhouette shows the activity without drawing attention the face of the swimmer.</a:t>
              </a:r>
            </a:p>
            <a:p>
              <a:pPr>
                <a:lnSpc>
                  <a:spcPct val="90000"/>
                </a:lnSpc>
                <a:spcBef>
                  <a:spcPts val="1000"/>
                </a:spcBef>
                <a:defRPr sz="1400"/>
              </a:pPr>
              <a:endParaRPr/>
            </a:p>
            <a:p>
              <a:pPr>
                <a:lnSpc>
                  <a:spcPct val="90000"/>
                </a:lnSpc>
                <a:spcBef>
                  <a:spcPts val="1000"/>
                </a:spcBef>
                <a:defRPr sz="1400"/>
              </a:pPr>
              <a:r>
                <a:t>The image that the group chose shows a group of swimmers in the frame that appear to be independent of each other. The group decided that that image was chaotic, which sums up the randomness of the project. The image more clearly shows the people swimming freely and looks completely unposed.</a:t>
              </a:r>
            </a:p>
            <a:p>
              <a:pPr>
                <a:lnSpc>
                  <a:spcPct val="90000"/>
                </a:lnSpc>
                <a:spcBef>
                  <a:spcPts val="1000"/>
                </a:spcBef>
                <a:defRPr sz="1400"/>
              </a:pPr>
              <a:r>
                <a:t>I feel that there is no room to crop the image. The image has a good balance between the swimmers and the lighter section of the water. I would reduce the contrast slightly by burning the brighter area of water.</a:t>
              </a:r>
            </a:p>
          </p:txBody>
        </p:sp>
      </p:grpSp>
      <p:pic>
        <p:nvPicPr>
          <p:cNvPr id="345" name="lon68846-overlay.jpg" descr="lon68846-overlay.jp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598125" y="284240"/>
            <a:ext cx="4497390" cy="3044951"/>
          </a:xfrm>
          <a:prstGeom prst="rect">
            <a:avLst/>
          </a:prstGeom>
          <a:ln w="12700">
            <a:miter lim="400000"/>
          </a:ln>
        </p:spPr>
      </p:pic>
      <p:pic>
        <p:nvPicPr>
          <p:cNvPr id="346" name="unnamed.jpg" descr="unnamed.jpg"/>
          <p:cNvPicPr>
            <a:picLocks noChangeAspect="1"/>
          </p:cNvPicPr>
          <p:nvPr/>
        </p:nvPicPr>
        <p:blipFill>
          <a:blip r:embed="rId3"/>
          <a:stretch>
            <a:fillRect/>
          </a:stretch>
        </p:blipFill>
        <p:spPr>
          <a:xfrm>
            <a:off x="6572994" y="3429000"/>
            <a:ext cx="4547652" cy="3044950"/>
          </a:xfrm>
          <a:prstGeom prst="rect">
            <a:avLst/>
          </a:prstGeom>
          <a:ln w="12700">
            <a:miter lim="400000"/>
          </a:ln>
        </p:spPr>
      </p:pic>
    </p:spTree>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 name="Title 1"/>
          <p:cNvSpPr txBox="1">
            <a:spLocks noGrp="1"/>
          </p:cNvSpPr>
          <p:nvPr>
            <p:ph type="title"/>
          </p:nvPr>
        </p:nvSpPr>
        <p:spPr>
          <a:xfrm>
            <a:off x="182104" y="86621"/>
            <a:ext cx="10515601" cy="1325563"/>
          </a:xfrm>
          <a:prstGeom prst="rect">
            <a:avLst/>
          </a:prstGeom>
        </p:spPr>
        <p:txBody>
          <a:bodyPr/>
          <a:lstStyle>
            <a:lvl1pPr>
              <a:defRPr sz="4000" i="1">
                <a:latin typeface="Futura"/>
                <a:ea typeface="Futura"/>
                <a:cs typeface="Futura"/>
                <a:sym typeface="Futura"/>
              </a:defRPr>
            </a:lvl1pPr>
          </a:lstStyle>
          <a:p>
            <a:r>
              <a:t>Task 2A</a:t>
            </a:r>
          </a:p>
        </p:txBody>
      </p:sp>
      <p:grpSp>
        <p:nvGrpSpPr>
          <p:cNvPr id="351" name="Content Placeholder 2"/>
          <p:cNvGrpSpPr/>
          <p:nvPr/>
        </p:nvGrpSpPr>
        <p:grpSpPr>
          <a:xfrm>
            <a:off x="388232" y="3657599"/>
            <a:ext cx="7722097" cy="2816351"/>
            <a:chOff x="0" y="0"/>
            <a:chExt cx="7722096" cy="2816349"/>
          </a:xfrm>
        </p:grpSpPr>
        <p:sp>
          <p:nvSpPr>
            <p:cNvPr id="349" name="Rectangle"/>
            <p:cNvSpPr/>
            <p:nvPr/>
          </p:nvSpPr>
          <p:spPr>
            <a:xfrm>
              <a:off x="0" y="-1"/>
              <a:ext cx="7722097" cy="2816351"/>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400"/>
              </a:pPr>
              <a:endParaRPr/>
            </a:p>
          </p:txBody>
        </p:sp>
        <p:sp>
          <p:nvSpPr>
            <p:cNvPr id="350" name="Our group chose the cover image based purely on journalistic merit rather than photographic impact. The image depicts the Dalai Lama with standing with two other dignitaries on the day he left Tibet. The mage is in portrait format, which is good for a co"/>
            <p:cNvSpPr txBox="1"/>
            <p:nvPr/>
          </p:nvSpPr>
          <p:spPr>
            <a:xfrm>
              <a:off x="50482" y="4762"/>
              <a:ext cx="7621133" cy="2806825"/>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defTabSz="777240">
                <a:lnSpc>
                  <a:spcPct val="90000"/>
                </a:lnSpc>
                <a:spcBef>
                  <a:spcPts val="800"/>
                </a:spcBef>
                <a:defRPr sz="1360"/>
              </a:pPr>
              <a:r>
                <a:t>Our group chose the cover image based purely on journalistic merit rather than photographic impact. The image depicts the Dalai Lama with standing with two other dignitaries on the day he left Tibet. The mage is in portrait format, which is good for a cover shot and there is space at the top for the masthead.</a:t>
              </a:r>
            </a:p>
            <a:p>
              <a:pPr defTabSz="777240">
                <a:lnSpc>
                  <a:spcPct val="90000"/>
                </a:lnSpc>
                <a:spcBef>
                  <a:spcPts val="800"/>
                </a:spcBef>
                <a:defRPr sz="1360"/>
              </a:pPr>
              <a:r>
                <a:t>The other three images were chosen for the ability to illustrate the story. Two of the images show the crowd that was there and show the popularity of the Dalai Lama. The images show the crowds holding banners, which are significant as they are used by the crowd to convey messages.</a:t>
              </a:r>
            </a:p>
            <a:p>
              <a:pPr defTabSz="777240">
                <a:lnSpc>
                  <a:spcPct val="90000"/>
                </a:lnSpc>
                <a:spcBef>
                  <a:spcPts val="800"/>
                </a:spcBef>
                <a:defRPr sz="1360"/>
              </a:pPr>
              <a:r>
                <a:t>The image of the Dalai Lama arriving in Siliguri is particularly interesting as he had left Tibet in exile and would never return. The picture shows the Dalai Lama being led any the arm through a crowd towards a person who is bowing in respect. The person leading him is using his other arm to hold back the crowd ensuring a clear path for the Dalai Lama. The dalai Lama is smiling and carrying a bunch of flowers.</a:t>
              </a:r>
            </a:p>
          </p:txBody>
        </p:sp>
      </p:grpSp>
      <p:pic>
        <p:nvPicPr>
          <p:cNvPr id="352" name="robert_j._godet_accueillant_ss_le_dalai-lama_a_siliguri_1959.jpg.jpeg" descr="robert_j._godet_accueillant_ss_le_dalai-lama_a_siliguri_1959.jpg.jpeg"/>
          <p:cNvPicPr>
            <a:picLocks noChangeAspect="1"/>
          </p:cNvPicPr>
          <p:nvPr/>
        </p:nvPicPr>
        <p:blipFill>
          <a:blip r:embed="rId2"/>
          <a:stretch>
            <a:fillRect/>
          </a:stretch>
        </p:blipFill>
        <p:spPr>
          <a:xfrm>
            <a:off x="8561375" y="116219"/>
            <a:ext cx="3234573" cy="2153013"/>
          </a:xfrm>
          <a:prstGeom prst="rect">
            <a:avLst/>
          </a:prstGeom>
          <a:ln w="12700">
            <a:miter lim="400000"/>
          </a:ln>
        </p:spPr>
      </p:pic>
      <p:pic>
        <p:nvPicPr>
          <p:cNvPr id="353" name="PHOTO-2024-10-24-12-22-08 3.jpg" descr="PHOTO-2024-10-24-12-22-08 3.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4083466" y="148082"/>
            <a:ext cx="2712878" cy="3319601"/>
          </a:xfrm>
          <a:prstGeom prst="rect">
            <a:avLst/>
          </a:prstGeom>
          <a:ln w="12700">
            <a:miter lim="400000"/>
          </a:ln>
        </p:spPr>
      </p:pic>
      <p:pic>
        <p:nvPicPr>
          <p:cNvPr id="354" name="PHOTO-2024-10-24-12-22-08.jpg" descr="PHOTO-2024-10-24-12-22-08.jpg"/>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9072530" y="2355416"/>
            <a:ext cx="2332974" cy="2216537"/>
          </a:xfrm>
          <a:prstGeom prst="rect">
            <a:avLst/>
          </a:prstGeom>
          <a:ln w="12700">
            <a:miter lim="400000"/>
          </a:ln>
        </p:spPr>
      </p:pic>
      <p:pic>
        <p:nvPicPr>
          <p:cNvPr id="355" name="PHOTO-2024-10-24-12-22-08 2.jpg" descr="PHOTO-2024-10-24-12-22-08 2.jpg"/>
          <p:cNvPicPr>
            <a:picLocks noChangeAspect="1"/>
          </p:cNvPicPr>
          <p:nvPr/>
        </p:nvPicPr>
        <p:blipFill>
          <a:blip r:embed="rId5" cstate="print">
            <a:extLst>
              <a:ext uri="{28A0092B-C50C-407E-A947-70E740481C1C}">
                <a14:useLocalDpi xmlns:a14="http://schemas.microsoft.com/office/drawing/2010/main"/>
              </a:ext>
            </a:extLst>
          </a:blip>
          <a:stretch>
            <a:fillRect/>
          </a:stretch>
        </p:blipFill>
        <p:spPr>
          <a:xfrm>
            <a:off x="9338250" y="4672880"/>
            <a:ext cx="1871642" cy="2153012"/>
          </a:xfrm>
          <a:prstGeom prst="rect">
            <a:avLst/>
          </a:prstGeom>
          <a:ln w="12700">
            <a:miter lim="400000"/>
          </a:ln>
        </p:spPr>
      </p:pic>
    </p:spTree>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 name="Title 1"/>
          <p:cNvSpPr txBox="1">
            <a:spLocks noGrp="1"/>
          </p:cNvSpPr>
          <p:nvPr>
            <p:ph type="title"/>
          </p:nvPr>
        </p:nvSpPr>
        <p:spPr>
          <a:xfrm>
            <a:off x="182104" y="86621"/>
            <a:ext cx="10515601" cy="1325563"/>
          </a:xfrm>
          <a:prstGeom prst="rect">
            <a:avLst/>
          </a:prstGeom>
        </p:spPr>
        <p:txBody>
          <a:bodyPr/>
          <a:lstStyle>
            <a:lvl1pPr>
              <a:defRPr sz="4000" i="1">
                <a:latin typeface="Futura"/>
                <a:ea typeface="Futura"/>
                <a:cs typeface="Futura"/>
                <a:sym typeface="Futura"/>
              </a:defRPr>
            </a:lvl1pPr>
          </a:lstStyle>
          <a:p>
            <a:r>
              <a:t>Task 2B</a:t>
            </a:r>
          </a:p>
        </p:txBody>
      </p:sp>
      <p:grpSp>
        <p:nvGrpSpPr>
          <p:cNvPr id="360" name="Content Placeholder 2"/>
          <p:cNvGrpSpPr/>
          <p:nvPr/>
        </p:nvGrpSpPr>
        <p:grpSpPr>
          <a:xfrm>
            <a:off x="388232" y="1016003"/>
            <a:ext cx="5501642" cy="5457947"/>
            <a:chOff x="0" y="0"/>
            <a:chExt cx="5501640" cy="5457945"/>
          </a:xfrm>
        </p:grpSpPr>
        <p:sp>
          <p:nvSpPr>
            <p:cNvPr id="358"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400"/>
              </a:pPr>
              <a:endParaRPr/>
            </a:p>
          </p:txBody>
        </p:sp>
        <p:sp>
          <p:nvSpPr>
            <p:cNvPr id="359" name="I would edit the image by cropping slightly tighter. The person on the extreme right is neither in nor out of the frame. I would crop that person out completely. The image is quite contrasty so I would dodge the dark area in order to bring out more detai"/>
            <p:cNvSpPr txBox="1"/>
            <p:nvPr/>
          </p:nvSpPr>
          <p:spPr>
            <a:xfrm>
              <a:off x="50482" y="4762"/>
              <a:ext cx="5400676"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a:lnSpc>
                  <a:spcPct val="90000"/>
                </a:lnSpc>
                <a:spcBef>
                  <a:spcPts val="1000"/>
                </a:spcBef>
                <a:defRPr sz="1600"/>
              </a:pPr>
              <a:r>
                <a:t>I would edit the image by cropping slightly tighter. The person on the extreme right is neither in nor out of the frame. I would crop that person out completely. The image is quite contrasty so I would dodge the dark area in order to bring out more detail in the shadow area. </a:t>
              </a:r>
            </a:p>
            <a:p>
              <a:pPr>
                <a:lnSpc>
                  <a:spcPct val="90000"/>
                </a:lnSpc>
                <a:spcBef>
                  <a:spcPts val="1000"/>
                </a:spcBef>
                <a:defRPr sz="1600"/>
              </a:pPr>
              <a:endParaRPr/>
            </a:p>
            <a:p>
              <a:pPr>
                <a:lnSpc>
                  <a:spcPct val="90000"/>
                </a:lnSpc>
                <a:spcBef>
                  <a:spcPts val="1000"/>
                </a:spcBef>
                <a:defRPr sz="1600"/>
              </a:pPr>
              <a:endParaRPr/>
            </a:p>
          </p:txBody>
        </p:sp>
      </p:grpSp>
      <p:pic>
        <p:nvPicPr>
          <p:cNvPr id="361" name="robert_j._godet_accueillant_ss_le_dalai-lama_a_siliguri_1959.jpg.jpeg" descr="robert_j._godet_accueillant_ss_le_dalai-lama_a_siliguri_1959.jpg.jpeg"/>
          <p:cNvPicPr>
            <a:picLocks noChangeAspect="1"/>
          </p:cNvPicPr>
          <p:nvPr/>
        </p:nvPicPr>
        <p:blipFill>
          <a:blip r:embed="rId2"/>
          <a:stretch>
            <a:fillRect/>
          </a:stretch>
        </p:blipFill>
        <p:spPr>
          <a:xfrm>
            <a:off x="6096000" y="2102791"/>
            <a:ext cx="5501641" cy="3662031"/>
          </a:xfrm>
          <a:prstGeom prst="rect">
            <a:avLst/>
          </a:prstGeom>
          <a:ln w="12700">
            <a:miter lim="400000"/>
          </a:ln>
        </p:spPr>
      </p:pic>
    </p:spTree>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3" name="Title 1"/>
          <p:cNvSpPr txBox="1">
            <a:spLocks noGrp="1"/>
          </p:cNvSpPr>
          <p:nvPr>
            <p:ph type="title"/>
          </p:nvPr>
        </p:nvSpPr>
        <p:spPr>
          <a:xfrm>
            <a:off x="182104" y="86621"/>
            <a:ext cx="10515601" cy="1325563"/>
          </a:xfrm>
          <a:prstGeom prst="rect">
            <a:avLst/>
          </a:prstGeom>
        </p:spPr>
        <p:txBody>
          <a:bodyPr/>
          <a:lstStyle>
            <a:lvl1pPr>
              <a:defRPr sz="4000" i="1">
                <a:latin typeface="Futura"/>
                <a:ea typeface="Futura"/>
                <a:cs typeface="Futura"/>
                <a:sym typeface="Futura"/>
              </a:defRPr>
            </a:lvl1pPr>
          </a:lstStyle>
          <a:p>
            <a:r>
              <a:t>TTL (Through the Lens) Agency</a:t>
            </a:r>
          </a:p>
        </p:txBody>
      </p:sp>
      <p:grpSp>
        <p:nvGrpSpPr>
          <p:cNvPr id="366" name="Content Placeholder 2"/>
          <p:cNvGrpSpPr/>
          <p:nvPr/>
        </p:nvGrpSpPr>
        <p:grpSpPr>
          <a:xfrm>
            <a:off x="6095999" y="1016004"/>
            <a:ext cx="5501642" cy="5457947"/>
            <a:chOff x="0" y="0"/>
            <a:chExt cx="5501640" cy="5457945"/>
          </a:xfrm>
        </p:grpSpPr>
        <p:sp>
          <p:nvSpPr>
            <p:cNvPr id="364"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365" name="Rectangle"/>
            <p:cNvSpPr txBox="1"/>
            <p:nvPr/>
          </p:nvSpPr>
          <p:spPr>
            <a:xfrm>
              <a:off x="50482" y="4762"/>
              <a:ext cx="5400676" cy="5448421"/>
            </a:xfrm>
            <a:prstGeom prst="rect">
              <a:avLst/>
            </a:prstGeom>
            <a:noFill/>
            <a:ln w="12700" cap="flat">
              <a:noFill/>
              <a:miter lim="400000"/>
            </a:ln>
            <a:effectLst/>
          </p:spPr>
          <p:txBody>
            <a:bodyPr wrap="square" lIns="45719" tIns="45719" rIns="45719" bIns="45719" numCol="1" anchor="t">
              <a:normAutofit/>
            </a:bodyPr>
            <a:lstStyle/>
            <a:p>
              <a:pPr>
                <a:lnSpc>
                  <a:spcPct val="90000"/>
                </a:lnSpc>
                <a:spcBef>
                  <a:spcPts val="1000"/>
                </a:spcBef>
                <a:defRPr sz="2800"/>
              </a:pPr>
              <a:endParaRPr/>
            </a:p>
          </p:txBody>
        </p:sp>
      </p:grpSp>
      <p:grpSp>
        <p:nvGrpSpPr>
          <p:cNvPr id="369" name="Content Placeholder 2"/>
          <p:cNvGrpSpPr/>
          <p:nvPr/>
        </p:nvGrpSpPr>
        <p:grpSpPr>
          <a:xfrm>
            <a:off x="388232" y="1016003"/>
            <a:ext cx="5501642" cy="5457947"/>
            <a:chOff x="0" y="0"/>
            <a:chExt cx="5501640" cy="5457945"/>
          </a:xfrm>
        </p:grpSpPr>
        <p:sp>
          <p:nvSpPr>
            <p:cNvPr id="367"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800"/>
              </a:pPr>
              <a:endParaRPr/>
            </a:p>
          </p:txBody>
        </p:sp>
        <p:sp>
          <p:nvSpPr>
            <p:cNvPr id="368" name="I very much enjoyed working with the group as part of an agency. All of us were fully engaged in the process and worked well together. We all made contributions and were able to take on the opinions of the rest of the group.…"/>
            <p:cNvSpPr txBox="1"/>
            <p:nvPr/>
          </p:nvSpPr>
          <p:spPr>
            <a:xfrm>
              <a:off x="50482" y="4762"/>
              <a:ext cx="5400676"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a:lnSpc>
                  <a:spcPct val="90000"/>
                </a:lnSpc>
                <a:spcBef>
                  <a:spcPts val="1000"/>
                </a:spcBef>
                <a:defRPr sz="1600"/>
              </a:pPr>
              <a:r>
                <a:t>I very much enjoyed working with the group as part of an agency. All of us were fully engaged in the process and worked well together. We all made contributions and were able to take on the opinions of the rest of the group.</a:t>
              </a:r>
            </a:p>
            <a:p>
              <a:pPr>
                <a:lnSpc>
                  <a:spcPct val="90000"/>
                </a:lnSpc>
                <a:spcBef>
                  <a:spcPts val="1000"/>
                </a:spcBef>
                <a:defRPr sz="1600"/>
              </a:pPr>
              <a:r>
                <a:t>I found it easy to argue my point and felt confident in my decision making, which I felt the others members respected. We were able to listen to each others point of view and made decisions based on the contributions of the entire team.</a:t>
              </a:r>
            </a:p>
            <a:p>
              <a:pPr>
                <a:lnSpc>
                  <a:spcPct val="90000"/>
                </a:lnSpc>
                <a:spcBef>
                  <a:spcPts val="1000"/>
                </a:spcBef>
                <a:defRPr sz="1600"/>
              </a:pPr>
              <a:r>
                <a:t>My role in our agency would be image selection. I enjoy looking at images and deciding which images would be suitable for the item they were required to illustrate.</a:t>
              </a:r>
            </a:p>
          </p:txBody>
        </p:sp>
      </p:grpSp>
      <p:pic>
        <p:nvPicPr>
          <p:cNvPr id="370" name="IMG_2887.dng" descr="IMG_2887.d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096000" y="1840010"/>
            <a:ext cx="5501641" cy="4126231"/>
          </a:xfrm>
          <a:prstGeom prst="rect">
            <a:avLst/>
          </a:prstGeom>
          <a:ln w="12700">
            <a:miter lim="400000"/>
          </a:ln>
        </p:spPr>
      </p:pic>
    </p:spTree>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Task 3</a:t>
            </a:r>
          </a:p>
        </p:txBody>
      </p:sp>
      <p:grpSp>
        <p:nvGrpSpPr>
          <p:cNvPr id="375" name="Content Placeholder 2"/>
          <p:cNvGrpSpPr/>
          <p:nvPr/>
        </p:nvGrpSpPr>
        <p:grpSpPr>
          <a:xfrm>
            <a:off x="388232" y="1016003"/>
            <a:ext cx="5501642" cy="5457947"/>
            <a:chOff x="0" y="0"/>
            <a:chExt cx="5501640" cy="5457945"/>
          </a:xfrm>
        </p:grpSpPr>
        <p:sp>
          <p:nvSpPr>
            <p:cNvPr id="373" name="Rectangle"/>
            <p:cNvSpPr/>
            <p:nvPr/>
          </p:nvSpPr>
          <p:spPr>
            <a:xfrm>
              <a:off x="-1" y="-1"/>
              <a:ext cx="5501642" cy="5457947"/>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90000"/>
                </a:lnSpc>
                <a:spcBef>
                  <a:spcPts val="1000"/>
                </a:spcBef>
                <a:defRPr sz="2400"/>
              </a:pPr>
              <a:endParaRPr/>
            </a:p>
          </p:txBody>
        </p:sp>
        <p:sp>
          <p:nvSpPr>
            <p:cNvPr id="374" name="My contact sheet is a collection of photographs taken around Swansea and Bridgend. the images were captured without a specific theme in mind although I tried to get photographs that represented various composition rules.…"/>
            <p:cNvSpPr txBox="1"/>
            <p:nvPr/>
          </p:nvSpPr>
          <p:spPr>
            <a:xfrm>
              <a:off x="50482" y="4762"/>
              <a:ext cx="5400676" cy="544842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lnSpcReduction="10000"/>
            </a:bodyPr>
            <a:lstStyle/>
            <a:p>
              <a:pPr defTabSz="457200">
                <a:defRPr sz="1600">
                  <a:latin typeface="Helvetica Neue"/>
                  <a:ea typeface="Helvetica Neue"/>
                  <a:cs typeface="Helvetica Neue"/>
                  <a:sym typeface="Helvetica Neue"/>
                </a:defRPr>
              </a:pPr>
              <a:r>
                <a:t>My contact sheet is a collection of photographs taken around Swansea and Bridgend. the images were captured without a specific theme in mind although I tried to get photographs that represented various composition rules.</a:t>
              </a:r>
            </a:p>
            <a:p>
              <a:pPr defTabSz="457200">
                <a:defRPr sz="1600">
                  <a:latin typeface="Helvetica Neue"/>
                  <a:ea typeface="Helvetica Neue"/>
                  <a:cs typeface="Helvetica Neue"/>
                  <a:sym typeface="Helvetica Neue"/>
                </a:defRPr>
              </a:pPr>
              <a:endParaRPr/>
            </a:p>
            <a:p>
              <a:pPr defTabSz="457200">
                <a:defRPr sz="1600">
                  <a:latin typeface="Helvetica Neue"/>
                  <a:ea typeface="Helvetica Neue"/>
                  <a:cs typeface="Helvetica Neue"/>
                  <a:sym typeface="Helvetica Neue"/>
                </a:defRPr>
              </a:pPr>
              <a:r>
                <a:t>The rest of the images were taken to show my journey to university, which has been a life changing experience.</a:t>
              </a:r>
            </a:p>
            <a:p>
              <a:pPr defTabSz="457200">
                <a:defRPr sz="1600">
                  <a:latin typeface="Helvetica Neue"/>
                  <a:ea typeface="Helvetica Neue"/>
                  <a:cs typeface="Helvetica Neue"/>
                  <a:sym typeface="Helvetica Neue"/>
                </a:defRPr>
              </a:pPr>
              <a:endParaRPr/>
            </a:p>
            <a:p>
              <a:pPr defTabSz="457200">
                <a:defRPr sz="1600">
                  <a:latin typeface="Helvetica Neue"/>
                  <a:ea typeface="Helvetica Neue"/>
                  <a:cs typeface="Helvetica Neue"/>
                  <a:sym typeface="Helvetica Neue"/>
                </a:defRPr>
              </a:pPr>
              <a:r>
                <a:t>The iconic image I have chosen is a picture leading up the ramp towards the door of the university. The sign on the wall at the top right of the frame identifies the building and the leading lines of the ramp take the viewers eye to the door.</a:t>
              </a:r>
            </a:p>
            <a:p>
              <a:pPr defTabSz="457200">
                <a:defRPr sz="1600">
                  <a:latin typeface="Helvetica Neue"/>
                  <a:ea typeface="Helvetica Neue"/>
                  <a:cs typeface="Helvetica Neue"/>
                  <a:sym typeface="Helvetica Neue"/>
                </a:defRPr>
              </a:pPr>
              <a:endParaRPr/>
            </a:p>
            <a:p>
              <a:pPr defTabSz="457200">
                <a:defRPr sz="1600">
                  <a:latin typeface="Helvetica Neue"/>
                  <a:ea typeface="Helvetica Neue"/>
                  <a:cs typeface="Helvetica Neue"/>
                  <a:sym typeface="Helvetica Neue"/>
                </a:defRPr>
              </a:pPr>
              <a:r>
                <a:t>I have included two other images to create a narrative. One of the images was taken from inside the building, which shows that I am inside the building shown in the first picture.</a:t>
              </a:r>
            </a:p>
            <a:p>
              <a:pPr defTabSz="457200">
                <a:defRPr sz="1600">
                  <a:latin typeface="Helvetica Neue"/>
                  <a:ea typeface="Helvetica Neue"/>
                  <a:cs typeface="Helvetica Neue"/>
                  <a:sym typeface="Helvetica Neue"/>
                </a:defRPr>
              </a:pPr>
              <a:endParaRPr/>
            </a:p>
            <a:p>
              <a:pPr defTabSz="457200">
                <a:defRPr sz="1600">
                  <a:latin typeface="Helvetica Neue"/>
                  <a:ea typeface="Helvetica Neue"/>
                  <a:cs typeface="Helvetica Neue"/>
                  <a:sym typeface="Helvetica Neue"/>
                </a:defRPr>
              </a:pPr>
              <a:r>
                <a:t>The third image is the view from the train window arriving at Swansea Station, which portrays my journey to university.</a:t>
              </a:r>
            </a:p>
          </p:txBody>
        </p:sp>
      </p:grpSp>
      <p:pic>
        <p:nvPicPr>
          <p:cNvPr id="376" name="Image 5.jpeg" descr="Image 5.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100601" y="1071160"/>
            <a:ext cx="2974914" cy="1978911"/>
          </a:xfrm>
          <a:prstGeom prst="rect">
            <a:avLst/>
          </a:prstGeom>
          <a:ln w="12700">
            <a:miter lim="400000"/>
          </a:ln>
        </p:spPr>
      </p:pic>
      <p:pic>
        <p:nvPicPr>
          <p:cNvPr id="377" name="Image 8.jpeg" descr="Image 8.jpe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780186" y="2813904"/>
            <a:ext cx="2810558" cy="2118984"/>
          </a:xfrm>
          <a:prstGeom prst="rect">
            <a:avLst/>
          </a:prstGeom>
          <a:ln w="12700">
            <a:miter lim="400000"/>
          </a:ln>
        </p:spPr>
      </p:pic>
      <p:pic>
        <p:nvPicPr>
          <p:cNvPr id="378" name="Image 1 53.jpeg" descr="Image 1 53.jpeg"/>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061721" y="4493454"/>
            <a:ext cx="2903302" cy="1978911"/>
          </a:xfrm>
          <a:prstGeom prst="rect">
            <a:avLst/>
          </a:prstGeom>
          <a:ln w="12700">
            <a:miter lim="400000"/>
          </a:ln>
        </p:spPr>
      </p:pic>
    </p:spTree>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Digital contact sheets</a:t>
            </a:r>
          </a:p>
        </p:txBody>
      </p:sp>
      <p:sp>
        <p:nvSpPr>
          <p:cNvPr id="381" name="Content Placeholder 2"/>
          <p:cNvSpPr txBox="1">
            <a:spLocks noGrp="1"/>
          </p:cNvSpPr>
          <p:nvPr>
            <p:ph type="body" sz="half" idx="1"/>
          </p:nvPr>
        </p:nvSpPr>
        <p:spPr>
          <a:xfrm>
            <a:off x="301751" y="1016006"/>
            <a:ext cx="11295890" cy="1827554"/>
          </a:xfrm>
          <a:prstGeom prst="rect">
            <a:avLst/>
          </a:prstGeom>
          <a:ln w="9525">
            <a:solidFill>
              <a:srgbClr val="000000"/>
            </a:solidFill>
            <a:round/>
          </a:ln>
        </p:spPr>
        <p:txBody>
          <a:bodyPr/>
          <a:lstStyle>
            <a:lvl1pPr marL="0" indent="0">
              <a:buSzTx/>
              <a:buNone/>
              <a:defRPr sz="1300"/>
            </a:lvl1pPr>
          </a:lstStyle>
          <a:p>
            <a:r>
              <a:t>The method I used to create a digital contact sheet was to select at the images I wanted for the contact sheet. I used photoshop, which has an automated routine for digital contact sheets. From the File menu, I selected ‘Automate” and then selected, ‘Contact Sheet’ From there I selected the folder where the images were stored. I chose to put the images in rows o6 to resemble a printed contact sheet. The contact sheet can then be saved or printed.</a:t>
            </a:r>
          </a:p>
        </p:txBody>
      </p:sp>
      <p:grpSp>
        <p:nvGrpSpPr>
          <p:cNvPr id="384" name="Content Placeholder 2"/>
          <p:cNvGrpSpPr/>
          <p:nvPr/>
        </p:nvGrpSpPr>
        <p:grpSpPr>
          <a:xfrm>
            <a:off x="301751" y="3429000"/>
            <a:ext cx="5501642" cy="3044950"/>
            <a:chOff x="0" y="0"/>
            <a:chExt cx="5501640" cy="3044949"/>
          </a:xfrm>
        </p:grpSpPr>
        <p:sp>
          <p:nvSpPr>
            <p:cNvPr id="382" name="Rectangle"/>
            <p:cNvSpPr/>
            <p:nvPr/>
          </p:nvSpPr>
          <p:spPr>
            <a:xfrm>
              <a:off x="-1" y="0"/>
              <a:ext cx="5501642" cy="3044950"/>
            </a:xfrm>
            <a:prstGeom prst="rect">
              <a:avLst/>
            </a:prstGeom>
            <a:noFill/>
            <a:ln w="9525" cap="flat">
              <a:solidFill>
                <a:srgbClr val="000000"/>
              </a:solidFill>
              <a:prstDash val="solid"/>
              <a:round/>
            </a:ln>
            <a:effectLst/>
          </p:spPr>
          <p:txBody>
            <a:bodyPr wrap="square" lIns="45719" tIns="45719" rIns="45719" bIns="45719" numCol="1" anchor="t">
              <a:noAutofit/>
            </a:bodyPr>
            <a:lstStyle/>
            <a:p>
              <a:pPr>
                <a:lnSpc>
                  <a:spcPct val="81000"/>
                </a:lnSpc>
                <a:spcBef>
                  <a:spcPts val="1000"/>
                </a:spcBef>
                <a:defRPr sz="2800"/>
              </a:pPr>
              <a:endParaRPr/>
            </a:p>
          </p:txBody>
        </p:sp>
        <p:sp>
          <p:nvSpPr>
            <p:cNvPr id="383" name="Include a screenshot from photoshop making a contact sheet.…"/>
            <p:cNvSpPr txBox="1"/>
            <p:nvPr/>
          </p:nvSpPr>
          <p:spPr>
            <a:xfrm>
              <a:off x="50482" y="4762"/>
              <a:ext cx="5400676" cy="303542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t">
              <a:normAutofit/>
            </a:bodyPr>
            <a:lstStyle/>
            <a:p>
              <a:pPr>
                <a:lnSpc>
                  <a:spcPct val="81000"/>
                </a:lnSpc>
                <a:spcBef>
                  <a:spcPts val="1000"/>
                </a:spcBef>
                <a:defRPr sz="2800"/>
              </a:pPr>
              <a:r>
                <a:t>Include a screenshot from photoshop making a contact sheet. </a:t>
              </a:r>
            </a:p>
            <a:p>
              <a:pPr>
                <a:lnSpc>
                  <a:spcPct val="81000"/>
                </a:lnSpc>
                <a:spcBef>
                  <a:spcPts val="1000"/>
                </a:spcBef>
                <a:defRPr sz="2800"/>
              </a:pPr>
              <a:r>
                <a:t>Mac = shift + cmd +3</a:t>
              </a:r>
            </a:p>
            <a:p>
              <a:pPr>
                <a:lnSpc>
                  <a:spcPct val="81000"/>
                </a:lnSpc>
                <a:spcBef>
                  <a:spcPts val="1000"/>
                </a:spcBef>
                <a:defRPr sz="2800"/>
              </a:pPr>
              <a:r>
                <a:t>Windows = windows key + print screen</a:t>
              </a:r>
            </a:p>
            <a:p>
              <a:pPr>
                <a:lnSpc>
                  <a:spcPct val="81000"/>
                </a:lnSpc>
                <a:spcBef>
                  <a:spcPts val="1000"/>
                </a:spcBef>
                <a:defRPr sz="2800"/>
              </a:pPr>
              <a:r>
                <a:t>Google other methods.</a:t>
              </a:r>
            </a:p>
          </p:txBody>
        </p:sp>
      </p:grpSp>
      <p:pic>
        <p:nvPicPr>
          <p:cNvPr id="385" name="Screenshot 2024-10-23 at 16.42.22.png" descr="Screenshot 2024-10-23 at 16.42.22.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7643739" y="3335983"/>
            <a:ext cx="2571992" cy="3230984"/>
          </a:xfrm>
          <a:prstGeom prst="rect">
            <a:avLst/>
          </a:prstGeom>
          <a:ln w="12700">
            <a:miter lim="400000"/>
          </a:ln>
        </p:spPr>
      </p:pic>
      <p:pic>
        <p:nvPicPr>
          <p:cNvPr id="386" name="Screenshot 2024-10-23 at 16.43.36.png" descr="Screenshot 2024-10-23 at 16.43.36.pn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301751" y="3369181"/>
            <a:ext cx="5501642" cy="3164588"/>
          </a:xfrm>
          <a:prstGeom prst="rect">
            <a:avLst/>
          </a:prstGeom>
          <a:ln w="12700">
            <a:miter lim="400000"/>
          </a:ln>
        </p:spPr>
      </p:pic>
    </p:spTree>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 name="Rectangle 27"/>
          <p:cNvSpPr/>
          <p:nvPr/>
        </p:nvSpPr>
        <p:spPr>
          <a:xfrm>
            <a:off x="-1" y="0"/>
            <a:ext cx="12188954" cy="6858000"/>
          </a:xfrm>
          <a:prstGeom prst="rect">
            <a:avLst/>
          </a:prstGeom>
          <a:solidFill>
            <a:srgbClr val="000000"/>
          </a:solidFill>
          <a:ln w="12700">
            <a:miter lim="400000"/>
          </a:ln>
        </p:spPr>
        <p:txBody>
          <a:bodyPr lIns="45719" rIns="45719" anchor="ctr"/>
          <a:lstStyle/>
          <a:p>
            <a:pPr algn="ctr">
              <a:defRPr>
                <a:solidFill>
                  <a:srgbClr val="FFFFFF"/>
                </a:solidFill>
              </a:defRPr>
            </a:pPr>
            <a:endParaRPr/>
          </a:p>
        </p:txBody>
      </p:sp>
      <p:pic>
        <p:nvPicPr>
          <p:cNvPr id="389" name="Picture 2" descr="Picture 2"/>
          <p:cNvPicPr>
            <a:picLocks noChangeAspect="1"/>
          </p:cNvPicPr>
          <p:nvPr/>
        </p:nvPicPr>
        <p:blipFill>
          <a:blip r:embed="rId2" cstate="print">
            <a:alphaModFix amt="50000"/>
            <a:extLst>
              <a:ext uri="{28A0092B-C50C-407E-A947-70E740481C1C}">
                <a14:useLocalDpi xmlns:a14="http://schemas.microsoft.com/office/drawing/2010/main"/>
              </a:ext>
            </a:extLst>
          </a:blip>
          <a:srcRect/>
          <a:stretch>
            <a:fillRect/>
          </a:stretch>
        </p:blipFill>
        <p:spPr>
          <a:xfrm>
            <a:off x="19" y="10"/>
            <a:ext cx="12188809" cy="6857990"/>
          </a:xfrm>
          <a:prstGeom prst="rect">
            <a:avLst/>
          </a:prstGeom>
          <a:ln w="12700">
            <a:miter lim="400000"/>
          </a:ln>
        </p:spPr>
      </p:pic>
      <p:sp>
        <p:nvSpPr>
          <p:cNvPr id="390" name="Title 1"/>
          <p:cNvSpPr txBox="1">
            <a:spLocks noGrp="1"/>
          </p:cNvSpPr>
          <p:nvPr>
            <p:ph type="ctrTitle"/>
          </p:nvPr>
        </p:nvSpPr>
        <p:spPr>
          <a:xfrm>
            <a:off x="1524000" y="1122362"/>
            <a:ext cx="9144000" cy="3063241"/>
          </a:xfrm>
          <a:prstGeom prst="rect">
            <a:avLst/>
          </a:prstGeom>
        </p:spPr>
        <p:txBody>
          <a:bodyPr lIns="72000" tIns="72000" rIns="72000" bIns="72000"/>
          <a:lstStyle/>
          <a:p>
            <a:pPr>
              <a:defRPr sz="6600">
                <a:solidFill>
                  <a:srgbClr val="FFFFFF"/>
                </a:solidFill>
                <a:latin typeface="Futura"/>
                <a:ea typeface="Futura"/>
                <a:cs typeface="Futura"/>
                <a:sym typeface="Futura"/>
              </a:defRPr>
            </a:pPr>
            <a:r>
              <a:t>PROJECT CYCLE-</a:t>
            </a:r>
            <a:br/>
            <a:r>
              <a:t>Editing &amp; Evaluating</a:t>
            </a:r>
          </a:p>
        </p:txBody>
      </p:sp>
      <p:grpSp>
        <p:nvGrpSpPr>
          <p:cNvPr id="393" name="sketchy line"/>
          <p:cNvGrpSpPr/>
          <p:nvPr/>
        </p:nvGrpSpPr>
        <p:grpSpPr>
          <a:xfrm>
            <a:off x="3974100" y="4348246"/>
            <a:ext cx="4243996" cy="55234"/>
            <a:chOff x="0" y="0"/>
            <a:chExt cx="4243995" cy="55232"/>
          </a:xfrm>
        </p:grpSpPr>
        <p:sp>
          <p:nvSpPr>
            <p:cNvPr id="391" name="Shape"/>
            <p:cNvSpPr/>
            <p:nvPr/>
          </p:nvSpPr>
          <p:spPr>
            <a:xfrm>
              <a:off x="-1" y="6522"/>
              <a:ext cx="4243696" cy="48711"/>
            </a:xfrm>
            <a:custGeom>
              <a:avLst/>
              <a:gdLst/>
              <a:ahLst/>
              <a:cxnLst>
                <a:cxn ang="0">
                  <a:pos x="wd2" y="hd2"/>
                </a:cxn>
                <a:cxn ang="5400000">
                  <a:pos x="wd2" y="hd2"/>
                </a:cxn>
                <a:cxn ang="10800000">
                  <a:pos x="wd2" y="hd2"/>
                </a:cxn>
                <a:cxn ang="16200000">
                  <a:pos x="wd2" y="hd2"/>
                </a:cxn>
              </a:cxnLst>
              <a:rect l="0" t="0" r="r" b="b"/>
              <a:pathLst>
                <a:path w="21598" h="14183" extrusionOk="0">
                  <a:moveTo>
                    <a:pt x="0" y="4034"/>
                  </a:moveTo>
                  <a:cubicBezTo>
                    <a:pt x="732" y="8876"/>
                    <a:pt x="1358" y="8357"/>
                    <a:pt x="2654" y="4034"/>
                  </a:cubicBezTo>
                  <a:cubicBezTo>
                    <a:pt x="3950" y="-289"/>
                    <a:pt x="4146" y="-1022"/>
                    <a:pt x="5091" y="4034"/>
                  </a:cubicBezTo>
                  <a:cubicBezTo>
                    <a:pt x="6037" y="9089"/>
                    <a:pt x="6884" y="-2811"/>
                    <a:pt x="7745" y="4034"/>
                  </a:cubicBezTo>
                  <a:cubicBezTo>
                    <a:pt x="8605" y="10878"/>
                    <a:pt x="9617" y="5743"/>
                    <a:pt x="10830" y="4034"/>
                  </a:cubicBezTo>
                  <a:cubicBezTo>
                    <a:pt x="12043" y="2324"/>
                    <a:pt x="13338" y="-4118"/>
                    <a:pt x="14131" y="4034"/>
                  </a:cubicBezTo>
                  <a:cubicBezTo>
                    <a:pt x="14925" y="12186"/>
                    <a:pt x="15939" y="-3267"/>
                    <a:pt x="17649" y="4034"/>
                  </a:cubicBezTo>
                  <a:cubicBezTo>
                    <a:pt x="19358" y="11334"/>
                    <a:pt x="20447" y="4928"/>
                    <a:pt x="21598" y="4034"/>
                  </a:cubicBezTo>
                  <a:cubicBezTo>
                    <a:pt x="21596" y="5828"/>
                    <a:pt x="21598" y="7462"/>
                    <a:pt x="21598" y="9359"/>
                  </a:cubicBezTo>
                  <a:cubicBezTo>
                    <a:pt x="20449" y="2351"/>
                    <a:pt x="19516" y="7928"/>
                    <a:pt x="18297" y="9359"/>
                  </a:cubicBezTo>
                  <a:cubicBezTo>
                    <a:pt x="17077" y="10789"/>
                    <a:pt x="16308" y="4869"/>
                    <a:pt x="14779" y="9359"/>
                  </a:cubicBezTo>
                  <a:cubicBezTo>
                    <a:pt x="13251" y="13848"/>
                    <a:pt x="12857" y="17482"/>
                    <a:pt x="11262" y="9359"/>
                  </a:cubicBezTo>
                  <a:cubicBezTo>
                    <a:pt x="9667" y="1235"/>
                    <a:pt x="10008" y="12679"/>
                    <a:pt x="8825" y="9359"/>
                  </a:cubicBezTo>
                  <a:cubicBezTo>
                    <a:pt x="7641" y="6038"/>
                    <a:pt x="6839" y="7671"/>
                    <a:pt x="5523" y="9359"/>
                  </a:cubicBezTo>
                  <a:cubicBezTo>
                    <a:pt x="4208" y="11046"/>
                    <a:pt x="3961" y="14401"/>
                    <a:pt x="2654" y="9359"/>
                  </a:cubicBezTo>
                  <a:cubicBezTo>
                    <a:pt x="1347" y="4316"/>
                    <a:pt x="612" y="5277"/>
                    <a:pt x="0" y="9359"/>
                  </a:cubicBezTo>
                  <a:cubicBezTo>
                    <a:pt x="4" y="7178"/>
                    <a:pt x="-2" y="6416"/>
                    <a:pt x="0" y="4034"/>
                  </a:cubicBezTo>
                  <a:close/>
                </a:path>
              </a:pathLst>
            </a:custGeom>
            <a:solidFill>
              <a:srgbClr val="FFFFFF">
                <a:alpha val="75000"/>
              </a:srgbClr>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392" name="Shape"/>
            <p:cNvSpPr/>
            <p:nvPr/>
          </p:nvSpPr>
          <p:spPr>
            <a:xfrm>
              <a:off x="60" y="-1"/>
              <a:ext cx="4243936" cy="46249"/>
            </a:xfrm>
            <a:custGeom>
              <a:avLst/>
              <a:gdLst/>
              <a:ahLst/>
              <a:cxnLst>
                <a:cxn ang="0">
                  <a:pos x="wd2" y="hd2"/>
                </a:cxn>
                <a:cxn ang="5400000">
                  <a:pos x="wd2" y="hd2"/>
                </a:cxn>
                <a:cxn ang="10800000">
                  <a:pos x="wd2" y="hd2"/>
                </a:cxn>
                <a:cxn ang="16200000">
                  <a:pos x="wd2" y="hd2"/>
                </a:cxn>
              </a:cxnLst>
              <a:rect l="0" t="0" r="r" b="b"/>
              <a:pathLst>
                <a:path w="21596" h="14334" extrusionOk="0">
                  <a:moveTo>
                    <a:pt x="0" y="6315"/>
                  </a:moveTo>
                  <a:cubicBezTo>
                    <a:pt x="1086" y="-195"/>
                    <a:pt x="1565" y="700"/>
                    <a:pt x="2437" y="6315"/>
                  </a:cubicBezTo>
                  <a:cubicBezTo>
                    <a:pt x="3310" y="11930"/>
                    <a:pt x="4229" y="-267"/>
                    <a:pt x="4874" y="6315"/>
                  </a:cubicBezTo>
                  <a:cubicBezTo>
                    <a:pt x="5519" y="12897"/>
                    <a:pt x="6624" y="14102"/>
                    <a:pt x="7743" y="6315"/>
                  </a:cubicBezTo>
                  <a:cubicBezTo>
                    <a:pt x="8863" y="-1472"/>
                    <a:pt x="10026" y="-2716"/>
                    <a:pt x="11260" y="6315"/>
                  </a:cubicBezTo>
                  <a:cubicBezTo>
                    <a:pt x="12494" y="15346"/>
                    <a:pt x="13021" y="4829"/>
                    <a:pt x="13913" y="6315"/>
                  </a:cubicBezTo>
                  <a:cubicBezTo>
                    <a:pt x="14805" y="7802"/>
                    <a:pt x="15761" y="2159"/>
                    <a:pt x="16566" y="6315"/>
                  </a:cubicBezTo>
                  <a:cubicBezTo>
                    <a:pt x="17371" y="10471"/>
                    <a:pt x="20253" y="3178"/>
                    <a:pt x="21594" y="6315"/>
                  </a:cubicBezTo>
                  <a:cubicBezTo>
                    <a:pt x="21599" y="9097"/>
                    <a:pt x="21592" y="9216"/>
                    <a:pt x="21594" y="11983"/>
                  </a:cubicBezTo>
                  <a:cubicBezTo>
                    <a:pt x="20654" y="15999"/>
                    <a:pt x="19899" y="7294"/>
                    <a:pt x="18294" y="11983"/>
                  </a:cubicBezTo>
                  <a:cubicBezTo>
                    <a:pt x="16689" y="16673"/>
                    <a:pt x="16894" y="5083"/>
                    <a:pt x="15641" y="11983"/>
                  </a:cubicBezTo>
                  <a:cubicBezTo>
                    <a:pt x="14387" y="18884"/>
                    <a:pt x="14083" y="6893"/>
                    <a:pt x="12988" y="11983"/>
                  </a:cubicBezTo>
                  <a:cubicBezTo>
                    <a:pt x="11893" y="17074"/>
                    <a:pt x="11103" y="12367"/>
                    <a:pt x="9687" y="11983"/>
                  </a:cubicBezTo>
                  <a:cubicBezTo>
                    <a:pt x="8270" y="11599"/>
                    <a:pt x="7927" y="13808"/>
                    <a:pt x="6170" y="11983"/>
                  </a:cubicBezTo>
                  <a:cubicBezTo>
                    <a:pt x="4413" y="10159"/>
                    <a:pt x="4450" y="11159"/>
                    <a:pt x="3733" y="11983"/>
                  </a:cubicBezTo>
                  <a:cubicBezTo>
                    <a:pt x="3016" y="12808"/>
                    <a:pt x="934" y="10888"/>
                    <a:pt x="0" y="11983"/>
                  </a:cubicBezTo>
                  <a:cubicBezTo>
                    <a:pt x="-1" y="10723"/>
                    <a:pt x="3" y="8118"/>
                    <a:pt x="0" y="6315"/>
                  </a:cubicBezTo>
                  <a:close/>
                </a:path>
              </a:pathLst>
            </a:custGeom>
            <a:noFill/>
            <a:ln w="44450" cap="rnd">
              <a:solidFill>
                <a:srgbClr val="FFFFFF">
                  <a:alpha val="75000"/>
                </a:srgbClr>
              </a:solidFill>
              <a:prstDash val="solid"/>
              <a:round/>
            </a:ln>
            <a:effectLst/>
          </p:spPr>
          <p:txBody>
            <a:bodyPr wrap="square" lIns="45719" tIns="45719" rIns="45719" bIns="45719" numCol="1" anchor="ctr">
              <a:noAutofit/>
            </a:bodyPr>
            <a:lstStyle/>
            <a:p>
              <a:pPr algn="ctr">
                <a:defRPr>
                  <a:solidFill>
                    <a:srgbClr val="FFFFFF"/>
                  </a:solidFill>
                </a:defRPr>
              </a:pPr>
              <a:endParaRPr/>
            </a:p>
          </p:txBody>
        </p:sp>
      </p:grpSp>
    </p:spTree>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5"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Editing </a:t>
            </a:r>
          </a:p>
        </p:txBody>
      </p:sp>
      <p:sp>
        <p:nvSpPr>
          <p:cNvPr id="396"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The first and most obvious reason that it is important to document your editing is so that you can repeat the process and reproduce a print. Another reason for documenting the process is that you can learn from your mistakes. If you have a print that did not turn out the way you wanted, you can look at the editing notes and make a judgement as to where in the process things might have gone wrong.</a:t>
            </a:r>
          </a:p>
          <a:p>
            <a:pPr marL="0" indent="0">
              <a:buSzTx/>
              <a:buNone/>
              <a:defRPr sz="1300"/>
            </a:pPr>
            <a:r>
              <a:t>Documenting your process can also be very useful for other people to understand how you achieved a particular result. Someone else will then be able to work on your behalf. Other people could take your process and use it to improve their own edits.</a:t>
            </a:r>
          </a:p>
        </p:txBody>
      </p:sp>
      <p:pic>
        <p:nvPicPr>
          <p:cNvPr id="397" name="IMG_2911.jpeg" descr="IMG_2911.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580417" y="1445460"/>
            <a:ext cx="5073205" cy="3967080"/>
          </a:xfrm>
          <a:prstGeom prst="rect">
            <a:avLst/>
          </a:prstGeom>
          <a:ln w="12700">
            <a:miter lim="400000"/>
          </a:ln>
        </p:spPr>
      </p:pic>
    </p:spTree>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Evaluating </a:t>
            </a:r>
          </a:p>
        </p:txBody>
      </p:sp>
      <p:sp>
        <p:nvSpPr>
          <p:cNvPr id="400"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300"/>
            </a:pPr>
            <a:r>
              <a:t>Evaluation is important because without it you are destined to repeat the same mistakes multiple times. It is important to assess the aims of the project and decide if those aims have been met. If the aims have been met, evaluating the project will help to build on the successful outcomes. If the aims have not been met, evaluating helps to determine where things went wrong.</a:t>
            </a:r>
          </a:p>
          <a:p>
            <a:pPr marL="0" indent="0">
              <a:buSzTx/>
              <a:buNone/>
              <a:defRPr sz="1300"/>
            </a:pPr>
            <a:r>
              <a:t>This project has taught me that planning a project effectively is far more likely to lead to a successful outcome.</a:t>
            </a:r>
          </a:p>
          <a:p>
            <a:pPr marL="0" indent="0">
              <a:buSzTx/>
              <a:buNone/>
              <a:defRPr sz="1300"/>
            </a:pPr>
            <a:r>
              <a:t>I feel my shoot was successful and went exactly as planned. The images captured met my aims and objectives.</a:t>
            </a:r>
          </a:p>
          <a:p>
            <a:pPr marL="0" indent="0">
              <a:buSzTx/>
              <a:buNone/>
              <a:defRPr sz="1300"/>
            </a:pPr>
            <a:r>
              <a:t>One of the mistakes I made was not taking notes regarding my first print. I had to start from the beginning when making the second print.</a:t>
            </a:r>
          </a:p>
          <a:p>
            <a:pPr marL="0" indent="0">
              <a:buSzTx/>
              <a:buNone/>
              <a:defRPr sz="1300"/>
            </a:pPr>
            <a:r>
              <a:t>The key point I learned from that mistake was that, whilst I had planned effectively, I didn’t realise the importance of documenting my process.</a:t>
            </a:r>
          </a:p>
          <a:p>
            <a:pPr marL="0" indent="0">
              <a:buSzTx/>
              <a:buNone/>
              <a:defRPr sz="1300"/>
            </a:pPr>
            <a:r>
              <a:t>I will take more time to document my processes for future projects.</a:t>
            </a:r>
          </a:p>
        </p:txBody>
      </p:sp>
      <p:pic>
        <p:nvPicPr>
          <p:cNvPr id="401" name="Screenshot 2024-11-04 at 19.57.20.png" descr="Screenshot 2024-11-04 at 19.57.20.p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779241" y="905235"/>
            <a:ext cx="4135159" cy="5515646"/>
          </a:xfrm>
          <a:prstGeom prst="rect">
            <a:avLst/>
          </a:prstGeom>
          <a:ln w="12700">
            <a:miter lim="400000"/>
          </a:ln>
        </p:spPr>
      </p:pic>
    </p:spTree>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Editing – Darkroom Printing</a:t>
            </a:r>
          </a:p>
        </p:txBody>
      </p:sp>
      <p:sp>
        <p:nvSpPr>
          <p:cNvPr id="404"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400"/>
            </a:pPr>
            <a:r>
              <a:t>Step 1</a:t>
            </a:r>
          </a:p>
          <a:p>
            <a:pPr marL="0" indent="0">
              <a:buSzTx/>
              <a:buNone/>
              <a:defRPr sz="1400"/>
            </a:pPr>
            <a:r>
              <a:t>I printed a test strip to determine the best exposure for the picture. I decided that 14 seconds at f8 was the exposure I wanted.</a:t>
            </a:r>
          </a:p>
          <a:p>
            <a:pPr marL="0" indent="0">
              <a:buSzTx/>
              <a:buNone/>
              <a:defRPr sz="1400"/>
            </a:pPr>
            <a:r>
              <a:t>Step 2</a:t>
            </a:r>
          </a:p>
          <a:p>
            <a:pPr marL="0" indent="0">
              <a:buSzTx/>
              <a:buNone/>
              <a:defRPr sz="1400"/>
            </a:pPr>
            <a:r>
              <a:t>I placed a piece of paper upside down to work out the framing I wanted and the size of the border.</a:t>
            </a:r>
          </a:p>
          <a:p>
            <a:pPr marL="0" indent="0">
              <a:buSzTx/>
              <a:buNone/>
              <a:defRPr sz="1400"/>
            </a:pPr>
            <a:r>
              <a:t>Step 3</a:t>
            </a:r>
          </a:p>
          <a:p>
            <a:pPr marL="0" indent="0">
              <a:buSzTx/>
              <a:buNone/>
              <a:defRPr sz="1400"/>
            </a:pPr>
            <a:r>
              <a:t>I printed the image using split grading. I exposed the paper for 7 seconds and then put a grade 5 filter under the lens and exposed for a further 7 seconds. I decided that the print looked too contrasty for my liking.</a:t>
            </a:r>
          </a:p>
          <a:p>
            <a:pPr marL="0" indent="0">
              <a:buSzTx/>
              <a:buNone/>
              <a:defRPr sz="1400"/>
            </a:pPr>
            <a:r>
              <a:t>Step 4</a:t>
            </a:r>
          </a:p>
          <a:p>
            <a:pPr marL="0" indent="0">
              <a:buSzTx/>
              <a:buNone/>
              <a:defRPr sz="1400"/>
            </a:pPr>
            <a:r>
              <a:t>I made a second print. I exposed the paper for 14 seconds at f8. I found that although there was less contrast, the print was still too dark.</a:t>
            </a:r>
          </a:p>
          <a:p>
            <a:pPr marL="0" indent="0">
              <a:buSzTx/>
              <a:buNone/>
              <a:defRPr sz="1400"/>
            </a:pPr>
            <a:r>
              <a:t>Step 5</a:t>
            </a:r>
          </a:p>
          <a:p>
            <a:pPr marL="0" indent="0">
              <a:buSzTx/>
              <a:buNone/>
              <a:defRPr sz="1400"/>
            </a:pPr>
            <a:r>
              <a:t>I left the aperture at f8 for the final print but reduced the exposure time to 12 seconds. I used my had to hold off the light for 1 second in the shadow area.</a:t>
            </a:r>
          </a:p>
        </p:txBody>
      </p:sp>
      <p:pic>
        <p:nvPicPr>
          <p:cNvPr id="405" name="IMG_2905.dng" descr="IMG_2905.dn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904759" y="1020288"/>
            <a:ext cx="4100604" cy="5467472"/>
          </a:xfrm>
          <a:prstGeom prst="rect">
            <a:avLst/>
          </a:prstGeom>
          <a:ln w="12700">
            <a:miter lim="400000"/>
          </a:ln>
        </p:spPr>
      </p:pic>
    </p:spTree>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Critique</a:t>
            </a:r>
          </a:p>
        </p:txBody>
      </p:sp>
      <p:sp>
        <p:nvSpPr>
          <p:cNvPr id="408"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lvl1pPr marL="0" indent="0">
              <a:buSzTx/>
              <a:buNone/>
              <a:defRPr sz="1400"/>
            </a:lvl1pPr>
          </a:lstStyle>
          <a:p>
            <a:r>
              <a:t>All of the comments on the post-it notes were positive so I feel that the image was well received. Three of the notes referred to the composition of the image and did not mention the printing technique. The comments were that the composition works well and that the eye is drawn into the scene. From that I felt that the printing was a success as the viewers were drawn to the content and were not distracted by any printing characteristics. One of the comments was that the lighting worked well, which I feel shows that my decision to reduce the contrast was correct. One of the viewers commented that the print has a good range of tonal values, again showing that the printing brought out the best in the picture.</a:t>
            </a:r>
          </a:p>
        </p:txBody>
      </p:sp>
      <p:pic>
        <p:nvPicPr>
          <p:cNvPr id="409" name="IMG_2898.jpeg" descr="IMG_2898.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085484" y="1673977"/>
            <a:ext cx="5522672" cy="4142004"/>
          </a:xfrm>
          <a:prstGeom prst="rect">
            <a:avLst/>
          </a:prstGeom>
          <a:ln w="12700">
            <a:miter lim="400000"/>
          </a:ln>
        </p:spPr>
      </p:pic>
    </p:spTree>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 name="Title 1"/>
          <p:cNvSpPr txBox="1">
            <a:spLocks noGrp="1"/>
          </p:cNvSpPr>
          <p:nvPr>
            <p:ph type="title"/>
          </p:nvPr>
        </p:nvSpPr>
        <p:spPr>
          <a:xfrm>
            <a:off x="182104" y="86621"/>
            <a:ext cx="10515601" cy="1325563"/>
          </a:xfrm>
          <a:prstGeom prst="rect">
            <a:avLst/>
          </a:prstGeom>
        </p:spPr>
        <p:txBody>
          <a:bodyPr/>
          <a:lstStyle>
            <a:lvl1pPr>
              <a:defRPr sz="4000">
                <a:latin typeface="Futura"/>
                <a:ea typeface="Futura"/>
                <a:cs typeface="Futura"/>
                <a:sym typeface="Futura"/>
              </a:defRPr>
            </a:lvl1pPr>
          </a:lstStyle>
          <a:p>
            <a:r>
              <a:t>Evaluating</a:t>
            </a:r>
          </a:p>
        </p:txBody>
      </p:sp>
      <p:sp>
        <p:nvSpPr>
          <p:cNvPr id="412" name="Content Placeholder 2"/>
          <p:cNvSpPr txBox="1">
            <a:spLocks noGrp="1"/>
          </p:cNvSpPr>
          <p:nvPr>
            <p:ph type="body" sz="half" idx="1"/>
          </p:nvPr>
        </p:nvSpPr>
        <p:spPr>
          <a:xfrm>
            <a:off x="301751" y="1016005"/>
            <a:ext cx="5501642" cy="5457947"/>
          </a:xfrm>
          <a:prstGeom prst="rect">
            <a:avLst/>
          </a:prstGeom>
          <a:ln w="9525">
            <a:solidFill>
              <a:srgbClr val="000000"/>
            </a:solidFill>
            <a:round/>
          </a:ln>
        </p:spPr>
        <p:txBody>
          <a:bodyPr/>
          <a:lstStyle/>
          <a:p>
            <a:pPr marL="0" indent="0">
              <a:buSzTx/>
              <a:buNone/>
              <a:defRPr sz="1400"/>
            </a:pPr>
            <a:r>
              <a:t>My aim was to photograph 2 locations, which are close to each other. I wanted to concentrate on older buildings. I wanted to exclude cars and people where possible in order to give the images a timeless feel.</a:t>
            </a:r>
          </a:p>
          <a:p>
            <a:pPr marL="0" indent="0">
              <a:buSzTx/>
              <a:buNone/>
              <a:defRPr sz="1400"/>
            </a:pPr>
            <a:r>
              <a:t>I planned the shoot so that there would be fewer people than usual at the locations. I felt the shoot went according to plan. I got the images that I wanted and generally performed well. I was much happier with the street scenes that the pictures of the lighthouse. I would give myself more time to concentrate on the street scenes should I do a similar shoot.</a:t>
            </a:r>
          </a:p>
          <a:p>
            <a:pPr marL="0" indent="0">
              <a:buSzTx/>
              <a:buNone/>
              <a:defRPr sz="1400"/>
            </a:pPr>
            <a:r>
              <a:t>The image I chose from the contact sheet was the one that best showed the theme of the shoot. I achieved the result I wanted after printing 3 versions of the negative.</a:t>
            </a:r>
          </a:p>
          <a:p>
            <a:pPr marL="0" indent="0">
              <a:buSzTx/>
              <a:buNone/>
              <a:defRPr sz="1400"/>
            </a:pPr>
            <a:r>
              <a:t>The image was well received and from the critique, it appears the viewers understood what I was trying to achieve with the image and the shoot.</a:t>
            </a:r>
          </a:p>
        </p:txBody>
      </p:sp>
      <p:pic>
        <p:nvPicPr>
          <p:cNvPr id="413" name="IMG_2912.jpeg" descr="IMG_2912.jpeg"/>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6627698" y="1011759"/>
            <a:ext cx="4438244" cy="5466439"/>
          </a:xfrm>
          <a:prstGeom prst="rect">
            <a:avLst/>
          </a:prstGeom>
          <a:ln w="12700">
            <a:miter lim="400000"/>
          </a:ln>
        </p:spPr>
      </p:pic>
    </p:spTree>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Helvetica"/>
        <a:ea typeface="Helvetica"/>
        <a:cs typeface="Helvetica"/>
      </a:majorFont>
      <a:minorFont>
        <a:latin typeface="Aptos"/>
        <a:ea typeface="Aptos"/>
        <a:cs typeface="Aptos"/>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156082"/>
      </a:accent1>
      <a:accent2>
        <a:srgbClr val="E97132"/>
      </a:accent2>
      <a:accent3>
        <a:srgbClr val="196B24"/>
      </a:accent3>
      <a:accent4>
        <a:srgbClr val="0F9ED5"/>
      </a:accent4>
      <a:accent5>
        <a:srgbClr val="A02B93"/>
      </a:accent5>
      <a:accent6>
        <a:srgbClr val="4EA72E"/>
      </a:accent6>
      <a:hlink>
        <a:srgbClr val="0000FF"/>
      </a:hlink>
      <a:folHlink>
        <a:srgbClr val="FF00FF"/>
      </a:folHlink>
    </a:clrScheme>
    <a:fontScheme name="Office Theme">
      <a:majorFont>
        <a:latin typeface="Helvetica"/>
        <a:ea typeface="Helvetica"/>
        <a:cs typeface="Helvetica"/>
      </a:majorFont>
      <a:minorFont>
        <a:latin typeface="Aptos"/>
        <a:ea typeface="Aptos"/>
        <a:cs typeface="Aptos"/>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905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905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pto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TotalTime>
  <Words>8511</Words>
  <Application>Microsoft Macintosh PowerPoint</Application>
  <PresentationFormat>Widescreen</PresentationFormat>
  <Paragraphs>287</Paragraphs>
  <Slides>59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59</vt:i4>
      </vt:variant>
    </vt:vector>
  </HeadingPairs>
  <TitlesOfParts>
    <vt:vector size="63" baseType="lpstr">
      <vt:lpstr>Aptos</vt:lpstr>
      <vt:lpstr>Aptos Display</vt:lpstr>
      <vt:lpstr>Arial</vt:lpstr>
      <vt:lpstr>Office Theme</vt:lpstr>
      <vt:lpstr>IMAGE ANALYSIS 1 - CONTENT</vt:lpstr>
      <vt:lpstr>Visual Studies 1</vt:lpstr>
      <vt:lpstr>The Garden of Earthly Delights. Hieronymus Bosch. 1490.</vt:lpstr>
      <vt:lpstr>Image Grid</vt:lpstr>
      <vt:lpstr>Me. Steve Allison. 2024.</vt:lpstr>
      <vt:lpstr>NoTitle. Adam Rouhana. 2024.</vt:lpstr>
      <vt:lpstr>No Title. Joanne Coates. 2024.</vt:lpstr>
      <vt:lpstr>PowerPoint Presentation</vt:lpstr>
      <vt:lpstr>Composition</vt:lpstr>
      <vt:lpstr>Mood board</vt:lpstr>
      <vt:lpstr>LINE</vt:lpstr>
      <vt:lpstr>SHAPE</vt:lpstr>
      <vt:lpstr>TONE</vt:lpstr>
      <vt:lpstr>PATTERN</vt:lpstr>
      <vt:lpstr>BALANCE</vt:lpstr>
      <vt:lpstr>COLOUR</vt:lpstr>
      <vt:lpstr>FRAMING</vt:lpstr>
      <vt:lpstr>FOCUS</vt:lpstr>
      <vt:lpstr>POSITION/VIEWPOINT</vt:lpstr>
      <vt:lpstr>MOVEMENT</vt:lpstr>
      <vt:lpstr>IMAGE ANALYSIS 3 - CONTEXT</vt:lpstr>
      <vt:lpstr>Anna Kentfield, California. Alec Soth. 2017</vt:lpstr>
      <vt:lpstr>V-J Day in Time Square. Alfred Eisenstaedt. 1945.</vt:lpstr>
      <vt:lpstr>Home-Made Sushi. Pixi Liao. 2011.</vt:lpstr>
      <vt:lpstr>No Country for Young Men. Martin Seed. 2021.</vt:lpstr>
      <vt:lpstr>This is How the Earth Must See Itself. Tamsin Green. 2021.</vt:lpstr>
      <vt:lpstr>National Reconnaissance Office Ground Station. Trevor Paglan. 2012.</vt:lpstr>
      <vt:lpstr>ARTWORK STUDY  SEMINAR</vt:lpstr>
      <vt:lpstr>Context - definition</vt:lpstr>
      <vt:lpstr>National Reconnaissance Office Ground Station. Trevor Paglan. 2012.</vt:lpstr>
      <vt:lpstr>Wales. Bruce Davidson. 1965.</vt:lpstr>
      <vt:lpstr>TASK 2  EXHIBITION REVIEW</vt:lpstr>
      <vt:lpstr>EXHIBITION REVIEW OVERVIEW</vt:lpstr>
      <vt:lpstr>The Valleys Exhibition - An Overwhelming sense of community</vt:lpstr>
      <vt:lpstr>Welsh Miners, 1966. Bruce Davidson.</vt:lpstr>
      <vt:lpstr>Welsh Miners, 1953. Robert Frank.</vt:lpstr>
      <vt:lpstr>Miners’ Strike, 1985. Kjell-Åke Andersson.</vt:lpstr>
      <vt:lpstr>CONCLUSION</vt:lpstr>
      <vt:lpstr>PROJECT CYCLE- Planning/Documenting</vt:lpstr>
      <vt:lpstr>Planning and documenting</vt:lpstr>
      <vt:lpstr>How did they do this?</vt:lpstr>
      <vt:lpstr>How did they do this? (continued)</vt:lpstr>
      <vt:lpstr>Planning your next roll of film</vt:lpstr>
      <vt:lpstr>Documenting your roll of film</vt:lpstr>
      <vt:lpstr>PROJECT CYCLE- Contact Sheets</vt:lpstr>
      <vt:lpstr>Contact sheets</vt:lpstr>
      <vt:lpstr>Task 1A</vt:lpstr>
      <vt:lpstr>Task 1B</vt:lpstr>
      <vt:lpstr>Task 2A</vt:lpstr>
      <vt:lpstr>Task 2B</vt:lpstr>
      <vt:lpstr>TTL (Through the Lens) Agency</vt:lpstr>
      <vt:lpstr>Task 3</vt:lpstr>
      <vt:lpstr>Digital contact sheets</vt:lpstr>
      <vt:lpstr>PROJECT CYCLE- Editing &amp; Evaluating</vt:lpstr>
      <vt:lpstr>Editing </vt:lpstr>
      <vt:lpstr>Evaluating </vt:lpstr>
      <vt:lpstr>Editing – Darkroom Printing</vt:lpstr>
      <vt:lpstr>Critique</vt:lpstr>
      <vt:lpstr>Evaluating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Steve Allison</cp:lastModifiedBy>
  <cp:revision>2</cp:revision>
  <dcterms:modified xsi:type="dcterms:W3CDTF">2024-12-22T16:11:06Z</dcterms:modified>
</cp:coreProperties>
</file>