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63" r:id="rId5"/>
    <p:sldId id="264" r:id="rId6"/>
    <p:sldId id="262" r:id="rId7"/>
    <p:sldId id="258" r:id="rId8"/>
    <p:sldId id="259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C31F23-ED32-40B8-BF00-2EC613E7E6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65AE37A7-98D8-4E1B-B0EB-DEBF063849E5}">
      <dgm:prSet/>
      <dgm:spPr/>
      <dgm:t>
        <a:bodyPr/>
        <a:lstStyle/>
        <a:p>
          <a:r>
            <a:rPr lang="en-US" b="1" i="0" baseline="0"/>
            <a:t>Political &amp; Legal:</a:t>
          </a:r>
          <a:r>
            <a:rPr lang="en-US" b="0" i="0" baseline="0"/>
            <a:t> Increased import costs and strict regulations raise expenses, but support from Innovate UK and R&amp;D tax relief benefits compliant, innovative businesses.</a:t>
          </a:r>
          <a:endParaRPr lang="en-US"/>
        </a:p>
      </dgm:t>
    </dgm:pt>
    <dgm:pt modelId="{FF166097-4205-4B12-8AF4-94D140B72558}" type="parTrans" cxnId="{3C1002A1-1221-44E0-AB87-B3BAD278D309}">
      <dgm:prSet/>
      <dgm:spPr/>
      <dgm:t>
        <a:bodyPr/>
        <a:lstStyle/>
        <a:p>
          <a:endParaRPr lang="en-US"/>
        </a:p>
      </dgm:t>
    </dgm:pt>
    <dgm:pt modelId="{83FFBE73-3C9E-4325-8A72-6CAA0F1F6336}" type="sibTrans" cxnId="{3C1002A1-1221-44E0-AB87-B3BAD278D309}">
      <dgm:prSet/>
      <dgm:spPr/>
      <dgm:t>
        <a:bodyPr/>
        <a:lstStyle/>
        <a:p>
          <a:endParaRPr lang="en-US"/>
        </a:p>
      </dgm:t>
    </dgm:pt>
    <dgm:pt modelId="{291376D2-13DF-462E-B7CF-989413D27D66}">
      <dgm:prSet/>
      <dgm:spPr/>
      <dgm:t>
        <a:bodyPr/>
        <a:lstStyle/>
        <a:p>
          <a:r>
            <a:rPr lang="en-US" b="1" i="0" baseline="0"/>
            <a:t>Economic:</a:t>
          </a:r>
          <a:r>
            <a:rPr lang="en-US" b="0" i="0" baseline="0"/>
            <a:t> Highly dependent on consumer spending; inflation and interest rates increase costs and reduce demand during downturns.</a:t>
          </a:r>
          <a:endParaRPr lang="en-US"/>
        </a:p>
      </dgm:t>
    </dgm:pt>
    <dgm:pt modelId="{B962EB41-CDE2-4604-8589-CF81B66B7CB7}" type="parTrans" cxnId="{E4BFBBE0-83B2-476F-BAD6-4DC4B8F029A2}">
      <dgm:prSet/>
      <dgm:spPr/>
      <dgm:t>
        <a:bodyPr/>
        <a:lstStyle/>
        <a:p>
          <a:endParaRPr lang="en-US"/>
        </a:p>
      </dgm:t>
    </dgm:pt>
    <dgm:pt modelId="{3DCF676D-6910-4282-A864-23BC0B733E5F}" type="sibTrans" cxnId="{E4BFBBE0-83B2-476F-BAD6-4DC4B8F029A2}">
      <dgm:prSet/>
      <dgm:spPr/>
      <dgm:t>
        <a:bodyPr/>
        <a:lstStyle/>
        <a:p>
          <a:endParaRPr lang="en-US"/>
        </a:p>
      </dgm:t>
    </dgm:pt>
    <dgm:pt modelId="{49C43C68-60B3-4885-A2B6-0EAA6F362D60}">
      <dgm:prSet/>
      <dgm:spPr/>
      <dgm:t>
        <a:bodyPr/>
        <a:lstStyle/>
        <a:p>
          <a:r>
            <a:rPr lang="en-US" b="1" i="0" baseline="0"/>
            <a:t>Social:</a:t>
          </a:r>
          <a:r>
            <a:rPr lang="en-US" b="0" i="0" baseline="0"/>
            <a:t> Strong demand driven by trends toward personalisation and social media influence from TikTok and Instagram.</a:t>
          </a:r>
          <a:endParaRPr lang="en-US"/>
        </a:p>
      </dgm:t>
    </dgm:pt>
    <dgm:pt modelId="{196F1A8F-CA7A-4EF5-A727-E1D673D708A7}" type="parTrans" cxnId="{DABC3195-6EBC-42F1-AFA8-E46A675D6BBC}">
      <dgm:prSet/>
      <dgm:spPr/>
      <dgm:t>
        <a:bodyPr/>
        <a:lstStyle/>
        <a:p>
          <a:endParaRPr lang="en-US"/>
        </a:p>
      </dgm:t>
    </dgm:pt>
    <dgm:pt modelId="{E0121C09-4C46-45B8-A0FC-98CB9F2BE6FF}" type="sibTrans" cxnId="{DABC3195-6EBC-42F1-AFA8-E46A675D6BBC}">
      <dgm:prSet/>
      <dgm:spPr/>
      <dgm:t>
        <a:bodyPr/>
        <a:lstStyle/>
        <a:p>
          <a:endParaRPr lang="en-US"/>
        </a:p>
      </dgm:t>
    </dgm:pt>
    <dgm:pt modelId="{FB345128-1867-4C0C-8539-BD6761185A3C}">
      <dgm:prSet/>
      <dgm:spPr/>
      <dgm:t>
        <a:bodyPr/>
        <a:lstStyle/>
        <a:p>
          <a:r>
            <a:rPr lang="en-US" b="1" i="0" baseline="0" dirty="0"/>
            <a:t>Technological &amp; Environmental:</a:t>
          </a:r>
          <a:r>
            <a:rPr lang="en-US" b="0" i="0" baseline="0" dirty="0"/>
            <a:t> E-commerce platform Etsy enables growth, while sustainability creates both cost pressure and competitive advantage.</a:t>
          </a:r>
          <a:endParaRPr lang="en-US" dirty="0"/>
        </a:p>
      </dgm:t>
    </dgm:pt>
    <dgm:pt modelId="{41103F0F-559C-4180-AB9F-625BAAC6A406}" type="parTrans" cxnId="{E120C531-B297-48E2-9C38-1358B48CDF6E}">
      <dgm:prSet/>
      <dgm:spPr/>
      <dgm:t>
        <a:bodyPr/>
        <a:lstStyle/>
        <a:p>
          <a:endParaRPr lang="en-US"/>
        </a:p>
      </dgm:t>
    </dgm:pt>
    <dgm:pt modelId="{DAF477A9-AA66-4EE2-8A37-3AED61EA9094}" type="sibTrans" cxnId="{E120C531-B297-48E2-9C38-1358B48CDF6E}">
      <dgm:prSet/>
      <dgm:spPr/>
      <dgm:t>
        <a:bodyPr/>
        <a:lstStyle/>
        <a:p>
          <a:endParaRPr lang="en-US"/>
        </a:p>
      </dgm:t>
    </dgm:pt>
    <dgm:pt modelId="{B45582B7-75AC-4FC7-B0BF-F22298EFD05A}" type="pres">
      <dgm:prSet presAssocID="{75C31F23-ED32-40B8-BF00-2EC613E7E671}" presName="root" presStyleCnt="0">
        <dgm:presLayoutVars>
          <dgm:dir/>
          <dgm:resizeHandles val="exact"/>
        </dgm:presLayoutVars>
      </dgm:prSet>
      <dgm:spPr/>
    </dgm:pt>
    <dgm:pt modelId="{4A4FDFA8-30D9-4052-B8E1-E3A30AAF2A13}" type="pres">
      <dgm:prSet presAssocID="{75C31F23-ED32-40B8-BF00-2EC613E7E671}" presName="container" presStyleCnt="0">
        <dgm:presLayoutVars>
          <dgm:dir/>
          <dgm:resizeHandles val="exact"/>
        </dgm:presLayoutVars>
      </dgm:prSet>
      <dgm:spPr/>
    </dgm:pt>
    <dgm:pt modelId="{5AED15F2-7218-4D37-9970-D0B88A676B4E}" type="pres">
      <dgm:prSet presAssocID="{65AE37A7-98D8-4E1B-B0EB-DEBF063849E5}" presName="compNode" presStyleCnt="0"/>
      <dgm:spPr/>
    </dgm:pt>
    <dgm:pt modelId="{D075ADE6-1B54-489D-A17D-DBF5C1EE687B}" type="pres">
      <dgm:prSet presAssocID="{65AE37A7-98D8-4E1B-B0EB-DEBF063849E5}" presName="iconBgRect" presStyleLbl="bgShp" presStyleIdx="0" presStyleCnt="4"/>
      <dgm:spPr/>
    </dgm:pt>
    <dgm:pt modelId="{878CCB4B-FC97-4793-A18A-34D3C0C12610}" type="pres">
      <dgm:prSet presAssocID="{65AE37A7-98D8-4E1B-B0EB-DEBF063849E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2BE78C07-21CB-418A-8287-A3761956DC2C}" type="pres">
      <dgm:prSet presAssocID="{65AE37A7-98D8-4E1B-B0EB-DEBF063849E5}" presName="spaceRect" presStyleCnt="0"/>
      <dgm:spPr/>
    </dgm:pt>
    <dgm:pt modelId="{7FF9379F-EF9A-49EE-9C22-71802A8B60F7}" type="pres">
      <dgm:prSet presAssocID="{65AE37A7-98D8-4E1B-B0EB-DEBF063849E5}" presName="textRect" presStyleLbl="revTx" presStyleIdx="0" presStyleCnt="4">
        <dgm:presLayoutVars>
          <dgm:chMax val="1"/>
          <dgm:chPref val="1"/>
        </dgm:presLayoutVars>
      </dgm:prSet>
      <dgm:spPr/>
    </dgm:pt>
    <dgm:pt modelId="{81E9F3FB-2F29-41DF-9D64-2F8CF8E2CE74}" type="pres">
      <dgm:prSet presAssocID="{83FFBE73-3C9E-4325-8A72-6CAA0F1F6336}" presName="sibTrans" presStyleLbl="sibTrans2D1" presStyleIdx="0" presStyleCnt="0"/>
      <dgm:spPr/>
    </dgm:pt>
    <dgm:pt modelId="{655E73BD-3DCF-464D-B43B-6CC367CD4DA7}" type="pres">
      <dgm:prSet presAssocID="{291376D2-13DF-462E-B7CF-989413D27D66}" presName="compNode" presStyleCnt="0"/>
      <dgm:spPr/>
    </dgm:pt>
    <dgm:pt modelId="{5480D579-AF8F-464C-949A-1AFA43555B8C}" type="pres">
      <dgm:prSet presAssocID="{291376D2-13DF-462E-B7CF-989413D27D66}" presName="iconBgRect" presStyleLbl="bgShp" presStyleIdx="1" presStyleCnt="4"/>
      <dgm:spPr/>
    </dgm:pt>
    <dgm:pt modelId="{7B256C22-159F-47A3-98ED-A9D126DA913F}" type="pres">
      <dgm:prSet presAssocID="{291376D2-13DF-462E-B7CF-989413D27D6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01A7D7D-B6F0-4F99-A09B-C4AE9AF86D22}" type="pres">
      <dgm:prSet presAssocID="{291376D2-13DF-462E-B7CF-989413D27D66}" presName="spaceRect" presStyleCnt="0"/>
      <dgm:spPr/>
    </dgm:pt>
    <dgm:pt modelId="{84D422A2-C4C6-4A60-8A87-0FAAD1E2F0DF}" type="pres">
      <dgm:prSet presAssocID="{291376D2-13DF-462E-B7CF-989413D27D66}" presName="textRect" presStyleLbl="revTx" presStyleIdx="1" presStyleCnt="4">
        <dgm:presLayoutVars>
          <dgm:chMax val="1"/>
          <dgm:chPref val="1"/>
        </dgm:presLayoutVars>
      </dgm:prSet>
      <dgm:spPr/>
    </dgm:pt>
    <dgm:pt modelId="{97E6E418-8105-424F-9171-FF695C824ED1}" type="pres">
      <dgm:prSet presAssocID="{3DCF676D-6910-4282-A864-23BC0B733E5F}" presName="sibTrans" presStyleLbl="sibTrans2D1" presStyleIdx="0" presStyleCnt="0"/>
      <dgm:spPr/>
    </dgm:pt>
    <dgm:pt modelId="{1199CCB3-2641-4EC2-97E8-AABFA9F6979F}" type="pres">
      <dgm:prSet presAssocID="{49C43C68-60B3-4885-A2B6-0EAA6F362D60}" presName="compNode" presStyleCnt="0"/>
      <dgm:spPr/>
    </dgm:pt>
    <dgm:pt modelId="{29CCA92F-977B-4BE3-AB08-9003C5E86993}" type="pres">
      <dgm:prSet presAssocID="{49C43C68-60B3-4885-A2B6-0EAA6F362D60}" presName="iconBgRect" presStyleLbl="bgShp" presStyleIdx="2" presStyleCnt="4"/>
      <dgm:spPr/>
    </dgm:pt>
    <dgm:pt modelId="{9BE4B06D-18E7-4BBA-B0A3-76B9F9DC66C5}" type="pres">
      <dgm:prSet presAssocID="{49C43C68-60B3-4885-A2B6-0EAA6F362D6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87A73100-291E-445F-80B2-606D1A7AAA43}" type="pres">
      <dgm:prSet presAssocID="{49C43C68-60B3-4885-A2B6-0EAA6F362D60}" presName="spaceRect" presStyleCnt="0"/>
      <dgm:spPr/>
    </dgm:pt>
    <dgm:pt modelId="{F2E6622B-81A3-43B0-B891-B04074EEE22C}" type="pres">
      <dgm:prSet presAssocID="{49C43C68-60B3-4885-A2B6-0EAA6F362D60}" presName="textRect" presStyleLbl="revTx" presStyleIdx="2" presStyleCnt="4">
        <dgm:presLayoutVars>
          <dgm:chMax val="1"/>
          <dgm:chPref val="1"/>
        </dgm:presLayoutVars>
      </dgm:prSet>
      <dgm:spPr/>
    </dgm:pt>
    <dgm:pt modelId="{D17E2639-D9B2-4F1F-91A4-4E51EF6A993B}" type="pres">
      <dgm:prSet presAssocID="{E0121C09-4C46-45B8-A0FC-98CB9F2BE6FF}" presName="sibTrans" presStyleLbl="sibTrans2D1" presStyleIdx="0" presStyleCnt="0"/>
      <dgm:spPr/>
    </dgm:pt>
    <dgm:pt modelId="{05D1D4EF-635B-4374-B0D3-0188766E1CBC}" type="pres">
      <dgm:prSet presAssocID="{FB345128-1867-4C0C-8539-BD6761185A3C}" presName="compNode" presStyleCnt="0"/>
      <dgm:spPr/>
    </dgm:pt>
    <dgm:pt modelId="{0223DF95-A87B-4DD6-9139-F6D14F310C00}" type="pres">
      <dgm:prSet presAssocID="{FB345128-1867-4C0C-8539-BD6761185A3C}" presName="iconBgRect" presStyleLbl="bgShp" presStyleIdx="3" presStyleCnt="4"/>
      <dgm:spPr/>
    </dgm:pt>
    <dgm:pt modelId="{44AE7672-73DE-4898-B6A6-6306267EF3F9}" type="pres">
      <dgm:prSet presAssocID="{FB345128-1867-4C0C-8539-BD6761185A3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6DFB890-73B0-415F-9A7A-4ED7ECE45D05}" type="pres">
      <dgm:prSet presAssocID="{FB345128-1867-4C0C-8539-BD6761185A3C}" presName="spaceRect" presStyleCnt="0"/>
      <dgm:spPr/>
    </dgm:pt>
    <dgm:pt modelId="{96EAC33D-7848-463D-B2D9-4264868F68D0}" type="pres">
      <dgm:prSet presAssocID="{FB345128-1867-4C0C-8539-BD6761185A3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BA6ED00-FFBA-4AE3-BF64-24F0149F11D0}" type="presOf" srcId="{49C43C68-60B3-4885-A2B6-0EAA6F362D60}" destId="{F2E6622B-81A3-43B0-B891-B04074EEE22C}" srcOrd="0" destOrd="0" presId="urn:microsoft.com/office/officeart/2018/2/layout/IconCircleList"/>
    <dgm:cxn modelId="{D0AD6F20-C1F3-43FF-A0B8-20157291A2D9}" type="presOf" srcId="{3DCF676D-6910-4282-A864-23BC0B733E5F}" destId="{97E6E418-8105-424F-9171-FF695C824ED1}" srcOrd="0" destOrd="0" presId="urn:microsoft.com/office/officeart/2018/2/layout/IconCircleList"/>
    <dgm:cxn modelId="{6A91D52B-D818-4477-842D-D62392AF2EF4}" type="presOf" srcId="{FB345128-1867-4C0C-8539-BD6761185A3C}" destId="{96EAC33D-7848-463D-B2D9-4264868F68D0}" srcOrd="0" destOrd="0" presId="urn:microsoft.com/office/officeart/2018/2/layout/IconCircleList"/>
    <dgm:cxn modelId="{E120C531-B297-48E2-9C38-1358B48CDF6E}" srcId="{75C31F23-ED32-40B8-BF00-2EC613E7E671}" destId="{FB345128-1867-4C0C-8539-BD6761185A3C}" srcOrd="3" destOrd="0" parTransId="{41103F0F-559C-4180-AB9F-625BAAC6A406}" sibTransId="{DAF477A9-AA66-4EE2-8A37-3AED61EA9094}"/>
    <dgm:cxn modelId="{B0E26253-2359-4AF6-AD4B-0F5A1E405C14}" type="presOf" srcId="{E0121C09-4C46-45B8-A0FC-98CB9F2BE6FF}" destId="{D17E2639-D9B2-4F1F-91A4-4E51EF6A993B}" srcOrd="0" destOrd="0" presId="urn:microsoft.com/office/officeart/2018/2/layout/IconCircleList"/>
    <dgm:cxn modelId="{F9A3D673-D803-4D38-A31F-93385E7913EE}" type="presOf" srcId="{75C31F23-ED32-40B8-BF00-2EC613E7E671}" destId="{B45582B7-75AC-4FC7-B0BF-F22298EFD05A}" srcOrd="0" destOrd="0" presId="urn:microsoft.com/office/officeart/2018/2/layout/IconCircleList"/>
    <dgm:cxn modelId="{DABC3195-6EBC-42F1-AFA8-E46A675D6BBC}" srcId="{75C31F23-ED32-40B8-BF00-2EC613E7E671}" destId="{49C43C68-60B3-4885-A2B6-0EAA6F362D60}" srcOrd="2" destOrd="0" parTransId="{196F1A8F-CA7A-4EF5-A727-E1D673D708A7}" sibTransId="{E0121C09-4C46-45B8-A0FC-98CB9F2BE6FF}"/>
    <dgm:cxn modelId="{3C1002A1-1221-44E0-AB87-B3BAD278D309}" srcId="{75C31F23-ED32-40B8-BF00-2EC613E7E671}" destId="{65AE37A7-98D8-4E1B-B0EB-DEBF063849E5}" srcOrd="0" destOrd="0" parTransId="{FF166097-4205-4B12-8AF4-94D140B72558}" sibTransId="{83FFBE73-3C9E-4325-8A72-6CAA0F1F6336}"/>
    <dgm:cxn modelId="{A3C68AC0-3E8D-42BA-9B92-08351F418DD9}" type="presOf" srcId="{65AE37A7-98D8-4E1B-B0EB-DEBF063849E5}" destId="{7FF9379F-EF9A-49EE-9C22-71802A8B60F7}" srcOrd="0" destOrd="0" presId="urn:microsoft.com/office/officeart/2018/2/layout/IconCircleList"/>
    <dgm:cxn modelId="{9D3FC1D8-CDC4-4457-A1A4-D0DAD8EA4ABE}" type="presOf" srcId="{291376D2-13DF-462E-B7CF-989413D27D66}" destId="{84D422A2-C4C6-4A60-8A87-0FAAD1E2F0DF}" srcOrd="0" destOrd="0" presId="urn:microsoft.com/office/officeart/2018/2/layout/IconCircleList"/>
    <dgm:cxn modelId="{E4BFBBE0-83B2-476F-BAD6-4DC4B8F029A2}" srcId="{75C31F23-ED32-40B8-BF00-2EC613E7E671}" destId="{291376D2-13DF-462E-B7CF-989413D27D66}" srcOrd="1" destOrd="0" parTransId="{B962EB41-CDE2-4604-8589-CF81B66B7CB7}" sibTransId="{3DCF676D-6910-4282-A864-23BC0B733E5F}"/>
    <dgm:cxn modelId="{DEEA11F7-BB3B-4ED5-8D2A-018AFAAB8720}" type="presOf" srcId="{83FFBE73-3C9E-4325-8A72-6CAA0F1F6336}" destId="{81E9F3FB-2F29-41DF-9D64-2F8CF8E2CE74}" srcOrd="0" destOrd="0" presId="urn:microsoft.com/office/officeart/2018/2/layout/IconCircleList"/>
    <dgm:cxn modelId="{360E355A-6AF4-4E52-9C0D-711F6A227556}" type="presParOf" srcId="{B45582B7-75AC-4FC7-B0BF-F22298EFD05A}" destId="{4A4FDFA8-30D9-4052-B8E1-E3A30AAF2A13}" srcOrd="0" destOrd="0" presId="urn:microsoft.com/office/officeart/2018/2/layout/IconCircleList"/>
    <dgm:cxn modelId="{2843A620-D1EB-4888-9E52-E0085FD90C4D}" type="presParOf" srcId="{4A4FDFA8-30D9-4052-B8E1-E3A30AAF2A13}" destId="{5AED15F2-7218-4D37-9970-D0B88A676B4E}" srcOrd="0" destOrd="0" presId="urn:microsoft.com/office/officeart/2018/2/layout/IconCircleList"/>
    <dgm:cxn modelId="{22868FC2-B54C-4CC7-BDAB-9A896FB28A56}" type="presParOf" srcId="{5AED15F2-7218-4D37-9970-D0B88A676B4E}" destId="{D075ADE6-1B54-489D-A17D-DBF5C1EE687B}" srcOrd="0" destOrd="0" presId="urn:microsoft.com/office/officeart/2018/2/layout/IconCircleList"/>
    <dgm:cxn modelId="{AECC599C-A0EB-4FAB-9573-FA8B45CF2A95}" type="presParOf" srcId="{5AED15F2-7218-4D37-9970-D0B88A676B4E}" destId="{878CCB4B-FC97-4793-A18A-34D3C0C12610}" srcOrd="1" destOrd="0" presId="urn:microsoft.com/office/officeart/2018/2/layout/IconCircleList"/>
    <dgm:cxn modelId="{0F85A22D-210D-42D0-96E3-B37D906A2AA4}" type="presParOf" srcId="{5AED15F2-7218-4D37-9970-D0B88A676B4E}" destId="{2BE78C07-21CB-418A-8287-A3761956DC2C}" srcOrd="2" destOrd="0" presId="urn:microsoft.com/office/officeart/2018/2/layout/IconCircleList"/>
    <dgm:cxn modelId="{0512B777-AC1E-4A98-A1BF-180ECCC367A3}" type="presParOf" srcId="{5AED15F2-7218-4D37-9970-D0B88A676B4E}" destId="{7FF9379F-EF9A-49EE-9C22-71802A8B60F7}" srcOrd="3" destOrd="0" presId="urn:microsoft.com/office/officeart/2018/2/layout/IconCircleList"/>
    <dgm:cxn modelId="{0A482A24-9886-4BEE-8167-DA3DAB2393EF}" type="presParOf" srcId="{4A4FDFA8-30D9-4052-B8E1-E3A30AAF2A13}" destId="{81E9F3FB-2F29-41DF-9D64-2F8CF8E2CE74}" srcOrd="1" destOrd="0" presId="urn:microsoft.com/office/officeart/2018/2/layout/IconCircleList"/>
    <dgm:cxn modelId="{5B4A2C19-1657-4916-9E40-E08E45DDC16E}" type="presParOf" srcId="{4A4FDFA8-30D9-4052-B8E1-E3A30AAF2A13}" destId="{655E73BD-3DCF-464D-B43B-6CC367CD4DA7}" srcOrd="2" destOrd="0" presId="urn:microsoft.com/office/officeart/2018/2/layout/IconCircleList"/>
    <dgm:cxn modelId="{999ADD54-9B5A-454F-9171-531D675F9850}" type="presParOf" srcId="{655E73BD-3DCF-464D-B43B-6CC367CD4DA7}" destId="{5480D579-AF8F-464C-949A-1AFA43555B8C}" srcOrd="0" destOrd="0" presId="urn:microsoft.com/office/officeart/2018/2/layout/IconCircleList"/>
    <dgm:cxn modelId="{0ACF42CE-A537-4531-999E-EFDE56A2AE75}" type="presParOf" srcId="{655E73BD-3DCF-464D-B43B-6CC367CD4DA7}" destId="{7B256C22-159F-47A3-98ED-A9D126DA913F}" srcOrd="1" destOrd="0" presId="urn:microsoft.com/office/officeart/2018/2/layout/IconCircleList"/>
    <dgm:cxn modelId="{5BF6726F-07FD-4481-8A41-CCB5ECB059FA}" type="presParOf" srcId="{655E73BD-3DCF-464D-B43B-6CC367CD4DA7}" destId="{001A7D7D-B6F0-4F99-A09B-C4AE9AF86D22}" srcOrd="2" destOrd="0" presId="urn:microsoft.com/office/officeart/2018/2/layout/IconCircleList"/>
    <dgm:cxn modelId="{C411D58F-32DC-43D3-8B7D-7DE85BE6A264}" type="presParOf" srcId="{655E73BD-3DCF-464D-B43B-6CC367CD4DA7}" destId="{84D422A2-C4C6-4A60-8A87-0FAAD1E2F0DF}" srcOrd="3" destOrd="0" presId="urn:microsoft.com/office/officeart/2018/2/layout/IconCircleList"/>
    <dgm:cxn modelId="{7F2181E9-45E7-40FD-8D54-40761CC45CE3}" type="presParOf" srcId="{4A4FDFA8-30D9-4052-B8E1-E3A30AAF2A13}" destId="{97E6E418-8105-424F-9171-FF695C824ED1}" srcOrd="3" destOrd="0" presId="urn:microsoft.com/office/officeart/2018/2/layout/IconCircleList"/>
    <dgm:cxn modelId="{2F23EC3D-5592-4E3C-BE6D-2D9D4E317104}" type="presParOf" srcId="{4A4FDFA8-30D9-4052-B8E1-E3A30AAF2A13}" destId="{1199CCB3-2641-4EC2-97E8-AABFA9F6979F}" srcOrd="4" destOrd="0" presId="urn:microsoft.com/office/officeart/2018/2/layout/IconCircleList"/>
    <dgm:cxn modelId="{B566AEE9-A0F1-49B8-B32A-393CD2482AB8}" type="presParOf" srcId="{1199CCB3-2641-4EC2-97E8-AABFA9F6979F}" destId="{29CCA92F-977B-4BE3-AB08-9003C5E86993}" srcOrd="0" destOrd="0" presId="urn:microsoft.com/office/officeart/2018/2/layout/IconCircleList"/>
    <dgm:cxn modelId="{642244B2-0CE3-483F-A608-49176C49A6EE}" type="presParOf" srcId="{1199CCB3-2641-4EC2-97E8-AABFA9F6979F}" destId="{9BE4B06D-18E7-4BBA-B0A3-76B9F9DC66C5}" srcOrd="1" destOrd="0" presId="urn:microsoft.com/office/officeart/2018/2/layout/IconCircleList"/>
    <dgm:cxn modelId="{0873DD45-16BF-4862-8C5B-7DD810014DAB}" type="presParOf" srcId="{1199CCB3-2641-4EC2-97E8-AABFA9F6979F}" destId="{87A73100-291E-445F-80B2-606D1A7AAA43}" srcOrd="2" destOrd="0" presId="urn:microsoft.com/office/officeart/2018/2/layout/IconCircleList"/>
    <dgm:cxn modelId="{DA2C1940-A0C6-43C3-BF85-50411F8CE8FD}" type="presParOf" srcId="{1199CCB3-2641-4EC2-97E8-AABFA9F6979F}" destId="{F2E6622B-81A3-43B0-B891-B04074EEE22C}" srcOrd="3" destOrd="0" presId="urn:microsoft.com/office/officeart/2018/2/layout/IconCircleList"/>
    <dgm:cxn modelId="{4C208AF0-E929-4416-9960-F890AAEDF274}" type="presParOf" srcId="{4A4FDFA8-30D9-4052-B8E1-E3A30AAF2A13}" destId="{D17E2639-D9B2-4F1F-91A4-4E51EF6A993B}" srcOrd="5" destOrd="0" presId="urn:microsoft.com/office/officeart/2018/2/layout/IconCircleList"/>
    <dgm:cxn modelId="{3D00D988-CFE9-4B4F-B175-2DCC04BC245A}" type="presParOf" srcId="{4A4FDFA8-30D9-4052-B8E1-E3A30AAF2A13}" destId="{05D1D4EF-635B-4374-B0D3-0188766E1CBC}" srcOrd="6" destOrd="0" presId="urn:microsoft.com/office/officeart/2018/2/layout/IconCircleList"/>
    <dgm:cxn modelId="{AA26E65E-C0AB-4736-A7AD-8A877C1FA705}" type="presParOf" srcId="{05D1D4EF-635B-4374-B0D3-0188766E1CBC}" destId="{0223DF95-A87B-4DD6-9139-F6D14F310C00}" srcOrd="0" destOrd="0" presId="urn:microsoft.com/office/officeart/2018/2/layout/IconCircleList"/>
    <dgm:cxn modelId="{555E9701-0C7A-481F-9EF2-5F139E1E6E94}" type="presParOf" srcId="{05D1D4EF-635B-4374-B0D3-0188766E1CBC}" destId="{44AE7672-73DE-4898-B6A6-6306267EF3F9}" srcOrd="1" destOrd="0" presId="urn:microsoft.com/office/officeart/2018/2/layout/IconCircleList"/>
    <dgm:cxn modelId="{1FE20EEE-16E4-48D3-8560-BC1526875786}" type="presParOf" srcId="{05D1D4EF-635B-4374-B0D3-0188766E1CBC}" destId="{76DFB890-73B0-415F-9A7A-4ED7ECE45D05}" srcOrd="2" destOrd="0" presId="urn:microsoft.com/office/officeart/2018/2/layout/IconCircleList"/>
    <dgm:cxn modelId="{24B48DDC-6DC6-4FA4-9140-12523F66FBB8}" type="presParOf" srcId="{05D1D4EF-635B-4374-B0D3-0188766E1CBC}" destId="{96EAC33D-7848-463D-B2D9-4264868F68D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75ADE6-1B54-489D-A17D-DBF5C1EE687B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8CCB4B-FC97-4793-A18A-34D3C0C12610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9379F-EF9A-49EE-9C22-71802A8B60F7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Political &amp; Legal:</a:t>
          </a:r>
          <a:r>
            <a:rPr lang="en-US" sz="1600" b="0" i="0" kern="1200" baseline="0"/>
            <a:t> Increased import costs and strict regulations raise expenses, but support from Innovate UK and R&amp;D tax relief benefits compliant, innovative businesses.</a:t>
          </a:r>
          <a:endParaRPr lang="en-US" sz="1600" kern="1200"/>
        </a:p>
      </dsp:txBody>
      <dsp:txXfrm>
        <a:off x="1948202" y="368029"/>
        <a:ext cx="3233964" cy="1371985"/>
      </dsp:txXfrm>
    </dsp:sp>
    <dsp:sp modelId="{5480D579-AF8F-464C-949A-1AFA43555B8C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256C22-159F-47A3-98ED-A9D126DA913F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D422A2-C4C6-4A60-8A87-0FAAD1E2F0DF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Economic:</a:t>
          </a:r>
          <a:r>
            <a:rPr lang="en-US" sz="1600" b="0" i="0" kern="1200" baseline="0"/>
            <a:t> Highly dependent on consumer spending; inflation and interest rates increase costs and reduce demand during downturns.</a:t>
          </a:r>
          <a:endParaRPr lang="en-US" sz="1600" kern="1200"/>
        </a:p>
      </dsp:txBody>
      <dsp:txXfrm>
        <a:off x="7411643" y="368029"/>
        <a:ext cx="3233964" cy="1371985"/>
      </dsp:txXfrm>
    </dsp:sp>
    <dsp:sp modelId="{29CCA92F-977B-4BE3-AB08-9003C5E86993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E4B06D-18E7-4BBA-B0A3-76B9F9DC66C5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6622B-81A3-43B0-B891-B04074EEE22C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Social:</a:t>
          </a:r>
          <a:r>
            <a:rPr lang="en-US" sz="1600" b="0" i="0" kern="1200" baseline="0"/>
            <a:t> Strong demand driven by trends toward personalisation and social media influence from TikTok and Instagram.</a:t>
          </a:r>
          <a:endParaRPr lang="en-US" sz="1600" kern="1200"/>
        </a:p>
      </dsp:txBody>
      <dsp:txXfrm>
        <a:off x="1948202" y="2452790"/>
        <a:ext cx="3233964" cy="1371985"/>
      </dsp:txXfrm>
    </dsp:sp>
    <dsp:sp modelId="{0223DF95-A87B-4DD6-9139-F6D14F310C00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AE7672-73DE-4898-B6A6-6306267EF3F9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AC33D-7848-463D-B2D9-4264868F68D0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 dirty="0"/>
            <a:t>Technological &amp; Environmental:</a:t>
          </a:r>
          <a:r>
            <a:rPr lang="en-US" sz="1600" b="0" i="0" kern="1200" baseline="0" dirty="0"/>
            <a:t> E-commerce platform Etsy enables growth, while sustainability creates both cost pressure and competitive advantage.</a:t>
          </a:r>
          <a:endParaRPr lang="en-US" sz="1600" kern="1200" dirty="0"/>
        </a:p>
      </dsp:txBody>
      <dsp:txXfrm>
        <a:off x="7411643" y="2452790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856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685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602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089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1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294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870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794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141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804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6F8E937A-2A7A-44ED-B990-C161E89C2D7C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A1547DAF-8C23-4CC1-9E9B-73752D903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927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3C625AA3-0054-A8DD-016B-5D2F325DDF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49" name="Picture 527614896" descr="A close-up of a sign&#10;&#10;AI-generated content may be incorrect.">
            <a:extLst>
              <a:ext uri="{FF2B5EF4-FFF2-40B4-BE49-F238E27FC236}">
                <a16:creationId xmlns:a16="http://schemas.microsoft.com/office/drawing/2014/main" id="{0375DC65-C481-D964-B6BC-2EA5B21DA4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43" y="228600"/>
            <a:ext cx="32639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CA46B792-520F-DF28-776B-762944421B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3044" y="2293253"/>
            <a:ext cx="7354257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Names - Gabrielle Agbenosi -2313683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code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–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LCBB5013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name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–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Entrepreneurship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Lecturer - Dr Toyin Adisa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200" b="1" u="sng" dirty="0">
                <a:solidFill>
                  <a:srgbClr val="000000"/>
                </a:solidFill>
              </a:rPr>
              <a:t>Element 5: Business Plan Presentation</a:t>
            </a: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149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CE34D-6413-7AE0-1BF4-1FA864360D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1900" b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Pers&amp;Go</a:t>
            </a:r>
            <a:r>
              <a:rPr lang="en-GB" sz="19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(2026)</a:t>
            </a:r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a premium personalisation and gifting business launching as a </a:t>
            </a:r>
            <a:r>
              <a:rPr lang="en-GB" sz="19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sole trader</a:t>
            </a:r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enterprise. Operating through an online-first model, this business specialises in high-quality custom apparel, accessories, and unique miscellaneous items like branded mugs and personalised padlocks.</a:t>
            </a:r>
          </a:p>
          <a:p>
            <a:endParaRPr lang="en-GB" sz="1900" dirty="0">
              <a:solidFill>
                <a:srgbClr val="000000"/>
              </a:solidFill>
            </a:endParaRPr>
          </a:p>
          <a:p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differentiates this business from many others within its category is its high-quality materials, fast-paced shipping and reliable distribution services. Not only will (Pers&amp;Go,2026) be catering to individuals but brands and teams who may want a mass amount of branded product for example a small coffee shop who would like a new branded uniform for its staff.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6C223B-34F2-F2E3-457A-B499F9D69B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7005" y="2049125"/>
            <a:ext cx="3629598" cy="34299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0DDD266-F523-74E8-3707-58630B3B94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05" t="75256" r="27009" b="15106"/>
          <a:stretch>
            <a:fillRect/>
          </a:stretch>
        </p:blipFill>
        <p:spPr>
          <a:xfrm>
            <a:off x="390143" y="667512"/>
            <a:ext cx="7394449" cy="1177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987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8" name="Rectangle 4107">
            <a:extLst>
              <a:ext uri="{FF2B5EF4-FFF2-40B4-BE49-F238E27FC236}">
                <a16:creationId xmlns:a16="http://schemas.microsoft.com/office/drawing/2014/main" id="{5EBC18B6-E5C3-4AD1-97A4-E6A3477A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3BE435-EC36-A2C4-4271-523400024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72784" cy="1545336"/>
          </a:xfrm>
        </p:spPr>
        <p:txBody>
          <a:bodyPr anchor="b">
            <a:normAutofit/>
          </a:bodyPr>
          <a:lstStyle/>
          <a:p>
            <a:br>
              <a:rPr lang="en-GB" sz="5200"/>
            </a:br>
            <a:endParaRPr lang="en-GB" sz="5200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136A4AB6-B72B-4CC6-ADCF-BE807B6C3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039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F886BC-D282-79F9-357E-A3E5E83F40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74" b="10236"/>
          <a:stretch>
            <a:fillRect/>
          </a:stretch>
        </p:blipFill>
        <p:spPr>
          <a:xfrm>
            <a:off x="7684008" y="1"/>
            <a:ext cx="4507992" cy="2240280"/>
          </a:xfrm>
          <a:prstGeom prst="rect">
            <a:avLst/>
          </a:prstGeom>
        </p:spPr>
      </p:pic>
      <p:sp>
        <p:nvSpPr>
          <p:cNvPr id="4107" name="Rectangle 4106">
            <a:extLst>
              <a:ext uri="{FF2B5EF4-FFF2-40B4-BE49-F238E27FC236}">
                <a16:creationId xmlns:a16="http://schemas.microsoft.com/office/drawing/2014/main" id="{B35D540D-9486-4236-952A-F72DC52D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5ECBF-7CA9-0249-2193-A5EF33837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078991"/>
            <a:ext cx="6272784" cy="5102353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Strategic Objectives</a:t>
            </a:r>
          </a:p>
          <a:p>
            <a:r>
              <a:rPr lang="en-GB" sz="1600" b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Short-term:Start</a:t>
            </a: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up costs between £2000 and £4000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Focus on stability, brand awareness, and achieving </a:t>
            </a: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200 sales per month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Long-term: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Scale into luxury gift sets and establish exclusive physical boutiques in major cities to enhance brand 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prestige.expanding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an app</a:t>
            </a:r>
          </a:p>
          <a:p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Platform &amp; Market</a:t>
            </a:r>
          </a:p>
          <a:p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ensure high </a:t>
            </a: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Return on Investment (ROI)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during the startup phase, 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Pers&amp;Go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,(2026) will utilise(Etsy,2005). This marketplace provides a cost-effective entry point compared to Shopify,2006 offering built-in traffic and a global reach of over 50 countries without high monthly overheads. The business targets a dual audience: </a:t>
            </a: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B2C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individual gift-buyers and </a:t>
            </a: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B2B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clients, such as small businesses requiring high-quality branded uniforms and merchandise.</a:t>
            </a:r>
          </a:p>
          <a:p>
            <a:endParaRPr lang="en-GB" sz="1200" dirty="0"/>
          </a:p>
        </p:txBody>
      </p:sp>
      <p:pic>
        <p:nvPicPr>
          <p:cNvPr id="4098" name="Picture 2" descr="All Day LA Tour: Hollywood, Beverly Hills and Santa Monica - Viator">
            <a:extLst>
              <a:ext uri="{FF2B5EF4-FFF2-40B4-BE49-F238E27FC236}">
                <a16:creationId xmlns:a16="http://schemas.microsoft.com/office/drawing/2014/main" id="{984F686C-66CC-D0FD-3673-1C835F8957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40" b="4109"/>
          <a:stretch>
            <a:fillRect/>
          </a:stretch>
        </p:blipFill>
        <p:spPr bwMode="auto">
          <a:xfrm>
            <a:off x="7684008" y="2308860"/>
            <a:ext cx="4507992" cy="224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hopify vs Etsy - Which is best for selling online?">
            <a:extLst>
              <a:ext uri="{FF2B5EF4-FFF2-40B4-BE49-F238E27FC236}">
                <a16:creationId xmlns:a16="http://schemas.microsoft.com/office/drawing/2014/main" id="{D86009E0-C180-7370-ACE3-25F48101C9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63" b="1279"/>
          <a:stretch>
            <a:fillRect/>
          </a:stretch>
        </p:blipFill>
        <p:spPr bwMode="auto">
          <a:xfrm>
            <a:off x="7684008" y="4617720"/>
            <a:ext cx="4507992" cy="224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094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2CA3F-8403-C459-314F-BB569F1FC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65740EC-83F0-9C1D-B120-8CD6D80830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962240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3217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DBACF-1B9B-6777-B9BB-6AA2D0F20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SWOT </a:t>
            </a:r>
          </a:p>
        </p:txBody>
      </p:sp>
      <p:pic>
        <p:nvPicPr>
          <p:cNvPr id="3075" name="Picture 3" descr="How to do a SWOT analysis with examples - SEEK">
            <a:extLst>
              <a:ext uri="{FF2B5EF4-FFF2-40B4-BE49-F238E27FC236}">
                <a16:creationId xmlns:a16="http://schemas.microsoft.com/office/drawing/2014/main" id="{D26B5173-B79F-F023-A209-F766C6DAE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08" b="31395"/>
          <a:stretch>
            <a:fillRect/>
          </a:stretch>
        </p:blipFill>
        <p:spPr bwMode="auto"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8800F891-FEB7-8BB8-70CB-1522599FBE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23982" y="3752850"/>
            <a:ext cx="7485413" cy="24526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High-margin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products with strong emotional value, low startup costs, and high customer loyalty for repeat occasions.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Weaknesses: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Limited scalability due to time-intensive production, risk of costly errors on non-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resellable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items, and reliance on owner skills/equipment.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Growth via social media platforms like TikTok, expansion into B2B corporate gifting, and demand for sustainable products.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Threats: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Economic downturns reduce demand, heavy reliance on platforms like Etsy and Amazon Handmade, plus rising competition and IP/legal risks.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7910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8" name="Picture 17" descr="Pink boxes wrapped with ribbon">
            <a:extLst>
              <a:ext uri="{FF2B5EF4-FFF2-40B4-BE49-F238E27FC236}">
                <a16:creationId xmlns:a16="http://schemas.microsoft.com/office/drawing/2014/main" id="{044CB62C-D838-8C33-525B-19B1C29C430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7865" b="7865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5C2D62-E18B-5760-FCF1-A31825460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Strategies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25E131D-FB3C-485E-2B8C-F1975FB9E6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85986" y="1671566"/>
            <a:ext cx="5170861" cy="40720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Product: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High-end, customizable gifts (e.g., engraved leather goods, bespoke accessories)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Price: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Premium/aspirational pricing with perceived exclusivity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Place: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Branded e-commerce site + </a:t>
            </a:r>
            <a:r>
              <a:rPr lang="en-US" altLang="en-US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Exclusive App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Promotion: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Visual storytelling on social media + influencer collaborations </a:t>
            </a:r>
          </a:p>
        </p:txBody>
      </p:sp>
    </p:spTree>
    <p:extLst>
      <p:ext uri="{BB962C8B-B14F-4D97-AF65-F5344CB8AC3E}">
        <p14:creationId xmlns:p14="http://schemas.microsoft.com/office/powerpoint/2010/main" val="2591537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84100-0689-EB3E-EDE7-106644482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000" b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Pers&amp;Go</a:t>
            </a:r>
            <a:r>
              <a:rPr lang="en-GB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(2026) Premium Personalisation &amp; Gifting</a:t>
            </a:r>
          </a:p>
          <a:p>
            <a:r>
              <a:rPr lang="en-GB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Unique Selling Points (USPs)</a:t>
            </a:r>
          </a:p>
          <a:p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core differentiator for </a:t>
            </a:r>
            <a:r>
              <a:rPr lang="en-GB" sz="2000" b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Pers&amp;Go</a:t>
            </a:r>
            <a:r>
              <a:rPr lang="en-GB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(2026)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the </a:t>
            </a:r>
            <a:r>
              <a:rPr lang="en-GB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disruption of the industry-standard turnaround time.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While competitors often take up to a month to deliver low-standard goods, </a:t>
            </a:r>
            <a:r>
              <a:rPr lang="en-GB" sz="2000" b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Pers&amp;Go</a:t>
            </a:r>
            <a:r>
              <a:rPr lang="en-GB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(2026)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offers:</a:t>
            </a:r>
          </a:p>
          <a:p>
            <a:r>
              <a:rPr lang="en-GB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Trend-Inspired Design: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Contemporary, high-quality materials that avoid a "cheap" feel.</a:t>
            </a:r>
          </a:p>
        </p:txBody>
      </p:sp>
      <p:pic>
        <p:nvPicPr>
          <p:cNvPr id="1026" name="Picture 2" descr="169,000+ Parcel Warehouse Stock Photos, Pictures &amp; Royalty-Free Images -  iStock | Return parcel warehouse">
            <a:extLst>
              <a:ext uri="{FF2B5EF4-FFF2-40B4-BE49-F238E27FC236}">
                <a16:creationId xmlns:a16="http://schemas.microsoft.com/office/drawing/2014/main" id="{58076EA2-349B-C606-0859-947350CF53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6338"/>
            <a:ext cx="4619813" cy="5785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CF48BF-D2D2-74F5-027C-C6D377DA35F1}"/>
              </a:ext>
            </a:extLst>
          </p:cNvPr>
          <p:cNvSpPr txBox="1"/>
          <p:nvPr/>
        </p:nvSpPr>
        <p:spPr>
          <a:xfrm>
            <a:off x="5769429" y="552091"/>
            <a:ext cx="43978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USP Unique selling points</a:t>
            </a:r>
          </a:p>
        </p:txBody>
      </p:sp>
    </p:spTree>
    <p:extLst>
      <p:ext uri="{BB962C8B-B14F-4D97-AF65-F5344CB8AC3E}">
        <p14:creationId xmlns:p14="http://schemas.microsoft.com/office/powerpoint/2010/main" val="3483386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E13C5-20E6-144B-9AB2-7B67A7B7E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r>
              <a:rPr lang="en-GB" sz="19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Rapid Turnaround:</a:t>
            </a:r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Fast-paced shipping and reliable distribution for last-minute orders.</a:t>
            </a:r>
          </a:p>
          <a:p>
            <a:r>
              <a:rPr lang="en-GB" sz="19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Branding:</a:t>
            </a:r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Superior, eco-friendly packaging that creates a memorable unboxing experience, fostering a deep emotional connection and lasting brand loyalty.</a:t>
            </a:r>
          </a:p>
          <a:p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merging artisanal quality with "on-demand" speed, </a:t>
            </a:r>
            <a:r>
              <a:rPr lang="en-GB" sz="1900" b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Pers&amp;Go</a:t>
            </a:r>
            <a:r>
              <a:rPr lang="en-GB" sz="19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(2026)</a:t>
            </a:r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fills the gap between mass-produced trinkets and slow-moving bespoke luxury.</a:t>
            </a:r>
          </a:p>
          <a:p>
            <a:endParaRPr lang="en-GB" sz="1900" dirty="0">
              <a:solidFill>
                <a:srgbClr val="595959"/>
              </a:solidFill>
            </a:endParaRPr>
          </a:p>
        </p:txBody>
      </p:sp>
      <p:pic>
        <p:nvPicPr>
          <p:cNvPr id="2050" name="Picture 2" descr="Improving Material Management: Quality Control | Profit.co">
            <a:extLst>
              <a:ext uri="{FF2B5EF4-FFF2-40B4-BE49-F238E27FC236}">
                <a16:creationId xmlns:a16="http://schemas.microsoft.com/office/drawing/2014/main" id="{0B8A7401-6CCC-E219-E6EF-F552C86D63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1801" y="2270510"/>
            <a:ext cx="4797056" cy="236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012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F3714-3409-19BD-1E84-6182EBA4C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</a:t>
            </a: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7B66E7AE-A2E3-53CA-3FBD-97CB384A74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571763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">
      <a:dk1>
        <a:srgbClr val="FFCC66"/>
      </a:dk1>
      <a:lt1>
        <a:srgbClr val="FFCC99"/>
      </a:lt1>
      <a:dk2>
        <a:srgbClr val="FFFF99"/>
      </a:dk2>
      <a:lt2>
        <a:srgbClr val="FF9966"/>
      </a:lt2>
      <a:accent1>
        <a:srgbClr val="FF9933"/>
      </a:accent1>
      <a:accent2>
        <a:srgbClr val="FF9900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C0A3E416-13B0-4CFE-8B85-8989D8AEFB5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7437</TotalTime>
  <Words>647</Words>
  <Application>Microsoft Office PowerPoint</Application>
  <PresentationFormat>Widescreen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 </vt:lpstr>
      <vt:lpstr>PESTLE</vt:lpstr>
      <vt:lpstr>SWOT </vt:lpstr>
      <vt:lpstr>Marketing Strategies</vt:lpstr>
      <vt:lpstr>PowerPoint Presentation</vt:lpstr>
      <vt:lpstr>PowerPoint Presentation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Gabrielle Ogboo Agbenosi (2313683)</dc:creator>
  <cp:lastModifiedBy>Gabrielle Ogboo Agbenosi (2313683)</cp:lastModifiedBy>
  <cp:revision>22</cp:revision>
  <dcterms:created xsi:type="dcterms:W3CDTF">2026-03-19T16:05:51Z</dcterms:created>
  <dcterms:modified xsi:type="dcterms:W3CDTF">2026-04-17T13:54:08Z</dcterms:modified>
</cp:coreProperties>
</file>