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84" r:id="rId2"/>
  </p:sldMasterIdLst>
  <p:notesMasterIdLst>
    <p:notesMasterId r:id="rId48"/>
  </p:notesMasterIdLst>
  <p:sldIdLst>
    <p:sldId id="256" r:id="rId3"/>
    <p:sldId id="295" r:id="rId4"/>
    <p:sldId id="257" r:id="rId5"/>
    <p:sldId id="296" r:id="rId6"/>
    <p:sldId id="294" r:id="rId7"/>
    <p:sldId id="288" r:id="rId8"/>
    <p:sldId id="258" r:id="rId9"/>
    <p:sldId id="297" r:id="rId10"/>
    <p:sldId id="259" r:id="rId11"/>
    <p:sldId id="260" r:id="rId12"/>
    <p:sldId id="299" r:id="rId13"/>
    <p:sldId id="298" r:id="rId14"/>
    <p:sldId id="261" r:id="rId15"/>
    <p:sldId id="262" r:id="rId16"/>
    <p:sldId id="264" r:id="rId17"/>
    <p:sldId id="300" r:id="rId18"/>
    <p:sldId id="268" r:id="rId19"/>
    <p:sldId id="301" r:id="rId20"/>
    <p:sldId id="280" r:id="rId21"/>
    <p:sldId id="270" r:id="rId22"/>
    <p:sldId id="271" r:id="rId23"/>
    <p:sldId id="272" r:id="rId24"/>
    <p:sldId id="273" r:id="rId25"/>
    <p:sldId id="265" r:id="rId26"/>
    <p:sldId id="285" r:id="rId27"/>
    <p:sldId id="269" r:id="rId28"/>
    <p:sldId id="302" r:id="rId29"/>
    <p:sldId id="278" r:id="rId30"/>
    <p:sldId id="277" r:id="rId31"/>
    <p:sldId id="266" r:id="rId32"/>
    <p:sldId id="303" r:id="rId33"/>
    <p:sldId id="274" r:id="rId34"/>
    <p:sldId id="281" r:id="rId35"/>
    <p:sldId id="282" r:id="rId36"/>
    <p:sldId id="283" r:id="rId37"/>
    <p:sldId id="284" r:id="rId38"/>
    <p:sldId id="279" r:id="rId39"/>
    <p:sldId id="286" r:id="rId40"/>
    <p:sldId id="275" r:id="rId41"/>
    <p:sldId id="276" r:id="rId42"/>
    <p:sldId id="290" r:id="rId43"/>
    <p:sldId id="292" r:id="rId44"/>
    <p:sldId id="291" r:id="rId45"/>
    <p:sldId id="304" r:id="rId46"/>
    <p:sldId id="29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2" autoAdjust="0"/>
    <p:restoredTop sz="93842" autoAdjust="0"/>
  </p:normalViewPr>
  <p:slideViewPr>
    <p:cSldViewPr snapToGrid="0" snapToObjects="1">
      <p:cViewPr varScale="1">
        <p:scale>
          <a:sx n="63" d="100"/>
          <a:sy n="63" d="100"/>
        </p:scale>
        <p:origin x="56" y="144"/>
      </p:cViewPr>
      <p:guideLst/>
    </p:cSldViewPr>
  </p:slideViewPr>
  <p:outlineViewPr>
    <p:cViewPr>
      <p:scale>
        <a:sx n="33" d="100"/>
        <a:sy n="33" d="100"/>
      </p:scale>
      <p:origin x="0" y="-3629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77EBE3-7D49-4CBB-B33D-DF34E113089A}" type="doc">
      <dgm:prSet loTypeId="urn:microsoft.com/office/officeart/2018/2/layout/IconVerticalSolidList" loCatId="icon" qsTypeId="urn:microsoft.com/office/officeart/2005/8/quickstyle/3d1" qsCatId="3D" csTypeId="urn:microsoft.com/office/officeart/2018/5/colors/Iconchunking_neutralbg_colorful1" csCatId="colorful" phldr="1"/>
      <dgm:spPr/>
      <dgm:t>
        <a:bodyPr/>
        <a:lstStyle/>
        <a:p>
          <a:endParaRPr lang="en-US"/>
        </a:p>
      </dgm:t>
    </dgm:pt>
    <dgm:pt modelId="{81DCB785-4D3B-4D48-933E-05DE81A1B09D}">
      <dgm:prSet/>
      <dgm:spPr/>
      <dgm:t>
        <a:bodyPr/>
        <a:lstStyle/>
        <a:p>
          <a:pPr>
            <a:lnSpc>
              <a:spcPct val="100000"/>
            </a:lnSpc>
          </a:pPr>
          <a:r>
            <a:rPr lang="en-GB"/>
            <a:t>Mind body practices</a:t>
          </a:r>
          <a:endParaRPr lang="en-US"/>
        </a:p>
      </dgm:t>
    </dgm:pt>
    <dgm:pt modelId="{0D984F5C-14C2-4CA4-9404-3CB5D49CFAB3}" type="parTrans" cxnId="{F255578B-D26B-4BD9-A364-E2D498281AA2}">
      <dgm:prSet/>
      <dgm:spPr/>
      <dgm:t>
        <a:bodyPr/>
        <a:lstStyle/>
        <a:p>
          <a:endParaRPr lang="en-US"/>
        </a:p>
      </dgm:t>
    </dgm:pt>
    <dgm:pt modelId="{EC774C34-AE9F-41AD-96EC-A274DD77E8AB}" type="sibTrans" cxnId="{F255578B-D26B-4BD9-A364-E2D498281AA2}">
      <dgm:prSet/>
      <dgm:spPr/>
      <dgm:t>
        <a:bodyPr/>
        <a:lstStyle/>
        <a:p>
          <a:endParaRPr lang="en-US"/>
        </a:p>
      </dgm:t>
    </dgm:pt>
    <dgm:pt modelId="{F0A8AAF0-742F-4AAF-8235-28A17306AA36}">
      <dgm:prSet/>
      <dgm:spPr/>
      <dgm:t>
        <a:bodyPr/>
        <a:lstStyle/>
        <a:p>
          <a:pPr>
            <a:lnSpc>
              <a:spcPct val="100000"/>
            </a:lnSpc>
          </a:pPr>
          <a:r>
            <a:rPr lang="en-GB"/>
            <a:t>Traditional Medical Systems </a:t>
          </a:r>
          <a:endParaRPr lang="en-US"/>
        </a:p>
      </dgm:t>
    </dgm:pt>
    <dgm:pt modelId="{1E0C73F4-3C8E-4565-B5C9-FE74AC1155A2}" type="parTrans" cxnId="{836EA660-0F6A-4EA5-9BFA-B9A5B9DD85B4}">
      <dgm:prSet/>
      <dgm:spPr/>
      <dgm:t>
        <a:bodyPr/>
        <a:lstStyle/>
        <a:p>
          <a:endParaRPr lang="en-US"/>
        </a:p>
      </dgm:t>
    </dgm:pt>
    <dgm:pt modelId="{75D91406-9A54-4D81-8F14-8EDD1138CAD5}" type="sibTrans" cxnId="{836EA660-0F6A-4EA5-9BFA-B9A5B9DD85B4}">
      <dgm:prSet/>
      <dgm:spPr/>
      <dgm:t>
        <a:bodyPr/>
        <a:lstStyle/>
        <a:p>
          <a:endParaRPr lang="en-US"/>
        </a:p>
      </dgm:t>
    </dgm:pt>
    <dgm:pt modelId="{448AFC51-D4B3-4287-9CD2-FD2F4EE9F10F}">
      <dgm:prSet/>
      <dgm:spPr/>
      <dgm:t>
        <a:bodyPr/>
        <a:lstStyle/>
        <a:p>
          <a:pPr>
            <a:lnSpc>
              <a:spcPct val="100000"/>
            </a:lnSpc>
          </a:pPr>
          <a:r>
            <a:rPr lang="en-GB"/>
            <a:t>Modern Medical Systems </a:t>
          </a:r>
          <a:endParaRPr lang="en-US"/>
        </a:p>
      </dgm:t>
    </dgm:pt>
    <dgm:pt modelId="{70346FB9-2976-4A8A-B46D-77B1444F65C5}" type="parTrans" cxnId="{238A1F4B-BF01-461C-88DC-39A9668138B9}">
      <dgm:prSet/>
      <dgm:spPr/>
      <dgm:t>
        <a:bodyPr/>
        <a:lstStyle/>
        <a:p>
          <a:endParaRPr lang="en-US"/>
        </a:p>
      </dgm:t>
    </dgm:pt>
    <dgm:pt modelId="{277BE13E-FC89-405C-9EC3-1AB7A80B7F0D}" type="sibTrans" cxnId="{238A1F4B-BF01-461C-88DC-39A9668138B9}">
      <dgm:prSet/>
      <dgm:spPr/>
      <dgm:t>
        <a:bodyPr/>
        <a:lstStyle/>
        <a:p>
          <a:endParaRPr lang="en-US"/>
        </a:p>
      </dgm:t>
    </dgm:pt>
    <dgm:pt modelId="{9CEDA7ED-7B72-4D66-9F38-C13CD3A01947}" type="pres">
      <dgm:prSet presAssocID="{4177EBE3-7D49-4CBB-B33D-DF34E113089A}" presName="root" presStyleCnt="0">
        <dgm:presLayoutVars>
          <dgm:dir/>
          <dgm:resizeHandles val="exact"/>
        </dgm:presLayoutVars>
      </dgm:prSet>
      <dgm:spPr/>
    </dgm:pt>
    <dgm:pt modelId="{E0344DA7-5E5F-4362-88C1-E52D8755897C}" type="pres">
      <dgm:prSet presAssocID="{81DCB785-4D3B-4D48-933E-05DE81A1B09D}" presName="compNode" presStyleCnt="0"/>
      <dgm:spPr/>
    </dgm:pt>
    <dgm:pt modelId="{19D6A4EC-74AF-4841-9659-3A8AE3B8BF37}" type="pres">
      <dgm:prSet presAssocID="{81DCB785-4D3B-4D48-933E-05DE81A1B09D}" presName="bgRect" presStyleLbl="bgShp" presStyleIdx="0" presStyleCnt="3"/>
      <dgm:spPr/>
    </dgm:pt>
    <dgm:pt modelId="{C704C2DE-9181-4CF6-A2A5-3A5420778360}" type="pres">
      <dgm:prSet presAssocID="{81DCB785-4D3B-4D48-933E-05DE81A1B0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A0691D58-7257-496D-88FE-7C28BE7C2589}" type="pres">
      <dgm:prSet presAssocID="{81DCB785-4D3B-4D48-933E-05DE81A1B09D}" presName="spaceRect" presStyleCnt="0"/>
      <dgm:spPr/>
    </dgm:pt>
    <dgm:pt modelId="{E729068E-C392-4C9A-BC1A-AE5E679AFC6A}" type="pres">
      <dgm:prSet presAssocID="{81DCB785-4D3B-4D48-933E-05DE81A1B09D}" presName="parTx" presStyleLbl="revTx" presStyleIdx="0" presStyleCnt="3">
        <dgm:presLayoutVars>
          <dgm:chMax val="0"/>
          <dgm:chPref val="0"/>
        </dgm:presLayoutVars>
      </dgm:prSet>
      <dgm:spPr/>
    </dgm:pt>
    <dgm:pt modelId="{4424B9C9-70AB-4B63-9225-53F3E6A0218A}" type="pres">
      <dgm:prSet presAssocID="{EC774C34-AE9F-41AD-96EC-A274DD77E8AB}" presName="sibTrans" presStyleCnt="0"/>
      <dgm:spPr/>
    </dgm:pt>
    <dgm:pt modelId="{12F734AD-A097-4FA9-9E6F-D8F7EDC885E3}" type="pres">
      <dgm:prSet presAssocID="{F0A8AAF0-742F-4AAF-8235-28A17306AA36}" presName="compNode" presStyleCnt="0"/>
      <dgm:spPr/>
    </dgm:pt>
    <dgm:pt modelId="{1418B9E8-1576-464D-809B-2777BD0296B4}" type="pres">
      <dgm:prSet presAssocID="{F0A8AAF0-742F-4AAF-8235-28A17306AA36}" presName="bgRect" presStyleLbl="bgShp" presStyleIdx="1" presStyleCnt="3"/>
      <dgm:spPr/>
    </dgm:pt>
    <dgm:pt modelId="{50B0365C-A9F1-4047-A6F1-242E43098F15}" type="pres">
      <dgm:prSet presAssocID="{F0A8AAF0-742F-4AAF-8235-28A17306AA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00C27E92-4365-42CA-BDF9-8DAD6F61A13E}" type="pres">
      <dgm:prSet presAssocID="{F0A8AAF0-742F-4AAF-8235-28A17306AA36}" presName="spaceRect" presStyleCnt="0"/>
      <dgm:spPr/>
    </dgm:pt>
    <dgm:pt modelId="{B696671C-CD2B-4957-AD41-E8C1E78C42F4}" type="pres">
      <dgm:prSet presAssocID="{F0A8AAF0-742F-4AAF-8235-28A17306AA36}" presName="parTx" presStyleLbl="revTx" presStyleIdx="1" presStyleCnt="3">
        <dgm:presLayoutVars>
          <dgm:chMax val="0"/>
          <dgm:chPref val="0"/>
        </dgm:presLayoutVars>
      </dgm:prSet>
      <dgm:spPr/>
    </dgm:pt>
    <dgm:pt modelId="{A10519A4-1A6F-484D-BB00-A220A55BDC66}" type="pres">
      <dgm:prSet presAssocID="{75D91406-9A54-4D81-8F14-8EDD1138CAD5}" presName="sibTrans" presStyleCnt="0"/>
      <dgm:spPr/>
    </dgm:pt>
    <dgm:pt modelId="{80FA7EF9-4E1C-49EB-9566-76E8961C761E}" type="pres">
      <dgm:prSet presAssocID="{448AFC51-D4B3-4287-9CD2-FD2F4EE9F10F}" presName="compNode" presStyleCnt="0"/>
      <dgm:spPr/>
    </dgm:pt>
    <dgm:pt modelId="{A9A6862E-F39F-4955-9DFB-D1E3EEC350D1}" type="pres">
      <dgm:prSet presAssocID="{448AFC51-D4B3-4287-9CD2-FD2F4EE9F10F}" presName="bgRect" presStyleLbl="bgShp" presStyleIdx="2" presStyleCnt="3"/>
      <dgm:spPr/>
    </dgm:pt>
    <dgm:pt modelId="{CA94AB26-205E-43B4-8434-E88EDB1C0A9D}" type="pres">
      <dgm:prSet presAssocID="{448AFC51-D4B3-4287-9CD2-FD2F4EE9F1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CE6C99EC-3DB7-4B88-92E5-714241D3EDD3}" type="pres">
      <dgm:prSet presAssocID="{448AFC51-D4B3-4287-9CD2-FD2F4EE9F10F}" presName="spaceRect" presStyleCnt="0"/>
      <dgm:spPr/>
    </dgm:pt>
    <dgm:pt modelId="{1348CF56-B2FE-4CD8-A31A-C5D184E044CE}" type="pres">
      <dgm:prSet presAssocID="{448AFC51-D4B3-4287-9CD2-FD2F4EE9F10F}" presName="parTx" presStyleLbl="revTx" presStyleIdx="2" presStyleCnt="3">
        <dgm:presLayoutVars>
          <dgm:chMax val="0"/>
          <dgm:chPref val="0"/>
        </dgm:presLayoutVars>
      </dgm:prSet>
      <dgm:spPr/>
    </dgm:pt>
  </dgm:ptLst>
  <dgm:cxnLst>
    <dgm:cxn modelId="{13BB890E-11C0-422D-BE4F-F28C63F43847}" type="presOf" srcId="{F0A8AAF0-742F-4AAF-8235-28A17306AA36}" destId="{B696671C-CD2B-4957-AD41-E8C1E78C42F4}" srcOrd="0" destOrd="0" presId="urn:microsoft.com/office/officeart/2018/2/layout/IconVerticalSolidList"/>
    <dgm:cxn modelId="{836EA660-0F6A-4EA5-9BFA-B9A5B9DD85B4}" srcId="{4177EBE3-7D49-4CBB-B33D-DF34E113089A}" destId="{F0A8AAF0-742F-4AAF-8235-28A17306AA36}" srcOrd="1" destOrd="0" parTransId="{1E0C73F4-3C8E-4565-B5C9-FE74AC1155A2}" sibTransId="{75D91406-9A54-4D81-8F14-8EDD1138CAD5}"/>
    <dgm:cxn modelId="{238A1F4B-BF01-461C-88DC-39A9668138B9}" srcId="{4177EBE3-7D49-4CBB-B33D-DF34E113089A}" destId="{448AFC51-D4B3-4287-9CD2-FD2F4EE9F10F}" srcOrd="2" destOrd="0" parTransId="{70346FB9-2976-4A8A-B46D-77B1444F65C5}" sibTransId="{277BE13E-FC89-405C-9EC3-1AB7A80B7F0D}"/>
    <dgm:cxn modelId="{F255578B-D26B-4BD9-A364-E2D498281AA2}" srcId="{4177EBE3-7D49-4CBB-B33D-DF34E113089A}" destId="{81DCB785-4D3B-4D48-933E-05DE81A1B09D}" srcOrd="0" destOrd="0" parTransId="{0D984F5C-14C2-4CA4-9404-3CB5D49CFAB3}" sibTransId="{EC774C34-AE9F-41AD-96EC-A274DD77E8AB}"/>
    <dgm:cxn modelId="{18E59D9D-BA7B-48D3-A2A1-ACC740E23CE6}" type="presOf" srcId="{81DCB785-4D3B-4D48-933E-05DE81A1B09D}" destId="{E729068E-C392-4C9A-BC1A-AE5E679AFC6A}" srcOrd="0" destOrd="0" presId="urn:microsoft.com/office/officeart/2018/2/layout/IconVerticalSolidList"/>
    <dgm:cxn modelId="{57E924D5-D8CD-4C87-AC97-6F94FA3C3709}" type="presOf" srcId="{448AFC51-D4B3-4287-9CD2-FD2F4EE9F10F}" destId="{1348CF56-B2FE-4CD8-A31A-C5D184E044CE}" srcOrd="0" destOrd="0" presId="urn:microsoft.com/office/officeart/2018/2/layout/IconVerticalSolidList"/>
    <dgm:cxn modelId="{A3CBD0F9-0F6D-44CD-827B-76D557F223AE}" type="presOf" srcId="{4177EBE3-7D49-4CBB-B33D-DF34E113089A}" destId="{9CEDA7ED-7B72-4D66-9F38-C13CD3A01947}" srcOrd="0" destOrd="0" presId="urn:microsoft.com/office/officeart/2018/2/layout/IconVerticalSolidList"/>
    <dgm:cxn modelId="{15DCA6DD-8BA4-499D-BB7E-DCDE1A804308}" type="presParOf" srcId="{9CEDA7ED-7B72-4D66-9F38-C13CD3A01947}" destId="{E0344DA7-5E5F-4362-88C1-E52D8755897C}" srcOrd="0" destOrd="0" presId="urn:microsoft.com/office/officeart/2018/2/layout/IconVerticalSolidList"/>
    <dgm:cxn modelId="{0C0F6966-DC11-4392-8065-CB09B7A728DD}" type="presParOf" srcId="{E0344DA7-5E5F-4362-88C1-E52D8755897C}" destId="{19D6A4EC-74AF-4841-9659-3A8AE3B8BF37}" srcOrd="0" destOrd="0" presId="urn:microsoft.com/office/officeart/2018/2/layout/IconVerticalSolidList"/>
    <dgm:cxn modelId="{C1C1FEE8-1D48-42B5-8B4B-C9E1B9E3D1B3}" type="presParOf" srcId="{E0344DA7-5E5F-4362-88C1-E52D8755897C}" destId="{C704C2DE-9181-4CF6-A2A5-3A5420778360}" srcOrd="1" destOrd="0" presId="urn:microsoft.com/office/officeart/2018/2/layout/IconVerticalSolidList"/>
    <dgm:cxn modelId="{79C72D7B-51B0-4DFF-BA5D-59073B2C18BB}" type="presParOf" srcId="{E0344DA7-5E5F-4362-88C1-E52D8755897C}" destId="{A0691D58-7257-496D-88FE-7C28BE7C2589}" srcOrd="2" destOrd="0" presId="urn:microsoft.com/office/officeart/2018/2/layout/IconVerticalSolidList"/>
    <dgm:cxn modelId="{54AB78FF-B5B6-435C-A11D-6A90703B2A9C}" type="presParOf" srcId="{E0344DA7-5E5F-4362-88C1-E52D8755897C}" destId="{E729068E-C392-4C9A-BC1A-AE5E679AFC6A}" srcOrd="3" destOrd="0" presId="urn:microsoft.com/office/officeart/2018/2/layout/IconVerticalSolidList"/>
    <dgm:cxn modelId="{58B60B04-860C-4099-971D-D940294B1BC7}" type="presParOf" srcId="{9CEDA7ED-7B72-4D66-9F38-C13CD3A01947}" destId="{4424B9C9-70AB-4B63-9225-53F3E6A0218A}" srcOrd="1" destOrd="0" presId="urn:microsoft.com/office/officeart/2018/2/layout/IconVerticalSolidList"/>
    <dgm:cxn modelId="{601F58CD-1B79-45F2-8FE3-56DF0A07B38A}" type="presParOf" srcId="{9CEDA7ED-7B72-4D66-9F38-C13CD3A01947}" destId="{12F734AD-A097-4FA9-9E6F-D8F7EDC885E3}" srcOrd="2" destOrd="0" presId="urn:microsoft.com/office/officeart/2018/2/layout/IconVerticalSolidList"/>
    <dgm:cxn modelId="{677D63D2-D4C2-47F8-A35A-5CC6BC6A70B6}" type="presParOf" srcId="{12F734AD-A097-4FA9-9E6F-D8F7EDC885E3}" destId="{1418B9E8-1576-464D-809B-2777BD0296B4}" srcOrd="0" destOrd="0" presId="urn:microsoft.com/office/officeart/2018/2/layout/IconVerticalSolidList"/>
    <dgm:cxn modelId="{DCA3DBB6-B37C-4660-A078-BA75F8A52421}" type="presParOf" srcId="{12F734AD-A097-4FA9-9E6F-D8F7EDC885E3}" destId="{50B0365C-A9F1-4047-A6F1-242E43098F15}" srcOrd="1" destOrd="0" presId="urn:microsoft.com/office/officeart/2018/2/layout/IconVerticalSolidList"/>
    <dgm:cxn modelId="{8F2AC8A5-3FA8-4EA9-8AD7-DB14AAADF1A8}" type="presParOf" srcId="{12F734AD-A097-4FA9-9E6F-D8F7EDC885E3}" destId="{00C27E92-4365-42CA-BDF9-8DAD6F61A13E}" srcOrd="2" destOrd="0" presId="urn:microsoft.com/office/officeart/2018/2/layout/IconVerticalSolidList"/>
    <dgm:cxn modelId="{FD67ADF8-F905-4CBE-8486-4C33EA7A2CF9}" type="presParOf" srcId="{12F734AD-A097-4FA9-9E6F-D8F7EDC885E3}" destId="{B696671C-CD2B-4957-AD41-E8C1E78C42F4}" srcOrd="3" destOrd="0" presId="urn:microsoft.com/office/officeart/2018/2/layout/IconVerticalSolidList"/>
    <dgm:cxn modelId="{8CF8A65E-69DB-473F-9672-46B0C11D1893}" type="presParOf" srcId="{9CEDA7ED-7B72-4D66-9F38-C13CD3A01947}" destId="{A10519A4-1A6F-484D-BB00-A220A55BDC66}" srcOrd="3" destOrd="0" presId="urn:microsoft.com/office/officeart/2018/2/layout/IconVerticalSolidList"/>
    <dgm:cxn modelId="{220EFC91-0079-4D61-BAA0-54CF4DCF7E69}" type="presParOf" srcId="{9CEDA7ED-7B72-4D66-9F38-C13CD3A01947}" destId="{80FA7EF9-4E1C-49EB-9566-76E8961C761E}" srcOrd="4" destOrd="0" presId="urn:microsoft.com/office/officeart/2018/2/layout/IconVerticalSolidList"/>
    <dgm:cxn modelId="{8D45E5EE-C275-4882-A930-3B2F28F065DA}" type="presParOf" srcId="{80FA7EF9-4E1C-49EB-9566-76E8961C761E}" destId="{A9A6862E-F39F-4955-9DFB-D1E3EEC350D1}" srcOrd="0" destOrd="0" presId="urn:microsoft.com/office/officeart/2018/2/layout/IconVerticalSolidList"/>
    <dgm:cxn modelId="{90140059-C880-4244-AD29-4FA0F67F2460}" type="presParOf" srcId="{80FA7EF9-4E1C-49EB-9566-76E8961C761E}" destId="{CA94AB26-205E-43B4-8434-E88EDB1C0A9D}" srcOrd="1" destOrd="0" presId="urn:microsoft.com/office/officeart/2018/2/layout/IconVerticalSolidList"/>
    <dgm:cxn modelId="{25237751-F84F-45C9-8977-997EA9211E72}" type="presParOf" srcId="{80FA7EF9-4E1C-49EB-9566-76E8961C761E}" destId="{CE6C99EC-3DB7-4B88-92E5-714241D3EDD3}" srcOrd="2" destOrd="0" presId="urn:microsoft.com/office/officeart/2018/2/layout/IconVerticalSolidList"/>
    <dgm:cxn modelId="{1D14B237-A626-487C-B958-E4466C33A258}" type="presParOf" srcId="{80FA7EF9-4E1C-49EB-9566-76E8961C761E}" destId="{1348CF56-B2FE-4CD8-A31A-C5D184E044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6A4EC-74AF-4841-9659-3A8AE3B8BF37}">
      <dsp:nvSpPr>
        <dsp:cNvPr id="0" name=""/>
        <dsp:cNvSpPr/>
      </dsp:nvSpPr>
      <dsp:spPr>
        <a:xfrm>
          <a:off x="0" y="594"/>
          <a:ext cx="5505450" cy="1391217"/>
        </a:xfrm>
        <a:prstGeom prst="roundRect">
          <a:avLst>
            <a:gd name="adj" fmla="val 10000"/>
          </a:avLst>
        </a:prstGeom>
        <a:gradFill rotWithShape="0">
          <a:gsLst>
            <a:gs pos="0">
              <a:schemeClr val="bg1">
                <a:lumMod val="95000"/>
                <a:hueOff val="0"/>
                <a:satOff val="0"/>
                <a:lumOff val="0"/>
                <a:alphaOff val="0"/>
                <a:shade val="51000"/>
                <a:satMod val="130000"/>
              </a:schemeClr>
            </a:gs>
            <a:gs pos="80000">
              <a:schemeClr val="bg1">
                <a:lumMod val="95000"/>
                <a:hueOff val="0"/>
                <a:satOff val="0"/>
                <a:lumOff val="0"/>
                <a:alphaOff val="0"/>
                <a:shade val="93000"/>
                <a:satMod val="130000"/>
              </a:schemeClr>
            </a:gs>
            <a:gs pos="100000">
              <a:schemeClr val="bg1">
                <a:lumMod val="9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704C2DE-9181-4CF6-A2A5-3A5420778360}">
      <dsp:nvSpPr>
        <dsp:cNvPr id="0" name=""/>
        <dsp:cNvSpPr/>
      </dsp:nvSpPr>
      <dsp:spPr>
        <a:xfrm>
          <a:off x="420843" y="313618"/>
          <a:ext cx="765169" cy="765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E729068E-C392-4C9A-BC1A-AE5E679AFC6A}">
      <dsp:nvSpPr>
        <dsp:cNvPr id="0" name=""/>
        <dsp:cNvSpPr/>
      </dsp:nvSpPr>
      <dsp:spPr>
        <a:xfrm>
          <a:off x="1606856" y="594"/>
          <a:ext cx="3898593" cy="139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37" tIns="147237" rIns="147237" bIns="147237" numCol="1" spcCol="1270" anchor="ctr" anchorCtr="0">
          <a:noAutofit/>
        </a:bodyPr>
        <a:lstStyle/>
        <a:p>
          <a:pPr marL="0" lvl="0" indent="0" algn="l" defTabSz="1111250">
            <a:lnSpc>
              <a:spcPct val="100000"/>
            </a:lnSpc>
            <a:spcBef>
              <a:spcPct val="0"/>
            </a:spcBef>
            <a:spcAft>
              <a:spcPct val="35000"/>
            </a:spcAft>
            <a:buNone/>
          </a:pPr>
          <a:r>
            <a:rPr lang="en-GB" sz="2500" kern="1200"/>
            <a:t>Mind body practices</a:t>
          </a:r>
          <a:endParaRPr lang="en-US" sz="2500" kern="1200"/>
        </a:p>
      </dsp:txBody>
      <dsp:txXfrm>
        <a:off x="1606856" y="594"/>
        <a:ext cx="3898593" cy="1391217"/>
      </dsp:txXfrm>
    </dsp:sp>
    <dsp:sp modelId="{1418B9E8-1576-464D-809B-2777BD0296B4}">
      <dsp:nvSpPr>
        <dsp:cNvPr id="0" name=""/>
        <dsp:cNvSpPr/>
      </dsp:nvSpPr>
      <dsp:spPr>
        <a:xfrm>
          <a:off x="0" y="1739616"/>
          <a:ext cx="5505450" cy="1391217"/>
        </a:xfrm>
        <a:prstGeom prst="roundRect">
          <a:avLst>
            <a:gd name="adj" fmla="val 10000"/>
          </a:avLst>
        </a:prstGeom>
        <a:gradFill rotWithShape="0">
          <a:gsLst>
            <a:gs pos="0">
              <a:schemeClr val="bg1">
                <a:lumMod val="95000"/>
                <a:hueOff val="0"/>
                <a:satOff val="0"/>
                <a:lumOff val="0"/>
                <a:alphaOff val="0"/>
                <a:shade val="51000"/>
                <a:satMod val="130000"/>
              </a:schemeClr>
            </a:gs>
            <a:gs pos="80000">
              <a:schemeClr val="bg1">
                <a:lumMod val="95000"/>
                <a:hueOff val="0"/>
                <a:satOff val="0"/>
                <a:lumOff val="0"/>
                <a:alphaOff val="0"/>
                <a:shade val="93000"/>
                <a:satMod val="130000"/>
              </a:schemeClr>
            </a:gs>
            <a:gs pos="100000">
              <a:schemeClr val="bg1">
                <a:lumMod val="9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0B0365C-A9F1-4047-A6F1-242E43098F15}">
      <dsp:nvSpPr>
        <dsp:cNvPr id="0" name=""/>
        <dsp:cNvSpPr/>
      </dsp:nvSpPr>
      <dsp:spPr>
        <a:xfrm>
          <a:off x="420843" y="2052640"/>
          <a:ext cx="765169" cy="765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696671C-CD2B-4957-AD41-E8C1E78C42F4}">
      <dsp:nvSpPr>
        <dsp:cNvPr id="0" name=""/>
        <dsp:cNvSpPr/>
      </dsp:nvSpPr>
      <dsp:spPr>
        <a:xfrm>
          <a:off x="1606856" y="1739616"/>
          <a:ext cx="3898593" cy="139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37" tIns="147237" rIns="147237" bIns="147237" numCol="1" spcCol="1270" anchor="ctr" anchorCtr="0">
          <a:noAutofit/>
        </a:bodyPr>
        <a:lstStyle/>
        <a:p>
          <a:pPr marL="0" lvl="0" indent="0" algn="l" defTabSz="1111250">
            <a:lnSpc>
              <a:spcPct val="100000"/>
            </a:lnSpc>
            <a:spcBef>
              <a:spcPct val="0"/>
            </a:spcBef>
            <a:spcAft>
              <a:spcPct val="35000"/>
            </a:spcAft>
            <a:buNone/>
          </a:pPr>
          <a:r>
            <a:rPr lang="en-GB" sz="2500" kern="1200"/>
            <a:t>Traditional Medical Systems </a:t>
          </a:r>
          <a:endParaRPr lang="en-US" sz="2500" kern="1200"/>
        </a:p>
      </dsp:txBody>
      <dsp:txXfrm>
        <a:off x="1606856" y="1739616"/>
        <a:ext cx="3898593" cy="1391217"/>
      </dsp:txXfrm>
    </dsp:sp>
    <dsp:sp modelId="{A9A6862E-F39F-4955-9DFB-D1E3EEC350D1}">
      <dsp:nvSpPr>
        <dsp:cNvPr id="0" name=""/>
        <dsp:cNvSpPr/>
      </dsp:nvSpPr>
      <dsp:spPr>
        <a:xfrm>
          <a:off x="0" y="3478638"/>
          <a:ext cx="5505450" cy="1391217"/>
        </a:xfrm>
        <a:prstGeom prst="roundRect">
          <a:avLst>
            <a:gd name="adj" fmla="val 10000"/>
          </a:avLst>
        </a:prstGeom>
        <a:gradFill rotWithShape="0">
          <a:gsLst>
            <a:gs pos="0">
              <a:schemeClr val="bg1">
                <a:lumMod val="95000"/>
                <a:hueOff val="0"/>
                <a:satOff val="0"/>
                <a:lumOff val="0"/>
                <a:alphaOff val="0"/>
                <a:shade val="51000"/>
                <a:satMod val="130000"/>
              </a:schemeClr>
            </a:gs>
            <a:gs pos="80000">
              <a:schemeClr val="bg1">
                <a:lumMod val="95000"/>
                <a:hueOff val="0"/>
                <a:satOff val="0"/>
                <a:lumOff val="0"/>
                <a:alphaOff val="0"/>
                <a:shade val="93000"/>
                <a:satMod val="130000"/>
              </a:schemeClr>
            </a:gs>
            <a:gs pos="100000">
              <a:schemeClr val="bg1">
                <a:lumMod val="9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A94AB26-205E-43B4-8434-E88EDB1C0A9D}">
      <dsp:nvSpPr>
        <dsp:cNvPr id="0" name=""/>
        <dsp:cNvSpPr/>
      </dsp:nvSpPr>
      <dsp:spPr>
        <a:xfrm>
          <a:off x="420843" y="3791661"/>
          <a:ext cx="765169" cy="7651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348CF56-B2FE-4CD8-A31A-C5D184E044CE}">
      <dsp:nvSpPr>
        <dsp:cNvPr id="0" name=""/>
        <dsp:cNvSpPr/>
      </dsp:nvSpPr>
      <dsp:spPr>
        <a:xfrm>
          <a:off x="1606856" y="3478638"/>
          <a:ext cx="3898593" cy="139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37" tIns="147237" rIns="147237" bIns="147237" numCol="1" spcCol="1270" anchor="ctr" anchorCtr="0">
          <a:noAutofit/>
        </a:bodyPr>
        <a:lstStyle/>
        <a:p>
          <a:pPr marL="0" lvl="0" indent="0" algn="l" defTabSz="1111250">
            <a:lnSpc>
              <a:spcPct val="100000"/>
            </a:lnSpc>
            <a:spcBef>
              <a:spcPct val="0"/>
            </a:spcBef>
            <a:spcAft>
              <a:spcPct val="35000"/>
            </a:spcAft>
            <a:buNone/>
          </a:pPr>
          <a:r>
            <a:rPr lang="en-GB" sz="2500" kern="1200"/>
            <a:t>Modern Medical Systems </a:t>
          </a:r>
          <a:endParaRPr lang="en-US" sz="2500" kern="1200"/>
        </a:p>
      </dsp:txBody>
      <dsp:txXfrm>
        <a:off x="1606856" y="3478638"/>
        <a:ext cx="3898593" cy="13912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5E996-C65C-E54F-A8B4-34EB2E9F3E28}" type="datetimeFigureOut">
              <a:rPr lang="en-US" smtClean="0"/>
              <a:t>10/9/2021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10676-8DC5-E84B-928B-03E04CC8FF5A}" type="slidenum">
              <a:rPr lang="en-US" smtClean="0"/>
              <a:t>‹#›</a:t>
            </a:fld>
            <a:endParaRPr lang="en-US"/>
          </a:p>
        </p:txBody>
      </p:sp>
    </p:spTree>
    <p:extLst>
      <p:ext uri="{BB962C8B-B14F-4D97-AF65-F5344CB8AC3E}">
        <p14:creationId xmlns:p14="http://schemas.microsoft.com/office/powerpoint/2010/main" val="2829775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810676-8DC5-E84B-928B-03E04CC8FF5A}" type="slidenum">
              <a:rPr lang="en-US" smtClean="0"/>
              <a:t>6</a:t>
            </a:fld>
            <a:endParaRPr lang="en-US"/>
          </a:p>
        </p:txBody>
      </p:sp>
    </p:spTree>
    <p:extLst>
      <p:ext uri="{BB962C8B-B14F-4D97-AF65-F5344CB8AC3E}">
        <p14:creationId xmlns:p14="http://schemas.microsoft.com/office/powerpoint/2010/main" val="415874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about similarities and differences between these </a:t>
            </a:r>
            <a:r>
              <a:rPr lang="en-US" dirty="0" err="1"/>
              <a:t>defintions</a:t>
            </a:r>
            <a:r>
              <a:rPr lang="en-US" dirty="0"/>
              <a:t> </a:t>
            </a:r>
          </a:p>
        </p:txBody>
      </p:sp>
      <p:sp>
        <p:nvSpPr>
          <p:cNvPr id="4" name="Slide Number Placeholder 3"/>
          <p:cNvSpPr>
            <a:spLocks noGrp="1"/>
          </p:cNvSpPr>
          <p:nvPr>
            <p:ph type="sldNum" sz="quarter" idx="5"/>
          </p:nvPr>
        </p:nvSpPr>
        <p:spPr/>
        <p:txBody>
          <a:bodyPr/>
          <a:lstStyle/>
          <a:p>
            <a:fld id="{CD810676-8DC5-E84B-928B-03E04CC8FF5A}" type="slidenum">
              <a:rPr lang="en-US" smtClean="0"/>
              <a:t>13</a:t>
            </a:fld>
            <a:endParaRPr lang="en-US"/>
          </a:p>
        </p:txBody>
      </p:sp>
    </p:spTree>
    <p:extLst>
      <p:ext uri="{BB962C8B-B14F-4D97-AF65-F5344CB8AC3E}">
        <p14:creationId xmlns:p14="http://schemas.microsoft.com/office/powerpoint/2010/main" val="3305694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short discussion is for students to come up with benefits of CT adopting more holistic health model and looking at the context </a:t>
            </a:r>
          </a:p>
        </p:txBody>
      </p:sp>
      <p:sp>
        <p:nvSpPr>
          <p:cNvPr id="4" name="Slide Number Placeholder 3"/>
          <p:cNvSpPr>
            <a:spLocks noGrp="1"/>
          </p:cNvSpPr>
          <p:nvPr>
            <p:ph type="sldNum" sz="quarter" idx="5"/>
          </p:nvPr>
        </p:nvSpPr>
        <p:spPr/>
        <p:txBody>
          <a:bodyPr/>
          <a:lstStyle/>
          <a:p>
            <a:fld id="{CD810676-8DC5-E84B-928B-03E04CC8FF5A}" type="slidenum">
              <a:rPr lang="en-US" smtClean="0"/>
              <a:t>28</a:t>
            </a:fld>
            <a:endParaRPr lang="en-US"/>
          </a:p>
        </p:txBody>
      </p:sp>
    </p:spTree>
    <p:extLst>
      <p:ext uri="{BB962C8B-B14F-4D97-AF65-F5344CB8AC3E}">
        <p14:creationId xmlns:p14="http://schemas.microsoft.com/office/powerpoint/2010/main" val="1593860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810676-8DC5-E84B-928B-03E04CC8FF5A}" type="slidenum">
              <a:rPr lang="en-US" smtClean="0"/>
              <a:t>29</a:t>
            </a:fld>
            <a:endParaRPr lang="en-US"/>
          </a:p>
        </p:txBody>
      </p:sp>
    </p:spTree>
    <p:extLst>
      <p:ext uri="{BB962C8B-B14F-4D97-AF65-F5344CB8AC3E}">
        <p14:creationId xmlns:p14="http://schemas.microsoft.com/office/powerpoint/2010/main" val="1989298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the previous discussions and what students mentioned about their reasons behind CTs choice </a:t>
            </a:r>
          </a:p>
        </p:txBody>
      </p:sp>
      <p:sp>
        <p:nvSpPr>
          <p:cNvPr id="4" name="Slide Number Placeholder 3"/>
          <p:cNvSpPr>
            <a:spLocks noGrp="1"/>
          </p:cNvSpPr>
          <p:nvPr>
            <p:ph type="sldNum" sz="quarter" idx="5"/>
          </p:nvPr>
        </p:nvSpPr>
        <p:spPr/>
        <p:txBody>
          <a:bodyPr/>
          <a:lstStyle/>
          <a:p>
            <a:fld id="{CD810676-8DC5-E84B-928B-03E04CC8FF5A}" type="slidenum">
              <a:rPr lang="en-US" smtClean="0"/>
              <a:t>38</a:t>
            </a:fld>
            <a:endParaRPr lang="en-US"/>
          </a:p>
        </p:txBody>
      </p:sp>
    </p:spTree>
    <p:extLst>
      <p:ext uri="{BB962C8B-B14F-4D97-AF65-F5344CB8AC3E}">
        <p14:creationId xmlns:p14="http://schemas.microsoft.com/office/powerpoint/2010/main" val="785373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810676-8DC5-E84B-928B-03E04CC8FF5A}" type="slidenum">
              <a:rPr lang="en-US" smtClean="0"/>
              <a:t>42</a:t>
            </a:fld>
            <a:endParaRPr lang="en-US"/>
          </a:p>
        </p:txBody>
      </p:sp>
    </p:spTree>
    <p:extLst>
      <p:ext uri="{BB962C8B-B14F-4D97-AF65-F5344CB8AC3E}">
        <p14:creationId xmlns:p14="http://schemas.microsoft.com/office/powerpoint/2010/main" val="953391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your expectations of students here</a:t>
            </a:r>
          </a:p>
          <a:p>
            <a:endParaRPr lang="en-US" dirty="0"/>
          </a:p>
          <a:p>
            <a:r>
              <a:rPr lang="en-US" dirty="0"/>
              <a:t>Some expectations may involve necessary reading for next lecture or classroom and webinar etiquette </a:t>
            </a:r>
          </a:p>
          <a:p>
            <a:endParaRPr lang="en-US" dirty="0"/>
          </a:p>
        </p:txBody>
      </p:sp>
      <p:sp>
        <p:nvSpPr>
          <p:cNvPr id="4" name="Slide Number Placeholder 3"/>
          <p:cNvSpPr>
            <a:spLocks noGrp="1"/>
          </p:cNvSpPr>
          <p:nvPr>
            <p:ph type="sldNum" sz="quarter" idx="5"/>
          </p:nvPr>
        </p:nvSpPr>
        <p:spPr/>
        <p:txBody>
          <a:bodyPr/>
          <a:lstStyle/>
          <a:p>
            <a:fld id="{CD810676-8DC5-E84B-928B-03E04CC8FF5A}" type="slidenum">
              <a:rPr lang="en-US" smtClean="0"/>
              <a:t>43</a:t>
            </a:fld>
            <a:endParaRPr lang="en-US"/>
          </a:p>
        </p:txBody>
      </p:sp>
    </p:spTree>
    <p:extLst>
      <p:ext uri="{BB962C8B-B14F-4D97-AF65-F5344CB8AC3E}">
        <p14:creationId xmlns:p14="http://schemas.microsoft.com/office/powerpoint/2010/main" val="42225047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7CE29B8-D9DF-0A45-8387-EC99F215496B}" type="datetimeFigureOut">
              <a:rPr lang="en-US" smtClean="0"/>
              <a:t>10/9/2021</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411327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544558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916956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7CE29B8-D9DF-0A45-8387-EC99F215496B}" type="datetimeFigureOut">
              <a:rPr lang="en-US" smtClean="0"/>
              <a:t>10/9/2021</a:t>
            </a:fld>
            <a:endParaRPr lang="en-US"/>
          </a:p>
        </p:txBody>
      </p:sp>
      <p:sp>
        <p:nvSpPr>
          <p:cNvPr id="7" name="Slide Number Placeholder 6"/>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906533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7CE29B8-D9DF-0A45-8387-EC99F215496B}" type="datetimeFigureOut">
              <a:rPr lang="en-US" smtClean="0"/>
              <a:t>10/9/2021</a:t>
            </a:fld>
            <a:endParaRPr lang="en-US"/>
          </a:p>
        </p:txBody>
      </p:sp>
      <p:sp>
        <p:nvSpPr>
          <p:cNvPr id="9" name="Slide Number Placeholder 8"/>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3054578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7CE29B8-D9DF-0A45-8387-EC99F215496B}" type="datetimeFigureOut">
              <a:rPr lang="en-US" smtClean="0"/>
              <a:t>10/9/2021</a:t>
            </a:fld>
            <a:endParaRPr lang="en-US"/>
          </a:p>
        </p:txBody>
      </p:sp>
      <p:sp>
        <p:nvSpPr>
          <p:cNvPr id="5" name="Slide Number Placeholder 4"/>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4031046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CE29B8-D9DF-0A45-8387-EC99F215496B}" type="datetimeFigureOut">
              <a:rPr lang="en-US" smtClean="0"/>
              <a:t>10/9/2021</a:t>
            </a:fld>
            <a:endParaRPr lang="en-US"/>
          </a:p>
        </p:txBody>
      </p:sp>
      <p:sp>
        <p:nvSpPr>
          <p:cNvPr id="4" name="Slide Number Placeholder 3"/>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1115042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CE29B8-D9DF-0A45-8387-EC99F215496B}" type="datetimeFigureOut">
              <a:rPr lang="en-US" smtClean="0"/>
              <a:t>10/9/2021</a:t>
            </a:fld>
            <a:endParaRPr lang="en-US"/>
          </a:p>
        </p:txBody>
      </p:sp>
      <p:sp>
        <p:nvSpPr>
          <p:cNvPr id="7" name="Slide Number Placeholder 6"/>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46473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CE29B8-D9DF-0A45-8387-EC99F215496B}" type="datetimeFigureOut">
              <a:rPr lang="en-US" smtClean="0"/>
              <a:t>10/9/2021</a:t>
            </a:fld>
            <a:endParaRPr lang="en-US"/>
          </a:p>
        </p:txBody>
      </p:sp>
      <p:sp>
        <p:nvSpPr>
          <p:cNvPr id="7" name="Slide Number Placeholder 6"/>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878203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4864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3019202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7CE29B8-D9DF-0A45-8387-EC99F215496B}" type="datetimeFigureOut">
              <a:rPr lang="en-US" smtClean="0"/>
              <a:t>10/9/2021</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4000901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3726853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3365508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7CE29B8-D9DF-0A45-8387-EC99F215496B}" type="datetimeFigureOut">
              <a:rPr lang="en-US" smtClean="0"/>
              <a:t>10/9/2021</a:t>
            </a:fld>
            <a:endParaRPr lang="en-US"/>
          </a:p>
        </p:txBody>
      </p:sp>
      <p:sp>
        <p:nvSpPr>
          <p:cNvPr id="7" name="Slide Number Placeholder 6"/>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220673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7CE29B8-D9DF-0A45-8387-EC99F215496B}" type="datetimeFigureOut">
              <a:rPr lang="en-US" smtClean="0"/>
              <a:t>10/9/2021</a:t>
            </a:fld>
            <a:endParaRPr lang="en-US"/>
          </a:p>
        </p:txBody>
      </p:sp>
      <p:sp>
        <p:nvSpPr>
          <p:cNvPr id="9" name="Slide Number Placeholder 8"/>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4720526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7CE29B8-D9DF-0A45-8387-EC99F215496B}" type="datetimeFigureOut">
              <a:rPr lang="en-US" smtClean="0"/>
              <a:t>10/9/2021</a:t>
            </a:fld>
            <a:endParaRPr lang="en-US"/>
          </a:p>
        </p:txBody>
      </p:sp>
      <p:sp>
        <p:nvSpPr>
          <p:cNvPr id="5" name="Slide Number Placeholder 4"/>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947745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CE29B8-D9DF-0A45-8387-EC99F215496B}" type="datetimeFigureOut">
              <a:rPr lang="en-US" smtClean="0"/>
              <a:t>10/9/2021</a:t>
            </a:fld>
            <a:endParaRPr lang="en-US"/>
          </a:p>
        </p:txBody>
      </p:sp>
      <p:sp>
        <p:nvSpPr>
          <p:cNvPr id="4" name="Slide Number Placeholder 3"/>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30102232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CE29B8-D9DF-0A45-8387-EC99F215496B}" type="datetimeFigureOut">
              <a:rPr lang="en-US" smtClean="0"/>
              <a:t>10/9/2021</a:t>
            </a:fld>
            <a:endParaRPr lang="en-US"/>
          </a:p>
        </p:txBody>
      </p:sp>
      <p:sp>
        <p:nvSpPr>
          <p:cNvPr id="7" name="Slide Number Placeholder 6"/>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9915418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CE29B8-D9DF-0A45-8387-EC99F215496B}" type="datetimeFigureOut">
              <a:rPr lang="en-US" smtClean="0"/>
              <a:t>10/9/2021</a:t>
            </a:fld>
            <a:endParaRPr lang="en-US"/>
          </a:p>
        </p:txBody>
      </p:sp>
      <p:sp>
        <p:nvSpPr>
          <p:cNvPr id="7" name="Slide Number Placeholder 6"/>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16048346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20075030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7CE29B8-D9DF-0A45-8387-EC99F215496B}" type="datetimeFigureOut">
              <a:rPr lang="en-US" smtClean="0"/>
              <a:t>10/9/2021</a:t>
            </a:fld>
            <a:endParaRPr lang="en-US"/>
          </a:p>
        </p:txBody>
      </p:sp>
      <p:sp>
        <p:nvSpPr>
          <p:cNvPr id="6" name="Slide Number Placeholder 5"/>
          <p:cNvSpPr>
            <a:spLocks noGrp="1"/>
          </p:cNvSpPr>
          <p:nvPr>
            <p:ph type="sldNum" sz="quarter" idx="12"/>
          </p:nvPr>
        </p:nvSpPr>
        <p:spPr/>
        <p:txBody>
          <a:bodyPr/>
          <a:lstStyle/>
          <a:p>
            <a:fld id="{6B2FCDEB-51BF-FF48-B482-7F2CF652D6E4}" type="slidenum">
              <a:rPr lang="en-US" smtClean="0"/>
              <a:t>‹#›</a:t>
            </a:fld>
            <a:endParaRPr lang="en-US"/>
          </a:p>
        </p:txBody>
      </p:sp>
    </p:spTree>
    <p:extLst>
      <p:ext uri="{BB962C8B-B14F-4D97-AF65-F5344CB8AC3E}">
        <p14:creationId xmlns:p14="http://schemas.microsoft.com/office/powerpoint/2010/main" val="3525748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7CE29B8-D9DF-0A45-8387-EC99F215496B}" type="datetimeFigureOut">
              <a:rPr lang="en-US" smtClean="0"/>
              <a:t>10/9/2021</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B2FCDEB-51BF-FF48-B482-7F2CF652D6E4}" type="slidenum">
              <a:rPr lang="en-US" smtClean="0"/>
              <a:t>‹#›</a:t>
            </a:fld>
            <a:endParaRPr lang="en-US"/>
          </a:p>
        </p:txBody>
      </p:sp>
    </p:spTree>
    <p:extLst>
      <p:ext uri="{BB962C8B-B14F-4D97-AF65-F5344CB8AC3E}">
        <p14:creationId xmlns:p14="http://schemas.microsoft.com/office/powerpoint/2010/main" val="18779392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7CE29B8-D9DF-0A45-8387-EC99F215496B}" type="datetimeFigureOut">
              <a:rPr lang="en-US" smtClean="0"/>
              <a:t>10/9/2021</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B2FCDEB-51BF-FF48-B482-7F2CF652D6E4}" type="slidenum">
              <a:rPr lang="en-US" smtClean="0"/>
              <a:t>‹#›</a:t>
            </a:fld>
            <a:endParaRPr lang="en-US"/>
          </a:p>
        </p:txBody>
      </p:sp>
    </p:spTree>
    <p:extLst>
      <p:ext uri="{BB962C8B-B14F-4D97-AF65-F5344CB8AC3E}">
        <p14:creationId xmlns:p14="http://schemas.microsoft.com/office/powerpoint/2010/main" val="8734936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ursingtimes.net/archive/dont-dismiss-the-role-of-complementary-therapy-in-healthcare-09-12-2011/"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E726-DEF7-D64A-8E85-4E776F50200D}"/>
              </a:ext>
            </a:extLst>
          </p:cNvPr>
          <p:cNvSpPr>
            <a:spLocks noGrp="1"/>
          </p:cNvSpPr>
          <p:nvPr>
            <p:ph type="ctrTitle"/>
          </p:nvPr>
        </p:nvSpPr>
        <p:spPr>
          <a:xfrm>
            <a:off x="1002864" y="2517161"/>
            <a:ext cx="10363200" cy="1470025"/>
          </a:xfrm>
        </p:spPr>
        <p:txBody>
          <a:bodyPr>
            <a:noAutofit/>
          </a:bodyPr>
          <a:lstStyle/>
          <a:p>
            <a:r>
              <a:rPr lang="en-US" sz="4800" b="1" dirty="0">
                <a:solidFill>
                  <a:schemeClr val="bg1"/>
                </a:solidFill>
              </a:rPr>
              <a:t>Complementary Therapies (BMHP50010)</a:t>
            </a:r>
            <a:br>
              <a:rPr lang="en-US" sz="4800" b="1" dirty="0">
                <a:solidFill>
                  <a:schemeClr val="bg1"/>
                </a:solidFill>
              </a:rPr>
            </a:br>
            <a:br>
              <a:rPr lang="en-US" sz="4800" b="1" dirty="0">
                <a:solidFill>
                  <a:schemeClr val="bg1"/>
                </a:solidFill>
              </a:rPr>
            </a:br>
            <a:r>
              <a:rPr lang="en-US" sz="4800" b="1" dirty="0">
                <a:solidFill>
                  <a:schemeClr val="bg1"/>
                </a:solidFill>
              </a:rPr>
              <a:t>Week 1</a:t>
            </a:r>
            <a:br>
              <a:rPr lang="en-US" sz="4800" b="1" dirty="0">
                <a:solidFill>
                  <a:schemeClr val="bg1"/>
                </a:solidFill>
              </a:rPr>
            </a:br>
            <a:r>
              <a:rPr lang="en-US" sz="4800" b="1" dirty="0">
                <a:solidFill>
                  <a:schemeClr val="bg1"/>
                </a:solidFill>
              </a:rPr>
              <a:t>Lecturer:  </a:t>
            </a:r>
          </a:p>
        </p:txBody>
      </p:sp>
    </p:spTree>
    <p:extLst>
      <p:ext uri="{BB962C8B-B14F-4D97-AF65-F5344CB8AC3E}">
        <p14:creationId xmlns:p14="http://schemas.microsoft.com/office/powerpoint/2010/main" val="328024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D57C-FCF7-4247-8556-9ECA0B393158}"/>
              </a:ext>
            </a:extLst>
          </p:cNvPr>
          <p:cNvSpPr>
            <a:spLocks noGrp="1"/>
          </p:cNvSpPr>
          <p:nvPr>
            <p:ph type="title"/>
          </p:nvPr>
        </p:nvSpPr>
        <p:spPr/>
        <p:txBody>
          <a:bodyPr/>
          <a:lstStyle/>
          <a:p>
            <a:r>
              <a:rPr lang="en-US" dirty="0"/>
              <a:t>Lesson Objectives</a:t>
            </a:r>
          </a:p>
        </p:txBody>
      </p:sp>
      <p:sp>
        <p:nvSpPr>
          <p:cNvPr id="3" name="Content Placeholder 2">
            <a:extLst>
              <a:ext uri="{FF2B5EF4-FFF2-40B4-BE49-F238E27FC236}">
                <a16:creationId xmlns:a16="http://schemas.microsoft.com/office/drawing/2014/main" id="{6126304C-8435-6D41-A48B-4DC7AE7C5E98}"/>
              </a:ext>
            </a:extLst>
          </p:cNvPr>
          <p:cNvSpPr>
            <a:spLocks noGrp="1"/>
          </p:cNvSpPr>
          <p:nvPr>
            <p:ph idx="1"/>
          </p:nvPr>
        </p:nvSpPr>
        <p:spPr>
          <a:xfrm>
            <a:off x="838200" y="1690687"/>
            <a:ext cx="10515600" cy="4486275"/>
          </a:xfrm>
        </p:spPr>
        <p:txBody>
          <a:bodyPr>
            <a:normAutofit/>
          </a:bodyPr>
          <a:lstStyle/>
          <a:p>
            <a:r>
              <a:rPr lang="en-US" dirty="0"/>
              <a:t>Introduce the module’s aim and learning outcomes</a:t>
            </a:r>
          </a:p>
          <a:p>
            <a:r>
              <a:rPr lang="en-US" dirty="0"/>
              <a:t>Complementary therapies definitions</a:t>
            </a:r>
          </a:p>
          <a:p>
            <a:r>
              <a:rPr lang="en-US" dirty="0"/>
              <a:t>Origins and history of Complementary therapies</a:t>
            </a:r>
          </a:p>
          <a:p>
            <a:r>
              <a:rPr lang="en-US" dirty="0"/>
              <a:t>Philosophies of Complementary therapies</a:t>
            </a:r>
          </a:p>
          <a:p>
            <a:endParaRPr lang="en-US" dirty="0"/>
          </a:p>
          <a:p>
            <a:endParaRPr lang="en-US" dirty="0"/>
          </a:p>
          <a:p>
            <a:endParaRPr lang="en-US" dirty="0"/>
          </a:p>
        </p:txBody>
      </p:sp>
    </p:spTree>
    <p:extLst>
      <p:ext uri="{BB962C8B-B14F-4D97-AF65-F5344CB8AC3E}">
        <p14:creationId xmlns:p14="http://schemas.microsoft.com/office/powerpoint/2010/main" val="478074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D57C-FCF7-4247-8556-9ECA0B393158}"/>
              </a:ext>
            </a:extLst>
          </p:cNvPr>
          <p:cNvSpPr>
            <a:spLocks noGrp="1"/>
          </p:cNvSpPr>
          <p:nvPr>
            <p:ph type="title"/>
          </p:nvPr>
        </p:nvSpPr>
        <p:spPr/>
        <p:txBody>
          <a:bodyPr/>
          <a:lstStyle/>
          <a:p>
            <a:r>
              <a:rPr lang="en-US" dirty="0"/>
              <a:t>Main information of the module </a:t>
            </a:r>
          </a:p>
        </p:txBody>
      </p:sp>
      <p:sp>
        <p:nvSpPr>
          <p:cNvPr id="3" name="Content Placeholder 2">
            <a:extLst>
              <a:ext uri="{FF2B5EF4-FFF2-40B4-BE49-F238E27FC236}">
                <a16:creationId xmlns:a16="http://schemas.microsoft.com/office/drawing/2014/main" id="{6126304C-8435-6D41-A48B-4DC7AE7C5E98}"/>
              </a:ext>
            </a:extLst>
          </p:cNvPr>
          <p:cNvSpPr>
            <a:spLocks noGrp="1"/>
          </p:cNvSpPr>
          <p:nvPr>
            <p:ph idx="1"/>
          </p:nvPr>
        </p:nvSpPr>
        <p:spPr>
          <a:xfrm>
            <a:off x="838200" y="1690687"/>
            <a:ext cx="10515600" cy="4486275"/>
          </a:xfrm>
        </p:spPr>
        <p:txBody>
          <a:bodyPr>
            <a:normAutofit/>
          </a:bodyPr>
          <a:lstStyle/>
          <a:p>
            <a:r>
              <a:rPr lang="en-US" dirty="0">
                <a:effectLst/>
                <a:latin typeface="Arial" panose="020B0604020202020204" pitchFamily="34" charset="0"/>
              </a:rPr>
              <a:t>MODULE CODE: BMHP5001 </a:t>
            </a:r>
          </a:p>
          <a:p>
            <a:r>
              <a:rPr lang="en-US" dirty="0">
                <a:effectLst/>
                <a:latin typeface="Arial" panose="020B0604020202020204" pitchFamily="34" charset="0"/>
              </a:rPr>
              <a:t>TITLE: Complementary Therapies </a:t>
            </a:r>
          </a:p>
          <a:p>
            <a:r>
              <a:rPr lang="en-US" dirty="0">
                <a:effectLst/>
                <a:latin typeface="Arial" panose="020B0604020202020204" pitchFamily="34" charset="0"/>
              </a:rPr>
              <a:t>LEVEL: 5 </a:t>
            </a:r>
          </a:p>
          <a:p>
            <a:r>
              <a:rPr lang="en-US" dirty="0">
                <a:effectLst/>
                <a:latin typeface="Arial" panose="020B0604020202020204" pitchFamily="34" charset="0"/>
              </a:rPr>
              <a:t>CREDITS: 20</a:t>
            </a:r>
            <a:endParaRPr lang="en-US" dirty="0"/>
          </a:p>
        </p:txBody>
      </p:sp>
    </p:spTree>
    <p:extLst>
      <p:ext uri="{BB962C8B-B14F-4D97-AF65-F5344CB8AC3E}">
        <p14:creationId xmlns:p14="http://schemas.microsoft.com/office/powerpoint/2010/main" val="3808101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E7F6-AF2A-4E9A-A667-6DED4D0EEC3F}"/>
              </a:ext>
            </a:extLst>
          </p:cNvPr>
          <p:cNvSpPr>
            <a:spLocks noGrp="1"/>
          </p:cNvSpPr>
          <p:nvPr>
            <p:ph type="title"/>
          </p:nvPr>
        </p:nvSpPr>
        <p:spPr/>
        <p:txBody>
          <a:bodyPr/>
          <a:lstStyle/>
          <a:p>
            <a:r>
              <a:rPr lang="en-GB" dirty="0"/>
              <a:t>Aim of the module</a:t>
            </a:r>
          </a:p>
        </p:txBody>
      </p:sp>
      <p:sp>
        <p:nvSpPr>
          <p:cNvPr id="3" name="Content Placeholder 2">
            <a:extLst>
              <a:ext uri="{FF2B5EF4-FFF2-40B4-BE49-F238E27FC236}">
                <a16:creationId xmlns:a16="http://schemas.microsoft.com/office/drawing/2014/main" id="{92CDF733-74FC-45E3-91D1-3C40C326CE58}"/>
              </a:ext>
            </a:extLst>
          </p:cNvPr>
          <p:cNvSpPr>
            <a:spLocks noGrp="1"/>
          </p:cNvSpPr>
          <p:nvPr>
            <p:ph idx="1"/>
          </p:nvPr>
        </p:nvSpPr>
        <p:spPr/>
        <p:txBody>
          <a:bodyPr/>
          <a:lstStyle/>
          <a:p>
            <a:r>
              <a:rPr lang="en-US" dirty="0"/>
              <a:t>The aim of this unit is to develop learners’ understanding of the role of complementary therapies in health and social care and their effectiveness in maintaining health and wellbeing. </a:t>
            </a:r>
            <a:endParaRPr lang="en-GB" dirty="0"/>
          </a:p>
        </p:txBody>
      </p:sp>
    </p:spTree>
    <p:extLst>
      <p:ext uri="{BB962C8B-B14F-4D97-AF65-F5344CB8AC3E}">
        <p14:creationId xmlns:p14="http://schemas.microsoft.com/office/powerpoint/2010/main" val="183707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D57C-FCF7-4247-8556-9ECA0B393158}"/>
              </a:ext>
            </a:extLst>
          </p:cNvPr>
          <p:cNvSpPr>
            <a:spLocks noGrp="1"/>
          </p:cNvSpPr>
          <p:nvPr>
            <p:ph type="title"/>
          </p:nvPr>
        </p:nvSpPr>
        <p:spPr/>
        <p:txBody>
          <a:bodyPr/>
          <a:lstStyle/>
          <a:p>
            <a:r>
              <a:rPr lang="en-US" dirty="0"/>
              <a:t>Learning Outcomes of the module </a:t>
            </a:r>
          </a:p>
        </p:txBody>
      </p:sp>
      <p:sp>
        <p:nvSpPr>
          <p:cNvPr id="3" name="Content Placeholder 2">
            <a:extLst>
              <a:ext uri="{FF2B5EF4-FFF2-40B4-BE49-F238E27FC236}">
                <a16:creationId xmlns:a16="http://schemas.microsoft.com/office/drawing/2014/main" id="{6126304C-8435-6D41-A48B-4DC7AE7C5E98}"/>
              </a:ext>
            </a:extLst>
          </p:cNvPr>
          <p:cNvSpPr>
            <a:spLocks noGrp="1"/>
          </p:cNvSpPr>
          <p:nvPr>
            <p:ph idx="1"/>
          </p:nvPr>
        </p:nvSpPr>
        <p:spPr>
          <a:xfrm>
            <a:off x="838200" y="1690687"/>
            <a:ext cx="10515600" cy="4486275"/>
          </a:xfrm>
        </p:spPr>
        <p:txBody>
          <a:bodyPr>
            <a:normAutofit/>
          </a:bodyPr>
          <a:lstStyle/>
          <a:p>
            <a:pPr marL="0" lvl="0" indent="0">
              <a:buNone/>
            </a:pPr>
            <a:r>
              <a:rPr lang="en-GB" sz="2800" dirty="0"/>
              <a:t>1. Critically understand the principles behind current use of complementary therapies</a:t>
            </a:r>
          </a:p>
          <a:p>
            <a:pPr marL="0" lvl="0" indent="0">
              <a:buNone/>
            </a:pPr>
            <a:r>
              <a:rPr lang="en-GB" sz="2800" dirty="0"/>
              <a:t>2. Critically understand the role of complementary therapies in relation and comparison to orthodox treatments</a:t>
            </a:r>
          </a:p>
          <a:p>
            <a:pPr marL="0" indent="0">
              <a:buNone/>
            </a:pPr>
            <a:r>
              <a:rPr lang="en-GB" sz="2800" dirty="0"/>
              <a:t>3. Analyse evidence for the efficacy of complementary therapies in sustaining health and wellbeing</a:t>
            </a:r>
          </a:p>
          <a:p>
            <a:pPr marL="0" indent="0">
              <a:buNone/>
            </a:pPr>
            <a:r>
              <a:rPr lang="en-GB" sz="2800" dirty="0"/>
              <a:t>4. Evaluate the systems for regulating the use of complementary therapies. </a:t>
            </a:r>
            <a:endParaRPr lang="en-US" sz="2800" dirty="0"/>
          </a:p>
        </p:txBody>
      </p:sp>
    </p:spTree>
    <p:extLst>
      <p:ext uri="{BB962C8B-B14F-4D97-AF65-F5344CB8AC3E}">
        <p14:creationId xmlns:p14="http://schemas.microsoft.com/office/powerpoint/2010/main" val="52616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488C9-C384-F247-A468-5E60364CBAFB}"/>
              </a:ext>
            </a:extLst>
          </p:cNvPr>
          <p:cNvSpPr>
            <a:spLocks noGrp="1"/>
          </p:cNvSpPr>
          <p:nvPr>
            <p:ph type="title"/>
          </p:nvPr>
        </p:nvSpPr>
        <p:spPr/>
        <p:txBody>
          <a:bodyPr/>
          <a:lstStyle/>
          <a:p>
            <a:r>
              <a:rPr lang="en-US" dirty="0"/>
              <a:t>Classroom rules </a:t>
            </a:r>
          </a:p>
        </p:txBody>
      </p:sp>
      <p:pic>
        <p:nvPicPr>
          <p:cNvPr id="9218" name="Picture 2" descr="Image result for microsoft teams">
            <a:extLst>
              <a:ext uri="{FF2B5EF4-FFF2-40B4-BE49-F238E27FC236}">
                <a16:creationId xmlns:a16="http://schemas.microsoft.com/office/drawing/2014/main" id="{A0EB7402-A92E-0840-A470-03F7C7B50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5360" y="1589088"/>
            <a:ext cx="6974241" cy="3941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590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5DDB-5BD0-2A46-BEE0-D4F7DABD0AFD}"/>
              </a:ext>
            </a:extLst>
          </p:cNvPr>
          <p:cNvSpPr>
            <a:spLocks noGrp="1"/>
          </p:cNvSpPr>
          <p:nvPr>
            <p:ph type="title"/>
          </p:nvPr>
        </p:nvSpPr>
        <p:spPr/>
        <p:txBody>
          <a:bodyPr/>
          <a:lstStyle/>
          <a:p>
            <a:r>
              <a:rPr lang="en-US" dirty="0"/>
              <a:t>Say ‘Hello’</a:t>
            </a:r>
          </a:p>
        </p:txBody>
      </p:sp>
      <p:sp>
        <p:nvSpPr>
          <p:cNvPr id="3" name="Content Placeholder 2">
            <a:extLst>
              <a:ext uri="{FF2B5EF4-FFF2-40B4-BE49-F238E27FC236}">
                <a16:creationId xmlns:a16="http://schemas.microsoft.com/office/drawing/2014/main" id="{536D5697-FC18-C94D-8C3A-1A0001287A4C}"/>
              </a:ext>
            </a:extLst>
          </p:cNvPr>
          <p:cNvSpPr>
            <a:spLocks noGrp="1"/>
          </p:cNvSpPr>
          <p:nvPr>
            <p:ph idx="1"/>
          </p:nvPr>
        </p:nvSpPr>
        <p:spPr>
          <a:xfrm>
            <a:off x="838200" y="1417638"/>
            <a:ext cx="6629400" cy="4351338"/>
          </a:xfrm>
        </p:spPr>
        <p:txBody>
          <a:bodyPr>
            <a:normAutofit lnSpcReduction="10000"/>
          </a:bodyPr>
          <a:lstStyle/>
          <a:p>
            <a:r>
              <a:rPr lang="en-US" dirty="0"/>
              <a:t>Tell us:</a:t>
            </a:r>
          </a:p>
          <a:p>
            <a:r>
              <a:rPr lang="en-US" dirty="0"/>
              <a:t>Your name</a:t>
            </a:r>
          </a:p>
          <a:p>
            <a:r>
              <a:rPr lang="en-US" dirty="0"/>
              <a:t>Profession </a:t>
            </a:r>
          </a:p>
          <a:p>
            <a:r>
              <a:rPr lang="en-US" dirty="0"/>
              <a:t>What motivated you to do the course</a:t>
            </a:r>
          </a:p>
          <a:p>
            <a:r>
              <a:rPr lang="en-US" dirty="0"/>
              <a:t>Future plans (after completing the course)</a:t>
            </a:r>
          </a:p>
          <a:p>
            <a:r>
              <a:rPr lang="en-US" dirty="0"/>
              <a:t>One interesting thing about you </a:t>
            </a:r>
          </a:p>
          <a:p>
            <a:endParaRPr lang="en-US" dirty="0"/>
          </a:p>
        </p:txBody>
      </p:sp>
      <p:pic>
        <p:nvPicPr>
          <p:cNvPr id="1026" name="Picture 2" descr="Image result for hello">
            <a:extLst>
              <a:ext uri="{FF2B5EF4-FFF2-40B4-BE49-F238E27FC236}">
                <a16:creationId xmlns:a16="http://schemas.microsoft.com/office/drawing/2014/main" id="{FE9D10DC-F1ED-CB4B-B2A0-2A85F92CD5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7600" y="1825625"/>
            <a:ext cx="4362779" cy="2887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044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4696B-6B69-4EA8-AA18-5AE9D28980C1}"/>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73DF001D-DD9D-430D-864C-93519D449FF7}"/>
              </a:ext>
            </a:extLst>
          </p:cNvPr>
          <p:cNvSpPr>
            <a:spLocks noGrp="1"/>
          </p:cNvSpPr>
          <p:nvPr>
            <p:ph idx="1"/>
          </p:nvPr>
        </p:nvSpPr>
        <p:spPr/>
        <p:txBody>
          <a:bodyPr/>
          <a:lstStyle/>
          <a:p>
            <a:r>
              <a:rPr lang="en-US" dirty="0"/>
              <a:t>How would you define Complementary Therapies?</a:t>
            </a:r>
          </a:p>
          <a:p>
            <a:endParaRPr lang="en-US" dirty="0"/>
          </a:p>
          <a:p>
            <a:r>
              <a:rPr lang="en-US" dirty="0"/>
              <a:t>What is the difference between complementary and alternative therapies? </a:t>
            </a:r>
          </a:p>
          <a:p>
            <a:endParaRPr lang="en-GB" dirty="0"/>
          </a:p>
        </p:txBody>
      </p:sp>
    </p:spTree>
    <p:extLst>
      <p:ext uri="{BB962C8B-B14F-4D97-AF65-F5344CB8AC3E}">
        <p14:creationId xmlns:p14="http://schemas.microsoft.com/office/powerpoint/2010/main" val="97323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63153-7AE6-7743-8901-FB8F0BA56065}"/>
              </a:ext>
            </a:extLst>
          </p:cNvPr>
          <p:cNvSpPr>
            <a:spLocks noGrp="1"/>
          </p:cNvSpPr>
          <p:nvPr>
            <p:ph type="title"/>
          </p:nvPr>
        </p:nvSpPr>
        <p:spPr/>
        <p:txBody>
          <a:bodyPr/>
          <a:lstStyle/>
          <a:p>
            <a:r>
              <a:rPr lang="en-US" dirty="0"/>
              <a:t>Complementary therapies – definitions </a:t>
            </a:r>
          </a:p>
        </p:txBody>
      </p:sp>
      <p:sp>
        <p:nvSpPr>
          <p:cNvPr id="3" name="Content Placeholder 2">
            <a:extLst>
              <a:ext uri="{FF2B5EF4-FFF2-40B4-BE49-F238E27FC236}">
                <a16:creationId xmlns:a16="http://schemas.microsoft.com/office/drawing/2014/main" id="{6C2261B5-63B4-BA40-B46D-196D842BDC03}"/>
              </a:ext>
            </a:extLst>
          </p:cNvPr>
          <p:cNvSpPr>
            <a:spLocks noGrp="1"/>
          </p:cNvSpPr>
          <p:nvPr>
            <p:ph idx="1"/>
          </p:nvPr>
        </p:nvSpPr>
        <p:spPr/>
        <p:txBody>
          <a:bodyPr>
            <a:normAutofit fontScale="92500" lnSpcReduction="20000"/>
          </a:bodyPr>
          <a:lstStyle/>
          <a:p>
            <a:r>
              <a:rPr lang="en-GB" b="1" dirty="0"/>
              <a:t>Complementary and alternative medicines (CAMs) are treatments that fall outside of mainstream healthcare.</a:t>
            </a:r>
            <a:endParaRPr lang="en-GB" dirty="0"/>
          </a:p>
          <a:p>
            <a:r>
              <a:rPr lang="en-GB" dirty="0"/>
              <a:t>These medicines and treatments range from acupuncture and homeopathy, to aromatherapy, meditation and colonic irrigation” (NHS, 2021).</a:t>
            </a:r>
          </a:p>
          <a:p>
            <a:r>
              <a:rPr lang="en-GB" dirty="0"/>
              <a:t>There's no universally agreed definition of CAMs.</a:t>
            </a:r>
          </a:p>
          <a:p>
            <a:r>
              <a:rPr lang="en-GB" dirty="0"/>
              <a:t>Although "complementary and alternative" is often used as a single category, it can be useful to make a distinction between the 2 terms” (NHS, 2021).</a:t>
            </a:r>
          </a:p>
          <a:p>
            <a:pPr marL="0" indent="0">
              <a:buNone/>
            </a:pPr>
            <a:endParaRPr lang="en-US" dirty="0"/>
          </a:p>
        </p:txBody>
      </p:sp>
    </p:spTree>
    <p:extLst>
      <p:ext uri="{BB962C8B-B14F-4D97-AF65-F5344CB8AC3E}">
        <p14:creationId xmlns:p14="http://schemas.microsoft.com/office/powerpoint/2010/main" val="2237732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78A6-EE53-DA40-A8AD-360C5D4B4D64}"/>
              </a:ext>
            </a:extLst>
          </p:cNvPr>
          <p:cNvSpPr>
            <a:spLocks noGrp="1"/>
          </p:cNvSpPr>
          <p:nvPr>
            <p:ph type="title"/>
          </p:nvPr>
        </p:nvSpPr>
        <p:spPr/>
        <p:txBody>
          <a:bodyPr/>
          <a:lstStyle/>
          <a:p>
            <a:r>
              <a:rPr lang="en-US" dirty="0"/>
              <a:t>Complementary therapies – definitions </a:t>
            </a:r>
          </a:p>
        </p:txBody>
      </p:sp>
      <p:sp>
        <p:nvSpPr>
          <p:cNvPr id="3" name="Content Placeholder 2">
            <a:extLst>
              <a:ext uri="{FF2B5EF4-FFF2-40B4-BE49-F238E27FC236}">
                <a16:creationId xmlns:a16="http://schemas.microsoft.com/office/drawing/2014/main" id="{E83CE799-8644-9141-BD65-39265CC0431A}"/>
              </a:ext>
            </a:extLst>
          </p:cNvPr>
          <p:cNvSpPr>
            <a:spLocks noGrp="1"/>
          </p:cNvSpPr>
          <p:nvPr>
            <p:ph idx="1"/>
          </p:nvPr>
        </p:nvSpPr>
        <p:spPr>
          <a:xfrm>
            <a:off x="609600" y="1940559"/>
            <a:ext cx="10972800" cy="3180433"/>
          </a:xfrm>
        </p:spPr>
        <p:txBody>
          <a:bodyPr>
            <a:noAutofit/>
          </a:bodyPr>
          <a:lstStyle/>
          <a:p>
            <a:r>
              <a:rPr lang="en-US" dirty="0"/>
              <a:t>“</a:t>
            </a:r>
            <a:r>
              <a:rPr lang="en-GB" dirty="0"/>
              <a:t>Complementary healthcare is a term used to describe therapies or healthcare approaches that are used in addition to, or alongside, conventional care.” (CNHC, 2021). </a:t>
            </a:r>
          </a:p>
        </p:txBody>
      </p:sp>
    </p:spTree>
    <p:extLst>
      <p:ext uri="{BB962C8B-B14F-4D97-AF65-F5344CB8AC3E}">
        <p14:creationId xmlns:p14="http://schemas.microsoft.com/office/powerpoint/2010/main" val="351871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78A6-EE53-DA40-A8AD-360C5D4B4D64}"/>
              </a:ext>
            </a:extLst>
          </p:cNvPr>
          <p:cNvSpPr>
            <a:spLocks noGrp="1"/>
          </p:cNvSpPr>
          <p:nvPr>
            <p:ph type="title"/>
          </p:nvPr>
        </p:nvSpPr>
        <p:spPr/>
        <p:txBody>
          <a:bodyPr/>
          <a:lstStyle/>
          <a:p>
            <a:r>
              <a:rPr lang="en-US" dirty="0"/>
              <a:t>Complementary therapies – definitions </a:t>
            </a:r>
          </a:p>
        </p:txBody>
      </p:sp>
      <p:sp>
        <p:nvSpPr>
          <p:cNvPr id="3" name="Content Placeholder 2">
            <a:extLst>
              <a:ext uri="{FF2B5EF4-FFF2-40B4-BE49-F238E27FC236}">
                <a16:creationId xmlns:a16="http://schemas.microsoft.com/office/drawing/2014/main" id="{E83CE799-8644-9141-BD65-39265CC0431A}"/>
              </a:ext>
            </a:extLst>
          </p:cNvPr>
          <p:cNvSpPr>
            <a:spLocks noGrp="1"/>
          </p:cNvSpPr>
          <p:nvPr>
            <p:ph idx="1"/>
          </p:nvPr>
        </p:nvSpPr>
        <p:spPr>
          <a:xfrm>
            <a:off x="609600" y="1859280"/>
            <a:ext cx="10972800" cy="3759200"/>
          </a:xfrm>
        </p:spPr>
        <p:txBody>
          <a:bodyPr>
            <a:noAutofit/>
          </a:bodyPr>
          <a:lstStyle/>
          <a:p>
            <a:r>
              <a:rPr lang="en-GB" sz="2800" dirty="0"/>
              <a:t>Common uses of complementary healthcare include improving quality of life for those living with chronic conditions or in palliative care; post-surgical care; and helping anxious patients to complete orthodox treatments and procedures that have unpleasant side effects, including chemotherapy and radiotherapy. (CNHC, 2021). </a:t>
            </a:r>
          </a:p>
        </p:txBody>
      </p:sp>
    </p:spTree>
    <p:extLst>
      <p:ext uri="{BB962C8B-B14F-4D97-AF65-F5344CB8AC3E}">
        <p14:creationId xmlns:p14="http://schemas.microsoft.com/office/powerpoint/2010/main" val="917096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78A6-EE53-DA40-A8AD-360C5D4B4D64}"/>
              </a:ext>
            </a:extLst>
          </p:cNvPr>
          <p:cNvSpPr>
            <a:spLocks noGrp="1"/>
          </p:cNvSpPr>
          <p:nvPr>
            <p:ph type="title"/>
          </p:nvPr>
        </p:nvSpPr>
        <p:spPr/>
        <p:txBody>
          <a:bodyPr/>
          <a:lstStyle/>
          <a:p>
            <a:r>
              <a:rPr lang="en-US" dirty="0"/>
              <a:t>Complementary therapies – definitions </a:t>
            </a:r>
          </a:p>
        </p:txBody>
      </p:sp>
      <p:sp>
        <p:nvSpPr>
          <p:cNvPr id="3" name="Content Placeholder 2">
            <a:extLst>
              <a:ext uri="{FF2B5EF4-FFF2-40B4-BE49-F238E27FC236}">
                <a16:creationId xmlns:a16="http://schemas.microsoft.com/office/drawing/2014/main" id="{E83CE799-8644-9141-BD65-39265CC0431A}"/>
              </a:ext>
            </a:extLst>
          </p:cNvPr>
          <p:cNvSpPr>
            <a:spLocks noGrp="1"/>
          </p:cNvSpPr>
          <p:nvPr>
            <p:ph idx="1"/>
          </p:nvPr>
        </p:nvSpPr>
        <p:spPr>
          <a:xfrm>
            <a:off x="609600" y="1930400"/>
            <a:ext cx="10972800" cy="3688080"/>
          </a:xfrm>
        </p:spPr>
        <p:txBody>
          <a:bodyPr>
            <a:noAutofit/>
          </a:bodyPr>
          <a:lstStyle/>
          <a:p>
            <a:r>
              <a:rPr lang="en-GB" sz="2800" dirty="0"/>
              <a:t>People with chronic or life-limiting conditions such as multiple sclerosis, mental health problems (i.e. mild depression and anxiety), weight problems, musculoskeletal problems, or a history of substance misuse (including alcohol and drugs), can be greatly supported using complementary healthcare alongside conventional care (CNHC, 2021). </a:t>
            </a:r>
          </a:p>
        </p:txBody>
      </p:sp>
    </p:spTree>
    <p:extLst>
      <p:ext uri="{BB962C8B-B14F-4D97-AF65-F5344CB8AC3E}">
        <p14:creationId xmlns:p14="http://schemas.microsoft.com/office/powerpoint/2010/main" val="586096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733B8-E0AF-2340-8B1A-324D6A77D9C5}"/>
              </a:ext>
            </a:extLst>
          </p:cNvPr>
          <p:cNvSpPr>
            <a:spLocks noGrp="1"/>
          </p:cNvSpPr>
          <p:nvPr>
            <p:ph type="title"/>
          </p:nvPr>
        </p:nvSpPr>
        <p:spPr/>
        <p:txBody>
          <a:bodyPr/>
          <a:lstStyle/>
          <a:p>
            <a:r>
              <a:rPr lang="en-US" dirty="0"/>
              <a:t>Complementary therapies – definitions </a:t>
            </a:r>
          </a:p>
        </p:txBody>
      </p:sp>
      <p:sp>
        <p:nvSpPr>
          <p:cNvPr id="3" name="Content Placeholder 2">
            <a:extLst>
              <a:ext uri="{FF2B5EF4-FFF2-40B4-BE49-F238E27FC236}">
                <a16:creationId xmlns:a16="http://schemas.microsoft.com/office/drawing/2014/main" id="{8255A007-1D00-E84B-BFE8-3EA4BAA812E3}"/>
              </a:ext>
            </a:extLst>
          </p:cNvPr>
          <p:cNvSpPr>
            <a:spLocks noGrp="1"/>
          </p:cNvSpPr>
          <p:nvPr>
            <p:ph idx="1"/>
          </p:nvPr>
        </p:nvSpPr>
        <p:spPr/>
        <p:txBody>
          <a:bodyPr>
            <a:normAutofit fontScale="92500" lnSpcReduction="10000"/>
          </a:bodyPr>
          <a:lstStyle/>
          <a:p>
            <a:r>
              <a:rPr lang="en-US" dirty="0"/>
              <a:t>“</a:t>
            </a:r>
            <a:r>
              <a:rPr lang="en-GB" dirty="0"/>
              <a:t>Complementary medicine refers to a group of therapeutic and diagnostic disciplines that exist largely outside the institutions where conventional health care is taught and provided. </a:t>
            </a:r>
          </a:p>
          <a:p>
            <a:r>
              <a:rPr lang="en-GB" dirty="0"/>
              <a:t>Complementary medicine is an increasing feature of healthcare practice, but considerable confusion remains about what exactly it is and what position the disciplines included under this term should hold in relation to conventional medicine” (</a:t>
            </a:r>
            <a:r>
              <a:rPr lang="en-GB" dirty="0" err="1"/>
              <a:t>Zollman</a:t>
            </a:r>
            <a:r>
              <a:rPr lang="en-GB" dirty="0"/>
              <a:t> and Vickers, 1999). </a:t>
            </a:r>
            <a:endParaRPr lang="en-US" dirty="0"/>
          </a:p>
        </p:txBody>
      </p:sp>
    </p:spTree>
    <p:extLst>
      <p:ext uri="{BB962C8B-B14F-4D97-AF65-F5344CB8AC3E}">
        <p14:creationId xmlns:p14="http://schemas.microsoft.com/office/powerpoint/2010/main" val="2556283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4F02-A298-6A47-8069-26461D6D05FC}"/>
              </a:ext>
            </a:extLst>
          </p:cNvPr>
          <p:cNvSpPr>
            <a:spLocks noGrp="1"/>
          </p:cNvSpPr>
          <p:nvPr>
            <p:ph type="title"/>
          </p:nvPr>
        </p:nvSpPr>
        <p:spPr/>
        <p:txBody>
          <a:bodyPr/>
          <a:lstStyle/>
          <a:p>
            <a:r>
              <a:rPr lang="en-US" dirty="0"/>
              <a:t>Complementary therapies – definitions </a:t>
            </a:r>
          </a:p>
        </p:txBody>
      </p:sp>
      <p:sp>
        <p:nvSpPr>
          <p:cNvPr id="3" name="Content Placeholder 2">
            <a:extLst>
              <a:ext uri="{FF2B5EF4-FFF2-40B4-BE49-F238E27FC236}">
                <a16:creationId xmlns:a16="http://schemas.microsoft.com/office/drawing/2014/main" id="{54A7F839-9916-5649-9706-BF2C9680A48E}"/>
              </a:ext>
            </a:extLst>
          </p:cNvPr>
          <p:cNvSpPr>
            <a:spLocks noGrp="1"/>
          </p:cNvSpPr>
          <p:nvPr>
            <p:ph idx="1"/>
          </p:nvPr>
        </p:nvSpPr>
        <p:spPr/>
        <p:txBody>
          <a:bodyPr/>
          <a:lstStyle/>
          <a:p>
            <a:r>
              <a:rPr lang="en-GB" b="1" dirty="0"/>
              <a:t>“A complementary therapy</a:t>
            </a:r>
            <a:r>
              <a:rPr lang="en-GB" dirty="0"/>
              <a:t> means you can use it alongside your conventional medical treatment. It may help you to feel better and cope better with your cancer and treatment” (Cancer Research UK, 2021).</a:t>
            </a:r>
          </a:p>
          <a:p>
            <a:r>
              <a:rPr lang="en-GB" b="1" dirty="0"/>
              <a:t>“An alternative therapy</a:t>
            </a:r>
            <a:r>
              <a:rPr lang="en-GB" dirty="0"/>
              <a:t> is generally used instead of conventional medical treatment” (Cancer Research UK, 2021).</a:t>
            </a:r>
          </a:p>
          <a:p>
            <a:endParaRPr lang="en-GB" dirty="0"/>
          </a:p>
          <a:p>
            <a:endParaRPr lang="en-US" dirty="0"/>
          </a:p>
        </p:txBody>
      </p:sp>
    </p:spTree>
    <p:extLst>
      <p:ext uri="{BB962C8B-B14F-4D97-AF65-F5344CB8AC3E}">
        <p14:creationId xmlns:p14="http://schemas.microsoft.com/office/powerpoint/2010/main" val="1781747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2BC5-426A-8F48-8018-526BEBDAB24C}"/>
              </a:ext>
            </a:extLst>
          </p:cNvPr>
          <p:cNvSpPr>
            <a:spLocks noGrp="1"/>
          </p:cNvSpPr>
          <p:nvPr>
            <p:ph type="title"/>
          </p:nvPr>
        </p:nvSpPr>
        <p:spPr/>
        <p:txBody>
          <a:bodyPr>
            <a:normAutofit/>
          </a:bodyPr>
          <a:lstStyle/>
          <a:p>
            <a:r>
              <a:rPr lang="en-US" dirty="0"/>
              <a:t>History on the development of terminology  </a:t>
            </a:r>
          </a:p>
        </p:txBody>
      </p:sp>
      <p:sp>
        <p:nvSpPr>
          <p:cNvPr id="3" name="Content Placeholder 2">
            <a:extLst>
              <a:ext uri="{FF2B5EF4-FFF2-40B4-BE49-F238E27FC236}">
                <a16:creationId xmlns:a16="http://schemas.microsoft.com/office/drawing/2014/main" id="{1EA15E93-5317-1045-8DF4-61F4EA3DF960}"/>
              </a:ext>
            </a:extLst>
          </p:cNvPr>
          <p:cNvSpPr>
            <a:spLocks noGrp="1"/>
          </p:cNvSpPr>
          <p:nvPr>
            <p:ph idx="1"/>
          </p:nvPr>
        </p:nvSpPr>
        <p:spPr>
          <a:xfrm>
            <a:off x="609600" y="1600200"/>
            <a:ext cx="10972800" cy="4038599"/>
          </a:xfrm>
        </p:spPr>
        <p:txBody>
          <a:bodyPr>
            <a:normAutofit/>
          </a:bodyPr>
          <a:lstStyle/>
          <a:p>
            <a:r>
              <a:rPr lang="en-GB" dirty="0"/>
              <a:t>In the 1970s and 1980s today’s complementary therapies were disciplines mainly provided as an alternative to conventional health care and hence became known collectively as “alternative medicine.”</a:t>
            </a:r>
          </a:p>
          <a:p>
            <a:r>
              <a:rPr lang="en-GB" dirty="0"/>
              <a:t>The name “complementary medicine” developed as the two systems began to be used alongside (to “complement”) each other. </a:t>
            </a:r>
          </a:p>
        </p:txBody>
      </p:sp>
    </p:spTree>
    <p:extLst>
      <p:ext uri="{BB962C8B-B14F-4D97-AF65-F5344CB8AC3E}">
        <p14:creationId xmlns:p14="http://schemas.microsoft.com/office/powerpoint/2010/main" val="4000930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2BC5-426A-8F48-8018-526BEBDAB24C}"/>
              </a:ext>
            </a:extLst>
          </p:cNvPr>
          <p:cNvSpPr>
            <a:spLocks noGrp="1"/>
          </p:cNvSpPr>
          <p:nvPr>
            <p:ph type="title"/>
          </p:nvPr>
        </p:nvSpPr>
        <p:spPr/>
        <p:txBody>
          <a:bodyPr>
            <a:normAutofit/>
          </a:bodyPr>
          <a:lstStyle/>
          <a:p>
            <a:r>
              <a:rPr lang="en-US" dirty="0"/>
              <a:t>History on the development of terminology  </a:t>
            </a:r>
          </a:p>
        </p:txBody>
      </p:sp>
      <p:sp>
        <p:nvSpPr>
          <p:cNvPr id="3" name="Content Placeholder 2">
            <a:extLst>
              <a:ext uri="{FF2B5EF4-FFF2-40B4-BE49-F238E27FC236}">
                <a16:creationId xmlns:a16="http://schemas.microsoft.com/office/drawing/2014/main" id="{1EA15E93-5317-1045-8DF4-61F4EA3DF960}"/>
              </a:ext>
            </a:extLst>
          </p:cNvPr>
          <p:cNvSpPr>
            <a:spLocks noGrp="1"/>
          </p:cNvSpPr>
          <p:nvPr>
            <p:ph idx="1"/>
          </p:nvPr>
        </p:nvSpPr>
        <p:spPr>
          <a:xfrm>
            <a:off x="609600" y="1600200"/>
            <a:ext cx="10972800" cy="4038599"/>
          </a:xfrm>
        </p:spPr>
        <p:txBody>
          <a:bodyPr>
            <a:normAutofit lnSpcReduction="10000"/>
          </a:bodyPr>
          <a:lstStyle/>
          <a:p>
            <a:r>
              <a:rPr lang="en-GB" dirty="0"/>
              <a:t>Over the years, “complementary” has changed from describing this relation between unconventional healthcare disciplines and conventional care to defining the group of disciplines itself.</a:t>
            </a:r>
          </a:p>
          <a:p>
            <a:r>
              <a:rPr lang="en-GB" dirty="0"/>
              <a:t>Some authorities use the term “unconventional medicine” synonymously. This changing and overlapping terminology may explain some of the confusion that surrounds the subject</a:t>
            </a:r>
            <a:endParaRPr lang="en-US" dirty="0"/>
          </a:p>
        </p:txBody>
      </p:sp>
    </p:spTree>
    <p:extLst>
      <p:ext uri="{BB962C8B-B14F-4D97-AF65-F5344CB8AC3E}">
        <p14:creationId xmlns:p14="http://schemas.microsoft.com/office/powerpoint/2010/main" val="1414214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F877-D0E6-3048-8F5E-C0856700739E}"/>
              </a:ext>
            </a:extLst>
          </p:cNvPr>
          <p:cNvSpPr>
            <a:spLocks noGrp="1"/>
          </p:cNvSpPr>
          <p:nvPr>
            <p:ph type="title"/>
          </p:nvPr>
        </p:nvSpPr>
        <p:spPr>
          <a:xfrm>
            <a:off x="609600" y="74613"/>
            <a:ext cx="10972800" cy="1143000"/>
          </a:xfrm>
        </p:spPr>
        <p:txBody>
          <a:bodyPr/>
          <a:lstStyle/>
          <a:p>
            <a:r>
              <a:rPr lang="en-US" dirty="0"/>
              <a:t>History </a:t>
            </a:r>
          </a:p>
        </p:txBody>
      </p:sp>
      <p:sp>
        <p:nvSpPr>
          <p:cNvPr id="3" name="Content Placeholder 2">
            <a:extLst>
              <a:ext uri="{FF2B5EF4-FFF2-40B4-BE49-F238E27FC236}">
                <a16:creationId xmlns:a16="http://schemas.microsoft.com/office/drawing/2014/main" id="{1320948E-4EC5-3440-83D1-02E0F0B81558}"/>
              </a:ext>
            </a:extLst>
          </p:cNvPr>
          <p:cNvSpPr>
            <a:spLocks noGrp="1"/>
          </p:cNvSpPr>
          <p:nvPr>
            <p:ph idx="1"/>
          </p:nvPr>
        </p:nvSpPr>
        <p:spPr>
          <a:xfrm>
            <a:off x="838200" y="1323023"/>
            <a:ext cx="10515600" cy="4762500"/>
          </a:xfrm>
        </p:spPr>
        <p:txBody>
          <a:bodyPr>
            <a:noAutofit/>
          </a:bodyPr>
          <a:lstStyle/>
          <a:p>
            <a:r>
              <a:rPr lang="en-GB" sz="2800" dirty="0"/>
              <a:t>Roots in ancient Eastern philosophies of health, and traditional healing methods</a:t>
            </a:r>
          </a:p>
          <a:p>
            <a:r>
              <a:rPr lang="en-GB" sz="2800" dirty="0"/>
              <a:t>CT declined with the appearance of antibiotics in the early 1900s and then regained popularity in the 1970s.</a:t>
            </a:r>
          </a:p>
          <a:p>
            <a:r>
              <a:rPr lang="en-GB" sz="2800" dirty="0"/>
              <a:t>The World Health Organization (WHO) has noted that various forms of CAM have served as the primary health practice in developing countries for years and are expanding worldwide in countries where more conventional medicine is predominant. </a:t>
            </a:r>
          </a:p>
          <a:p>
            <a:endParaRPr lang="en-US" sz="2800" dirty="0"/>
          </a:p>
        </p:txBody>
      </p:sp>
    </p:spTree>
    <p:extLst>
      <p:ext uri="{BB962C8B-B14F-4D97-AF65-F5344CB8AC3E}">
        <p14:creationId xmlns:p14="http://schemas.microsoft.com/office/powerpoint/2010/main" val="261680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F877-D0E6-3048-8F5E-C0856700739E}"/>
              </a:ext>
            </a:extLst>
          </p:cNvPr>
          <p:cNvSpPr>
            <a:spLocks noGrp="1"/>
          </p:cNvSpPr>
          <p:nvPr>
            <p:ph type="title"/>
          </p:nvPr>
        </p:nvSpPr>
        <p:spPr>
          <a:xfrm>
            <a:off x="609600" y="74613"/>
            <a:ext cx="10972800" cy="1143000"/>
          </a:xfrm>
        </p:spPr>
        <p:txBody>
          <a:bodyPr/>
          <a:lstStyle/>
          <a:p>
            <a:r>
              <a:rPr lang="en-US" dirty="0"/>
              <a:t>History </a:t>
            </a:r>
          </a:p>
        </p:txBody>
      </p:sp>
      <p:sp>
        <p:nvSpPr>
          <p:cNvPr id="3" name="Content Placeholder 2">
            <a:extLst>
              <a:ext uri="{FF2B5EF4-FFF2-40B4-BE49-F238E27FC236}">
                <a16:creationId xmlns:a16="http://schemas.microsoft.com/office/drawing/2014/main" id="{1320948E-4EC5-3440-83D1-02E0F0B81558}"/>
              </a:ext>
            </a:extLst>
          </p:cNvPr>
          <p:cNvSpPr>
            <a:spLocks noGrp="1"/>
          </p:cNvSpPr>
          <p:nvPr>
            <p:ph idx="1"/>
          </p:nvPr>
        </p:nvSpPr>
        <p:spPr>
          <a:xfrm>
            <a:off x="838200" y="1323023"/>
            <a:ext cx="10515600" cy="3807777"/>
          </a:xfrm>
        </p:spPr>
        <p:txBody>
          <a:bodyPr>
            <a:noAutofit/>
          </a:bodyPr>
          <a:lstStyle/>
          <a:p>
            <a:r>
              <a:rPr lang="en-GB" sz="2800" dirty="0"/>
              <a:t>Numerous social, economic, and political factors have influenced the renewed interest in CT in the USA, the UK and Europe. </a:t>
            </a:r>
          </a:p>
          <a:p>
            <a:r>
              <a:rPr lang="en-GB" sz="2800" dirty="0"/>
              <a:t>More than 1,800 CAM therapies have been identified that can offer both benefits and risks to the users, so health care providers must have a basic knowledge of these therapies.</a:t>
            </a:r>
          </a:p>
          <a:p>
            <a:endParaRPr lang="en-US" sz="2800" dirty="0"/>
          </a:p>
        </p:txBody>
      </p:sp>
    </p:spTree>
    <p:extLst>
      <p:ext uri="{BB962C8B-B14F-4D97-AF65-F5344CB8AC3E}">
        <p14:creationId xmlns:p14="http://schemas.microsoft.com/office/powerpoint/2010/main" val="3061796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2B53-5839-A14B-AE1B-A59F9A5C33E3}"/>
              </a:ext>
            </a:extLst>
          </p:cNvPr>
          <p:cNvSpPr>
            <a:spLocks noGrp="1"/>
          </p:cNvSpPr>
          <p:nvPr>
            <p:ph type="title"/>
          </p:nvPr>
        </p:nvSpPr>
        <p:spPr>
          <a:xfrm>
            <a:off x="586596" y="2245809"/>
            <a:ext cx="10782444" cy="1564716"/>
          </a:xfrm>
        </p:spPr>
        <p:txBody>
          <a:bodyPr vert="horz" lIns="91440" tIns="45720" rIns="91440" bIns="45720" rtlCol="0" anchor="b">
            <a:normAutofit/>
          </a:bodyPr>
          <a:lstStyle/>
          <a:p>
            <a:r>
              <a:rPr lang="en-US" sz="4800" kern="1200" dirty="0">
                <a:solidFill>
                  <a:schemeClr val="tx1"/>
                </a:solidFill>
                <a:latin typeface="+mj-lt"/>
                <a:ea typeface="+mj-ea"/>
                <a:cs typeface="+mj-cs"/>
              </a:rPr>
              <a:t>Let’s look at the origins of some of CTs </a:t>
            </a:r>
          </a:p>
        </p:txBody>
      </p:sp>
    </p:spTree>
    <p:extLst>
      <p:ext uri="{BB962C8B-B14F-4D97-AF65-F5344CB8AC3E}">
        <p14:creationId xmlns:p14="http://schemas.microsoft.com/office/powerpoint/2010/main" val="198877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EED7A-F9AA-1F42-9C3E-30BD548FC647}"/>
              </a:ext>
            </a:extLst>
          </p:cNvPr>
          <p:cNvSpPr>
            <a:spLocks noGrp="1"/>
          </p:cNvSpPr>
          <p:nvPr>
            <p:ph type="title"/>
          </p:nvPr>
        </p:nvSpPr>
        <p:spPr>
          <a:xfrm>
            <a:off x="878471" y="112610"/>
            <a:ext cx="10066122" cy="1298448"/>
          </a:xfrm>
        </p:spPr>
        <p:txBody>
          <a:bodyPr anchor="b">
            <a:normAutofit/>
          </a:bodyPr>
          <a:lstStyle/>
          <a:p>
            <a:r>
              <a:rPr lang="en-GB" sz="4800" dirty="0">
                <a:effectLst/>
              </a:rPr>
              <a:t>Traditional Chinese Medicine</a:t>
            </a:r>
            <a:endParaRPr lang="en-US" sz="4800" dirty="0"/>
          </a:p>
        </p:txBody>
      </p:sp>
      <p:sp>
        <p:nvSpPr>
          <p:cNvPr id="3" name="Content Placeholder 2">
            <a:extLst>
              <a:ext uri="{FF2B5EF4-FFF2-40B4-BE49-F238E27FC236}">
                <a16:creationId xmlns:a16="http://schemas.microsoft.com/office/drawing/2014/main" id="{021BE1BC-D6B6-514B-B427-AD3BABE56B29}"/>
              </a:ext>
            </a:extLst>
          </p:cNvPr>
          <p:cNvSpPr>
            <a:spLocks noGrp="1"/>
          </p:cNvSpPr>
          <p:nvPr>
            <p:ph idx="1"/>
          </p:nvPr>
        </p:nvSpPr>
        <p:spPr>
          <a:xfrm>
            <a:off x="538480" y="1757680"/>
            <a:ext cx="5902960" cy="3800559"/>
          </a:xfrm>
        </p:spPr>
        <p:txBody>
          <a:bodyPr anchor="ctr">
            <a:noAutofit/>
          </a:bodyPr>
          <a:lstStyle/>
          <a:p>
            <a:r>
              <a:rPr lang="en-GB" sz="2200" dirty="0"/>
              <a:t>Originating in ancient China, this practice has evolved over thousands of years. Traditional Chinese Medicine (TCM) practices involve the use of herbs, dietary therapy, and mind and body practices such as acupuncture and tai chi. Although the exact number of people who use TCM is unknown, it is estimated in 1997 that some 10,000 practitioners served more than 1 million patients each year. Acupuncture and tai chi were noted as the most frequently used. </a:t>
            </a:r>
            <a:endParaRPr lang="en-US" sz="2200" dirty="0"/>
          </a:p>
        </p:txBody>
      </p:sp>
      <p:pic>
        <p:nvPicPr>
          <p:cNvPr id="4098" name="Picture 2" descr="Image result for traditional chinese medicine">
            <a:extLst>
              <a:ext uri="{FF2B5EF4-FFF2-40B4-BE49-F238E27FC236}">
                <a16:creationId xmlns:a16="http://schemas.microsoft.com/office/drawing/2014/main" id="{D479753B-E4CE-5243-88D2-8952DF71D7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840" r="6511" b="2"/>
          <a:stretch/>
        </p:blipFill>
        <p:spPr bwMode="auto">
          <a:xfrm>
            <a:off x="7550408" y="1881392"/>
            <a:ext cx="4364841" cy="3147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453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BC7E5-E947-5546-8626-885BFF002779}"/>
              </a:ext>
            </a:extLst>
          </p:cNvPr>
          <p:cNvSpPr>
            <a:spLocks noGrp="1"/>
          </p:cNvSpPr>
          <p:nvPr>
            <p:ph type="title"/>
          </p:nvPr>
        </p:nvSpPr>
        <p:spPr>
          <a:xfrm>
            <a:off x="793662" y="1313"/>
            <a:ext cx="10066122" cy="1298448"/>
          </a:xfrm>
        </p:spPr>
        <p:txBody>
          <a:bodyPr anchor="b">
            <a:normAutofit/>
          </a:bodyPr>
          <a:lstStyle/>
          <a:p>
            <a:r>
              <a:rPr lang="en-GB" sz="4800" dirty="0">
                <a:effectLst/>
              </a:rPr>
              <a:t>Ayurvedic Medicine</a:t>
            </a:r>
            <a:endParaRPr lang="en-US" sz="4800" dirty="0"/>
          </a:p>
        </p:txBody>
      </p:sp>
      <p:sp>
        <p:nvSpPr>
          <p:cNvPr id="3" name="Content Placeholder 2">
            <a:extLst>
              <a:ext uri="{FF2B5EF4-FFF2-40B4-BE49-F238E27FC236}">
                <a16:creationId xmlns:a16="http://schemas.microsoft.com/office/drawing/2014/main" id="{9AB39862-2ED9-E441-B4E0-3137568959B0}"/>
              </a:ext>
            </a:extLst>
          </p:cNvPr>
          <p:cNvSpPr>
            <a:spLocks noGrp="1"/>
          </p:cNvSpPr>
          <p:nvPr>
            <p:ph idx="1"/>
          </p:nvPr>
        </p:nvSpPr>
        <p:spPr>
          <a:xfrm>
            <a:off x="671740" y="1554480"/>
            <a:ext cx="6531700" cy="4003759"/>
          </a:xfrm>
        </p:spPr>
        <p:txBody>
          <a:bodyPr anchor="ctr">
            <a:noAutofit/>
          </a:bodyPr>
          <a:lstStyle/>
          <a:p>
            <a:r>
              <a:rPr lang="en-GB" sz="2200" dirty="0"/>
              <a:t>Originating in India more than 3,000 years ago, Ayurvedic is one of the world's oldest medical systems. Many practices predate written records and were handed down by word of mouth. Ayurveda has three broad types of treatment: elimination therapies, pacification therapies, and nourishing therapies. Physicians prescribe individualized treatments, including compounds of herbs or other ingredients (including metals), diet, exercise, yoga, body manipulation, and lifestyle recommendations.</a:t>
            </a:r>
            <a:endParaRPr lang="en-US" sz="2200" dirty="0"/>
          </a:p>
        </p:txBody>
      </p:sp>
      <p:pic>
        <p:nvPicPr>
          <p:cNvPr id="5122" name="Picture 2" descr="Image result for Ayurvedic Medicine">
            <a:extLst>
              <a:ext uri="{FF2B5EF4-FFF2-40B4-BE49-F238E27FC236}">
                <a16:creationId xmlns:a16="http://schemas.microsoft.com/office/drawing/2014/main" id="{6FD8BD7B-56C0-FF49-BEDF-30AA1D762B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718"/>
          <a:stretch/>
        </p:blipFill>
        <p:spPr bwMode="auto">
          <a:xfrm>
            <a:off x="7667610" y="2077189"/>
            <a:ext cx="4247639" cy="3063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471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A22B2-C383-C44A-B3C5-EAFA46A280DA}"/>
              </a:ext>
            </a:extLst>
          </p:cNvPr>
          <p:cNvSpPr>
            <a:spLocks noGrp="1"/>
          </p:cNvSpPr>
          <p:nvPr>
            <p:ph type="title"/>
          </p:nvPr>
        </p:nvSpPr>
        <p:spPr>
          <a:xfrm>
            <a:off x="793662" y="37098"/>
            <a:ext cx="10066122" cy="1298448"/>
          </a:xfrm>
        </p:spPr>
        <p:txBody>
          <a:bodyPr anchor="b">
            <a:normAutofit/>
          </a:bodyPr>
          <a:lstStyle/>
          <a:p>
            <a:r>
              <a:rPr lang="en-GB" sz="4800" dirty="0">
                <a:effectLst/>
              </a:rPr>
              <a:t>Homeopathy</a:t>
            </a:r>
            <a:endParaRPr lang="en-US" sz="4800" dirty="0"/>
          </a:p>
        </p:txBody>
      </p:sp>
      <p:sp>
        <p:nvSpPr>
          <p:cNvPr id="3" name="Content Placeholder 2">
            <a:extLst>
              <a:ext uri="{FF2B5EF4-FFF2-40B4-BE49-F238E27FC236}">
                <a16:creationId xmlns:a16="http://schemas.microsoft.com/office/drawing/2014/main" id="{74164206-5BBF-0B44-827F-3D6220353B30}"/>
              </a:ext>
            </a:extLst>
          </p:cNvPr>
          <p:cNvSpPr>
            <a:spLocks noGrp="1"/>
          </p:cNvSpPr>
          <p:nvPr>
            <p:ph idx="1"/>
          </p:nvPr>
        </p:nvSpPr>
        <p:spPr>
          <a:xfrm>
            <a:off x="497840" y="1730604"/>
            <a:ext cx="7020560" cy="3639450"/>
          </a:xfrm>
        </p:spPr>
        <p:txBody>
          <a:bodyPr anchor="ctr">
            <a:noAutofit/>
          </a:bodyPr>
          <a:lstStyle/>
          <a:p>
            <a:r>
              <a:rPr lang="en-GB" sz="2200" dirty="0">
                <a:effectLst/>
              </a:rPr>
              <a:t>Homeopathy is the oldest form of complementary and alternative medicine developed in Europe. Founded by Samuel Hahnemann, it was first practiced in Germany at the end of the 18th century. There are two main theories in homeopathic medicine: "Like cures like" and the "Law of minimum dose." Homeopathic remedies are derived from substances that come from plants, minerals, or animals, often formulated as sugar pellets. It is not uncommon for two people with the same condition to receive different treatments as remedies are tailor made for individuals. </a:t>
            </a:r>
            <a:endParaRPr lang="en-US" sz="2200" dirty="0"/>
          </a:p>
        </p:txBody>
      </p:sp>
      <p:pic>
        <p:nvPicPr>
          <p:cNvPr id="6146" name="Picture 2" descr="Image result for Homeopathy">
            <a:extLst>
              <a:ext uri="{FF2B5EF4-FFF2-40B4-BE49-F238E27FC236}">
                <a16:creationId xmlns:a16="http://schemas.microsoft.com/office/drawing/2014/main" id="{1A66A216-D9C7-944D-8D5C-7356871640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26" r="-2" b="-2"/>
          <a:stretch/>
        </p:blipFill>
        <p:spPr bwMode="auto">
          <a:xfrm>
            <a:off x="7719196" y="2152738"/>
            <a:ext cx="4298524" cy="3099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1130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D191D-C2E6-D14A-BEC3-93C8246CBEC4}"/>
              </a:ext>
            </a:extLst>
          </p:cNvPr>
          <p:cNvSpPr>
            <a:spLocks noGrp="1"/>
          </p:cNvSpPr>
          <p:nvPr>
            <p:ph type="title"/>
          </p:nvPr>
        </p:nvSpPr>
        <p:spPr>
          <a:xfrm>
            <a:off x="793662" y="11473"/>
            <a:ext cx="10066122" cy="1298448"/>
          </a:xfrm>
        </p:spPr>
        <p:txBody>
          <a:bodyPr anchor="b">
            <a:normAutofit/>
          </a:bodyPr>
          <a:lstStyle/>
          <a:p>
            <a:r>
              <a:rPr lang="en-GB" sz="4800" dirty="0">
                <a:effectLst/>
              </a:rPr>
              <a:t>Native American Traditional Healing</a:t>
            </a:r>
            <a:endParaRPr lang="en-US" sz="4800" dirty="0"/>
          </a:p>
        </p:txBody>
      </p:sp>
      <p:sp>
        <p:nvSpPr>
          <p:cNvPr id="3" name="Content Placeholder 2">
            <a:extLst>
              <a:ext uri="{FF2B5EF4-FFF2-40B4-BE49-F238E27FC236}">
                <a16:creationId xmlns:a16="http://schemas.microsoft.com/office/drawing/2014/main" id="{9D9A86E1-8DE4-5C4D-948E-8F00C7CE8CD2}"/>
              </a:ext>
            </a:extLst>
          </p:cNvPr>
          <p:cNvSpPr>
            <a:spLocks noGrp="1"/>
          </p:cNvSpPr>
          <p:nvPr>
            <p:ph idx="1"/>
          </p:nvPr>
        </p:nvSpPr>
        <p:spPr>
          <a:xfrm>
            <a:off x="641262" y="1759202"/>
            <a:ext cx="6765378" cy="3639450"/>
          </a:xfrm>
        </p:spPr>
        <p:txBody>
          <a:bodyPr anchor="ctr">
            <a:noAutofit/>
          </a:bodyPr>
          <a:lstStyle/>
          <a:p>
            <a:r>
              <a:rPr lang="en-GB" sz="2000" dirty="0"/>
              <a:t>Unlike standard western practices, Native American wellness and traditional healing focus on the balance of mental, physical, and spiritual wellness. The connection between communities, nature, tradition, and the Great Spirit is the guiding principal for continued well-being in Native cultures. Though practices may differ from tribe to tribe foundations of Native American healing include plants, story-telling, tobacco, music, smudging, and ceremonies. While a healer or medicine man will be present in communities to facilitate treatments it is believed that health and well-being is an individual responsibility.</a:t>
            </a:r>
            <a:endParaRPr lang="en-US" sz="2000" dirty="0"/>
          </a:p>
        </p:txBody>
      </p:sp>
      <p:pic>
        <p:nvPicPr>
          <p:cNvPr id="7170" name="Picture 2">
            <a:extLst>
              <a:ext uri="{FF2B5EF4-FFF2-40B4-BE49-F238E27FC236}">
                <a16:creationId xmlns:a16="http://schemas.microsoft.com/office/drawing/2014/main" id="{46722A0F-A861-EA4A-B6FF-AC5058786C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26" r="-1" b="29149"/>
          <a:stretch/>
        </p:blipFill>
        <p:spPr bwMode="auto">
          <a:xfrm>
            <a:off x="7830007" y="2138815"/>
            <a:ext cx="3993802" cy="2880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4569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2917-BB3A-694F-A801-31AA5505C115}"/>
              </a:ext>
            </a:extLst>
          </p:cNvPr>
          <p:cNvSpPr>
            <a:spLocks noGrp="1"/>
          </p:cNvSpPr>
          <p:nvPr>
            <p:ph type="title"/>
          </p:nvPr>
        </p:nvSpPr>
        <p:spPr/>
        <p:txBody>
          <a:bodyPr/>
          <a:lstStyle/>
          <a:p>
            <a:r>
              <a:rPr lang="en-US" dirty="0"/>
              <a:t>Class Activity </a:t>
            </a:r>
          </a:p>
        </p:txBody>
      </p:sp>
      <p:sp>
        <p:nvSpPr>
          <p:cNvPr id="3" name="Content Placeholder 2">
            <a:extLst>
              <a:ext uri="{FF2B5EF4-FFF2-40B4-BE49-F238E27FC236}">
                <a16:creationId xmlns:a16="http://schemas.microsoft.com/office/drawing/2014/main" id="{C9DBD49D-8034-C741-A988-85434648D3F9}"/>
              </a:ext>
            </a:extLst>
          </p:cNvPr>
          <p:cNvSpPr>
            <a:spLocks noGrp="1"/>
          </p:cNvSpPr>
          <p:nvPr>
            <p:ph idx="1"/>
          </p:nvPr>
        </p:nvSpPr>
        <p:spPr/>
        <p:txBody>
          <a:bodyPr/>
          <a:lstStyle/>
          <a:p>
            <a:r>
              <a:rPr lang="en-US" dirty="0"/>
              <a:t>What CTs do you know? (you have 10-15 minutes to find as many as possible) </a:t>
            </a:r>
          </a:p>
          <a:p>
            <a:endParaRPr lang="en-US" dirty="0"/>
          </a:p>
          <a:p>
            <a:r>
              <a:rPr lang="en-US" dirty="0"/>
              <a:t>Share your findings with the class</a:t>
            </a:r>
          </a:p>
        </p:txBody>
      </p:sp>
    </p:spTree>
    <p:extLst>
      <p:ext uri="{BB962C8B-B14F-4D97-AF65-F5344CB8AC3E}">
        <p14:creationId xmlns:p14="http://schemas.microsoft.com/office/powerpoint/2010/main" val="32883851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FA3AA-1CA0-AB45-8647-8E5236EEC6F4}"/>
              </a:ext>
            </a:extLst>
          </p:cNvPr>
          <p:cNvSpPr>
            <a:spLocks noGrp="1"/>
          </p:cNvSpPr>
          <p:nvPr>
            <p:ph type="title"/>
          </p:nvPr>
        </p:nvSpPr>
        <p:spPr>
          <a:xfrm>
            <a:off x="609600" y="51118"/>
            <a:ext cx="10972800" cy="1143000"/>
          </a:xfrm>
        </p:spPr>
        <p:txBody>
          <a:bodyPr/>
          <a:lstStyle/>
          <a:p>
            <a:r>
              <a:rPr lang="en-US" dirty="0"/>
              <a:t>Common complementary therapies </a:t>
            </a:r>
          </a:p>
        </p:txBody>
      </p:sp>
      <p:sp>
        <p:nvSpPr>
          <p:cNvPr id="3" name="Content Placeholder 2">
            <a:extLst>
              <a:ext uri="{FF2B5EF4-FFF2-40B4-BE49-F238E27FC236}">
                <a16:creationId xmlns:a16="http://schemas.microsoft.com/office/drawing/2014/main" id="{8128EF2A-C516-EA45-B587-8C54684D280F}"/>
              </a:ext>
            </a:extLst>
          </p:cNvPr>
          <p:cNvSpPr>
            <a:spLocks noGrp="1"/>
          </p:cNvSpPr>
          <p:nvPr>
            <p:ph idx="1"/>
          </p:nvPr>
        </p:nvSpPr>
        <p:spPr>
          <a:xfrm>
            <a:off x="365760" y="1314768"/>
            <a:ext cx="11566010" cy="4222432"/>
          </a:xfrm>
        </p:spPr>
        <p:txBody>
          <a:bodyPr numCol="3">
            <a:noAutofit/>
          </a:bodyPr>
          <a:lstStyle/>
          <a:p>
            <a:r>
              <a:rPr lang="en-GB" sz="2100" dirty="0"/>
              <a:t>Acupressure</a:t>
            </a:r>
          </a:p>
          <a:p>
            <a:r>
              <a:rPr lang="en-GB" sz="2100" dirty="0"/>
              <a:t>Acupuncture</a:t>
            </a:r>
          </a:p>
          <a:p>
            <a:r>
              <a:rPr lang="en-GB" sz="2100" dirty="0"/>
              <a:t>Alexander</a:t>
            </a:r>
          </a:p>
          <a:p>
            <a:r>
              <a:rPr lang="en-GB" sz="2100" dirty="0"/>
              <a:t>technique</a:t>
            </a:r>
          </a:p>
          <a:p>
            <a:r>
              <a:rPr lang="en-GB" sz="2100" dirty="0"/>
              <a:t>Applied kinesiology</a:t>
            </a:r>
          </a:p>
          <a:p>
            <a:r>
              <a:rPr lang="en-GB" sz="2100" dirty="0" err="1"/>
              <a:t>Anthroposophic</a:t>
            </a:r>
            <a:r>
              <a:rPr lang="en-GB" sz="2100" dirty="0"/>
              <a:t> medicine</a:t>
            </a:r>
          </a:p>
          <a:p>
            <a:r>
              <a:rPr lang="en-GB" sz="2100" dirty="0"/>
              <a:t>Aromatherapy</a:t>
            </a:r>
          </a:p>
          <a:p>
            <a:r>
              <a:rPr lang="en-GB" sz="2100" dirty="0"/>
              <a:t>Autogenic training</a:t>
            </a:r>
          </a:p>
          <a:p>
            <a:r>
              <a:rPr lang="en-GB" sz="2100" dirty="0"/>
              <a:t>Ayurveda</a:t>
            </a:r>
          </a:p>
          <a:p>
            <a:r>
              <a:rPr lang="en-GB" sz="2100" dirty="0"/>
              <a:t>Chiropractic</a:t>
            </a:r>
          </a:p>
          <a:p>
            <a:r>
              <a:rPr lang="en-GB" sz="2100" dirty="0"/>
              <a:t>Cranial osteopathy</a:t>
            </a:r>
          </a:p>
          <a:p>
            <a:r>
              <a:rPr lang="en-GB" sz="2100" dirty="0"/>
              <a:t>Environmental medicine</a:t>
            </a:r>
          </a:p>
          <a:p>
            <a:r>
              <a:rPr lang="en-GB" sz="2100" dirty="0"/>
              <a:t>Healing</a:t>
            </a:r>
          </a:p>
          <a:p>
            <a:r>
              <a:rPr lang="en-GB" sz="2100" dirty="0"/>
              <a:t>Herbal medicine</a:t>
            </a:r>
          </a:p>
          <a:p>
            <a:r>
              <a:rPr lang="en-GB" sz="2100" dirty="0"/>
              <a:t>Homoeopathy</a:t>
            </a:r>
          </a:p>
          <a:p>
            <a:r>
              <a:rPr lang="en-GB" sz="2100" dirty="0"/>
              <a:t>Hypnosis</a:t>
            </a:r>
          </a:p>
          <a:p>
            <a:r>
              <a:rPr lang="en-GB" sz="2100" dirty="0"/>
              <a:t>Massage</a:t>
            </a:r>
          </a:p>
          <a:p>
            <a:r>
              <a:rPr lang="en-GB" sz="2100" dirty="0"/>
              <a:t>Meditation</a:t>
            </a:r>
          </a:p>
          <a:p>
            <a:r>
              <a:rPr lang="en-GB" sz="2100" dirty="0"/>
              <a:t>Naturopathy</a:t>
            </a:r>
          </a:p>
          <a:p>
            <a:r>
              <a:rPr lang="en-GB" sz="2100" dirty="0"/>
              <a:t>Nutritional therapy</a:t>
            </a:r>
          </a:p>
          <a:p>
            <a:r>
              <a:rPr lang="en-GB" sz="2100" dirty="0"/>
              <a:t>Osteopathy</a:t>
            </a:r>
          </a:p>
          <a:p>
            <a:r>
              <a:rPr lang="en-GB" sz="2100" dirty="0"/>
              <a:t>Reflexology</a:t>
            </a:r>
          </a:p>
          <a:p>
            <a:r>
              <a:rPr lang="en-GB" sz="2100" dirty="0"/>
              <a:t>Reiki</a:t>
            </a:r>
          </a:p>
          <a:p>
            <a:r>
              <a:rPr lang="en-GB" sz="2100" dirty="0"/>
              <a:t>Relaxation and visualisation</a:t>
            </a:r>
          </a:p>
          <a:p>
            <a:r>
              <a:rPr lang="en-GB" sz="2100" dirty="0"/>
              <a:t>Shiatsu</a:t>
            </a:r>
          </a:p>
          <a:p>
            <a:r>
              <a:rPr lang="en-GB" sz="2100" dirty="0"/>
              <a:t>Therapeutic touch</a:t>
            </a:r>
          </a:p>
          <a:p>
            <a:r>
              <a:rPr lang="en-GB" sz="2100" dirty="0"/>
              <a:t>Yoga</a:t>
            </a:r>
          </a:p>
          <a:p>
            <a:endParaRPr lang="en-US" sz="2100" dirty="0"/>
          </a:p>
        </p:txBody>
      </p:sp>
    </p:spTree>
    <p:extLst>
      <p:ext uri="{BB962C8B-B14F-4D97-AF65-F5344CB8AC3E}">
        <p14:creationId xmlns:p14="http://schemas.microsoft.com/office/powerpoint/2010/main" val="4159074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8EE5-BE79-C447-9AAF-2B1987A05E37}"/>
              </a:ext>
            </a:extLst>
          </p:cNvPr>
          <p:cNvSpPr>
            <a:spLocks noGrp="1"/>
          </p:cNvSpPr>
          <p:nvPr>
            <p:ph type="title"/>
          </p:nvPr>
        </p:nvSpPr>
        <p:spPr/>
        <p:txBody>
          <a:bodyPr>
            <a:normAutofit/>
          </a:bodyPr>
          <a:lstStyle/>
          <a:p>
            <a:r>
              <a:rPr lang="en-GB" dirty="0">
                <a:effectLst/>
              </a:rPr>
              <a:t>Philosophies of complementary therapies</a:t>
            </a:r>
            <a:endParaRPr lang="en-US" dirty="0"/>
          </a:p>
        </p:txBody>
      </p:sp>
      <p:sp>
        <p:nvSpPr>
          <p:cNvPr id="3" name="Content Placeholder 2">
            <a:extLst>
              <a:ext uri="{FF2B5EF4-FFF2-40B4-BE49-F238E27FC236}">
                <a16:creationId xmlns:a16="http://schemas.microsoft.com/office/drawing/2014/main" id="{D2220F31-C49D-1147-B8EA-D20DA8BF329D}"/>
              </a:ext>
            </a:extLst>
          </p:cNvPr>
          <p:cNvSpPr>
            <a:spLocks noGrp="1"/>
          </p:cNvSpPr>
          <p:nvPr>
            <p:ph idx="1"/>
          </p:nvPr>
        </p:nvSpPr>
        <p:spPr>
          <a:xfrm>
            <a:off x="838200" y="1417638"/>
            <a:ext cx="10515600" cy="4486275"/>
          </a:xfrm>
        </p:spPr>
        <p:txBody>
          <a:bodyPr>
            <a:normAutofit/>
          </a:bodyPr>
          <a:lstStyle/>
          <a:p>
            <a:pPr marL="0" indent="0">
              <a:buNone/>
            </a:pPr>
            <a:r>
              <a:rPr lang="en-GB" sz="2800" dirty="0"/>
              <a:t>Complementary therapies tend to share a few core beliefs, including: </a:t>
            </a:r>
          </a:p>
          <a:p>
            <a:r>
              <a:rPr lang="en-GB" sz="2800" dirty="0"/>
              <a:t>Illness occurs if the body is out of balance.</a:t>
            </a:r>
          </a:p>
          <a:p>
            <a:r>
              <a:rPr lang="en-GB" sz="2800" dirty="0"/>
              <a:t>Practitioners tend towards a multifactorial view of illness as caused by disturbances at physical, biomechanical, psychosocial and spiritual levels</a:t>
            </a:r>
          </a:p>
          <a:p>
            <a:r>
              <a:rPr lang="en-GB" sz="2800" dirty="0"/>
              <a:t>The body can heal itself and maintain a healthy state if given the right conditions.</a:t>
            </a:r>
          </a:p>
          <a:p>
            <a:endParaRPr lang="en-US" sz="2800" dirty="0"/>
          </a:p>
        </p:txBody>
      </p:sp>
    </p:spTree>
    <p:extLst>
      <p:ext uri="{BB962C8B-B14F-4D97-AF65-F5344CB8AC3E}">
        <p14:creationId xmlns:p14="http://schemas.microsoft.com/office/powerpoint/2010/main" val="3677367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8EE5-BE79-C447-9AAF-2B1987A05E37}"/>
              </a:ext>
            </a:extLst>
          </p:cNvPr>
          <p:cNvSpPr>
            <a:spLocks noGrp="1"/>
          </p:cNvSpPr>
          <p:nvPr>
            <p:ph type="title"/>
          </p:nvPr>
        </p:nvSpPr>
        <p:spPr/>
        <p:txBody>
          <a:bodyPr>
            <a:normAutofit/>
          </a:bodyPr>
          <a:lstStyle/>
          <a:p>
            <a:r>
              <a:rPr lang="en-GB" dirty="0">
                <a:effectLst/>
              </a:rPr>
              <a:t>Philosophies of complementary therapies</a:t>
            </a:r>
            <a:endParaRPr lang="en-US" dirty="0"/>
          </a:p>
        </p:txBody>
      </p:sp>
      <p:sp>
        <p:nvSpPr>
          <p:cNvPr id="3" name="Content Placeholder 2">
            <a:extLst>
              <a:ext uri="{FF2B5EF4-FFF2-40B4-BE49-F238E27FC236}">
                <a16:creationId xmlns:a16="http://schemas.microsoft.com/office/drawing/2014/main" id="{D2220F31-C49D-1147-B8EA-D20DA8BF329D}"/>
              </a:ext>
            </a:extLst>
          </p:cNvPr>
          <p:cNvSpPr>
            <a:spLocks noGrp="1"/>
          </p:cNvSpPr>
          <p:nvPr>
            <p:ph idx="1"/>
          </p:nvPr>
        </p:nvSpPr>
        <p:spPr>
          <a:xfrm>
            <a:off x="838200" y="1690689"/>
            <a:ext cx="10515600" cy="3907472"/>
          </a:xfrm>
        </p:spPr>
        <p:txBody>
          <a:bodyPr>
            <a:normAutofit lnSpcReduction="10000"/>
          </a:bodyPr>
          <a:lstStyle/>
          <a:p>
            <a:pPr marL="0" indent="0">
              <a:buNone/>
            </a:pPr>
            <a:r>
              <a:rPr lang="en-GB" sz="2800" dirty="0"/>
              <a:t>Continued… </a:t>
            </a:r>
          </a:p>
          <a:p>
            <a:r>
              <a:rPr lang="en-GB" sz="2800" dirty="0"/>
              <a:t>Diagnosis relies largely on patients’ own account of their experience</a:t>
            </a:r>
          </a:p>
          <a:p>
            <a:r>
              <a:rPr lang="en-GB" sz="2800" dirty="0"/>
              <a:t>The whole person should be treated, not just the disease or the symptoms (context considered).</a:t>
            </a:r>
          </a:p>
          <a:p>
            <a:r>
              <a:rPr lang="en-GB" sz="2800" dirty="0"/>
              <a:t>The gentlest therapies must be tried first before harsher ones.</a:t>
            </a:r>
          </a:p>
          <a:p>
            <a:r>
              <a:rPr lang="en-GB" sz="2800" dirty="0"/>
              <a:t>There is no quick fix, since healing and balance take time.</a:t>
            </a:r>
          </a:p>
          <a:p>
            <a:r>
              <a:rPr lang="en-GB" sz="2800" dirty="0"/>
              <a:t>Natural products are preferable to synthetic ones.</a:t>
            </a:r>
          </a:p>
          <a:p>
            <a:endParaRPr lang="en-US" sz="2800" dirty="0"/>
          </a:p>
        </p:txBody>
      </p:sp>
    </p:spTree>
    <p:extLst>
      <p:ext uri="{BB962C8B-B14F-4D97-AF65-F5344CB8AC3E}">
        <p14:creationId xmlns:p14="http://schemas.microsoft.com/office/powerpoint/2010/main" val="1215913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38D5-2D23-AC4A-A6F5-E29838468F7C}"/>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Class discussion </a:t>
            </a:r>
          </a:p>
        </p:txBody>
      </p:sp>
      <p:sp>
        <p:nvSpPr>
          <p:cNvPr id="3" name="Content Placeholder 2">
            <a:extLst>
              <a:ext uri="{FF2B5EF4-FFF2-40B4-BE49-F238E27FC236}">
                <a16:creationId xmlns:a16="http://schemas.microsoft.com/office/drawing/2014/main" id="{073A1EB5-6628-A04B-8673-4A0E6B01C7F9}"/>
              </a:ext>
            </a:extLst>
          </p:cNvPr>
          <p:cNvSpPr>
            <a:spLocks noGrp="1"/>
          </p:cNvSpPr>
          <p:nvPr>
            <p:ph idx="1"/>
          </p:nvPr>
        </p:nvSpPr>
        <p:spPr>
          <a:xfrm>
            <a:off x="609601" y="2011680"/>
            <a:ext cx="4734648" cy="3198899"/>
          </a:xfrm>
        </p:spPr>
        <p:txBody>
          <a:bodyPr>
            <a:normAutofit/>
          </a:bodyPr>
          <a:lstStyle/>
          <a:p>
            <a:r>
              <a:rPr lang="en-US" sz="2800" dirty="0"/>
              <a:t>Based on the philosophies of CTs, what do you think are the potential benefits and disadvantages of CT?  </a:t>
            </a:r>
          </a:p>
        </p:txBody>
      </p:sp>
      <p:graphicFrame>
        <p:nvGraphicFramePr>
          <p:cNvPr id="4" name="Table 4">
            <a:extLst>
              <a:ext uri="{FF2B5EF4-FFF2-40B4-BE49-F238E27FC236}">
                <a16:creationId xmlns:a16="http://schemas.microsoft.com/office/drawing/2014/main" id="{FEA5D233-DB1E-734B-9339-922ABF4D5316}"/>
              </a:ext>
            </a:extLst>
          </p:cNvPr>
          <p:cNvGraphicFramePr>
            <a:graphicFrameLocks noGrp="1"/>
          </p:cNvGraphicFramePr>
          <p:nvPr>
            <p:extLst>
              <p:ext uri="{D42A27DB-BD31-4B8C-83A1-F6EECF244321}">
                <p14:modId xmlns:p14="http://schemas.microsoft.com/office/powerpoint/2010/main" val="1514048196"/>
              </p:ext>
            </p:extLst>
          </p:nvPr>
        </p:nvGraphicFramePr>
        <p:xfrm>
          <a:off x="5669281" y="2113162"/>
          <a:ext cx="5684520" cy="2152697"/>
        </p:xfrm>
        <a:graphic>
          <a:graphicData uri="http://schemas.openxmlformats.org/drawingml/2006/table">
            <a:tbl>
              <a:tblPr firstRow="1" bandRow="1">
                <a:tableStyleId>{22838BEF-8BB2-4498-84A7-C5851F593DF1}</a:tableStyleId>
              </a:tblPr>
              <a:tblGrid>
                <a:gridCol w="2852348">
                  <a:extLst>
                    <a:ext uri="{9D8B030D-6E8A-4147-A177-3AD203B41FA5}">
                      <a16:colId xmlns:a16="http://schemas.microsoft.com/office/drawing/2014/main" val="4274810689"/>
                    </a:ext>
                  </a:extLst>
                </a:gridCol>
                <a:gridCol w="2832172">
                  <a:extLst>
                    <a:ext uri="{9D8B030D-6E8A-4147-A177-3AD203B41FA5}">
                      <a16:colId xmlns:a16="http://schemas.microsoft.com/office/drawing/2014/main" val="288629598"/>
                    </a:ext>
                  </a:extLst>
                </a:gridCol>
              </a:tblGrid>
              <a:tr h="725179">
                <a:tc>
                  <a:txBody>
                    <a:bodyPr/>
                    <a:lstStyle/>
                    <a:p>
                      <a:r>
                        <a:rPr lang="en-US" sz="2600" b="0" cap="none" spc="0" dirty="0">
                          <a:solidFill>
                            <a:schemeClr val="tx1"/>
                          </a:solidFill>
                        </a:rPr>
                        <a:t>Benefits </a:t>
                      </a:r>
                    </a:p>
                  </a:txBody>
                  <a:tcPr marL="171302" marR="171302" marT="171302" marB="85651" anchor="ctr"/>
                </a:tc>
                <a:tc>
                  <a:txBody>
                    <a:bodyPr/>
                    <a:lstStyle/>
                    <a:p>
                      <a:r>
                        <a:rPr lang="en-US" sz="2600" b="0" cap="none" spc="0" dirty="0">
                          <a:solidFill>
                            <a:schemeClr val="tx1"/>
                          </a:solidFill>
                        </a:rPr>
                        <a:t>Disadvantages  </a:t>
                      </a:r>
                    </a:p>
                  </a:txBody>
                  <a:tcPr marL="171302" marR="171302" marT="171302" marB="85651" anchor="ctr"/>
                </a:tc>
                <a:extLst>
                  <a:ext uri="{0D108BD9-81ED-4DB2-BD59-A6C34878D82A}">
                    <a16:rowId xmlns:a16="http://schemas.microsoft.com/office/drawing/2014/main" val="454346456"/>
                  </a:ext>
                </a:extLst>
              </a:tr>
              <a:tr h="713759">
                <a:tc>
                  <a:txBody>
                    <a:bodyPr/>
                    <a:lstStyle/>
                    <a:p>
                      <a:endParaRPr lang="en-US" sz="2200" cap="none" spc="0">
                        <a:solidFill>
                          <a:schemeClr val="tx1"/>
                        </a:solidFill>
                      </a:endParaRPr>
                    </a:p>
                  </a:txBody>
                  <a:tcPr marL="171302" marR="171302" marT="171302" marB="85651"/>
                </a:tc>
                <a:tc>
                  <a:txBody>
                    <a:bodyPr/>
                    <a:lstStyle/>
                    <a:p>
                      <a:endParaRPr lang="en-US" sz="2200" cap="none" spc="0" dirty="0">
                        <a:solidFill>
                          <a:schemeClr val="tx1"/>
                        </a:solidFill>
                      </a:endParaRPr>
                    </a:p>
                  </a:txBody>
                  <a:tcPr marL="171302" marR="171302" marT="171302" marB="85651"/>
                </a:tc>
                <a:extLst>
                  <a:ext uri="{0D108BD9-81ED-4DB2-BD59-A6C34878D82A}">
                    <a16:rowId xmlns:a16="http://schemas.microsoft.com/office/drawing/2014/main" val="3370433573"/>
                  </a:ext>
                </a:extLst>
              </a:tr>
              <a:tr h="713759">
                <a:tc>
                  <a:txBody>
                    <a:bodyPr/>
                    <a:lstStyle/>
                    <a:p>
                      <a:endParaRPr lang="en-US" sz="2200" cap="none" spc="0" dirty="0">
                        <a:solidFill>
                          <a:schemeClr val="tx1"/>
                        </a:solidFill>
                      </a:endParaRPr>
                    </a:p>
                  </a:txBody>
                  <a:tcPr marL="171302" marR="171302" marT="171302" marB="85651"/>
                </a:tc>
                <a:tc>
                  <a:txBody>
                    <a:bodyPr/>
                    <a:lstStyle/>
                    <a:p>
                      <a:endParaRPr lang="en-US" sz="2200" cap="none" spc="0" dirty="0">
                        <a:solidFill>
                          <a:schemeClr val="tx1"/>
                        </a:solidFill>
                      </a:endParaRPr>
                    </a:p>
                  </a:txBody>
                  <a:tcPr marL="171302" marR="171302" marT="171302" marB="85651"/>
                </a:tc>
                <a:extLst>
                  <a:ext uri="{0D108BD9-81ED-4DB2-BD59-A6C34878D82A}">
                    <a16:rowId xmlns:a16="http://schemas.microsoft.com/office/drawing/2014/main" val="3783891938"/>
                  </a:ext>
                </a:extLst>
              </a:tr>
            </a:tbl>
          </a:graphicData>
        </a:graphic>
      </p:graphicFrame>
      <p:sp>
        <p:nvSpPr>
          <p:cNvPr id="5" name="Title 1">
            <a:extLst>
              <a:ext uri="{FF2B5EF4-FFF2-40B4-BE49-F238E27FC236}">
                <a16:creationId xmlns:a16="http://schemas.microsoft.com/office/drawing/2014/main" id="{9F97DFD9-3E58-457F-8D68-2887029E9A2D}"/>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Discussion</a:t>
            </a:r>
            <a:endParaRPr lang="en-US" dirty="0"/>
          </a:p>
        </p:txBody>
      </p:sp>
    </p:spTree>
    <p:extLst>
      <p:ext uri="{BB962C8B-B14F-4D97-AF65-F5344CB8AC3E}">
        <p14:creationId xmlns:p14="http://schemas.microsoft.com/office/powerpoint/2010/main" val="3929855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607A-76A6-F44C-938B-6E17FD4D7349}"/>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Class discussion  </a:t>
            </a:r>
          </a:p>
        </p:txBody>
      </p:sp>
      <p:sp>
        <p:nvSpPr>
          <p:cNvPr id="3" name="Content Placeholder 2">
            <a:extLst>
              <a:ext uri="{FF2B5EF4-FFF2-40B4-BE49-F238E27FC236}">
                <a16:creationId xmlns:a16="http://schemas.microsoft.com/office/drawing/2014/main" id="{B9D4E450-0C5F-0340-AF28-CCABAED59163}"/>
              </a:ext>
            </a:extLst>
          </p:cNvPr>
          <p:cNvSpPr>
            <a:spLocks noGrp="1"/>
          </p:cNvSpPr>
          <p:nvPr>
            <p:ph idx="1"/>
          </p:nvPr>
        </p:nvSpPr>
        <p:spPr>
          <a:xfrm>
            <a:off x="741680" y="1857759"/>
            <a:ext cx="5931008" cy="3563159"/>
          </a:xfrm>
        </p:spPr>
        <p:txBody>
          <a:bodyPr>
            <a:noAutofit/>
          </a:bodyPr>
          <a:lstStyle/>
          <a:p>
            <a:r>
              <a:rPr lang="en-US" dirty="0"/>
              <a:t>What can you understand by a holistic model of health?</a:t>
            </a:r>
          </a:p>
          <a:p>
            <a:r>
              <a:rPr lang="en-US" dirty="0"/>
              <a:t>Why holistic approach is important? </a:t>
            </a:r>
          </a:p>
        </p:txBody>
      </p:sp>
      <p:pic>
        <p:nvPicPr>
          <p:cNvPr id="2050" name="Picture 2" descr="Image result for holistic health model">
            <a:extLst>
              <a:ext uri="{FF2B5EF4-FFF2-40B4-BE49-F238E27FC236}">
                <a16:creationId xmlns:a16="http://schemas.microsoft.com/office/drawing/2014/main" id="{07D8CB81-B7CB-B94A-A775-F9A9A892CCE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01288" y="1519380"/>
            <a:ext cx="3865808" cy="386580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91AA1AD0-B6BB-4CCD-BAFB-E03E28195170}"/>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Holistic approach</a:t>
            </a:r>
            <a:endParaRPr lang="en-US" dirty="0"/>
          </a:p>
        </p:txBody>
      </p:sp>
    </p:spTree>
    <p:extLst>
      <p:ext uri="{BB962C8B-B14F-4D97-AF65-F5344CB8AC3E}">
        <p14:creationId xmlns:p14="http://schemas.microsoft.com/office/powerpoint/2010/main" val="1388595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F808-6AF7-1849-9051-899084F22E8A}"/>
              </a:ext>
            </a:extLst>
          </p:cNvPr>
          <p:cNvSpPr>
            <a:spLocks noGrp="1"/>
          </p:cNvSpPr>
          <p:nvPr>
            <p:ph type="title"/>
          </p:nvPr>
        </p:nvSpPr>
        <p:spPr/>
        <p:txBody>
          <a:bodyPr/>
          <a:lstStyle/>
          <a:p>
            <a:r>
              <a:rPr lang="en-US" dirty="0"/>
              <a:t>Holistic vs reductionist approach of CTs </a:t>
            </a:r>
          </a:p>
        </p:txBody>
      </p:sp>
      <p:sp>
        <p:nvSpPr>
          <p:cNvPr id="3" name="Content Placeholder 2">
            <a:extLst>
              <a:ext uri="{FF2B5EF4-FFF2-40B4-BE49-F238E27FC236}">
                <a16:creationId xmlns:a16="http://schemas.microsoft.com/office/drawing/2014/main" id="{27F6584B-9DB0-9447-A0FF-4BEE8D66C504}"/>
              </a:ext>
            </a:extLst>
          </p:cNvPr>
          <p:cNvSpPr>
            <a:spLocks noGrp="1"/>
          </p:cNvSpPr>
          <p:nvPr>
            <p:ph idx="1"/>
          </p:nvPr>
        </p:nvSpPr>
        <p:spPr/>
        <p:txBody>
          <a:bodyPr>
            <a:normAutofit fontScale="92500" lnSpcReduction="20000"/>
          </a:bodyPr>
          <a:lstStyle/>
          <a:p>
            <a:r>
              <a:rPr lang="en-GB" dirty="0"/>
              <a:t>Complementary and alternative therapies typically take a </a:t>
            </a:r>
            <a:r>
              <a:rPr lang="en-GB" b="1" dirty="0"/>
              <a:t>holistic approach </a:t>
            </a:r>
            <a:r>
              <a:rPr lang="en-GB" dirty="0"/>
              <a:t>to your physical and mental health. This means that they consider all aspects of your physical and emotional wellbeing as a whole, rather than treating particular symptoms separately.</a:t>
            </a:r>
          </a:p>
          <a:p>
            <a:endParaRPr lang="en-GB" dirty="0"/>
          </a:p>
          <a:p>
            <a:r>
              <a:rPr lang="en-GB" dirty="0"/>
              <a:t>CTs frequently use a ‘package of care’ approach: modifying lifestyle, diet change, exercise as well as a specific treatment such as homeopathy.</a:t>
            </a:r>
          </a:p>
        </p:txBody>
      </p:sp>
    </p:spTree>
    <p:extLst>
      <p:ext uri="{BB962C8B-B14F-4D97-AF65-F5344CB8AC3E}">
        <p14:creationId xmlns:p14="http://schemas.microsoft.com/office/powerpoint/2010/main" val="21051484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F808-6AF7-1849-9051-899084F22E8A}"/>
              </a:ext>
            </a:extLst>
          </p:cNvPr>
          <p:cNvSpPr>
            <a:spLocks noGrp="1"/>
          </p:cNvSpPr>
          <p:nvPr>
            <p:ph type="title"/>
          </p:nvPr>
        </p:nvSpPr>
        <p:spPr/>
        <p:txBody>
          <a:bodyPr/>
          <a:lstStyle/>
          <a:p>
            <a:r>
              <a:rPr lang="en-US" dirty="0"/>
              <a:t>Holistic vs reductionist approach of CTs </a:t>
            </a:r>
          </a:p>
        </p:txBody>
      </p:sp>
      <p:sp>
        <p:nvSpPr>
          <p:cNvPr id="3" name="Content Placeholder 2">
            <a:extLst>
              <a:ext uri="{FF2B5EF4-FFF2-40B4-BE49-F238E27FC236}">
                <a16:creationId xmlns:a16="http://schemas.microsoft.com/office/drawing/2014/main" id="{27F6584B-9DB0-9447-A0FF-4BEE8D66C504}"/>
              </a:ext>
            </a:extLst>
          </p:cNvPr>
          <p:cNvSpPr>
            <a:spLocks noGrp="1"/>
          </p:cNvSpPr>
          <p:nvPr>
            <p:ph idx="1"/>
          </p:nvPr>
        </p:nvSpPr>
        <p:spPr/>
        <p:txBody>
          <a:bodyPr>
            <a:normAutofit/>
          </a:bodyPr>
          <a:lstStyle/>
          <a:p>
            <a:r>
              <a:rPr lang="en-GB" dirty="0"/>
              <a:t>Example of CT approaches where explanations and treatment can appear highly </a:t>
            </a:r>
            <a:r>
              <a:rPr lang="en-GB" b="1" dirty="0"/>
              <a:t>reductionist</a:t>
            </a:r>
            <a:r>
              <a:rPr lang="en-GB" dirty="0"/>
              <a:t>, e.g., might ignore complex psychosocial factors in a case of depression and simply offer a nutritional supplement as an antidepressant or a homeopathic remedy; or prescribe antioxidants in high dosage to someone with cancer while ignoring the person's anguish and the family dynamics.</a:t>
            </a:r>
            <a:endParaRPr lang="en-US" dirty="0"/>
          </a:p>
        </p:txBody>
      </p:sp>
    </p:spTree>
    <p:extLst>
      <p:ext uri="{BB962C8B-B14F-4D97-AF65-F5344CB8AC3E}">
        <p14:creationId xmlns:p14="http://schemas.microsoft.com/office/powerpoint/2010/main" val="291982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46E93-E9E0-5547-B176-E4BA8C873F63}"/>
              </a:ext>
            </a:extLst>
          </p:cNvPr>
          <p:cNvSpPr>
            <a:spLocks noGrp="1"/>
          </p:cNvSpPr>
          <p:nvPr>
            <p:ph type="title"/>
          </p:nvPr>
        </p:nvSpPr>
        <p:spPr/>
        <p:txBody>
          <a:bodyPr/>
          <a:lstStyle/>
          <a:p>
            <a:r>
              <a:rPr lang="en-US" dirty="0"/>
              <a:t>Different CTs classifications </a:t>
            </a:r>
          </a:p>
        </p:txBody>
      </p:sp>
      <p:sp>
        <p:nvSpPr>
          <p:cNvPr id="3" name="Content Placeholder 2">
            <a:extLst>
              <a:ext uri="{FF2B5EF4-FFF2-40B4-BE49-F238E27FC236}">
                <a16:creationId xmlns:a16="http://schemas.microsoft.com/office/drawing/2014/main" id="{DB87D092-A893-BF4D-9418-49B32A60B3D4}"/>
              </a:ext>
            </a:extLst>
          </p:cNvPr>
          <p:cNvSpPr>
            <a:spLocks noGrp="1"/>
          </p:cNvSpPr>
          <p:nvPr>
            <p:ph idx="1"/>
          </p:nvPr>
        </p:nvSpPr>
        <p:spPr/>
        <p:txBody>
          <a:bodyPr>
            <a:normAutofit/>
          </a:bodyPr>
          <a:lstStyle/>
          <a:p>
            <a:r>
              <a:rPr lang="en-GB" sz="2400" b="1" dirty="0"/>
              <a:t>Alternative</a:t>
            </a:r>
            <a:r>
              <a:rPr lang="en-GB" sz="2400" dirty="0"/>
              <a:t> medical systems / Systems of care (e.g. Naturopathy, Homeopathy, Ayurveda)</a:t>
            </a:r>
          </a:p>
          <a:p>
            <a:r>
              <a:rPr lang="en-GB" sz="2400" b="1" dirty="0"/>
              <a:t>Biologically</a:t>
            </a:r>
            <a:r>
              <a:rPr lang="en-GB" sz="2400" dirty="0"/>
              <a:t> based treatments (e.g. Herbal medicine, Nutritional Therapy)</a:t>
            </a:r>
          </a:p>
          <a:p>
            <a:r>
              <a:rPr lang="en-GB" sz="2400" b="1" dirty="0"/>
              <a:t>Mind body </a:t>
            </a:r>
            <a:r>
              <a:rPr lang="en-GB" sz="2400" dirty="0"/>
              <a:t>techniques (e.g. Meditation, Relaxation, Guided imaginary, Hypnotherapy)</a:t>
            </a:r>
          </a:p>
          <a:p>
            <a:r>
              <a:rPr lang="en-GB" sz="2400" b="1" dirty="0"/>
              <a:t>Manipulative and body based </a:t>
            </a:r>
            <a:r>
              <a:rPr lang="en-GB" sz="2400" dirty="0"/>
              <a:t>methods (e.g. Yoga, Chiropractic therapy, Massage therapy)</a:t>
            </a:r>
          </a:p>
          <a:p>
            <a:r>
              <a:rPr lang="en-GB" sz="2400" b="1" dirty="0"/>
              <a:t>Energy</a:t>
            </a:r>
            <a:r>
              <a:rPr lang="en-GB" sz="2400" dirty="0"/>
              <a:t> therapies (e.g. Acupuncture, Reflexology)</a:t>
            </a:r>
          </a:p>
          <a:p>
            <a:endParaRPr lang="en-US" sz="2400" dirty="0"/>
          </a:p>
        </p:txBody>
      </p:sp>
    </p:spTree>
    <p:extLst>
      <p:ext uri="{BB962C8B-B14F-4D97-AF65-F5344CB8AC3E}">
        <p14:creationId xmlns:p14="http://schemas.microsoft.com/office/powerpoint/2010/main" val="1993223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A785-9F39-AA4D-B00F-517317C7C600}"/>
              </a:ext>
            </a:extLst>
          </p:cNvPr>
          <p:cNvSpPr>
            <a:spLocks noGrp="1"/>
          </p:cNvSpPr>
          <p:nvPr>
            <p:ph type="title"/>
          </p:nvPr>
        </p:nvSpPr>
        <p:spPr>
          <a:xfrm>
            <a:off x="762000" y="559678"/>
            <a:ext cx="3567915" cy="4952492"/>
          </a:xfrm>
        </p:spPr>
        <p:txBody>
          <a:bodyPr>
            <a:normAutofit/>
          </a:bodyPr>
          <a:lstStyle/>
          <a:p>
            <a:r>
              <a:rPr lang="en-US">
                <a:solidFill>
                  <a:schemeClr val="bg1"/>
                </a:solidFill>
              </a:rPr>
              <a:t>Different classification </a:t>
            </a:r>
          </a:p>
        </p:txBody>
      </p:sp>
      <p:graphicFrame>
        <p:nvGraphicFramePr>
          <p:cNvPr id="5" name="Content Placeholder 2">
            <a:extLst>
              <a:ext uri="{FF2B5EF4-FFF2-40B4-BE49-F238E27FC236}">
                <a16:creationId xmlns:a16="http://schemas.microsoft.com/office/drawing/2014/main" id="{FAA3C676-973A-404C-B3B9-AA2EEC856FF9}"/>
              </a:ext>
            </a:extLst>
          </p:cNvPr>
          <p:cNvGraphicFramePr>
            <a:graphicFrameLocks noGrp="1"/>
          </p:cNvGraphicFramePr>
          <p:nvPr>
            <p:ph idx="1"/>
            <p:extLst>
              <p:ext uri="{D42A27DB-BD31-4B8C-83A1-F6EECF244321}">
                <p14:modId xmlns:p14="http://schemas.microsoft.com/office/powerpoint/2010/main" val="3197180784"/>
              </p:ext>
            </p:extLst>
          </p:nvPr>
        </p:nvGraphicFramePr>
        <p:xfrm>
          <a:off x="3343275" y="434976"/>
          <a:ext cx="5505450" cy="487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477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481D1-1DD0-064D-A50D-1E698BA60661}"/>
              </a:ext>
            </a:extLst>
          </p:cNvPr>
          <p:cNvSpPr>
            <a:spLocks noGrp="1"/>
          </p:cNvSpPr>
          <p:nvPr>
            <p:ph type="title"/>
          </p:nvPr>
        </p:nvSpPr>
        <p:spPr>
          <a:xfrm>
            <a:off x="4889230" y="19668"/>
            <a:ext cx="6586491" cy="980457"/>
          </a:xfrm>
        </p:spPr>
        <p:txBody>
          <a:bodyPr anchor="b">
            <a:normAutofit/>
          </a:bodyPr>
          <a:lstStyle/>
          <a:p>
            <a:r>
              <a:rPr lang="en-US" dirty="0"/>
              <a:t>MIND - BODY</a:t>
            </a:r>
          </a:p>
        </p:txBody>
      </p:sp>
      <p:sp>
        <p:nvSpPr>
          <p:cNvPr id="3" name="Content Placeholder 2">
            <a:extLst>
              <a:ext uri="{FF2B5EF4-FFF2-40B4-BE49-F238E27FC236}">
                <a16:creationId xmlns:a16="http://schemas.microsoft.com/office/drawing/2014/main" id="{3BFF672E-AF96-2E4E-B330-5F8EE3C7805A}"/>
              </a:ext>
            </a:extLst>
          </p:cNvPr>
          <p:cNvSpPr>
            <a:spLocks noGrp="1"/>
          </p:cNvSpPr>
          <p:nvPr>
            <p:ph idx="1"/>
          </p:nvPr>
        </p:nvSpPr>
        <p:spPr>
          <a:xfrm>
            <a:off x="4965431" y="1172478"/>
            <a:ext cx="6586489" cy="3785419"/>
          </a:xfrm>
        </p:spPr>
        <p:txBody>
          <a:bodyPr>
            <a:noAutofit/>
          </a:bodyPr>
          <a:lstStyle/>
          <a:p>
            <a:pPr marL="0" indent="0">
              <a:buNone/>
            </a:pPr>
            <a:r>
              <a:rPr lang="en-GB" sz="2000" dirty="0"/>
              <a:t>•ACCUPUNCTURE AND ACUPRESSURE</a:t>
            </a:r>
          </a:p>
          <a:p>
            <a:pPr marL="0" indent="0">
              <a:buNone/>
            </a:pPr>
            <a:r>
              <a:rPr lang="en-GB" sz="2000" dirty="0"/>
              <a:t>•ALEXANDER TECHNIQUE</a:t>
            </a:r>
          </a:p>
          <a:p>
            <a:pPr marL="0" indent="0">
              <a:buNone/>
            </a:pPr>
            <a:r>
              <a:rPr lang="en-GB" sz="2000" dirty="0"/>
              <a:t>•GUIDED IMAGERY</a:t>
            </a:r>
          </a:p>
          <a:p>
            <a:pPr marL="0" indent="0">
              <a:buNone/>
            </a:pPr>
            <a:r>
              <a:rPr lang="en-GB" sz="2000" dirty="0"/>
              <a:t>•HYPNOSIS</a:t>
            </a:r>
          </a:p>
          <a:p>
            <a:pPr marL="0" indent="0">
              <a:buNone/>
            </a:pPr>
            <a:r>
              <a:rPr lang="en-GB" sz="2000" dirty="0"/>
              <a:t>•MASSAGE</a:t>
            </a:r>
          </a:p>
          <a:p>
            <a:pPr marL="0" indent="0">
              <a:buNone/>
            </a:pPr>
            <a:r>
              <a:rPr lang="en-GB" sz="2000" dirty="0"/>
              <a:t>•MEDIDATION</a:t>
            </a:r>
          </a:p>
          <a:p>
            <a:pPr marL="0" indent="0">
              <a:buNone/>
            </a:pPr>
            <a:r>
              <a:rPr lang="en-GB" sz="2000" dirty="0"/>
              <a:t>•REFLEXOLOGY</a:t>
            </a:r>
          </a:p>
          <a:p>
            <a:pPr marL="0" indent="0">
              <a:buNone/>
            </a:pPr>
            <a:r>
              <a:rPr lang="en-GB" sz="2000" dirty="0"/>
              <a:t>•ROFLING / STRUCTURAL INTEGRATION</a:t>
            </a:r>
          </a:p>
          <a:p>
            <a:pPr marL="0" indent="0">
              <a:buNone/>
            </a:pPr>
            <a:r>
              <a:rPr lang="en-GB" sz="2000" dirty="0"/>
              <a:t>•SPINAL MANIULATION</a:t>
            </a:r>
          </a:p>
          <a:p>
            <a:pPr marL="0" indent="0">
              <a:buNone/>
            </a:pPr>
            <a:r>
              <a:rPr lang="en-GB" sz="2000" dirty="0"/>
              <a:t>•TAI CHI</a:t>
            </a:r>
          </a:p>
          <a:p>
            <a:pPr marL="0" indent="0">
              <a:buNone/>
            </a:pPr>
            <a:r>
              <a:rPr lang="en-GB" sz="2000" dirty="0"/>
              <a:t>•THERAPEUTIC TOUCH</a:t>
            </a:r>
          </a:p>
          <a:p>
            <a:pPr marL="0" indent="0">
              <a:buNone/>
            </a:pPr>
            <a:r>
              <a:rPr lang="en-GB" sz="2000" dirty="0"/>
              <a:t>•YOGA</a:t>
            </a:r>
          </a:p>
          <a:p>
            <a:endParaRPr lang="en-US" sz="2000" dirty="0"/>
          </a:p>
        </p:txBody>
      </p:sp>
      <p:pic>
        <p:nvPicPr>
          <p:cNvPr id="5" name="Picture 4" descr="White stones balanced in a stack">
            <a:extLst>
              <a:ext uri="{FF2B5EF4-FFF2-40B4-BE49-F238E27FC236}">
                <a16:creationId xmlns:a16="http://schemas.microsoft.com/office/drawing/2014/main" id="{C284E1E3-3C10-4BB5-A18A-F6FC43A75184}"/>
              </a:ext>
            </a:extLst>
          </p:cNvPr>
          <p:cNvPicPr>
            <a:picLocks noChangeAspect="1"/>
          </p:cNvPicPr>
          <p:nvPr/>
        </p:nvPicPr>
        <p:blipFill rotWithShape="1">
          <a:blip r:embed="rId2"/>
          <a:srcRect l="54719" r="161" b="-1"/>
          <a:stretch/>
        </p:blipFill>
        <p:spPr>
          <a:xfrm>
            <a:off x="428646" y="171460"/>
            <a:ext cx="3669826" cy="5429240"/>
          </a:xfrm>
          <a:prstGeom prst="rect">
            <a:avLst/>
          </a:prstGeom>
          <a:effectLst/>
        </p:spPr>
      </p:pic>
    </p:spTree>
    <p:extLst>
      <p:ext uri="{BB962C8B-B14F-4D97-AF65-F5344CB8AC3E}">
        <p14:creationId xmlns:p14="http://schemas.microsoft.com/office/powerpoint/2010/main" val="1471278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68CC-2F76-F94C-B4C4-3EA10CF45BA2}"/>
              </a:ext>
            </a:extLst>
          </p:cNvPr>
          <p:cNvSpPr>
            <a:spLocks noGrp="1"/>
          </p:cNvSpPr>
          <p:nvPr>
            <p:ph type="title"/>
          </p:nvPr>
        </p:nvSpPr>
        <p:spPr>
          <a:xfrm>
            <a:off x="804671" y="640263"/>
            <a:ext cx="3938779" cy="4550862"/>
          </a:xfrm>
        </p:spPr>
        <p:txBody>
          <a:bodyPr>
            <a:normAutofit/>
          </a:bodyPr>
          <a:lstStyle/>
          <a:p>
            <a:r>
              <a:rPr lang="en-GB" dirty="0"/>
              <a:t>TRADITIONAL MEDICAL SYSTEMS</a:t>
            </a:r>
            <a:endParaRPr lang="en-US" dirty="0"/>
          </a:p>
        </p:txBody>
      </p:sp>
      <p:sp>
        <p:nvSpPr>
          <p:cNvPr id="3" name="Content Placeholder 2">
            <a:extLst>
              <a:ext uri="{FF2B5EF4-FFF2-40B4-BE49-F238E27FC236}">
                <a16:creationId xmlns:a16="http://schemas.microsoft.com/office/drawing/2014/main" id="{E4DC1D0F-9877-184A-9792-BDAA8CF37E76}"/>
              </a:ext>
            </a:extLst>
          </p:cNvPr>
          <p:cNvSpPr>
            <a:spLocks noGrp="1"/>
          </p:cNvSpPr>
          <p:nvPr>
            <p:ph idx="1"/>
          </p:nvPr>
        </p:nvSpPr>
        <p:spPr>
          <a:xfrm>
            <a:off x="5358384" y="640263"/>
            <a:ext cx="6028944" cy="5254510"/>
          </a:xfrm>
        </p:spPr>
        <p:txBody>
          <a:bodyPr anchor="ctr">
            <a:normAutofit/>
          </a:bodyPr>
          <a:lstStyle/>
          <a:p>
            <a:pPr marL="0" indent="0">
              <a:buNone/>
            </a:pPr>
            <a:r>
              <a:rPr lang="en-GB" sz="2400" dirty="0"/>
              <a:t>•AYURVEDIC MEDICINE</a:t>
            </a:r>
          </a:p>
          <a:p>
            <a:pPr marL="0" indent="0">
              <a:buNone/>
            </a:pPr>
            <a:r>
              <a:rPr lang="en-GB" sz="2400" dirty="0"/>
              <a:t>•CURANDERISMO</a:t>
            </a:r>
          </a:p>
          <a:p>
            <a:pPr marL="0" indent="0">
              <a:buNone/>
            </a:pPr>
            <a:r>
              <a:rPr lang="en-GB" sz="2400" dirty="0"/>
              <a:t>•NATIVE AMERICAN MEDICINE</a:t>
            </a:r>
          </a:p>
          <a:p>
            <a:pPr marL="0" indent="0">
              <a:buNone/>
            </a:pPr>
            <a:r>
              <a:rPr lang="en-GB" sz="2400" dirty="0"/>
              <a:t>•SIDDHA MEDICINE</a:t>
            </a:r>
          </a:p>
          <a:p>
            <a:pPr marL="0" indent="0">
              <a:buNone/>
            </a:pPr>
            <a:r>
              <a:rPr lang="en-GB" sz="2400" dirty="0"/>
              <a:t>•TIBETIAN MEDICINE</a:t>
            </a:r>
          </a:p>
          <a:p>
            <a:pPr marL="0" indent="0">
              <a:buNone/>
            </a:pPr>
            <a:r>
              <a:rPr lang="en-GB" sz="2400" dirty="0"/>
              <a:t>•TRADITIONAL CHINESE MEDICINE</a:t>
            </a:r>
          </a:p>
          <a:p>
            <a:pPr marL="0" indent="0">
              <a:buNone/>
            </a:pPr>
            <a:r>
              <a:rPr lang="en-GB" sz="2400" dirty="0"/>
              <a:t>•UNANI MEDICINE</a:t>
            </a:r>
          </a:p>
          <a:p>
            <a:endParaRPr lang="en-US" sz="2400" dirty="0"/>
          </a:p>
        </p:txBody>
      </p:sp>
    </p:spTree>
    <p:extLst>
      <p:ext uri="{BB962C8B-B14F-4D97-AF65-F5344CB8AC3E}">
        <p14:creationId xmlns:p14="http://schemas.microsoft.com/office/powerpoint/2010/main" val="4426963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osteopathy">
            <a:extLst>
              <a:ext uri="{FF2B5EF4-FFF2-40B4-BE49-F238E27FC236}">
                <a16:creationId xmlns:a16="http://schemas.microsoft.com/office/drawing/2014/main" id="{9D8FB4A4-E320-044B-8B32-E28EF97A6F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356" r="13599"/>
          <a:stretch/>
        </p:blipFill>
        <p:spPr bwMode="auto">
          <a:xfrm>
            <a:off x="6238878" y="523804"/>
            <a:ext cx="5953122" cy="5075917"/>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FD6695-5778-F544-BCDC-5E2A757B1A77}"/>
              </a:ext>
            </a:extLst>
          </p:cNvPr>
          <p:cNvSpPr>
            <a:spLocks noGrp="1"/>
          </p:cNvSpPr>
          <p:nvPr>
            <p:ph type="title"/>
          </p:nvPr>
        </p:nvSpPr>
        <p:spPr>
          <a:xfrm>
            <a:off x="841247" y="914400"/>
            <a:ext cx="5111877" cy="1095375"/>
          </a:xfrm>
        </p:spPr>
        <p:txBody>
          <a:bodyPr anchor="ctr">
            <a:noAutofit/>
          </a:bodyPr>
          <a:lstStyle/>
          <a:p>
            <a:r>
              <a:rPr lang="en-GB" sz="3600" dirty="0"/>
              <a:t>MODERN MEDICAL SYSTEMS</a:t>
            </a:r>
            <a:endParaRPr lang="en-US" sz="3600" dirty="0"/>
          </a:p>
        </p:txBody>
      </p:sp>
      <p:sp>
        <p:nvSpPr>
          <p:cNvPr id="3" name="Content Placeholder 2">
            <a:extLst>
              <a:ext uri="{FF2B5EF4-FFF2-40B4-BE49-F238E27FC236}">
                <a16:creationId xmlns:a16="http://schemas.microsoft.com/office/drawing/2014/main" id="{354B391D-7CA0-2F47-956A-58BB5F207E88}"/>
              </a:ext>
            </a:extLst>
          </p:cNvPr>
          <p:cNvSpPr>
            <a:spLocks noGrp="1"/>
          </p:cNvSpPr>
          <p:nvPr>
            <p:ph idx="1"/>
          </p:nvPr>
        </p:nvSpPr>
        <p:spPr>
          <a:xfrm>
            <a:off x="841248" y="2333625"/>
            <a:ext cx="4378452" cy="3543300"/>
          </a:xfrm>
        </p:spPr>
        <p:txBody>
          <a:bodyPr anchor="t">
            <a:normAutofit/>
          </a:bodyPr>
          <a:lstStyle/>
          <a:p>
            <a:pPr marL="0" indent="0">
              <a:buNone/>
            </a:pPr>
            <a:r>
              <a:rPr lang="en-GB" sz="2400" dirty="0"/>
              <a:t>•ANTHROOSOHIC MEDICINE</a:t>
            </a:r>
          </a:p>
          <a:p>
            <a:pPr marL="0" indent="0">
              <a:buNone/>
            </a:pPr>
            <a:r>
              <a:rPr lang="en-GB" sz="2400" dirty="0"/>
              <a:t>•CHIROPRACTIC</a:t>
            </a:r>
          </a:p>
          <a:p>
            <a:pPr marL="0" indent="0">
              <a:buNone/>
            </a:pPr>
            <a:r>
              <a:rPr lang="en-GB" sz="2400" dirty="0"/>
              <a:t>•HOMEOPATHY</a:t>
            </a:r>
          </a:p>
          <a:p>
            <a:pPr marL="0" indent="0">
              <a:buNone/>
            </a:pPr>
            <a:r>
              <a:rPr lang="en-GB" sz="2400" dirty="0"/>
              <a:t>•NATUROPATHY</a:t>
            </a:r>
          </a:p>
          <a:p>
            <a:pPr marL="0" indent="0">
              <a:buNone/>
            </a:pPr>
            <a:r>
              <a:rPr lang="en-GB" sz="2400" dirty="0"/>
              <a:t>•OSTEOPATHY</a:t>
            </a:r>
          </a:p>
          <a:p>
            <a:endParaRPr lang="en-US" sz="2400" dirty="0"/>
          </a:p>
        </p:txBody>
      </p:sp>
    </p:spTree>
    <p:extLst>
      <p:ext uri="{BB962C8B-B14F-4D97-AF65-F5344CB8AC3E}">
        <p14:creationId xmlns:p14="http://schemas.microsoft.com/office/powerpoint/2010/main" val="38168472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C178-5F12-4040-B517-E8BBC8EBBD5B}"/>
              </a:ext>
            </a:extLst>
          </p:cNvPr>
          <p:cNvSpPr>
            <a:spLocks noGrp="1"/>
          </p:cNvSpPr>
          <p:nvPr>
            <p:ph type="title"/>
          </p:nvPr>
        </p:nvSpPr>
        <p:spPr>
          <a:xfrm>
            <a:off x="942740" y="137609"/>
            <a:ext cx="10306520" cy="1325563"/>
          </a:xfrm>
        </p:spPr>
        <p:txBody>
          <a:bodyPr>
            <a:normAutofit/>
          </a:bodyPr>
          <a:lstStyle/>
          <a:p>
            <a:r>
              <a:rPr lang="en-US" sz="4000"/>
              <a:t>Discussion </a:t>
            </a:r>
          </a:p>
        </p:txBody>
      </p:sp>
      <p:sp>
        <p:nvSpPr>
          <p:cNvPr id="3" name="Content Placeholder 2">
            <a:extLst>
              <a:ext uri="{FF2B5EF4-FFF2-40B4-BE49-F238E27FC236}">
                <a16:creationId xmlns:a16="http://schemas.microsoft.com/office/drawing/2014/main" id="{7CBC6C45-4BB1-014C-9725-B10EE4F83B84}"/>
              </a:ext>
            </a:extLst>
          </p:cNvPr>
          <p:cNvSpPr>
            <a:spLocks noGrp="1"/>
          </p:cNvSpPr>
          <p:nvPr>
            <p:ph idx="1"/>
          </p:nvPr>
        </p:nvSpPr>
        <p:spPr>
          <a:xfrm>
            <a:off x="629920" y="1657606"/>
            <a:ext cx="5173245" cy="3563159"/>
          </a:xfrm>
        </p:spPr>
        <p:txBody>
          <a:bodyPr>
            <a:normAutofit/>
          </a:bodyPr>
          <a:lstStyle/>
          <a:p>
            <a:r>
              <a:rPr lang="en-US" sz="2800" dirty="0"/>
              <a:t>Have you ever used CT?</a:t>
            </a:r>
          </a:p>
          <a:p>
            <a:r>
              <a:rPr lang="en-US" sz="2800" dirty="0"/>
              <a:t>Which one?</a:t>
            </a:r>
          </a:p>
          <a:p>
            <a:r>
              <a:rPr lang="en-US" sz="2800" dirty="0"/>
              <a:t>Why?</a:t>
            </a:r>
          </a:p>
          <a:p>
            <a:r>
              <a:rPr lang="en-US" sz="2800" dirty="0"/>
              <a:t>What were your experiences? </a:t>
            </a:r>
          </a:p>
        </p:txBody>
      </p:sp>
      <p:pic>
        <p:nvPicPr>
          <p:cNvPr id="3074" name="Picture 2" descr="Image result for massage therapy">
            <a:extLst>
              <a:ext uri="{FF2B5EF4-FFF2-40B4-BE49-F238E27FC236}">
                <a16:creationId xmlns:a16="http://schemas.microsoft.com/office/drawing/2014/main" id="{6CEDEB89-FA1E-EB4E-B30D-458BBF63CA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39" r="3077"/>
          <a:stretch/>
        </p:blipFill>
        <p:spPr bwMode="auto">
          <a:xfrm>
            <a:off x="6551396" y="1647314"/>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1886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5896A-3D31-4A48-93F7-DC4B16D1E13A}"/>
              </a:ext>
            </a:extLst>
          </p:cNvPr>
          <p:cNvSpPr>
            <a:spLocks noGrp="1"/>
          </p:cNvSpPr>
          <p:nvPr>
            <p:ph type="title"/>
          </p:nvPr>
        </p:nvSpPr>
        <p:spPr/>
        <p:txBody>
          <a:bodyPr/>
          <a:lstStyle/>
          <a:p>
            <a:r>
              <a:rPr lang="en-US" dirty="0"/>
              <a:t>Role of CTs – Why people use CTs? </a:t>
            </a:r>
          </a:p>
        </p:txBody>
      </p:sp>
      <p:sp>
        <p:nvSpPr>
          <p:cNvPr id="3" name="Content Placeholder 2">
            <a:extLst>
              <a:ext uri="{FF2B5EF4-FFF2-40B4-BE49-F238E27FC236}">
                <a16:creationId xmlns:a16="http://schemas.microsoft.com/office/drawing/2014/main" id="{9C0AEAA7-D7D0-2D4A-BDFB-C2C49D2B1489}"/>
              </a:ext>
            </a:extLst>
          </p:cNvPr>
          <p:cNvSpPr>
            <a:spLocks noGrp="1"/>
          </p:cNvSpPr>
          <p:nvPr>
            <p:ph idx="1"/>
          </p:nvPr>
        </p:nvSpPr>
        <p:spPr/>
        <p:txBody>
          <a:bodyPr/>
          <a:lstStyle/>
          <a:p>
            <a:r>
              <a:rPr lang="en-US" dirty="0"/>
              <a:t>Read the article and answer a question “Why do people use CTs”?:</a:t>
            </a:r>
          </a:p>
          <a:p>
            <a:r>
              <a:rPr lang="en-US" dirty="0">
                <a:hlinkClick r:id="rId3"/>
              </a:rPr>
              <a:t>https://www.nursingtimes.net/archive/dont-dismiss-the-role-of-complementary-therapy-in-healthcare-09-12-2011/</a:t>
            </a:r>
            <a:endParaRPr lang="en-US" dirty="0"/>
          </a:p>
          <a:p>
            <a:endParaRPr lang="en-US" dirty="0"/>
          </a:p>
        </p:txBody>
      </p:sp>
    </p:spTree>
    <p:extLst>
      <p:ext uri="{BB962C8B-B14F-4D97-AF65-F5344CB8AC3E}">
        <p14:creationId xmlns:p14="http://schemas.microsoft.com/office/powerpoint/2010/main" val="18675966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D0682-D140-DD41-8F22-3E1CE041D38B}"/>
              </a:ext>
            </a:extLst>
          </p:cNvPr>
          <p:cNvSpPr>
            <a:spLocks noGrp="1"/>
          </p:cNvSpPr>
          <p:nvPr>
            <p:ph type="title"/>
          </p:nvPr>
        </p:nvSpPr>
        <p:spPr/>
        <p:txBody>
          <a:bodyPr>
            <a:normAutofit fontScale="90000"/>
          </a:bodyPr>
          <a:lstStyle/>
          <a:p>
            <a:r>
              <a:rPr lang="en-US" dirty="0"/>
              <a:t>Why are people turning away from mainstream medicine? </a:t>
            </a:r>
          </a:p>
        </p:txBody>
      </p:sp>
      <p:sp>
        <p:nvSpPr>
          <p:cNvPr id="3" name="Content Placeholder 2">
            <a:extLst>
              <a:ext uri="{FF2B5EF4-FFF2-40B4-BE49-F238E27FC236}">
                <a16:creationId xmlns:a16="http://schemas.microsoft.com/office/drawing/2014/main" id="{ADD3EEA1-72DD-4F42-AA3A-56C44CB01060}"/>
              </a:ext>
            </a:extLst>
          </p:cNvPr>
          <p:cNvSpPr>
            <a:spLocks noGrp="1"/>
          </p:cNvSpPr>
          <p:nvPr>
            <p:ph idx="1"/>
          </p:nvPr>
        </p:nvSpPr>
        <p:spPr>
          <a:xfrm>
            <a:off x="680720" y="1762761"/>
            <a:ext cx="11196320" cy="3917032"/>
          </a:xfrm>
        </p:spPr>
        <p:txBody>
          <a:bodyPr>
            <a:normAutofit fontScale="70000" lnSpcReduction="20000"/>
          </a:bodyPr>
          <a:lstStyle/>
          <a:p>
            <a:r>
              <a:rPr lang="en-GB" dirty="0"/>
              <a:t>Offer optimism or greater personal attention and provide 3 T’s : Time , Talk and Touch</a:t>
            </a:r>
          </a:p>
          <a:p>
            <a:r>
              <a:rPr lang="en-GB" dirty="0"/>
              <a:t>Less expensive , have fewer side effects and is more easily accessible</a:t>
            </a:r>
          </a:p>
          <a:p>
            <a:r>
              <a:rPr lang="en-GB" dirty="0"/>
              <a:t>Patient has “self-help” approach to health and wellness</a:t>
            </a:r>
          </a:p>
          <a:p>
            <a:r>
              <a:rPr lang="en-GB" dirty="0"/>
              <a:t>It satisfies a search for “NATURAL” or less invasive alternatives</a:t>
            </a:r>
          </a:p>
          <a:p>
            <a:r>
              <a:rPr lang="en-GB" dirty="0"/>
              <a:t>Promise of “MIRACLE CURES” and quick results </a:t>
            </a:r>
          </a:p>
          <a:p>
            <a:r>
              <a:rPr lang="en-GB" dirty="0"/>
              <a:t>Symptoms often poorly controlled by conventional care, particularly back pain and other painful musculoskeletal complaints, anxiety, and insomnia.</a:t>
            </a:r>
          </a:p>
          <a:p>
            <a:r>
              <a:rPr lang="en-GB" dirty="0"/>
              <a:t>Failure or dissatisfaction with conventional health provider</a:t>
            </a:r>
          </a:p>
          <a:p>
            <a:r>
              <a:rPr lang="en-GB" dirty="0"/>
              <a:t>High health costs</a:t>
            </a:r>
          </a:p>
          <a:p>
            <a:r>
              <a:rPr lang="en-GB" dirty="0"/>
              <a:t>To treat side effects of drugs and treatment </a:t>
            </a:r>
          </a:p>
          <a:p>
            <a:r>
              <a:rPr lang="en-GB" dirty="0"/>
              <a:t>Ignorance and inadequate knowledge regarding disease.</a:t>
            </a:r>
          </a:p>
          <a:p>
            <a:endParaRPr lang="en-GB" dirty="0"/>
          </a:p>
          <a:p>
            <a:endParaRPr lang="en-US" b="1" dirty="0"/>
          </a:p>
        </p:txBody>
      </p:sp>
    </p:spTree>
    <p:extLst>
      <p:ext uri="{BB962C8B-B14F-4D97-AF65-F5344CB8AC3E}">
        <p14:creationId xmlns:p14="http://schemas.microsoft.com/office/powerpoint/2010/main" val="36523799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66259-1A43-5C47-A9BD-3F519A9C7DC0}"/>
              </a:ext>
            </a:extLst>
          </p:cNvPr>
          <p:cNvSpPr>
            <a:spLocks noGrp="1"/>
          </p:cNvSpPr>
          <p:nvPr>
            <p:ph type="title"/>
          </p:nvPr>
        </p:nvSpPr>
        <p:spPr/>
        <p:txBody>
          <a:bodyPr>
            <a:normAutofit fontScale="90000"/>
          </a:bodyPr>
          <a:lstStyle/>
          <a:p>
            <a:r>
              <a:rPr lang="en-US" dirty="0"/>
              <a:t>Why patients do not tell their doctors about a use of CTs?</a:t>
            </a:r>
          </a:p>
        </p:txBody>
      </p:sp>
      <p:sp>
        <p:nvSpPr>
          <p:cNvPr id="3" name="Content Placeholder 2">
            <a:extLst>
              <a:ext uri="{FF2B5EF4-FFF2-40B4-BE49-F238E27FC236}">
                <a16:creationId xmlns:a16="http://schemas.microsoft.com/office/drawing/2014/main" id="{700CECB5-62DD-6148-B52C-B84BAA1B1A9D}"/>
              </a:ext>
            </a:extLst>
          </p:cNvPr>
          <p:cNvSpPr>
            <a:spLocks noGrp="1"/>
          </p:cNvSpPr>
          <p:nvPr>
            <p:ph idx="1"/>
          </p:nvPr>
        </p:nvSpPr>
        <p:spPr/>
        <p:txBody>
          <a:bodyPr>
            <a:normAutofit fontScale="92500" lnSpcReduction="10000"/>
          </a:bodyPr>
          <a:lstStyle/>
          <a:p>
            <a:r>
              <a:rPr lang="en-GB" dirty="0"/>
              <a:t>60% - “My doctor never asked.”</a:t>
            </a:r>
          </a:p>
          <a:p>
            <a:r>
              <a:rPr lang="en-GB" dirty="0"/>
              <a:t>60% - “It wasn’t important for my doctor to know.”</a:t>
            </a:r>
          </a:p>
          <a:p>
            <a:r>
              <a:rPr lang="en-GB" dirty="0"/>
              <a:t>20% - “My doctor wouldn’t understand.”</a:t>
            </a:r>
          </a:p>
          <a:p>
            <a:r>
              <a:rPr lang="en-GB" dirty="0"/>
              <a:t>14% - “My doctor would disapprove.”</a:t>
            </a:r>
          </a:p>
          <a:p>
            <a:r>
              <a:rPr lang="en-GB" dirty="0"/>
              <a:t>70% of patients see their Physician before or concurrent with their visits to a CT provider</a:t>
            </a:r>
          </a:p>
          <a:p>
            <a:pPr marL="0" indent="0">
              <a:buNone/>
            </a:pPr>
            <a:endParaRPr lang="en-GB" dirty="0"/>
          </a:p>
          <a:p>
            <a:pPr marL="0" indent="0" algn="r">
              <a:buNone/>
            </a:pPr>
            <a:r>
              <a:rPr lang="en-GB" sz="2200" dirty="0"/>
              <a:t>(Eisenberg DM. Ann Int Med 2001;135(5):344-51)</a:t>
            </a:r>
          </a:p>
          <a:p>
            <a:endParaRPr lang="en-US" dirty="0"/>
          </a:p>
        </p:txBody>
      </p:sp>
    </p:spTree>
    <p:extLst>
      <p:ext uri="{BB962C8B-B14F-4D97-AF65-F5344CB8AC3E}">
        <p14:creationId xmlns:p14="http://schemas.microsoft.com/office/powerpoint/2010/main" val="39742466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FE0AA-6163-5840-BFEF-EA500F9315D0}"/>
              </a:ext>
            </a:extLst>
          </p:cNvPr>
          <p:cNvSpPr>
            <a:spLocks noGrp="1"/>
          </p:cNvSpPr>
          <p:nvPr>
            <p:ph type="title"/>
          </p:nvPr>
        </p:nvSpPr>
        <p:spPr/>
        <p:txBody>
          <a:bodyPr>
            <a:normAutofit/>
          </a:bodyPr>
          <a:lstStyle/>
          <a:p>
            <a:r>
              <a:rPr lang="en-GB" dirty="0"/>
              <a:t>Activity</a:t>
            </a:r>
            <a:endParaRPr lang="en-US" dirty="0"/>
          </a:p>
        </p:txBody>
      </p:sp>
      <p:sp>
        <p:nvSpPr>
          <p:cNvPr id="4" name="Content Placeholder 3">
            <a:extLst>
              <a:ext uri="{FF2B5EF4-FFF2-40B4-BE49-F238E27FC236}">
                <a16:creationId xmlns:a16="http://schemas.microsoft.com/office/drawing/2014/main" id="{A1C0D498-1971-FC46-A0FD-AE1019084112}"/>
              </a:ext>
            </a:extLst>
          </p:cNvPr>
          <p:cNvSpPr>
            <a:spLocks noGrp="1"/>
          </p:cNvSpPr>
          <p:nvPr>
            <p:ph idx="1"/>
          </p:nvPr>
        </p:nvSpPr>
        <p:spPr>
          <a:xfrm>
            <a:off x="609600" y="1417638"/>
            <a:ext cx="10972800" cy="4099595"/>
          </a:xfrm>
        </p:spPr>
        <p:txBody>
          <a:bodyPr>
            <a:normAutofit fontScale="85000" lnSpcReduction="20000"/>
          </a:bodyPr>
          <a:lstStyle/>
          <a:p>
            <a:pPr marL="0" indent="0">
              <a:buNone/>
            </a:pPr>
            <a:r>
              <a:rPr lang="en-GB" dirty="0"/>
              <a:t>For the next 10 minutes, think about the module and complete the following sentences:</a:t>
            </a:r>
          </a:p>
          <a:p>
            <a:pPr marL="0" indent="0">
              <a:buNone/>
            </a:pPr>
            <a:endParaRPr lang="en-GB" dirty="0"/>
          </a:p>
          <a:p>
            <a:r>
              <a:rPr lang="en-GB" i="1" dirty="0"/>
              <a:t>I hope… </a:t>
            </a:r>
          </a:p>
          <a:p>
            <a:r>
              <a:rPr lang="en-GB" i="1" dirty="0"/>
              <a:t>I am concerned that…</a:t>
            </a:r>
          </a:p>
          <a:p>
            <a:r>
              <a:rPr lang="en-GB" i="1" dirty="0"/>
              <a:t>It would be great if…</a:t>
            </a:r>
          </a:p>
          <a:p>
            <a:pPr marL="514350" indent="-514350">
              <a:buFont typeface="+mj-lt"/>
              <a:buAutoNum type="arabicPeriod"/>
            </a:pPr>
            <a:endParaRPr lang="en-GB" b="1" dirty="0"/>
          </a:p>
          <a:p>
            <a:pPr marL="0" indent="0">
              <a:buNone/>
            </a:pPr>
            <a:r>
              <a:rPr lang="en-GB" dirty="0"/>
              <a:t>Divide your answers into two columns: </a:t>
            </a:r>
            <a:r>
              <a:rPr lang="en-GB" b="1" dirty="0"/>
              <a:t>Hopes – Fears - Expectations</a:t>
            </a:r>
          </a:p>
          <a:p>
            <a:pPr marL="0" indent="0">
              <a:buNone/>
            </a:pPr>
            <a:endParaRPr lang="en-GB" dirty="0"/>
          </a:p>
          <a:p>
            <a:pPr marL="0" indent="0">
              <a:buNone/>
            </a:pPr>
            <a:r>
              <a:rPr lang="en-GB" dirty="0"/>
              <a:t>Class discussion</a:t>
            </a:r>
          </a:p>
          <a:p>
            <a:pPr marL="0" indent="0">
              <a:buNone/>
            </a:pPr>
            <a:endParaRPr lang="en-GB" dirty="0"/>
          </a:p>
        </p:txBody>
      </p:sp>
    </p:spTree>
    <p:extLst>
      <p:ext uri="{BB962C8B-B14F-4D97-AF65-F5344CB8AC3E}">
        <p14:creationId xmlns:p14="http://schemas.microsoft.com/office/powerpoint/2010/main" val="13715103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766320-31C8-7A43-A776-5856F8F2D39E}"/>
              </a:ext>
            </a:extLst>
          </p:cNvPr>
          <p:cNvSpPr>
            <a:spLocks noGrp="1"/>
          </p:cNvSpPr>
          <p:nvPr>
            <p:ph sz="half" idx="1"/>
          </p:nvPr>
        </p:nvSpPr>
        <p:spPr>
          <a:xfrm>
            <a:off x="365760" y="243841"/>
            <a:ext cx="5262880" cy="5252720"/>
          </a:xfrm>
          <a:solidFill>
            <a:schemeClr val="accent4">
              <a:lumMod val="20000"/>
              <a:lumOff val="80000"/>
            </a:schemeClr>
          </a:solidFill>
        </p:spPr>
        <p:txBody>
          <a:bodyPr/>
          <a:lstStyle/>
          <a:p>
            <a:pPr marL="0" indent="0">
              <a:buNone/>
            </a:pPr>
            <a:r>
              <a:rPr lang="en-US" b="1" dirty="0"/>
              <a:t>HOPES</a:t>
            </a:r>
          </a:p>
          <a:p>
            <a:r>
              <a:rPr lang="en-US" dirty="0">
                <a:highlight>
                  <a:srgbClr val="FFFF00"/>
                </a:highlight>
              </a:rPr>
              <a:t> </a:t>
            </a:r>
          </a:p>
        </p:txBody>
      </p:sp>
      <p:sp>
        <p:nvSpPr>
          <p:cNvPr id="4" name="Content Placeholder 3">
            <a:extLst>
              <a:ext uri="{FF2B5EF4-FFF2-40B4-BE49-F238E27FC236}">
                <a16:creationId xmlns:a16="http://schemas.microsoft.com/office/drawing/2014/main" id="{305F2CBC-A10E-AF43-AB36-4C88FE86A56E}"/>
              </a:ext>
            </a:extLst>
          </p:cNvPr>
          <p:cNvSpPr>
            <a:spLocks noGrp="1"/>
          </p:cNvSpPr>
          <p:nvPr>
            <p:ph sz="half" idx="2"/>
          </p:nvPr>
        </p:nvSpPr>
        <p:spPr>
          <a:xfrm>
            <a:off x="6410960" y="243841"/>
            <a:ext cx="4968238" cy="5334000"/>
          </a:xfrm>
          <a:solidFill>
            <a:schemeClr val="accent3">
              <a:lumMod val="20000"/>
              <a:lumOff val="80000"/>
            </a:schemeClr>
          </a:solidFill>
        </p:spPr>
        <p:txBody>
          <a:bodyPr/>
          <a:lstStyle/>
          <a:p>
            <a:pPr marL="0" indent="0">
              <a:buNone/>
            </a:pPr>
            <a:r>
              <a:rPr lang="en-US" b="1" dirty="0"/>
              <a:t>FEARS</a:t>
            </a:r>
          </a:p>
          <a:p>
            <a:r>
              <a:rPr lang="en-US" dirty="0"/>
              <a:t> </a:t>
            </a:r>
          </a:p>
        </p:txBody>
      </p:sp>
    </p:spTree>
    <p:extLst>
      <p:ext uri="{BB962C8B-B14F-4D97-AF65-F5344CB8AC3E}">
        <p14:creationId xmlns:p14="http://schemas.microsoft.com/office/powerpoint/2010/main" val="14070267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3D5A24-7E89-A54B-B801-D14E9BF9C1CE}"/>
              </a:ext>
            </a:extLst>
          </p:cNvPr>
          <p:cNvSpPr>
            <a:spLocks noGrp="1"/>
          </p:cNvSpPr>
          <p:nvPr>
            <p:ph idx="1"/>
          </p:nvPr>
        </p:nvSpPr>
        <p:spPr>
          <a:xfrm>
            <a:off x="1059180" y="379563"/>
            <a:ext cx="10073640" cy="5096678"/>
          </a:xfrm>
          <a:solidFill>
            <a:schemeClr val="accent5">
              <a:lumMod val="20000"/>
              <a:lumOff val="80000"/>
            </a:schemeClr>
          </a:solidFill>
        </p:spPr>
        <p:txBody>
          <a:bodyPr/>
          <a:lstStyle/>
          <a:p>
            <a:pPr marL="0" indent="0">
              <a:buNone/>
            </a:pPr>
            <a:r>
              <a:rPr lang="en-US" b="1" dirty="0"/>
              <a:t>EXPECTATIONS</a:t>
            </a:r>
          </a:p>
          <a:p>
            <a:r>
              <a:rPr lang="en-US" dirty="0"/>
              <a:t> </a:t>
            </a:r>
          </a:p>
        </p:txBody>
      </p:sp>
    </p:spTree>
    <p:extLst>
      <p:ext uri="{BB962C8B-B14F-4D97-AF65-F5344CB8AC3E}">
        <p14:creationId xmlns:p14="http://schemas.microsoft.com/office/powerpoint/2010/main" val="41870517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67E5-8146-4FE5-AC6B-71410BB66878}"/>
              </a:ext>
            </a:extLst>
          </p:cNvPr>
          <p:cNvSpPr>
            <a:spLocks noGrp="1"/>
          </p:cNvSpPr>
          <p:nvPr>
            <p:ph type="title"/>
          </p:nvPr>
        </p:nvSpPr>
        <p:spPr>
          <a:xfrm>
            <a:off x="609600" y="274638"/>
            <a:ext cx="10972800" cy="874077"/>
          </a:xfrm>
        </p:spPr>
        <p:txBody>
          <a:bodyPr/>
          <a:lstStyle/>
          <a:p>
            <a:r>
              <a:rPr lang="en-GB" dirty="0"/>
              <a:t>Reading list</a:t>
            </a:r>
          </a:p>
        </p:txBody>
      </p:sp>
      <p:pic>
        <p:nvPicPr>
          <p:cNvPr id="5" name="Picture 4">
            <a:extLst>
              <a:ext uri="{FF2B5EF4-FFF2-40B4-BE49-F238E27FC236}">
                <a16:creationId xmlns:a16="http://schemas.microsoft.com/office/drawing/2014/main" id="{E02D9A83-2A04-49CC-9F85-1D44E51E0501}"/>
              </a:ext>
            </a:extLst>
          </p:cNvPr>
          <p:cNvPicPr>
            <a:picLocks noChangeAspect="1"/>
          </p:cNvPicPr>
          <p:nvPr/>
        </p:nvPicPr>
        <p:blipFill>
          <a:blip r:embed="rId2"/>
          <a:stretch>
            <a:fillRect/>
          </a:stretch>
        </p:blipFill>
        <p:spPr>
          <a:xfrm>
            <a:off x="2042160" y="1259841"/>
            <a:ext cx="7910122" cy="4449444"/>
          </a:xfrm>
          <a:prstGeom prst="rect">
            <a:avLst/>
          </a:prstGeom>
        </p:spPr>
      </p:pic>
    </p:spTree>
    <p:extLst>
      <p:ext uri="{BB962C8B-B14F-4D97-AF65-F5344CB8AC3E}">
        <p14:creationId xmlns:p14="http://schemas.microsoft.com/office/powerpoint/2010/main" val="5381291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26349-19C9-B641-BF53-13A6FAEB4953}"/>
              </a:ext>
            </a:extLst>
          </p:cNvPr>
          <p:cNvSpPr>
            <a:spLocks noGrp="1"/>
          </p:cNvSpPr>
          <p:nvPr>
            <p:ph type="title"/>
          </p:nvPr>
        </p:nvSpPr>
        <p:spPr>
          <a:xfrm>
            <a:off x="609600" y="274638"/>
            <a:ext cx="10972800" cy="4317682"/>
          </a:xfrm>
        </p:spPr>
        <p:txBody>
          <a:bodyPr>
            <a:normAutofit/>
          </a:bodyPr>
          <a:lstStyle/>
          <a:p>
            <a:r>
              <a:rPr lang="en-US" sz="6600" dirty="0"/>
              <a:t>ANY QUESTIONS ? </a:t>
            </a:r>
          </a:p>
        </p:txBody>
      </p:sp>
    </p:spTree>
    <p:extLst>
      <p:ext uri="{BB962C8B-B14F-4D97-AF65-F5344CB8AC3E}">
        <p14:creationId xmlns:p14="http://schemas.microsoft.com/office/powerpoint/2010/main" val="11011248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98</TotalTime>
  <Words>2131</Words>
  <Application>Microsoft Office PowerPoint</Application>
  <PresentationFormat>Widescreen</PresentationFormat>
  <Paragraphs>224</Paragraphs>
  <Slides>45</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45</vt:i4>
      </vt:variant>
    </vt:vector>
  </HeadingPairs>
  <TitlesOfParts>
    <vt:vector size="50" baseType="lpstr">
      <vt:lpstr>Arial</vt:lpstr>
      <vt:lpstr>Calibri</vt:lpstr>
      <vt:lpstr>Myriad Pro</vt:lpstr>
      <vt:lpstr>20140311PresentationUWTSDTemplate</vt:lpstr>
      <vt:lpstr>1_20140311PresentationUWTSDTemplate</vt:lpstr>
      <vt:lpstr>Complementary Therapies (BMHP50010)  Week 1 Lecturer:  </vt:lpstr>
      <vt:lpstr>Lesson Objectives</vt:lpstr>
      <vt:lpstr>Main information of the module </vt:lpstr>
      <vt:lpstr>Aim of the module</vt:lpstr>
      <vt:lpstr>Learning Outcomes of the module </vt:lpstr>
      <vt:lpstr>Classroom rules </vt:lpstr>
      <vt:lpstr>Say ‘Hello’</vt:lpstr>
      <vt:lpstr>Discussion</vt:lpstr>
      <vt:lpstr>Complementary therapies – definitions </vt:lpstr>
      <vt:lpstr>Complementary therapies – definitions </vt:lpstr>
      <vt:lpstr>Complementary therapies – definitions </vt:lpstr>
      <vt:lpstr>Complementary therapies – definitions </vt:lpstr>
      <vt:lpstr>Complementary therapies – definitions </vt:lpstr>
      <vt:lpstr>Complementary therapies – definitions </vt:lpstr>
      <vt:lpstr>History on the development of terminology  </vt:lpstr>
      <vt:lpstr>History on the development of terminology  </vt:lpstr>
      <vt:lpstr>History </vt:lpstr>
      <vt:lpstr>History </vt:lpstr>
      <vt:lpstr>Let’s look at the origins of some of CTs </vt:lpstr>
      <vt:lpstr>Traditional Chinese Medicine</vt:lpstr>
      <vt:lpstr>Ayurvedic Medicine</vt:lpstr>
      <vt:lpstr>Homeopathy</vt:lpstr>
      <vt:lpstr>Native American Traditional Healing</vt:lpstr>
      <vt:lpstr>Class Activity </vt:lpstr>
      <vt:lpstr>Common complementary therapies </vt:lpstr>
      <vt:lpstr>Philosophies of complementary therapies</vt:lpstr>
      <vt:lpstr>Philosophies of complementary therapies</vt:lpstr>
      <vt:lpstr>Class discussion </vt:lpstr>
      <vt:lpstr>Class discussion  </vt:lpstr>
      <vt:lpstr>Holistic vs reductionist approach of CTs </vt:lpstr>
      <vt:lpstr>Holistic vs reductionist approach of CTs </vt:lpstr>
      <vt:lpstr>Different CTs classifications </vt:lpstr>
      <vt:lpstr>Different classification </vt:lpstr>
      <vt:lpstr>MIND - BODY</vt:lpstr>
      <vt:lpstr>TRADITIONAL MEDICAL SYSTEMS</vt:lpstr>
      <vt:lpstr>MODERN MEDICAL SYSTEMS</vt:lpstr>
      <vt:lpstr>Discussion </vt:lpstr>
      <vt:lpstr>Role of CTs – Why people use CTs? </vt:lpstr>
      <vt:lpstr>Why are people turning away from mainstream medicine? </vt:lpstr>
      <vt:lpstr>Why patients do not tell their doctors about a use of CTs?</vt:lpstr>
      <vt:lpstr>Activity</vt:lpstr>
      <vt:lpstr>PowerPoint Presentation</vt:lpstr>
      <vt:lpstr>PowerPoint Presentation</vt:lpstr>
      <vt:lpstr>Reading list</vt:lpstr>
      <vt:lpstr>ANY QUESTIONS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dc:title>
  <dc:creator>Wronska Magdalena</dc:creator>
  <cp:lastModifiedBy>Eleni Koutsogeorgou</cp:lastModifiedBy>
  <cp:revision>10</cp:revision>
  <dcterms:created xsi:type="dcterms:W3CDTF">2021-02-08T20:43:23Z</dcterms:created>
  <dcterms:modified xsi:type="dcterms:W3CDTF">2021-10-09T20:29:05Z</dcterms:modified>
</cp:coreProperties>
</file>