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74" r:id="rId3"/>
    <p:sldId id="317" r:id="rId4"/>
    <p:sldId id="316" r:id="rId5"/>
    <p:sldId id="315" r:id="rId6"/>
    <p:sldId id="318" r:id="rId7"/>
    <p:sldId id="313" r:id="rId8"/>
    <p:sldId id="311" r:id="rId9"/>
    <p:sldId id="310" r:id="rId10"/>
    <p:sldId id="309" r:id="rId11"/>
    <p:sldId id="308" r:id="rId12"/>
    <p:sldId id="307" r:id="rId13"/>
    <p:sldId id="306" r:id="rId14"/>
    <p:sldId id="305" r:id="rId15"/>
    <p:sldId id="304" r:id="rId16"/>
    <p:sldId id="303" r:id="rId17"/>
    <p:sldId id="302" r:id="rId18"/>
    <p:sldId id="301" r:id="rId19"/>
    <p:sldId id="30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8AE7D-FD28-4B20-A54D-E7967ECD48F5}" v="40" dt="2022-07-19T09:17:02.971"/>
    <p1510:client id="{2724C1E8-F82E-80BB-A837-038A8FBB3556}" v="312" dt="2022-07-27T10:52:25.326"/>
    <p1510:client id="{5A3375C9-DD73-7AFC-388D-2102E198849C}" v="231" dt="2022-07-27T10:31:25.778"/>
    <p1510:client id="{8369EA87-E364-F7DF-531E-8466D3484905}" v="188" dt="2022-07-27T11:03:35.057"/>
    <p1510:client id="{E45686F8-9B50-2E4E-A609-E3BCE651A24A}" v="304" dt="2022-07-27T11:17:04.6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205" autoAdjust="0"/>
  </p:normalViewPr>
  <p:slideViewPr>
    <p:cSldViewPr snapToGrid="0">
      <p:cViewPr varScale="1">
        <p:scale>
          <a:sx n="65" d="100"/>
          <a:sy n="65" d="100"/>
        </p:scale>
        <p:origin x="11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5/10/relationships/revisionInfo" Target="revisionInfo.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B6523-66DB-4897-B96A-0E117F4D1F9A}" type="datetimeFigureOut">
              <a:t>3/14/2024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BEEEFC-0DB2-4852-9D77-286406B4173D}" type="slidenum">
              <a:t>‹#›</a:t>
            </a:fld>
            <a:endParaRPr lang="en-GB"/>
          </a:p>
        </p:txBody>
      </p:sp>
    </p:spTree>
    <p:extLst>
      <p:ext uri="{BB962C8B-B14F-4D97-AF65-F5344CB8AC3E}">
        <p14:creationId xmlns:p14="http://schemas.microsoft.com/office/powerpoint/2010/main" val="2598651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F18E059C-F10D-494F-1874-9595D40A61C2}"/>
              </a:ext>
            </a:extLst>
          </p:cNvPr>
          <p:cNvSpPr>
            <a:spLocks noGrp="1" noRot="1" noChangeAspect="1" noChangeArrowheads="1" noTextEdit="1"/>
          </p:cNvSpPr>
          <p:nvPr>
            <p:ph type="sldImg"/>
          </p:nvPr>
        </p:nvSpPr>
        <p:spPr>
          <a:xfrm>
            <a:off x="106363" y="750888"/>
            <a:ext cx="6677025" cy="3756025"/>
          </a:xfrm>
          <a:ln/>
        </p:spPr>
      </p:sp>
      <p:sp>
        <p:nvSpPr>
          <p:cNvPr id="16387" name="Notes Placeholder 2">
            <a:extLst>
              <a:ext uri="{FF2B5EF4-FFF2-40B4-BE49-F238E27FC236}">
                <a16:creationId xmlns:a16="http://schemas.microsoft.com/office/drawing/2014/main" id="{045BD5A2-371A-893E-AE67-F8A66E7635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795E3132-4A55-4EE9-2A8F-F3D259551F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9300" indent="-287338">
              <a:defRPr sz="2400">
                <a:solidFill>
                  <a:schemeClr val="tx1"/>
                </a:solidFill>
                <a:latin typeface="Times" panose="02020603050405020304" pitchFamily="18" charset="0"/>
                <a:ea typeface="MS PGothic" panose="020B0600070205080204" pitchFamily="34" charset="-128"/>
              </a:defRPr>
            </a:lvl2pPr>
            <a:lvl3pPr marL="1152525" indent="-230188">
              <a:defRPr sz="2400">
                <a:solidFill>
                  <a:schemeClr val="tx1"/>
                </a:solidFill>
                <a:latin typeface="Times" panose="02020603050405020304" pitchFamily="18" charset="0"/>
                <a:ea typeface="MS PGothic" panose="020B0600070205080204" pitchFamily="34" charset="-128"/>
              </a:defRPr>
            </a:lvl3pPr>
            <a:lvl4pPr marL="1614488" indent="-230188">
              <a:defRPr sz="2400">
                <a:solidFill>
                  <a:schemeClr val="tx1"/>
                </a:solidFill>
                <a:latin typeface="Times" panose="02020603050405020304" pitchFamily="18" charset="0"/>
                <a:ea typeface="MS PGothic" panose="020B0600070205080204" pitchFamily="34" charset="-128"/>
              </a:defRPr>
            </a:lvl4pPr>
            <a:lvl5pPr marL="2078038" indent="-230188">
              <a:defRPr sz="2400">
                <a:solidFill>
                  <a:schemeClr val="tx1"/>
                </a:solidFill>
                <a:latin typeface="Times" panose="02020603050405020304" pitchFamily="18" charset="0"/>
                <a:ea typeface="MS PGothic" panose="020B0600070205080204" pitchFamily="34" charset="-128"/>
              </a:defRPr>
            </a:lvl5pPr>
            <a:lvl6pPr marL="25352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924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496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9068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2989A22-7570-4498-B4C6-202830579B84}" type="slidenum">
              <a:rPr lang="en-GB" altLang="en-US" sz="1200">
                <a:solidFill>
                  <a:srgbClr val="000000"/>
                </a:solidFill>
                <a:latin typeface="Arial" panose="020B0604020202020204" pitchFamily="34" charset="0"/>
              </a:rPr>
              <a:pPr/>
              <a:t>1</a:t>
            </a:fld>
            <a:endParaRPr lang="en-GB" altLang="en-US" sz="1200">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78D59F0-4C1E-408F-B0ED-53073DCC9BFE}" type="slidenum">
              <a:rPr lang="en-GB" smtClean="0"/>
              <a:pPr/>
              <a:t>2</a:t>
            </a:fld>
            <a:endParaRPr lang="en-GB"/>
          </a:p>
        </p:txBody>
      </p:sp>
    </p:spTree>
    <p:extLst>
      <p:ext uri="{BB962C8B-B14F-4D97-AF65-F5344CB8AC3E}">
        <p14:creationId xmlns:p14="http://schemas.microsoft.com/office/powerpoint/2010/main" val="1026971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78D59F0-4C1E-408F-B0ED-53073DCC9BFE}" type="slidenum">
              <a:rPr lang="en-GB" smtClean="0"/>
              <a:pPr/>
              <a:t>3</a:t>
            </a:fld>
            <a:endParaRPr lang="en-GB"/>
          </a:p>
        </p:txBody>
      </p:sp>
    </p:spTree>
    <p:extLst>
      <p:ext uri="{BB962C8B-B14F-4D97-AF65-F5344CB8AC3E}">
        <p14:creationId xmlns:p14="http://schemas.microsoft.com/office/powerpoint/2010/main" val="794566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78D59F0-4C1E-408F-B0ED-53073DCC9BFE}" type="slidenum">
              <a:rPr lang="en-GB" smtClean="0"/>
              <a:pPr/>
              <a:t>4</a:t>
            </a:fld>
            <a:endParaRPr lang="en-GB"/>
          </a:p>
        </p:txBody>
      </p:sp>
    </p:spTree>
    <p:extLst>
      <p:ext uri="{BB962C8B-B14F-4D97-AF65-F5344CB8AC3E}">
        <p14:creationId xmlns:p14="http://schemas.microsoft.com/office/powerpoint/2010/main" val="938019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84138" y="731838"/>
            <a:ext cx="6500812" cy="3657600"/>
          </a:xfrm>
        </p:spPr>
      </p:sp>
      <p:sp>
        <p:nvSpPr>
          <p:cNvPr id="3" name="Dalfan Nodiadau 2"/>
          <p:cNvSpPr>
            <a:spLocks noGrp="1"/>
          </p:cNvSpPr>
          <p:nvPr>
            <p:ph type="body" idx="1"/>
          </p:nvPr>
        </p:nvSpPr>
        <p:spPr/>
        <p:txBody>
          <a:bodyPr>
            <a:normAutofit/>
          </a:bodyPr>
          <a:lstStyle/>
          <a:p>
            <a:r>
              <a:rPr lang="en-GB" dirty="0"/>
              <a:t>Discuss what harm could be . Not just physical</a:t>
            </a:r>
          </a:p>
          <a:p>
            <a:r>
              <a:rPr lang="en-GB" dirty="0"/>
              <a:t>Emotional</a:t>
            </a:r>
            <a:r>
              <a:rPr lang="en-GB" baseline="0" dirty="0"/>
              <a:t> harm</a:t>
            </a:r>
          </a:p>
          <a:p>
            <a:r>
              <a:rPr lang="en-GB" baseline="0" dirty="0"/>
              <a:t>Causing distress</a:t>
            </a:r>
          </a:p>
          <a:p>
            <a:r>
              <a:rPr lang="en-GB" baseline="0" dirty="0"/>
              <a:t>Causing offence</a:t>
            </a:r>
          </a:p>
          <a:p>
            <a:r>
              <a:rPr lang="en-GB" baseline="0" dirty="0"/>
              <a:t>Causing doubt</a:t>
            </a:r>
          </a:p>
          <a:p>
            <a:endParaRPr lang="en-GB" baseline="0" dirty="0"/>
          </a:p>
          <a:p>
            <a:r>
              <a:rPr lang="en-GB" baseline="0" dirty="0"/>
              <a:t>Think of examples</a:t>
            </a:r>
          </a:p>
          <a:p>
            <a:r>
              <a:rPr lang="en-GB" baseline="0" dirty="0"/>
              <a:t>Questionnaires  making parent’s question their child rearing skills</a:t>
            </a:r>
          </a:p>
          <a:p>
            <a:r>
              <a:rPr lang="en-GB" baseline="0" dirty="0"/>
              <a:t>A new person observing in a nursery causing children to be shy and distressed</a:t>
            </a:r>
          </a:p>
          <a:p>
            <a:r>
              <a:rPr lang="en-GB" baseline="0" dirty="0"/>
              <a:t>There are always risk , ethical research needs to consider and lessen  the risks or the consequences of risk  </a:t>
            </a:r>
          </a:p>
          <a:p>
            <a:r>
              <a:rPr lang="en-GB" baseline="0" dirty="0" err="1"/>
              <a:t>Wailling</a:t>
            </a:r>
            <a:r>
              <a:rPr lang="en-GB" baseline="0" dirty="0"/>
              <a:t>, (2005) handout to be shared with students print out from </a:t>
            </a:r>
            <a:r>
              <a:rPr lang="en-GB" baseline="0" dirty="0" err="1"/>
              <a:t>Moodlow</a:t>
            </a:r>
            <a:r>
              <a:rPr lang="en-GB" baseline="0" dirty="0"/>
              <a:t> in ‘Reading Ethics’ – get them to identify the attention to detail, use of headings and links to ethical guidance and frameworks.</a:t>
            </a:r>
            <a:endParaRPr lang="en-GB" dirty="0"/>
          </a:p>
        </p:txBody>
      </p:sp>
      <p:sp>
        <p:nvSpPr>
          <p:cNvPr id="4" name="Dalfan Rhif y Sleid 3"/>
          <p:cNvSpPr>
            <a:spLocks noGrp="1"/>
          </p:cNvSpPr>
          <p:nvPr>
            <p:ph type="sldNum" sz="quarter" idx="10"/>
          </p:nvPr>
        </p:nvSpPr>
        <p:spPr/>
        <p:txBody>
          <a:bodyPr/>
          <a:lstStyle/>
          <a:p>
            <a:fld id="{B78D59F0-4C1E-408F-B0ED-53073DCC9BFE}" type="slidenum">
              <a:rPr lang="en-GB" smtClean="0"/>
              <a:pPr/>
              <a:t>6</a:t>
            </a:fld>
            <a:endParaRPr lang="en-GB"/>
          </a:p>
        </p:txBody>
      </p:sp>
    </p:spTree>
    <p:extLst>
      <p:ext uri="{BB962C8B-B14F-4D97-AF65-F5344CB8AC3E}">
        <p14:creationId xmlns:p14="http://schemas.microsoft.com/office/powerpoint/2010/main" val="376498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78D59F0-4C1E-408F-B0ED-53073DCC9BFE}" type="slidenum">
              <a:rPr lang="en-GB" smtClean="0"/>
              <a:pPr/>
              <a:t>7</a:t>
            </a:fld>
            <a:endParaRPr lang="en-GB"/>
          </a:p>
        </p:txBody>
      </p:sp>
    </p:spTree>
    <p:extLst>
      <p:ext uri="{BB962C8B-B14F-4D97-AF65-F5344CB8AC3E}">
        <p14:creationId xmlns:p14="http://schemas.microsoft.com/office/powerpoint/2010/main" val="3301089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0" y="4339141"/>
            <a:ext cx="7395962" cy="4682939"/>
          </a:xfrm>
        </p:spPr>
        <p:txBody>
          <a:bodyPr/>
          <a:lstStyle/>
          <a:p>
            <a:r>
              <a:rPr lang="en-GB" sz="1100" dirty="0"/>
              <a:t>What is voluntary?</a:t>
            </a:r>
          </a:p>
          <a:p>
            <a:r>
              <a:rPr lang="en-GB" sz="1100" dirty="0"/>
              <a:t>What is informed?</a:t>
            </a:r>
          </a:p>
          <a:p>
            <a:r>
              <a:rPr lang="en-GB" sz="1100" dirty="0"/>
              <a:t>Get them to consider , can all children read, what about very young children and babies?</a:t>
            </a:r>
          </a:p>
          <a:p>
            <a:r>
              <a:rPr lang="en-GB" sz="1100" dirty="0"/>
              <a:t>Can children know consequences of what they are agreeing to?</a:t>
            </a:r>
          </a:p>
          <a:p>
            <a:r>
              <a:rPr lang="en-GB" sz="1100" dirty="0"/>
              <a:t>How can informed by guaranteed. Do we need interpreters, verbal as well as written explanation</a:t>
            </a:r>
          </a:p>
        </p:txBody>
      </p:sp>
      <p:sp>
        <p:nvSpPr>
          <p:cNvPr id="4" name="Slide Number Placeholder 3"/>
          <p:cNvSpPr>
            <a:spLocks noGrp="1"/>
          </p:cNvSpPr>
          <p:nvPr>
            <p:ph type="sldNum" sz="quarter" idx="10"/>
          </p:nvPr>
        </p:nvSpPr>
        <p:spPr/>
        <p:txBody>
          <a:bodyPr/>
          <a:lstStyle/>
          <a:p>
            <a:fld id="{B78D59F0-4C1E-408F-B0ED-53073DCC9BFE}" type="slidenum">
              <a:rPr lang="en-GB" smtClean="0"/>
              <a:pPr/>
              <a:t>8</a:t>
            </a:fld>
            <a:endParaRPr lang="en-GB"/>
          </a:p>
        </p:txBody>
      </p:sp>
    </p:spTree>
    <p:extLst>
      <p:ext uri="{BB962C8B-B14F-4D97-AF65-F5344CB8AC3E}">
        <p14:creationId xmlns:p14="http://schemas.microsoft.com/office/powerpoint/2010/main" val="2789667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673615" y="4646374"/>
            <a:ext cx="5335270" cy="4389120"/>
          </a:xfrm>
        </p:spPr>
        <p:txBody>
          <a:bodyPr/>
          <a:lstStyle/>
          <a:p>
            <a:r>
              <a:rPr lang="en-GB" dirty="0"/>
              <a:t>Is it right for</a:t>
            </a:r>
            <a:r>
              <a:rPr lang="en-GB" baseline="0" dirty="0"/>
              <a:t> researcher to pretend they are a new teacher?</a:t>
            </a:r>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9</a:t>
            </a:fld>
            <a:endParaRPr lang="en-GB"/>
          </a:p>
        </p:txBody>
      </p:sp>
    </p:spTree>
    <p:extLst>
      <p:ext uri="{BB962C8B-B14F-4D97-AF65-F5344CB8AC3E}">
        <p14:creationId xmlns:p14="http://schemas.microsoft.com/office/powerpoint/2010/main" val="3203161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Do</a:t>
            </a:r>
            <a:r>
              <a:rPr lang="en-GB" baseline="0" dirty="0"/>
              <a:t> children know they can not be involved?</a:t>
            </a:r>
          </a:p>
          <a:p>
            <a:r>
              <a:rPr lang="en-GB" baseline="0" dirty="0"/>
              <a:t>How can this be reinforced during a longer study ?</a:t>
            </a:r>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10</a:t>
            </a:fld>
            <a:endParaRPr lang="en-GB"/>
          </a:p>
        </p:txBody>
      </p:sp>
    </p:spTree>
    <p:extLst>
      <p:ext uri="{BB962C8B-B14F-4D97-AF65-F5344CB8AC3E}">
        <p14:creationId xmlns:p14="http://schemas.microsoft.com/office/powerpoint/2010/main" val="954664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0" y="4339141"/>
            <a:ext cx="6669088" cy="4682939"/>
          </a:xfrm>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11</a:t>
            </a:fld>
            <a:endParaRPr lang="en-GB"/>
          </a:p>
        </p:txBody>
      </p:sp>
    </p:spTree>
    <p:extLst>
      <p:ext uri="{BB962C8B-B14F-4D97-AF65-F5344CB8AC3E}">
        <p14:creationId xmlns:p14="http://schemas.microsoft.com/office/powerpoint/2010/main" val="378935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12</a:t>
            </a:fld>
            <a:endParaRPr lang="en-GB"/>
          </a:p>
        </p:txBody>
      </p:sp>
    </p:spTree>
    <p:extLst>
      <p:ext uri="{BB962C8B-B14F-4D97-AF65-F5344CB8AC3E}">
        <p14:creationId xmlns:p14="http://schemas.microsoft.com/office/powerpoint/2010/main" val="676177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13</a:t>
            </a:fld>
            <a:endParaRPr lang="en-GB"/>
          </a:p>
        </p:txBody>
      </p:sp>
    </p:spTree>
    <p:extLst>
      <p:ext uri="{BB962C8B-B14F-4D97-AF65-F5344CB8AC3E}">
        <p14:creationId xmlns:p14="http://schemas.microsoft.com/office/powerpoint/2010/main" val="2658917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253468" y="4632960"/>
            <a:ext cx="6232176" cy="4389120"/>
          </a:xfrm>
        </p:spPr>
        <p:txBody>
          <a:bodyPr/>
          <a:lstStyle/>
          <a:p>
            <a:r>
              <a:rPr lang="en-GB" dirty="0"/>
              <a:t>How</a:t>
            </a:r>
            <a:r>
              <a:rPr lang="en-GB" baseline="0" dirty="0"/>
              <a:t> can</a:t>
            </a:r>
            <a:r>
              <a:rPr lang="en-GB" dirty="0"/>
              <a:t> this be ensured</a:t>
            </a:r>
          </a:p>
          <a:p>
            <a:r>
              <a:rPr lang="en-GB" dirty="0"/>
              <a:t>Do you need to collect personal data? </a:t>
            </a:r>
          </a:p>
          <a:p>
            <a:r>
              <a:rPr lang="en-GB" dirty="0"/>
              <a:t>If so where it is stored and how. Are your IT facilities safe ?</a:t>
            </a:r>
          </a:p>
          <a:p>
            <a:r>
              <a:rPr lang="en-GB" dirty="0"/>
              <a:t>Why would this need to be explained to young children?</a:t>
            </a:r>
          </a:p>
          <a:p>
            <a:r>
              <a:rPr lang="en-GB" dirty="0"/>
              <a:t>What about safeguarding?</a:t>
            </a:r>
          </a:p>
          <a:p>
            <a:endParaRPr lang="en-GB" dirty="0"/>
          </a:p>
          <a:p>
            <a:endParaRPr lang="en-GB" dirty="0"/>
          </a:p>
          <a:p>
            <a:r>
              <a:rPr lang="en-GB" dirty="0"/>
              <a:t>Research data processing required for the conducted of research carried out in and by the University should be undertaken in accordance with University’s obligations as a Data Controller under the Data Protection Act 2018 and the General Data Protection Regulation 2018 (“UK GDPR”). This legislation defines the University’s responsibility to ensure that there are appropriate organisational and technical measures in place to protect personal data. The legal obligations for data protection in research are set out in the University’s Research Data Management Policy which must be referred to in the Ethics review process. In summary these are that personal data shall be processed with due regard for: • Lawfulness: There must always be a lawful basis for processing personal data and, in the context of research activities, UWTSD’s lawful basis is “the performance of a task carried out in the public interest or in the exercise of official authority vested the controller”, known as ‘public task’ • Fairness and transparency: Processed fairly and in a transparent manner in relation to the data subject • Purpose Limitation: Collected for specified, explicit and legitimate purposes and not further processed in a manner that is incompatible with those purposes • Data minimisation: Adequate, relevant and limited to what is necessary in relation to the purposes for which they are processed • Accuracy: Accurate and, where necessary, kept up to date; every reasonable step must be taken to ensure that personal data that are inaccurate, having regard to the purposes for which they are processed, are erased or rectified without delay • Storage limitation: Kept in a form which permits identification of data subjects for no longer than is necessary for the purposes for which the personal data are processed • Integrity and confidentiality: Processed in a manner that ensures appropriate security of the personal data, including protection against unauthorised or unlawful processing and against accidental loss, destruction or damage, using appropriate technical or organisational measures.</a:t>
            </a:r>
          </a:p>
        </p:txBody>
      </p:sp>
      <p:sp>
        <p:nvSpPr>
          <p:cNvPr id="4" name="Slide Number Placeholder 3"/>
          <p:cNvSpPr>
            <a:spLocks noGrp="1"/>
          </p:cNvSpPr>
          <p:nvPr>
            <p:ph type="sldNum" sz="quarter" idx="10"/>
          </p:nvPr>
        </p:nvSpPr>
        <p:spPr/>
        <p:txBody>
          <a:bodyPr/>
          <a:lstStyle/>
          <a:p>
            <a:fld id="{B78D59F0-4C1E-408F-B0ED-53073DCC9BFE}" type="slidenum">
              <a:rPr lang="en-GB" smtClean="0"/>
              <a:pPr/>
              <a:t>14</a:t>
            </a:fld>
            <a:endParaRPr lang="en-GB"/>
          </a:p>
        </p:txBody>
      </p:sp>
    </p:spTree>
    <p:extLst>
      <p:ext uri="{BB962C8B-B14F-4D97-AF65-F5344CB8AC3E}">
        <p14:creationId xmlns:p14="http://schemas.microsoft.com/office/powerpoint/2010/main" val="33782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673615" y="4723184"/>
            <a:ext cx="5335270" cy="4389120"/>
          </a:xfrm>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15</a:t>
            </a:fld>
            <a:endParaRPr lang="en-GB"/>
          </a:p>
        </p:txBody>
      </p:sp>
    </p:spTree>
    <p:extLst>
      <p:ext uri="{BB962C8B-B14F-4D97-AF65-F5344CB8AC3E}">
        <p14:creationId xmlns:p14="http://schemas.microsoft.com/office/powerpoint/2010/main" val="492785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673615" y="4723183"/>
            <a:ext cx="5335270" cy="4312312"/>
          </a:xfrm>
        </p:spPr>
        <p:txBody>
          <a:bodyPr/>
          <a:lstStyle/>
          <a:p>
            <a:r>
              <a:rPr lang="en-GB" dirty="0"/>
              <a:t>Research should be valid, and honest. You should not set out to get the result you want or to fool those reading your research. </a:t>
            </a:r>
          </a:p>
        </p:txBody>
      </p:sp>
      <p:sp>
        <p:nvSpPr>
          <p:cNvPr id="4" name="Slide Number Placeholder 3"/>
          <p:cNvSpPr>
            <a:spLocks noGrp="1"/>
          </p:cNvSpPr>
          <p:nvPr>
            <p:ph type="sldNum" sz="quarter" idx="10"/>
          </p:nvPr>
        </p:nvSpPr>
        <p:spPr/>
        <p:txBody>
          <a:bodyPr/>
          <a:lstStyle/>
          <a:p>
            <a:fld id="{B78D59F0-4C1E-408F-B0ED-53073DCC9BFE}" type="slidenum">
              <a:rPr lang="en-GB" smtClean="0"/>
              <a:pPr/>
              <a:t>16</a:t>
            </a:fld>
            <a:endParaRPr lang="en-GB"/>
          </a:p>
        </p:txBody>
      </p:sp>
    </p:spTree>
    <p:extLst>
      <p:ext uri="{BB962C8B-B14F-4D97-AF65-F5344CB8AC3E}">
        <p14:creationId xmlns:p14="http://schemas.microsoft.com/office/powerpoint/2010/main" val="1103274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17</a:t>
            </a:fld>
            <a:endParaRPr lang="en-GB"/>
          </a:p>
        </p:txBody>
      </p:sp>
    </p:spTree>
    <p:extLst>
      <p:ext uri="{BB962C8B-B14F-4D97-AF65-F5344CB8AC3E}">
        <p14:creationId xmlns:p14="http://schemas.microsoft.com/office/powerpoint/2010/main" val="35569676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4013" y="960438"/>
            <a:ext cx="6499226" cy="36560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8D59F0-4C1E-408F-B0ED-53073DCC9BFE}" type="slidenum">
              <a:rPr lang="en-GB" smtClean="0"/>
              <a:pPr/>
              <a:t>18</a:t>
            </a:fld>
            <a:endParaRPr lang="en-GB"/>
          </a:p>
        </p:txBody>
      </p:sp>
    </p:spTree>
    <p:extLst>
      <p:ext uri="{BB962C8B-B14F-4D97-AF65-F5344CB8AC3E}">
        <p14:creationId xmlns:p14="http://schemas.microsoft.com/office/powerpoint/2010/main" val="2560111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366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9394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952BC4-54F5-D1CB-F0D6-58318A91864A}"/>
              </a:ext>
            </a:extLst>
          </p:cNvPr>
          <p:cNvSpPr>
            <a:spLocks noGrp="1"/>
          </p:cNvSpPr>
          <p:nvPr>
            <p:ph type="dt" sz="half" idx="10"/>
          </p:nvPr>
        </p:nvSpPr>
        <p:spPr>
          <a:xfrm>
            <a:off x="527051" y="6524626"/>
            <a:ext cx="1295400" cy="219075"/>
          </a:xfrm>
        </p:spPr>
        <p:txBody>
          <a:bodyPr/>
          <a:lstStyle>
            <a:lvl1pPr eaLnBrk="0" fontAlgn="base" hangingPunct="0">
              <a:spcBef>
                <a:spcPct val="0"/>
              </a:spcBef>
              <a:spcAft>
                <a:spcPct val="0"/>
              </a:spcAft>
              <a:defRPr>
                <a:latin typeface="Times" charset="0"/>
              </a:defRPr>
            </a:lvl1pPr>
          </a:lstStyle>
          <a:p>
            <a:pPr>
              <a:defRPr/>
            </a:pPr>
            <a:fld id="{FE54E0AE-4591-4F24-825A-51CC9A27CF4F}" type="datetimeFigureOut">
              <a:rPr lang="en-GB"/>
              <a:pPr>
                <a:defRPr/>
              </a:pPr>
              <a:t>14/03/2024</a:t>
            </a:fld>
            <a:endParaRPr lang="en-GB"/>
          </a:p>
        </p:txBody>
      </p:sp>
      <p:sp>
        <p:nvSpPr>
          <p:cNvPr id="5" name="Footer Placeholder 4">
            <a:extLst>
              <a:ext uri="{FF2B5EF4-FFF2-40B4-BE49-F238E27FC236}">
                <a16:creationId xmlns:a16="http://schemas.microsoft.com/office/drawing/2014/main" id="{4C3847C6-A263-67B1-E0F4-71F198E721A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a:extLst>
              <a:ext uri="{FF2B5EF4-FFF2-40B4-BE49-F238E27FC236}">
                <a16:creationId xmlns:a16="http://schemas.microsoft.com/office/drawing/2014/main" id="{F90D5DAE-0785-DC23-9B70-DD673C960E83}"/>
              </a:ext>
            </a:extLst>
          </p:cNvPr>
          <p:cNvSpPr>
            <a:spLocks noGrp="1"/>
          </p:cNvSpPr>
          <p:nvPr>
            <p:ph type="sldNum" sz="quarter" idx="12"/>
          </p:nvPr>
        </p:nvSpPr>
        <p:spPr/>
        <p:txBody>
          <a:bodyPr/>
          <a:lstStyle>
            <a:lvl1pPr eaLnBrk="0" hangingPunct="0">
              <a:defRPr smtClean="0">
                <a:latin typeface="Times" panose="02020603050405020304" pitchFamily="18" charset="0"/>
              </a:defRPr>
            </a:lvl1pPr>
          </a:lstStyle>
          <a:p>
            <a:pPr>
              <a:defRPr/>
            </a:pPr>
            <a:fld id="{B8A1D83A-B291-4092-B7A7-EB7B73B040CD}" type="slidenum">
              <a:rPr lang="en-GB" altLang="en-US"/>
              <a:pPr>
                <a:defRPr/>
              </a:pPr>
              <a:t>‹#›</a:t>
            </a:fld>
            <a:endParaRPr lang="en-GB" altLang="en-US"/>
          </a:p>
        </p:txBody>
      </p:sp>
    </p:spTree>
    <p:extLst>
      <p:ext uri="{BB962C8B-B14F-4D97-AF65-F5344CB8AC3E}">
        <p14:creationId xmlns:p14="http://schemas.microsoft.com/office/powerpoint/2010/main" val="1231506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36B056-B8A5-F54D-DCC8-8CFA2EA2210C}"/>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F54004C-A8BA-4D4A-83FE-6C443AD5B0D0}" type="datetimeFigureOut">
              <a:rPr lang="en-GB"/>
              <a:pPr>
                <a:defRPr/>
              </a:pPr>
              <a:t>14/03/2024</a:t>
            </a:fld>
            <a:endParaRPr lang="en-GB"/>
          </a:p>
        </p:txBody>
      </p:sp>
      <p:sp>
        <p:nvSpPr>
          <p:cNvPr id="5" name="Footer Placeholder 4">
            <a:extLst>
              <a:ext uri="{FF2B5EF4-FFF2-40B4-BE49-F238E27FC236}">
                <a16:creationId xmlns:a16="http://schemas.microsoft.com/office/drawing/2014/main" id="{53EDA36E-8678-3D23-20EA-37536DC77978}"/>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a:extLst>
              <a:ext uri="{FF2B5EF4-FFF2-40B4-BE49-F238E27FC236}">
                <a16:creationId xmlns:a16="http://schemas.microsoft.com/office/drawing/2014/main" id="{4B629A38-03D7-1766-CD14-9F64317A3539}"/>
              </a:ext>
            </a:extLst>
          </p:cNvPr>
          <p:cNvSpPr>
            <a:spLocks noGrp="1"/>
          </p:cNvSpPr>
          <p:nvPr>
            <p:ph type="sldNum" sz="quarter" idx="12"/>
          </p:nvPr>
        </p:nvSpPr>
        <p:spPr/>
        <p:txBody>
          <a:bodyPr/>
          <a:lstStyle>
            <a:lvl1pPr eaLnBrk="0" hangingPunct="0">
              <a:defRPr smtClean="0">
                <a:latin typeface="Times" panose="02020603050405020304" pitchFamily="18" charset="0"/>
              </a:defRPr>
            </a:lvl1pPr>
          </a:lstStyle>
          <a:p>
            <a:pPr>
              <a:defRPr/>
            </a:pPr>
            <a:fld id="{A0236C0B-9CCB-4385-AC7A-75A8C0960567}" type="slidenum">
              <a:rPr lang="en-GB" altLang="en-US"/>
              <a:pPr>
                <a:defRPr/>
              </a:pPr>
              <a:t>‹#›</a:t>
            </a:fld>
            <a:endParaRPr lang="en-GB" altLang="en-US"/>
          </a:p>
        </p:txBody>
      </p:sp>
    </p:spTree>
    <p:extLst>
      <p:ext uri="{BB962C8B-B14F-4D97-AF65-F5344CB8AC3E}">
        <p14:creationId xmlns:p14="http://schemas.microsoft.com/office/powerpoint/2010/main" val="2396312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924A64-32D3-A59C-6E79-50FB8C137E1C}"/>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788D55D-B51A-4A4D-9485-916BB1B19978}" type="datetimeFigureOut">
              <a:rPr lang="en-GB"/>
              <a:pPr>
                <a:defRPr/>
              </a:pPr>
              <a:t>14/03/2024</a:t>
            </a:fld>
            <a:endParaRPr lang="en-GB"/>
          </a:p>
        </p:txBody>
      </p:sp>
      <p:sp>
        <p:nvSpPr>
          <p:cNvPr id="5" name="Slide Number Placeholder 5">
            <a:extLst>
              <a:ext uri="{FF2B5EF4-FFF2-40B4-BE49-F238E27FC236}">
                <a16:creationId xmlns:a16="http://schemas.microsoft.com/office/drawing/2014/main" id="{6E77762B-62DA-E774-3452-7282FF6236C6}"/>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6085ACC1-667F-420E-97FF-1F5627291495}" type="slidenum">
              <a:rPr lang="en-GB" altLang="en-US"/>
              <a:pPr>
                <a:defRPr/>
              </a:pPr>
              <a:t>‹#›</a:t>
            </a:fld>
            <a:endParaRPr lang="en-GB" altLang="en-US"/>
          </a:p>
        </p:txBody>
      </p:sp>
    </p:spTree>
    <p:extLst>
      <p:ext uri="{BB962C8B-B14F-4D97-AF65-F5344CB8AC3E}">
        <p14:creationId xmlns:p14="http://schemas.microsoft.com/office/powerpoint/2010/main" val="421892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DAC8AD-15A6-D032-065E-0B65C426FF96}"/>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75A1B312-C25B-44C6-8FE1-DE707098B2D4}" type="datetimeFigureOut">
              <a:rPr lang="en-GB"/>
              <a:pPr>
                <a:defRPr/>
              </a:pPr>
              <a:t>14/03/2024</a:t>
            </a:fld>
            <a:endParaRPr lang="en-GB"/>
          </a:p>
        </p:txBody>
      </p:sp>
      <p:sp>
        <p:nvSpPr>
          <p:cNvPr id="6" name="Slide Number Placeholder 6">
            <a:extLst>
              <a:ext uri="{FF2B5EF4-FFF2-40B4-BE49-F238E27FC236}">
                <a16:creationId xmlns:a16="http://schemas.microsoft.com/office/drawing/2014/main" id="{F2E1DBD0-F86C-226C-6021-E68E8EC110EE}"/>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55B1F447-E77B-4FB7-832F-B6B32339AB55}" type="slidenum">
              <a:rPr lang="en-GB" altLang="en-US"/>
              <a:pPr>
                <a:defRPr/>
              </a:pPr>
              <a:t>‹#›</a:t>
            </a:fld>
            <a:endParaRPr lang="en-GB" altLang="en-US"/>
          </a:p>
        </p:txBody>
      </p:sp>
    </p:spTree>
    <p:extLst>
      <p:ext uri="{BB962C8B-B14F-4D97-AF65-F5344CB8AC3E}">
        <p14:creationId xmlns:p14="http://schemas.microsoft.com/office/powerpoint/2010/main" val="3167388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4CF1490-0F7E-D4A1-AC91-C9E255B51D36}"/>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74B710F5-56F9-4673-AA5D-A90F4BE17977}" type="datetimeFigureOut">
              <a:rPr lang="en-GB"/>
              <a:pPr>
                <a:defRPr/>
              </a:pPr>
              <a:t>14/03/2024</a:t>
            </a:fld>
            <a:endParaRPr lang="en-GB"/>
          </a:p>
        </p:txBody>
      </p:sp>
      <p:sp>
        <p:nvSpPr>
          <p:cNvPr id="8" name="Slide Number Placeholder 8">
            <a:extLst>
              <a:ext uri="{FF2B5EF4-FFF2-40B4-BE49-F238E27FC236}">
                <a16:creationId xmlns:a16="http://schemas.microsoft.com/office/drawing/2014/main" id="{67E6DC1B-39B6-D7D5-CAC2-E14B3C0DC705}"/>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46226A08-9F59-4063-B731-E55F6142C153}" type="slidenum">
              <a:rPr lang="en-GB" altLang="en-US"/>
              <a:pPr>
                <a:defRPr/>
              </a:pPr>
              <a:t>‹#›</a:t>
            </a:fld>
            <a:endParaRPr lang="en-GB" altLang="en-US"/>
          </a:p>
        </p:txBody>
      </p:sp>
    </p:spTree>
    <p:extLst>
      <p:ext uri="{BB962C8B-B14F-4D97-AF65-F5344CB8AC3E}">
        <p14:creationId xmlns:p14="http://schemas.microsoft.com/office/powerpoint/2010/main" val="9042595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6BD4675-1299-446B-35EE-A434E5B997E7}"/>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261704EA-D030-4EDF-BC39-63BF2F5A4BA4}" type="datetimeFigureOut">
              <a:rPr lang="en-GB"/>
              <a:pPr>
                <a:defRPr/>
              </a:pPr>
              <a:t>14/03/2024</a:t>
            </a:fld>
            <a:endParaRPr lang="en-GB"/>
          </a:p>
        </p:txBody>
      </p:sp>
      <p:sp>
        <p:nvSpPr>
          <p:cNvPr id="4" name="Slide Number Placeholder 4">
            <a:extLst>
              <a:ext uri="{FF2B5EF4-FFF2-40B4-BE49-F238E27FC236}">
                <a16:creationId xmlns:a16="http://schemas.microsoft.com/office/drawing/2014/main" id="{F8F10A1D-0C87-1182-4901-D21374C2D5A3}"/>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A6E9C67E-C301-4B86-9D22-18AC03EA51BE}" type="slidenum">
              <a:rPr lang="en-GB" altLang="en-US"/>
              <a:pPr>
                <a:defRPr/>
              </a:pPr>
              <a:t>‹#›</a:t>
            </a:fld>
            <a:endParaRPr lang="en-GB" altLang="en-US"/>
          </a:p>
        </p:txBody>
      </p:sp>
    </p:spTree>
    <p:extLst>
      <p:ext uri="{BB962C8B-B14F-4D97-AF65-F5344CB8AC3E}">
        <p14:creationId xmlns:p14="http://schemas.microsoft.com/office/powerpoint/2010/main" val="41069295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BE417E-84E1-A64F-4A19-5DE93E29AEE8}"/>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CB2AA1C7-FB23-4650-A5D8-7223C9D9D368}" type="datetimeFigureOut">
              <a:rPr lang="en-GB"/>
              <a:pPr>
                <a:defRPr/>
              </a:pPr>
              <a:t>14/03/2024</a:t>
            </a:fld>
            <a:endParaRPr lang="en-GB"/>
          </a:p>
        </p:txBody>
      </p:sp>
      <p:sp>
        <p:nvSpPr>
          <p:cNvPr id="3" name="Slide Number Placeholder 3">
            <a:extLst>
              <a:ext uri="{FF2B5EF4-FFF2-40B4-BE49-F238E27FC236}">
                <a16:creationId xmlns:a16="http://schemas.microsoft.com/office/drawing/2014/main" id="{EF2FD4F5-118D-641F-B471-0E6894C5CFCC}"/>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7AADE7F3-1770-466E-9864-6E91E1B74F0A}" type="slidenum">
              <a:rPr lang="en-GB" altLang="en-US"/>
              <a:pPr>
                <a:defRPr/>
              </a:pPr>
              <a:t>‹#›</a:t>
            </a:fld>
            <a:endParaRPr lang="en-GB" altLang="en-US"/>
          </a:p>
        </p:txBody>
      </p:sp>
    </p:spTree>
    <p:extLst>
      <p:ext uri="{BB962C8B-B14F-4D97-AF65-F5344CB8AC3E}">
        <p14:creationId xmlns:p14="http://schemas.microsoft.com/office/powerpoint/2010/main" val="30798543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E29642FB-D9D6-C8A9-5319-4966BA8DF40D}"/>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9997ED88-9C43-41D6-959C-3E2E41A35952}" type="datetimeFigureOut">
              <a:rPr lang="en-GB"/>
              <a:pPr>
                <a:defRPr/>
              </a:pPr>
              <a:t>14/03/2024</a:t>
            </a:fld>
            <a:endParaRPr lang="en-GB"/>
          </a:p>
        </p:txBody>
      </p:sp>
      <p:sp>
        <p:nvSpPr>
          <p:cNvPr id="6" name="Slide Number Placeholder 6">
            <a:extLst>
              <a:ext uri="{FF2B5EF4-FFF2-40B4-BE49-F238E27FC236}">
                <a16:creationId xmlns:a16="http://schemas.microsoft.com/office/drawing/2014/main" id="{A5668D8B-F199-4BD5-A905-89988C69BE99}"/>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02C27622-35CE-4FF5-AB4D-858243CC8053}" type="slidenum">
              <a:rPr lang="en-GB" altLang="en-US"/>
              <a:pPr>
                <a:defRPr/>
              </a:pPr>
              <a:t>‹#›</a:t>
            </a:fld>
            <a:endParaRPr lang="en-GB" altLang="en-US"/>
          </a:p>
        </p:txBody>
      </p:sp>
    </p:spTree>
    <p:extLst>
      <p:ext uri="{BB962C8B-B14F-4D97-AF65-F5344CB8AC3E}">
        <p14:creationId xmlns:p14="http://schemas.microsoft.com/office/powerpoint/2010/main" val="38559842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F88E7B7A-6FC1-FE83-361A-A49DCDDC41A3}"/>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014F78B3-3D2D-494C-B5B8-6A673094806B}" type="datetimeFigureOut">
              <a:rPr lang="en-GB"/>
              <a:pPr>
                <a:defRPr/>
              </a:pPr>
              <a:t>14/03/2024</a:t>
            </a:fld>
            <a:endParaRPr lang="en-GB"/>
          </a:p>
        </p:txBody>
      </p:sp>
      <p:sp>
        <p:nvSpPr>
          <p:cNvPr id="6" name="Slide Number Placeholder 6">
            <a:extLst>
              <a:ext uri="{FF2B5EF4-FFF2-40B4-BE49-F238E27FC236}">
                <a16:creationId xmlns:a16="http://schemas.microsoft.com/office/drawing/2014/main" id="{FA8D5CDB-9A4B-075D-16FF-74F53878D203}"/>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1B8D4E71-5E0C-404E-ADA1-2F16029EE87D}" type="slidenum">
              <a:rPr lang="en-GB" altLang="en-US"/>
              <a:pPr>
                <a:defRPr/>
              </a:pPr>
              <a:t>‹#›</a:t>
            </a:fld>
            <a:endParaRPr lang="en-GB" altLang="en-US"/>
          </a:p>
        </p:txBody>
      </p:sp>
    </p:spTree>
    <p:extLst>
      <p:ext uri="{BB962C8B-B14F-4D97-AF65-F5344CB8AC3E}">
        <p14:creationId xmlns:p14="http://schemas.microsoft.com/office/powerpoint/2010/main" val="11105985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1BAC7E-19D3-C0F2-2CC9-8AD36DFC9AAD}"/>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F0FD95CA-4646-45B6-9AD1-066DECB66CBE}" type="datetimeFigureOut">
              <a:rPr lang="en-GB"/>
              <a:pPr>
                <a:defRPr/>
              </a:pPr>
              <a:t>14/03/2024</a:t>
            </a:fld>
            <a:endParaRPr lang="en-GB"/>
          </a:p>
        </p:txBody>
      </p:sp>
      <p:sp>
        <p:nvSpPr>
          <p:cNvPr id="5" name="Slide Number Placeholder 5">
            <a:extLst>
              <a:ext uri="{FF2B5EF4-FFF2-40B4-BE49-F238E27FC236}">
                <a16:creationId xmlns:a16="http://schemas.microsoft.com/office/drawing/2014/main" id="{912CA058-F127-3481-11A4-A9BF2C185C5A}"/>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2C264A47-6684-439C-A4AF-64F9FC7830E3}" type="slidenum">
              <a:rPr lang="en-GB" altLang="en-US"/>
              <a:pPr>
                <a:defRPr/>
              </a:pPr>
              <a:t>‹#›</a:t>
            </a:fld>
            <a:endParaRPr lang="en-GB" altLang="en-US"/>
          </a:p>
        </p:txBody>
      </p:sp>
    </p:spTree>
    <p:extLst>
      <p:ext uri="{BB962C8B-B14F-4D97-AF65-F5344CB8AC3E}">
        <p14:creationId xmlns:p14="http://schemas.microsoft.com/office/powerpoint/2010/main" val="5558625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0C38B-D2B3-6BAE-060C-CD35A12D9BDE}"/>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44AB6A2-4465-4E93-991C-DF7839D4A4A5}" type="datetimeFigureOut">
              <a:rPr lang="en-GB"/>
              <a:pPr>
                <a:defRPr/>
              </a:pPr>
              <a:t>14/03/2024</a:t>
            </a:fld>
            <a:endParaRPr lang="en-GB"/>
          </a:p>
        </p:txBody>
      </p:sp>
      <p:sp>
        <p:nvSpPr>
          <p:cNvPr id="5" name="Slide Number Placeholder 5">
            <a:extLst>
              <a:ext uri="{FF2B5EF4-FFF2-40B4-BE49-F238E27FC236}">
                <a16:creationId xmlns:a16="http://schemas.microsoft.com/office/drawing/2014/main" id="{F01193D0-42CF-4DFC-C4AA-FC9F67C7DA52}"/>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FE092296-7135-4230-A743-014DF6162676}" type="slidenum">
              <a:rPr lang="en-GB" altLang="en-US"/>
              <a:pPr>
                <a:defRPr/>
              </a:pPr>
              <a:t>‹#›</a:t>
            </a:fld>
            <a:endParaRPr lang="en-GB" altLang="en-US"/>
          </a:p>
        </p:txBody>
      </p:sp>
    </p:spTree>
    <p:extLst>
      <p:ext uri="{BB962C8B-B14F-4D97-AF65-F5344CB8AC3E}">
        <p14:creationId xmlns:p14="http://schemas.microsoft.com/office/powerpoint/2010/main" val="2332130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4.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6D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14/03/2024</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5"/>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4024" r:id="rId12"/>
    <p:sldLayoutId id="214748402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C031049-2E95-7841-28AB-77BD50409157}"/>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AA8F0F04-43CC-D865-90E3-B8D119ED54BD}"/>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7089B3E3-5F9F-1EF3-8C15-3BE6A164830F}"/>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ea typeface="ＭＳ Ｐゴシック" charset="-128"/>
              </a:defRPr>
            </a:lvl1pPr>
          </a:lstStyle>
          <a:p>
            <a:pPr>
              <a:defRPr/>
            </a:pPr>
            <a:fld id="{B68F90A1-6FBF-4CE2-81FC-4141AA2304B9}" type="datetimeFigureOut">
              <a:rPr lang="en-GB"/>
              <a:pPr>
                <a:defRPr/>
              </a:pPr>
              <a:t>14/03/2024</a:t>
            </a:fld>
            <a:endParaRPr lang="en-GB" dirty="0"/>
          </a:p>
        </p:txBody>
      </p:sp>
      <p:sp>
        <p:nvSpPr>
          <p:cNvPr id="6" name="Slide Number Placeholder 5">
            <a:extLst>
              <a:ext uri="{FF2B5EF4-FFF2-40B4-BE49-F238E27FC236}">
                <a16:creationId xmlns:a16="http://schemas.microsoft.com/office/drawing/2014/main" id="{7E83DC8B-8A0B-693C-25E6-1CBF63B26E6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pitchFamily="34" charset="0"/>
              </a:defRPr>
            </a:lvl1pPr>
          </a:lstStyle>
          <a:p>
            <a:pPr>
              <a:defRPr/>
            </a:pPr>
            <a:fld id="{1A88C2E6-4F5F-4D3F-A0C4-320D92A4B12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9hBfnXACsOI" TargetMode="External"/><Relationship Id="rId2" Type="http://schemas.openxmlformats.org/officeDocument/2006/relationships/hyperlink" Target="https://www.youtube.com/watch?v=NjTxQy_U3ac"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oro.open.ac.uk/2720/2/"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a:extLst>
              <a:ext uri="{FF2B5EF4-FFF2-40B4-BE49-F238E27FC236}">
                <a16:creationId xmlns:a16="http://schemas.microsoft.com/office/drawing/2014/main" id="{AA2E3982-959D-5F2C-3DA1-3A57E6921C1C}"/>
              </a:ext>
            </a:extLst>
          </p:cNvPr>
          <p:cNvSpPr>
            <a:spLocks noGrp="1"/>
          </p:cNvSpPr>
          <p:nvPr>
            <p:ph type="ctrTitle"/>
          </p:nvPr>
        </p:nvSpPr>
        <p:spPr>
          <a:xfrm>
            <a:off x="2208213" y="1544639"/>
            <a:ext cx="7772400" cy="4319587"/>
          </a:xfrm>
        </p:spPr>
        <p:txBody>
          <a:bodyPr rtlCol="0">
            <a:normAutofit fontScale="90000"/>
          </a:bodyPr>
          <a:lstStyle/>
          <a:p>
            <a:pPr>
              <a:defRPr/>
            </a:pPr>
            <a:endParaRPr lang="cy-GB" altLang="en-US" dirty="0">
              <a:solidFill>
                <a:schemeClr val="bg1"/>
              </a:solidFill>
              <a:latin typeface="Lucida Sans"/>
            </a:endParaRPr>
          </a:p>
          <a:p>
            <a:pPr>
              <a:defRPr/>
            </a:pPr>
            <a:endParaRPr lang="cy-GB" dirty="0">
              <a:solidFill>
                <a:schemeClr val="bg1"/>
              </a:solidFill>
              <a:latin typeface="Lucida Sans"/>
              <a:cs typeface="Arial"/>
            </a:endParaRPr>
          </a:p>
          <a:p>
            <a:pPr>
              <a:defRPr/>
            </a:pPr>
            <a:endParaRPr lang="cy-GB" dirty="0">
              <a:solidFill>
                <a:schemeClr val="bg1"/>
              </a:solidFill>
              <a:latin typeface="Lucida Sans"/>
              <a:cs typeface="Arial"/>
            </a:endParaRPr>
          </a:p>
          <a:p>
            <a:pPr>
              <a:defRPr/>
            </a:pPr>
            <a:r>
              <a:rPr lang="cy-GB" dirty="0">
                <a:solidFill>
                  <a:schemeClr val="bg1"/>
                </a:solidFill>
                <a:latin typeface="Lucida Sans"/>
                <a:cs typeface="Arial"/>
              </a:rPr>
              <a:t>ECEY5010: Research </a:t>
            </a:r>
            <a:r>
              <a:rPr lang="cy-GB" dirty="0" err="1">
                <a:solidFill>
                  <a:schemeClr val="bg1"/>
                </a:solidFill>
                <a:latin typeface="Lucida Sans"/>
                <a:cs typeface="Arial"/>
              </a:rPr>
              <a:t>for</a:t>
            </a:r>
            <a:r>
              <a:rPr lang="cy-GB" dirty="0">
                <a:solidFill>
                  <a:schemeClr val="bg1"/>
                </a:solidFill>
                <a:latin typeface="Lucida Sans"/>
                <a:cs typeface="Arial"/>
              </a:rPr>
              <a:t> </a:t>
            </a:r>
            <a:r>
              <a:rPr lang="cy-GB" dirty="0" err="1">
                <a:solidFill>
                  <a:schemeClr val="bg1"/>
                </a:solidFill>
                <a:latin typeface="Lucida Sans"/>
                <a:cs typeface="Arial"/>
              </a:rPr>
              <a:t>Learning</a:t>
            </a:r>
            <a:br>
              <a:rPr lang="cy-GB" dirty="0">
                <a:solidFill>
                  <a:schemeClr val="bg1"/>
                </a:solidFill>
                <a:latin typeface="Lucida Sans"/>
                <a:cs typeface="Arial"/>
              </a:rPr>
            </a:br>
            <a:r>
              <a:rPr lang="cy-GB" dirty="0" err="1">
                <a:solidFill>
                  <a:schemeClr val="bg1"/>
                </a:solidFill>
                <a:latin typeface="Lucida Sans"/>
                <a:cs typeface="Arial"/>
              </a:rPr>
              <a:t>Lecture</a:t>
            </a:r>
            <a:r>
              <a:rPr lang="cy-GB" dirty="0">
                <a:solidFill>
                  <a:schemeClr val="bg1"/>
                </a:solidFill>
                <a:latin typeface="Lucida Sans"/>
                <a:cs typeface="Arial"/>
              </a:rPr>
              <a:t> 4 </a:t>
            </a:r>
            <a:r>
              <a:rPr lang="cy-GB" dirty="0" err="1">
                <a:solidFill>
                  <a:schemeClr val="bg1"/>
                </a:solidFill>
                <a:latin typeface="Lucida Sans"/>
                <a:cs typeface="Arial"/>
              </a:rPr>
              <a:t>Ethics</a:t>
            </a:r>
          </a:p>
          <a:p>
            <a:pPr>
              <a:defRPr/>
            </a:pPr>
            <a:br>
              <a:rPr lang="en-US" altLang="en-US" dirty="0"/>
            </a:br>
            <a:br>
              <a:rPr lang="en-US" altLang="en-US" dirty="0">
                <a:solidFill>
                  <a:schemeClr val="bg1"/>
                </a:solidFill>
              </a:rPr>
            </a:br>
            <a:br>
              <a:rPr lang="en-GB" altLang="en-US" sz="3600" b="1" dirty="0"/>
            </a:br>
            <a:endParaRPr lang="en-US" altLang="en-US" dirty="0">
              <a:solidFill>
                <a:schemeClr val="bg1"/>
              </a:solidFill>
            </a:endParaRPr>
          </a:p>
        </p:txBody>
      </p:sp>
    </p:spTree>
    <p:extLst>
      <p:ext uri="{BB962C8B-B14F-4D97-AF65-F5344CB8AC3E}">
        <p14:creationId xmlns:p14="http://schemas.microsoft.com/office/powerpoint/2010/main" val="14095432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3" y="365125"/>
            <a:ext cx="11938957" cy="1339940"/>
          </a:xfrm>
        </p:spPr>
        <p:txBody>
          <a:bodyPr vert="horz" lIns="91440" tIns="45720" rIns="91440" bIns="45720" rtlCol="0" anchor="ctr">
            <a:noAutofit/>
          </a:bodyPr>
          <a:lstStyle/>
          <a:p>
            <a:r>
              <a:rPr lang="en-GB" dirty="0">
                <a:solidFill>
                  <a:srgbClr val="0070C0"/>
                </a:solidFill>
              </a:rPr>
              <a:t>Nos criteria covered in todays lecture</a:t>
            </a:r>
            <a:endParaRPr lang="en-GB" dirty="0">
              <a:solidFill>
                <a:srgbClr val="0070C0"/>
              </a:solidFill>
              <a:cs typeface="Arial"/>
            </a:endParaRPr>
          </a:p>
        </p:txBody>
      </p:sp>
      <p:sp>
        <p:nvSpPr>
          <p:cNvPr id="4" name="Content Placeholder 3"/>
          <p:cNvSpPr>
            <a:spLocks noGrp="1"/>
          </p:cNvSpPr>
          <p:nvPr>
            <p:ph sz="half" idx="2"/>
          </p:nvPr>
        </p:nvSpPr>
        <p:spPr>
          <a:xfrm>
            <a:off x="314632" y="1825625"/>
            <a:ext cx="11039168" cy="4351338"/>
          </a:xfrm>
        </p:spPr>
        <p:txBody>
          <a:bodyPr vert="horz" lIns="91440" tIns="45720" rIns="91440" bIns="45720" rtlCol="0" anchor="t">
            <a:normAutofit/>
          </a:bodyPr>
          <a:lstStyle/>
          <a:p>
            <a:r>
              <a:rPr lang="en-GB" dirty="0">
                <a:solidFill>
                  <a:srgbClr val="0070C0"/>
                </a:solidFill>
              </a:rPr>
              <a:t>SCDCCLD0401 </a:t>
            </a:r>
            <a:endParaRPr lang="en-GB" dirty="0">
              <a:solidFill>
                <a:srgbClr val="0070C0"/>
              </a:solidFill>
              <a:cs typeface="Arial"/>
            </a:endParaRPr>
          </a:p>
          <a:p>
            <a:r>
              <a:rPr lang="en-GB" dirty="0">
                <a:solidFill>
                  <a:srgbClr val="0070C0"/>
                </a:solidFill>
              </a:rPr>
              <a:t>Maintain effective communication systems and practice </a:t>
            </a:r>
            <a:endParaRPr lang="en-GB" dirty="0">
              <a:solidFill>
                <a:srgbClr val="0070C0"/>
              </a:solidFill>
              <a:cs typeface="Arial"/>
            </a:endParaRPr>
          </a:p>
          <a:p>
            <a:pPr lvl="0"/>
            <a:r>
              <a:rPr lang="en-GB" dirty="0">
                <a:solidFill>
                  <a:srgbClr val="0070C0"/>
                </a:solidFill>
              </a:rPr>
              <a:t>P41</a:t>
            </a:r>
            <a:endParaRPr lang="en-GB" dirty="0">
              <a:solidFill>
                <a:srgbClr val="0070C0"/>
              </a:solidFill>
              <a:cs typeface="Arial"/>
            </a:endParaRPr>
          </a:p>
          <a:p>
            <a:r>
              <a:rPr lang="en-GB" dirty="0">
                <a:solidFill>
                  <a:srgbClr val="0070C0"/>
                </a:solidFill>
              </a:rPr>
              <a:t>SCDHSC0044 </a:t>
            </a:r>
            <a:endParaRPr lang="en-GB" dirty="0">
              <a:solidFill>
                <a:srgbClr val="0070C0"/>
              </a:solidFill>
              <a:cs typeface="Arial"/>
            </a:endParaRPr>
          </a:p>
          <a:p>
            <a:pPr lvl="0"/>
            <a:r>
              <a:rPr lang="en-GB" dirty="0">
                <a:solidFill>
                  <a:srgbClr val="0070C0"/>
                </a:solidFill>
              </a:rPr>
              <a:t>Lead practice that promotes the safeguarding of children and young people</a:t>
            </a:r>
            <a:endParaRPr lang="en-GB" dirty="0">
              <a:solidFill>
                <a:srgbClr val="0070C0"/>
              </a:solidFill>
              <a:cs typeface="Arial"/>
            </a:endParaRPr>
          </a:p>
          <a:p>
            <a:pPr lvl="0"/>
            <a:r>
              <a:rPr lang="en-GB" dirty="0">
                <a:solidFill>
                  <a:srgbClr val="0070C0"/>
                </a:solidFill>
              </a:rPr>
              <a:t>P31</a:t>
            </a:r>
            <a:endParaRPr lang="en-GB" dirty="0">
              <a:solidFill>
                <a:srgbClr val="0070C0"/>
              </a:solidFill>
              <a:cs typeface="Arial"/>
            </a:endParaRPr>
          </a:p>
          <a:p>
            <a:endParaRPr lang="cy-GB" dirty="0"/>
          </a:p>
        </p:txBody>
      </p:sp>
    </p:spTree>
    <p:extLst>
      <p:ext uri="{BB962C8B-B14F-4D97-AF65-F5344CB8AC3E}">
        <p14:creationId xmlns:p14="http://schemas.microsoft.com/office/powerpoint/2010/main" val="2578045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70C0"/>
                </a:solidFill>
              </a:rPr>
              <a:t>Knowledge criteria</a:t>
            </a:r>
          </a:p>
        </p:txBody>
      </p:sp>
      <p:sp>
        <p:nvSpPr>
          <p:cNvPr id="3" name="Content Placeholder 2"/>
          <p:cNvSpPr>
            <a:spLocks noGrp="1"/>
          </p:cNvSpPr>
          <p:nvPr>
            <p:ph idx="1"/>
          </p:nvPr>
        </p:nvSpPr>
        <p:spPr/>
        <p:txBody>
          <a:bodyPr/>
          <a:lstStyle/>
          <a:p>
            <a:r>
              <a:rPr lang="en-GB" dirty="0"/>
              <a:t>K16</a:t>
            </a:r>
          </a:p>
          <a:p>
            <a:r>
              <a:rPr lang="en-GB" dirty="0"/>
              <a:t>K17</a:t>
            </a:r>
          </a:p>
          <a:p>
            <a:r>
              <a:rPr lang="en-GB"/>
              <a:t>K19</a:t>
            </a:r>
          </a:p>
        </p:txBody>
      </p:sp>
    </p:spTree>
    <p:extLst>
      <p:ext uri="{BB962C8B-B14F-4D97-AF65-F5344CB8AC3E}">
        <p14:creationId xmlns:p14="http://schemas.microsoft.com/office/powerpoint/2010/main" val="1244830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20616" y="365125"/>
            <a:ext cx="11033184" cy="1339940"/>
          </a:xfrm>
        </p:spPr>
        <p:txBody>
          <a:bodyPr>
            <a:normAutofit/>
          </a:bodyPr>
          <a:lstStyle/>
          <a:p>
            <a:r>
              <a:rPr lang="en-GB" sz="4800" dirty="0">
                <a:solidFill>
                  <a:srgbClr val="0070C0"/>
                </a:solidFill>
              </a:rPr>
              <a:t>Why think about ethics?</a:t>
            </a:r>
            <a:r>
              <a:rPr lang="en-GB" dirty="0"/>
              <a:t> </a:t>
            </a:r>
          </a:p>
        </p:txBody>
      </p:sp>
      <p:sp>
        <p:nvSpPr>
          <p:cNvPr id="6" name="Content Placeholder 5"/>
          <p:cNvSpPr>
            <a:spLocks noGrp="1"/>
          </p:cNvSpPr>
          <p:nvPr>
            <p:ph sz="half" idx="2"/>
          </p:nvPr>
        </p:nvSpPr>
        <p:spPr>
          <a:xfrm>
            <a:off x="452284" y="1825625"/>
            <a:ext cx="10901516" cy="4351338"/>
          </a:xfrm>
        </p:spPr>
        <p:txBody>
          <a:bodyPr vert="horz" lIns="91440" tIns="45720" rIns="91440" bIns="45720" rtlCol="0" anchor="t">
            <a:normAutofit/>
          </a:bodyPr>
          <a:lstStyle/>
          <a:p>
            <a:r>
              <a:rPr lang="en-GB" dirty="0">
                <a:solidFill>
                  <a:srgbClr val="0070C0"/>
                </a:solidFill>
              </a:rPr>
              <a:t>What are ethics?</a:t>
            </a:r>
            <a:endParaRPr lang="en-GB" dirty="0">
              <a:solidFill>
                <a:srgbClr val="0070C0"/>
              </a:solidFill>
              <a:cs typeface="Arial"/>
            </a:endParaRPr>
          </a:p>
          <a:p>
            <a:r>
              <a:rPr lang="en-GB" dirty="0">
                <a:solidFill>
                  <a:srgbClr val="0070C0"/>
                </a:solidFill>
              </a:rPr>
              <a:t>Why are ethics so important in early childhood research?</a:t>
            </a:r>
            <a:endParaRPr lang="en-GB" dirty="0">
              <a:solidFill>
                <a:srgbClr val="0070C0"/>
              </a:solidFill>
              <a:cs typeface="Arial"/>
            </a:endParaRPr>
          </a:p>
          <a:p>
            <a:endParaRPr lang="en-GB" dirty="0">
              <a:solidFill>
                <a:srgbClr val="0070C0"/>
              </a:solidFill>
              <a:cs typeface="Arial"/>
            </a:endParaRPr>
          </a:p>
          <a:p>
            <a:r>
              <a:rPr lang="en-GB" dirty="0">
                <a:solidFill>
                  <a:srgbClr val="0070C0"/>
                </a:solidFill>
              </a:rPr>
              <a:t>Think about examples where children and families could come to harm when researchers ignore ethical considerations?</a:t>
            </a:r>
            <a:r>
              <a:rPr lang="en-GB" dirty="0">
                <a:solidFill>
                  <a:schemeClr val="accent1">
                    <a:lumMod val="75000"/>
                  </a:schemeClr>
                </a:solidFill>
              </a:rPr>
              <a:t>  </a:t>
            </a:r>
            <a:endParaRPr lang="en-GB" dirty="0">
              <a:solidFill>
                <a:schemeClr val="accent1">
                  <a:lumMod val="75000"/>
                </a:schemeClr>
              </a:solidFill>
              <a:cs typeface="Arial"/>
            </a:endParaRPr>
          </a:p>
        </p:txBody>
      </p:sp>
    </p:spTree>
    <p:extLst>
      <p:ext uri="{BB962C8B-B14F-4D97-AF65-F5344CB8AC3E}">
        <p14:creationId xmlns:p14="http://schemas.microsoft.com/office/powerpoint/2010/main" val="3076905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262E0-28F5-FCE4-61AB-2C2F52A3C3C7}"/>
              </a:ext>
            </a:extLst>
          </p:cNvPr>
          <p:cNvSpPr>
            <a:spLocks noGrp="1"/>
          </p:cNvSpPr>
          <p:nvPr>
            <p:ph type="title"/>
          </p:nvPr>
        </p:nvSpPr>
        <p:spPr>
          <a:xfrm>
            <a:off x="104955" y="235729"/>
            <a:ext cx="10515600" cy="1325563"/>
          </a:xfrm>
        </p:spPr>
        <p:txBody>
          <a:bodyPr>
            <a:normAutofit fontScale="90000"/>
          </a:bodyPr>
          <a:lstStyle/>
          <a:p>
            <a:r>
              <a:rPr lang="en-GB" sz="4800" dirty="0">
                <a:solidFill>
                  <a:srgbClr val="0070C0"/>
                </a:solidFill>
                <a:ea typeface="+mj-lt"/>
                <a:cs typeface="+mj-lt"/>
              </a:rPr>
              <a:t>Why discuss ethics?</a:t>
            </a:r>
            <a:br>
              <a:rPr lang="en-GB" dirty="0">
                <a:solidFill>
                  <a:srgbClr val="0070C0"/>
                </a:solidFill>
                <a:ea typeface="+mj-lt"/>
                <a:cs typeface="+mj-lt"/>
              </a:rPr>
            </a:br>
            <a:endParaRPr lang="en-GB" dirty="0">
              <a:ea typeface="+mj-lt"/>
              <a:cs typeface="+mj-lt"/>
            </a:endParaRPr>
          </a:p>
        </p:txBody>
      </p:sp>
      <p:sp>
        <p:nvSpPr>
          <p:cNvPr id="5" name="Content Placeholder 3">
            <a:extLst>
              <a:ext uri="{FF2B5EF4-FFF2-40B4-BE49-F238E27FC236}">
                <a16:creationId xmlns:a16="http://schemas.microsoft.com/office/drawing/2014/main" id="{E751665E-6C6C-3840-19B4-9CD3B721F448}"/>
              </a:ext>
            </a:extLst>
          </p:cNvPr>
          <p:cNvSpPr>
            <a:spLocks noGrp="1"/>
          </p:cNvSpPr>
          <p:nvPr/>
        </p:nvSpPr>
        <p:spPr>
          <a:xfrm>
            <a:off x="100884" y="1460160"/>
            <a:ext cx="11707481" cy="4293829"/>
          </a:xfrm>
          <a:prstGeom prst="rect">
            <a:avLst/>
          </a:prstGeom>
        </p:spPr>
        <p:txBody>
          <a:bodyPr vert="horz" lIns="91440" tIns="45720" rIns="91440" bIns="45720" rtlCol="0" anchor="t">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8600" dirty="0">
                <a:solidFill>
                  <a:srgbClr val="0070C0"/>
                </a:solidFill>
                <a:latin typeface="Arial"/>
                <a:cs typeface="Arial"/>
              </a:rPr>
              <a:t>Responsibility to others</a:t>
            </a:r>
          </a:p>
          <a:p>
            <a:r>
              <a:rPr lang="en-GB" sz="8600" dirty="0">
                <a:solidFill>
                  <a:srgbClr val="0070C0"/>
                </a:solidFill>
                <a:latin typeface="Arial"/>
                <a:cs typeface="Arial"/>
              </a:rPr>
              <a:t>Do no harm</a:t>
            </a:r>
          </a:p>
          <a:p>
            <a:r>
              <a:rPr lang="en-GB" sz="8600" dirty="0">
                <a:solidFill>
                  <a:srgbClr val="0070C0"/>
                </a:solidFill>
                <a:latin typeface="Arial"/>
                <a:cs typeface="Arial"/>
              </a:rPr>
              <a:t>Children's Rights</a:t>
            </a:r>
          </a:p>
          <a:p>
            <a:r>
              <a:rPr lang="en-GB" sz="8600" dirty="0">
                <a:solidFill>
                  <a:srgbClr val="0070C0"/>
                </a:solidFill>
                <a:latin typeface="Arial"/>
                <a:cs typeface="Arial"/>
              </a:rPr>
              <a:t>Several examples where children have been harmed</a:t>
            </a:r>
          </a:p>
          <a:p>
            <a:pPr lvl="0"/>
            <a:r>
              <a:rPr lang="en-GB" sz="8600" dirty="0">
                <a:solidFill>
                  <a:srgbClr val="0070C0"/>
                </a:solidFill>
                <a:latin typeface="Arial"/>
                <a:cs typeface="Arial"/>
              </a:rPr>
              <a:t>Bobo Doll</a:t>
            </a:r>
          </a:p>
          <a:p>
            <a:pPr lvl="0">
              <a:buNone/>
            </a:pPr>
            <a:r>
              <a:rPr lang="en-GB" sz="8600" dirty="0">
                <a:solidFill>
                  <a:srgbClr val="0070C0"/>
                </a:solidFill>
                <a:latin typeface="Arial"/>
                <a:cs typeface="Arial"/>
                <a:hlinkClick r:id="rId2">
                  <a:extLst>
                    <a:ext uri="{A12FA001-AC4F-418D-AE19-62706E023703}">
                      <ahyp:hlinkClr xmlns:ahyp="http://schemas.microsoft.com/office/drawing/2018/hyperlinkcolor" val="tx"/>
                    </a:ext>
                  </a:extLst>
                </a:hlinkClick>
              </a:rPr>
              <a:t>https://www.youtube.com/watch?v=NjTxQy_U3ac</a:t>
            </a:r>
            <a:endParaRPr lang="en-GB" sz="8600" dirty="0">
              <a:solidFill>
                <a:srgbClr val="0070C0"/>
              </a:solidFill>
              <a:latin typeface="Arial"/>
              <a:cs typeface="Arial"/>
            </a:endParaRPr>
          </a:p>
          <a:p>
            <a:r>
              <a:rPr lang="en-GB" sz="8600" dirty="0">
                <a:solidFill>
                  <a:srgbClr val="0070C0"/>
                </a:solidFill>
                <a:latin typeface="Arial"/>
                <a:cs typeface="Arial"/>
              </a:rPr>
              <a:t>‘Little Albert’ Experiment</a:t>
            </a:r>
          </a:p>
          <a:p>
            <a:pPr lvl="0"/>
            <a:r>
              <a:rPr lang="en-GB" sz="8600" dirty="0">
                <a:solidFill>
                  <a:srgbClr val="0070C0"/>
                </a:solidFill>
                <a:latin typeface="Arial"/>
                <a:cs typeface="Arial"/>
                <a:hlinkClick r:id="rId3">
                  <a:extLst>
                    <a:ext uri="{A12FA001-AC4F-418D-AE19-62706E023703}">
                      <ahyp:hlinkClr xmlns:ahyp="http://schemas.microsoft.com/office/drawing/2018/hyperlinkcolor" val="tx"/>
                    </a:ext>
                  </a:extLst>
                </a:hlinkClick>
              </a:rPr>
              <a:t>https://www.youtube.com/watch?v=9hBfnXACsOI</a:t>
            </a:r>
            <a:endParaRPr lang="en-GB" sz="8600" dirty="0">
              <a:solidFill>
                <a:srgbClr val="0070C0"/>
              </a:solidFill>
              <a:latin typeface="Arial"/>
              <a:cs typeface="Arial"/>
            </a:endParaRPr>
          </a:p>
          <a:p>
            <a:r>
              <a:rPr lang="en-GB" sz="8600" dirty="0">
                <a:solidFill>
                  <a:srgbClr val="0070C0"/>
                </a:solidFill>
                <a:latin typeface="Arial"/>
                <a:cs typeface="Arial"/>
              </a:rPr>
              <a:t>Without robust ethical policy and guidance researchers can do harm </a:t>
            </a:r>
            <a:br>
              <a:rPr lang="en-GB" sz="6800" dirty="0">
                <a:latin typeface="Arial" panose="020B0604020202020204" pitchFamily="34" charset="0"/>
                <a:cs typeface="Arial" panose="020B0604020202020204" pitchFamily="34" charset="0"/>
              </a:rPr>
            </a:br>
            <a:br>
              <a:rPr lang="en-GB" sz="6800" dirty="0">
                <a:latin typeface="Arial" panose="020B0604020202020204" pitchFamily="34" charset="0"/>
                <a:cs typeface="Arial" panose="020B0604020202020204" pitchFamily="34" charset="0"/>
              </a:rPr>
            </a:br>
            <a:endParaRPr lang="en-GB" sz="6800" dirty="0">
              <a:latin typeface="Arial" panose="020B0604020202020204" pitchFamily="34" charset="0"/>
              <a:cs typeface="Arial" panose="020B0604020202020204" pitchFamily="34" charset="0"/>
            </a:endParaRPr>
          </a:p>
          <a:p>
            <a:pPr lvl="0"/>
            <a:endParaRPr lang="en-GB" dirty="0"/>
          </a:p>
          <a:p>
            <a:endParaRPr lang="en-GB" dirty="0">
              <a:solidFill>
                <a:schemeClr val="accent1"/>
              </a:solidFill>
            </a:endParaRPr>
          </a:p>
          <a:p>
            <a:endParaRPr lang="en-GB" dirty="0"/>
          </a:p>
        </p:txBody>
      </p:sp>
    </p:spTree>
    <p:extLst>
      <p:ext uri="{BB962C8B-B14F-4D97-AF65-F5344CB8AC3E}">
        <p14:creationId xmlns:p14="http://schemas.microsoft.com/office/powerpoint/2010/main" val="2884589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4800" dirty="0">
                <a:solidFill>
                  <a:srgbClr val="0070C0"/>
                </a:solidFill>
              </a:rPr>
              <a:t>Designing ethical research</a:t>
            </a:r>
            <a:endParaRPr lang="en-GB" sz="4800" dirty="0">
              <a:solidFill>
                <a:srgbClr val="0070C0"/>
              </a:solidFill>
            </a:endParaRPr>
          </a:p>
        </p:txBody>
      </p:sp>
      <p:sp>
        <p:nvSpPr>
          <p:cNvPr id="4" name="Content Placeholder 3"/>
          <p:cNvSpPr>
            <a:spLocks noGrp="1"/>
          </p:cNvSpPr>
          <p:nvPr>
            <p:ph sz="half" idx="2"/>
          </p:nvPr>
        </p:nvSpPr>
        <p:spPr>
          <a:xfrm>
            <a:off x="216310" y="1705066"/>
            <a:ext cx="11807838" cy="4336961"/>
          </a:xfrm>
        </p:spPr>
        <p:txBody>
          <a:bodyPr vert="horz" lIns="91440" tIns="45720" rIns="91440" bIns="45720" rtlCol="0" anchor="t">
            <a:noAutofit/>
          </a:bodyPr>
          <a:lstStyle/>
          <a:p>
            <a:r>
              <a:rPr lang="en-US" sz="2400" i="1" dirty="0">
                <a:solidFill>
                  <a:srgbClr val="0070C0"/>
                </a:solidFill>
                <a:latin typeface="Arial"/>
                <a:cs typeface="Arial"/>
              </a:rPr>
              <a:t>When designing we must ensure that we do not cause harm to those who are part of the research</a:t>
            </a:r>
            <a:r>
              <a:rPr lang="en-US" sz="2400" dirty="0">
                <a:solidFill>
                  <a:srgbClr val="0070C0"/>
                </a:solidFill>
                <a:latin typeface="Arial"/>
                <a:cs typeface="Arial"/>
              </a:rPr>
              <a:t>.</a:t>
            </a:r>
          </a:p>
          <a:p>
            <a:r>
              <a:rPr lang="en-US" sz="2400" dirty="0">
                <a:solidFill>
                  <a:srgbClr val="0070C0"/>
                </a:solidFill>
                <a:latin typeface="Arial"/>
                <a:cs typeface="Arial"/>
              </a:rPr>
              <a:t>Look at Wailling (2005, pp. 42-44) cited in Page, Clare and Nutbrown 2013, p.44) and how she describes her ethical approach. </a:t>
            </a:r>
            <a:endParaRPr lang="en-US" sz="2400" dirty="0">
              <a:solidFill>
                <a:srgbClr val="0070C0"/>
              </a:solidFill>
              <a:latin typeface="Arial" panose="020B0604020202020204" pitchFamily="34" charset="0"/>
              <a:cs typeface="Arial" panose="020B0604020202020204" pitchFamily="34" charset="0"/>
            </a:endParaRPr>
          </a:p>
          <a:p>
            <a:endParaRPr lang="en-US" sz="2400" dirty="0">
              <a:solidFill>
                <a:srgbClr val="0070C0"/>
              </a:solidFill>
              <a:latin typeface="Arial" panose="020B0604020202020204" pitchFamily="34" charset="0"/>
              <a:cs typeface="Arial" panose="020B0604020202020204" pitchFamily="34" charset="0"/>
            </a:endParaRPr>
          </a:p>
          <a:p>
            <a:r>
              <a:rPr lang="en-US" sz="2400" dirty="0">
                <a:solidFill>
                  <a:srgbClr val="0070C0"/>
                </a:solidFill>
                <a:latin typeface="Arial"/>
                <a:cs typeface="Arial"/>
              </a:rPr>
              <a:t>(Find Wailling in the ‘Reading Ethics’ file on Moodle)</a:t>
            </a:r>
          </a:p>
        </p:txBody>
      </p:sp>
    </p:spTree>
    <p:extLst>
      <p:ext uri="{BB962C8B-B14F-4D97-AF65-F5344CB8AC3E}">
        <p14:creationId xmlns:p14="http://schemas.microsoft.com/office/powerpoint/2010/main" val="304693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solidFill>
                  <a:srgbClr val="0070C0"/>
                </a:solidFill>
              </a:rPr>
              <a:t>BERA Guidelines</a:t>
            </a:r>
            <a:endParaRPr lang="en-GB" sz="4800">
              <a:solidFill>
                <a:srgbClr val="0070C0"/>
              </a:solidFill>
              <a:cs typeface="Arial"/>
            </a:endParaRPr>
          </a:p>
        </p:txBody>
      </p:sp>
      <p:sp>
        <p:nvSpPr>
          <p:cNvPr id="3" name="Content Placeholder 2"/>
          <p:cNvSpPr>
            <a:spLocks noGrp="1"/>
          </p:cNvSpPr>
          <p:nvPr>
            <p:ph sz="half" idx="1"/>
          </p:nvPr>
        </p:nvSpPr>
        <p:spPr>
          <a:xfrm>
            <a:off x="1981200" y="1600201"/>
            <a:ext cx="8435280" cy="4525963"/>
          </a:xfrm>
        </p:spPr>
        <p:txBody>
          <a:bodyPr vert="horz" lIns="91440" tIns="45720" rIns="91440" bIns="45720" rtlCol="0" anchor="t">
            <a:normAutofit/>
          </a:bodyPr>
          <a:lstStyle/>
          <a:p>
            <a:pPr marL="0" indent="0">
              <a:buNone/>
            </a:pPr>
            <a:r>
              <a:rPr lang="en-US" dirty="0">
                <a:solidFill>
                  <a:srgbClr val="0070C0"/>
                </a:solidFill>
              </a:rPr>
              <a:t>‘Association considers that educational researchers should operate within an ethic of respect for any persons involved in the research they are undertaking. Individuals should be treated fairly, sensitively, with dignity, and within an ethic of respect and freedom from prejudice regardless of age, gender, sexuality, race, ethnicity, class, nationality, cultural identity, partnership status, faith, disability, political belief or any other significant difference’ (BERA, 2011, p. 5)</a:t>
            </a:r>
            <a:endParaRPr lang="en-GB" dirty="0">
              <a:solidFill>
                <a:srgbClr val="0070C0"/>
              </a:solidFill>
            </a:endParaRPr>
          </a:p>
        </p:txBody>
      </p:sp>
    </p:spTree>
    <p:extLst>
      <p:ext uri="{BB962C8B-B14F-4D97-AF65-F5344CB8AC3E}">
        <p14:creationId xmlns:p14="http://schemas.microsoft.com/office/powerpoint/2010/main" val="3353290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4800" dirty="0">
                <a:solidFill>
                  <a:srgbClr val="0070C0"/>
                </a:solidFill>
              </a:rPr>
              <a:t>Voluntary Informed Consent</a:t>
            </a:r>
            <a:endParaRPr lang="en-GB" sz="4800" dirty="0">
              <a:solidFill>
                <a:srgbClr val="0070C0"/>
              </a:solidFill>
            </a:endParaRPr>
          </a:p>
        </p:txBody>
      </p:sp>
      <p:sp>
        <p:nvSpPr>
          <p:cNvPr id="4" name="Content Placeholder 3"/>
          <p:cNvSpPr>
            <a:spLocks noGrp="1"/>
          </p:cNvSpPr>
          <p:nvPr>
            <p:ph sz="half" idx="2"/>
          </p:nvPr>
        </p:nvSpPr>
        <p:spPr>
          <a:xfrm>
            <a:off x="491613" y="1825625"/>
            <a:ext cx="10862187" cy="4351338"/>
          </a:xfrm>
        </p:spPr>
        <p:txBody>
          <a:bodyPr vert="horz" lIns="91440" tIns="45720" rIns="91440" bIns="45720" rtlCol="0" anchor="t">
            <a:normAutofit/>
          </a:bodyPr>
          <a:lstStyle/>
          <a:p>
            <a:r>
              <a:rPr lang="en-US" i="1" dirty="0">
                <a:solidFill>
                  <a:srgbClr val="0070C0"/>
                </a:solidFill>
              </a:rPr>
              <a:t>Obtain voluntary consent from participants</a:t>
            </a:r>
            <a:endParaRPr lang="en-US" i="1" dirty="0">
              <a:solidFill>
                <a:srgbClr val="0070C0"/>
              </a:solidFill>
              <a:cs typeface="Arial"/>
            </a:endParaRPr>
          </a:p>
          <a:p>
            <a:r>
              <a:rPr lang="en-US" i="1" dirty="0">
                <a:solidFill>
                  <a:srgbClr val="0070C0"/>
                </a:solidFill>
              </a:rPr>
              <a:t>They should not feel pressurized or that they have to take part</a:t>
            </a:r>
            <a:endParaRPr lang="en-US" i="1" dirty="0">
              <a:solidFill>
                <a:srgbClr val="0070C0"/>
              </a:solidFill>
              <a:cs typeface="Arial"/>
            </a:endParaRPr>
          </a:p>
          <a:p>
            <a:r>
              <a:rPr lang="en-US" i="1" dirty="0">
                <a:solidFill>
                  <a:srgbClr val="0070C0"/>
                </a:solidFill>
              </a:rPr>
              <a:t>They must understand what they are going to consent to do.</a:t>
            </a:r>
            <a:endParaRPr lang="en-GB" i="1" dirty="0">
              <a:solidFill>
                <a:srgbClr val="0070C0"/>
              </a:solidFill>
            </a:endParaRPr>
          </a:p>
        </p:txBody>
      </p:sp>
    </p:spTree>
    <p:extLst>
      <p:ext uri="{BB962C8B-B14F-4D97-AF65-F5344CB8AC3E}">
        <p14:creationId xmlns:p14="http://schemas.microsoft.com/office/powerpoint/2010/main" val="1431979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4800" dirty="0">
                <a:solidFill>
                  <a:srgbClr val="0070C0"/>
                </a:solidFill>
              </a:rPr>
              <a:t>Openness and Disclosure</a:t>
            </a:r>
            <a:endParaRPr lang="en-GB" sz="4800" dirty="0">
              <a:solidFill>
                <a:srgbClr val="0070C0"/>
              </a:solidFill>
              <a:cs typeface="Arial"/>
            </a:endParaRPr>
          </a:p>
        </p:txBody>
      </p:sp>
      <p:sp>
        <p:nvSpPr>
          <p:cNvPr id="4" name="Content Placeholder 3"/>
          <p:cNvSpPr>
            <a:spLocks noGrp="1"/>
          </p:cNvSpPr>
          <p:nvPr>
            <p:ph sz="half" idx="2"/>
          </p:nvPr>
        </p:nvSpPr>
        <p:spPr>
          <a:xfrm>
            <a:off x="176981" y="2458229"/>
            <a:ext cx="11176819" cy="4351338"/>
          </a:xfrm>
        </p:spPr>
        <p:txBody>
          <a:bodyPr vert="horz" lIns="91440" tIns="45720" rIns="91440" bIns="45720" rtlCol="0" anchor="t">
            <a:normAutofit/>
          </a:bodyPr>
          <a:lstStyle/>
          <a:p>
            <a:r>
              <a:rPr lang="en-US" dirty="0">
                <a:solidFill>
                  <a:srgbClr val="0070C0"/>
                </a:solidFill>
              </a:rPr>
              <a:t>Avoid deception or not informing participants that they are being researched</a:t>
            </a:r>
            <a:endParaRPr lang="en-GB" dirty="0">
              <a:solidFill>
                <a:srgbClr val="0070C0"/>
              </a:solidFill>
            </a:endParaRPr>
          </a:p>
        </p:txBody>
      </p:sp>
    </p:spTree>
    <p:extLst>
      <p:ext uri="{BB962C8B-B14F-4D97-AF65-F5344CB8AC3E}">
        <p14:creationId xmlns:p14="http://schemas.microsoft.com/office/powerpoint/2010/main" val="37400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332656"/>
            <a:ext cx="8229600" cy="1143000"/>
          </a:xfrm>
        </p:spPr>
        <p:txBody>
          <a:bodyPr vert="horz" lIns="91440" tIns="45720" rIns="91440" bIns="45720" rtlCol="0" anchor="ctr">
            <a:noAutofit/>
          </a:bodyPr>
          <a:lstStyle/>
          <a:p>
            <a:r>
              <a:rPr lang="en-US" sz="4800" dirty="0">
                <a:solidFill>
                  <a:srgbClr val="0070C0"/>
                </a:solidFill>
              </a:rPr>
              <a:t>Right to Withdraw</a:t>
            </a:r>
            <a:endParaRPr lang="en-GB" sz="4800" dirty="0">
              <a:solidFill>
                <a:srgbClr val="0070C0"/>
              </a:solidFill>
            </a:endParaRPr>
          </a:p>
        </p:txBody>
      </p:sp>
      <p:sp>
        <p:nvSpPr>
          <p:cNvPr id="4" name="Content Placeholder 3"/>
          <p:cNvSpPr>
            <a:spLocks noGrp="1"/>
          </p:cNvSpPr>
          <p:nvPr>
            <p:ph sz="half" idx="2"/>
          </p:nvPr>
        </p:nvSpPr>
        <p:spPr>
          <a:xfrm>
            <a:off x="245806" y="1825625"/>
            <a:ext cx="11107994" cy="4351338"/>
          </a:xfrm>
        </p:spPr>
        <p:txBody>
          <a:bodyPr vert="horz" lIns="91440" tIns="45720" rIns="91440" bIns="45720" rtlCol="0" anchor="t">
            <a:normAutofit/>
          </a:bodyPr>
          <a:lstStyle/>
          <a:p>
            <a:r>
              <a:rPr lang="en-US" dirty="0">
                <a:solidFill>
                  <a:srgbClr val="0070C0"/>
                </a:solidFill>
              </a:rPr>
              <a:t>Participants have the right to withdraw at any time.</a:t>
            </a:r>
            <a:endParaRPr lang="en-US" dirty="0">
              <a:solidFill>
                <a:srgbClr val="0070C0"/>
              </a:solidFill>
              <a:cs typeface="Arial"/>
            </a:endParaRPr>
          </a:p>
          <a:p>
            <a:r>
              <a:rPr lang="en-US" dirty="0">
                <a:solidFill>
                  <a:srgbClr val="0070C0"/>
                </a:solidFill>
              </a:rPr>
              <a:t>They must be informed of their right to withdraw as part of obtaining informed consent</a:t>
            </a:r>
            <a:endParaRPr lang="en-US" dirty="0">
              <a:solidFill>
                <a:srgbClr val="0070C0"/>
              </a:solidFill>
              <a:cs typeface="Arial"/>
            </a:endParaRPr>
          </a:p>
          <a:p>
            <a:r>
              <a:rPr lang="en-US" dirty="0">
                <a:solidFill>
                  <a:srgbClr val="0070C0"/>
                </a:solidFill>
              </a:rPr>
              <a:t>The researcher should not coerce them to remain in the project.</a:t>
            </a:r>
            <a:endParaRPr lang="en-US" dirty="0">
              <a:solidFill>
                <a:srgbClr val="0070C0"/>
              </a:solidFill>
              <a:cs typeface="Arial"/>
            </a:endParaRPr>
          </a:p>
          <a:p>
            <a:endParaRPr lang="en-GB" i="1" dirty="0">
              <a:solidFill>
                <a:schemeClr val="tx2"/>
              </a:solidFill>
            </a:endParaRPr>
          </a:p>
        </p:txBody>
      </p:sp>
    </p:spTree>
    <p:extLst>
      <p:ext uri="{BB962C8B-B14F-4D97-AF65-F5344CB8AC3E}">
        <p14:creationId xmlns:p14="http://schemas.microsoft.com/office/powerpoint/2010/main" val="1745480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 y="365125"/>
            <a:ext cx="12025221" cy="1339940"/>
          </a:xfrm>
        </p:spPr>
        <p:txBody>
          <a:bodyPr>
            <a:noAutofit/>
          </a:bodyPr>
          <a:lstStyle/>
          <a:p>
            <a:r>
              <a:rPr lang="en-US" dirty="0">
                <a:solidFill>
                  <a:srgbClr val="0070C0"/>
                </a:solidFill>
              </a:rPr>
              <a:t>Children, Vulnerable Young People and Vulnerable Adults</a:t>
            </a:r>
            <a:endParaRPr lang="en-GB" dirty="0">
              <a:solidFill>
                <a:srgbClr val="0070C0"/>
              </a:solidFill>
            </a:endParaRPr>
          </a:p>
        </p:txBody>
      </p:sp>
      <p:sp>
        <p:nvSpPr>
          <p:cNvPr id="4" name="Content Placeholder 3"/>
          <p:cNvSpPr>
            <a:spLocks noGrp="1"/>
          </p:cNvSpPr>
          <p:nvPr>
            <p:ph sz="half" idx="2"/>
          </p:nvPr>
        </p:nvSpPr>
        <p:spPr>
          <a:xfrm>
            <a:off x="245806" y="1825625"/>
            <a:ext cx="11783729" cy="4351338"/>
          </a:xfrm>
        </p:spPr>
        <p:txBody>
          <a:bodyPr vert="horz" lIns="91440" tIns="45720" rIns="91440" bIns="45720" rtlCol="0" anchor="t">
            <a:noAutofit/>
          </a:bodyPr>
          <a:lstStyle/>
          <a:p>
            <a:endParaRPr lang="en-US" sz="2400" dirty="0">
              <a:solidFill>
                <a:srgbClr val="0070C0"/>
              </a:solidFill>
            </a:endParaRPr>
          </a:p>
          <a:p>
            <a:r>
              <a:rPr lang="en-US" sz="2400" dirty="0">
                <a:solidFill>
                  <a:srgbClr val="0070C0"/>
                </a:solidFill>
              </a:rPr>
              <a:t>Articles 3 and 12 of the United Nations Convention on the Rights of the Child.</a:t>
            </a:r>
            <a:endParaRPr lang="en-US" sz="2400" dirty="0">
              <a:solidFill>
                <a:srgbClr val="0070C0"/>
              </a:solidFill>
              <a:cs typeface="Arial"/>
            </a:endParaRPr>
          </a:p>
          <a:p>
            <a:r>
              <a:rPr lang="en-US" sz="2400" dirty="0">
                <a:solidFill>
                  <a:srgbClr val="0070C0"/>
                </a:solidFill>
              </a:rPr>
              <a:t>Article 3-</a:t>
            </a:r>
            <a:r>
              <a:rPr lang="en-GB" sz="2400" dirty="0">
                <a:solidFill>
                  <a:srgbClr val="0070C0"/>
                </a:solidFill>
              </a:rPr>
              <a:t>in all actions concerning </a:t>
            </a:r>
            <a:r>
              <a:rPr lang="en-US" sz="2400" dirty="0">
                <a:solidFill>
                  <a:srgbClr val="0070C0"/>
                </a:solidFill>
              </a:rPr>
              <a:t>children, the best interests of the child must be the primary consideration</a:t>
            </a:r>
            <a:endParaRPr lang="en-US" sz="2400" dirty="0">
              <a:solidFill>
                <a:srgbClr val="0070C0"/>
              </a:solidFill>
              <a:cs typeface="Arial"/>
            </a:endParaRPr>
          </a:p>
          <a:p>
            <a:r>
              <a:rPr lang="en-GB" sz="2400" dirty="0">
                <a:solidFill>
                  <a:srgbClr val="0070C0"/>
                </a:solidFill>
              </a:rPr>
              <a:t>Article 12 </a:t>
            </a:r>
            <a:r>
              <a:rPr lang="en-US" sz="2400" dirty="0">
                <a:solidFill>
                  <a:srgbClr val="0070C0"/>
                </a:solidFill>
              </a:rPr>
              <a:t>requires that children who are capable of forming their own views should be granted the right to express their views freely in all matters affecting them, commensurate with their</a:t>
            </a:r>
            <a:r>
              <a:rPr lang="en-GB" sz="2400" dirty="0">
                <a:solidFill>
                  <a:srgbClr val="0070C0"/>
                </a:solidFill>
              </a:rPr>
              <a:t>age and maturity</a:t>
            </a:r>
            <a:endParaRPr lang="en-GB" sz="2400" dirty="0">
              <a:solidFill>
                <a:srgbClr val="0070C0"/>
              </a:solidFill>
              <a:cs typeface="Arial"/>
            </a:endParaRPr>
          </a:p>
          <a:p>
            <a:endParaRPr lang="en-GB" dirty="0"/>
          </a:p>
        </p:txBody>
      </p:sp>
    </p:spTree>
    <p:extLst>
      <p:ext uri="{BB962C8B-B14F-4D97-AF65-F5344CB8AC3E}">
        <p14:creationId xmlns:p14="http://schemas.microsoft.com/office/powerpoint/2010/main" val="670254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4800" dirty="0">
                <a:solidFill>
                  <a:srgbClr val="0070C0"/>
                </a:solidFill>
              </a:rPr>
              <a:t>Incentives</a:t>
            </a:r>
          </a:p>
        </p:txBody>
      </p:sp>
      <p:sp>
        <p:nvSpPr>
          <p:cNvPr id="4" name="Content Placeholder 3"/>
          <p:cNvSpPr>
            <a:spLocks noGrp="1"/>
          </p:cNvSpPr>
          <p:nvPr>
            <p:ph sz="half" idx="2"/>
          </p:nvPr>
        </p:nvSpPr>
        <p:spPr>
          <a:xfrm>
            <a:off x="0" y="1825625"/>
            <a:ext cx="11353800" cy="4351338"/>
          </a:xfrm>
        </p:spPr>
        <p:txBody>
          <a:bodyPr vert="horz" lIns="91440" tIns="45720" rIns="91440" bIns="45720" rtlCol="0" anchor="t">
            <a:normAutofit/>
          </a:bodyPr>
          <a:lstStyle/>
          <a:p>
            <a:r>
              <a:rPr lang="en-US" dirty="0">
                <a:solidFill>
                  <a:srgbClr val="0070C0"/>
                </a:solidFill>
              </a:rPr>
              <a:t>If you use incentives to encourage people to return questionnaires or to be involved, choose carefully.</a:t>
            </a:r>
            <a:endParaRPr lang="en-US" dirty="0">
              <a:solidFill>
                <a:srgbClr val="0070C0"/>
              </a:solidFill>
              <a:cs typeface="Arial"/>
            </a:endParaRPr>
          </a:p>
          <a:p>
            <a:r>
              <a:rPr lang="en-US" dirty="0">
                <a:solidFill>
                  <a:srgbClr val="0070C0"/>
                </a:solidFill>
              </a:rPr>
              <a:t>Do not use sweets or bribes that would impact on health/ wellbeing.</a:t>
            </a:r>
            <a:endParaRPr lang="en-US" dirty="0">
              <a:solidFill>
                <a:srgbClr val="0070C0"/>
              </a:solidFill>
              <a:cs typeface="Arial"/>
            </a:endParaRPr>
          </a:p>
          <a:p>
            <a:r>
              <a:rPr lang="en-US" dirty="0">
                <a:solidFill>
                  <a:srgbClr val="0070C0"/>
                </a:solidFill>
              </a:rPr>
              <a:t>Could the incentive be seen as a bribe?</a:t>
            </a:r>
            <a:endParaRPr lang="en-US" dirty="0">
              <a:solidFill>
                <a:srgbClr val="0070C0"/>
              </a:solidFill>
              <a:cs typeface="Arial"/>
            </a:endParaRPr>
          </a:p>
          <a:p>
            <a:r>
              <a:rPr lang="en-US" dirty="0">
                <a:solidFill>
                  <a:srgbClr val="0070C0"/>
                </a:solidFill>
              </a:rPr>
              <a:t>Could it bias the sample that takes part?</a:t>
            </a:r>
            <a:endParaRPr lang="en-US" dirty="0">
              <a:solidFill>
                <a:srgbClr val="0070C0"/>
              </a:solidFill>
              <a:cs typeface="Arial"/>
            </a:endParaRPr>
          </a:p>
          <a:p>
            <a:endParaRPr lang="en-GB" dirty="0"/>
          </a:p>
        </p:txBody>
      </p:sp>
    </p:spTree>
    <p:extLst>
      <p:ext uri="{BB962C8B-B14F-4D97-AF65-F5344CB8AC3E}">
        <p14:creationId xmlns:p14="http://schemas.microsoft.com/office/powerpoint/2010/main" val="2576276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7" y="379502"/>
            <a:ext cx="11910203" cy="1325563"/>
          </a:xfrm>
        </p:spPr>
        <p:txBody>
          <a:bodyPr vert="horz" lIns="91440" tIns="45720" rIns="91440" bIns="45720" rtlCol="0" anchor="ctr">
            <a:noAutofit/>
          </a:bodyPr>
          <a:lstStyle/>
          <a:p>
            <a:r>
              <a:rPr lang="en-US" dirty="0">
                <a:solidFill>
                  <a:srgbClr val="0070C0"/>
                </a:solidFill>
              </a:rPr>
              <a:t>Detriment Arising from Participation in Research</a:t>
            </a:r>
            <a:endParaRPr lang="en-GB" dirty="0">
              <a:solidFill>
                <a:srgbClr val="0070C0"/>
              </a:solidFill>
            </a:endParaRPr>
          </a:p>
        </p:txBody>
      </p:sp>
      <p:sp>
        <p:nvSpPr>
          <p:cNvPr id="4" name="Content Placeholder 3"/>
          <p:cNvSpPr>
            <a:spLocks noGrp="1"/>
          </p:cNvSpPr>
          <p:nvPr>
            <p:ph sz="half" idx="2"/>
          </p:nvPr>
        </p:nvSpPr>
        <p:spPr>
          <a:xfrm>
            <a:off x="148087" y="2127550"/>
            <a:ext cx="11421373" cy="4351338"/>
          </a:xfrm>
        </p:spPr>
        <p:txBody>
          <a:bodyPr vert="horz" lIns="91440" tIns="45720" rIns="91440" bIns="45720" rtlCol="0" anchor="t">
            <a:normAutofit/>
          </a:bodyPr>
          <a:lstStyle/>
          <a:p>
            <a:endParaRPr lang="en-US" dirty="0">
              <a:solidFill>
                <a:srgbClr val="0070C0"/>
              </a:solidFill>
            </a:endParaRPr>
          </a:p>
          <a:p>
            <a:r>
              <a:rPr lang="en-US" dirty="0">
                <a:solidFill>
                  <a:srgbClr val="0070C0"/>
                </a:solidFill>
              </a:rPr>
              <a:t>Ensure no harm occurs to those who are part of the research project.</a:t>
            </a:r>
            <a:endParaRPr lang="en-US" dirty="0">
              <a:solidFill>
                <a:srgbClr val="0070C0"/>
              </a:solidFill>
              <a:cs typeface="Arial"/>
            </a:endParaRPr>
          </a:p>
          <a:p>
            <a:r>
              <a:rPr lang="en-US" dirty="0">
                <a:solidFill>
                  <a:srgbClr val="0070C0"/>
                </a:solidFill>
              </a:rPr>
              <a:t>Bring the harm to the attention of those involved.</a:t>
            </a:r>
            <a:endParaRPr lang="en-US" dirty="0">
              <a:solidFill>
                <a:srgbClr val="0070C0"/>
              </a:solidFill>
              <a:cs typeface="Arial"/>
            </a:endParaRPr>
          </a:p>
          <a:p>
            <a:r>
              <a:rPr lang="en-US" dirty="0">
                <a:solidFill>
                  <a:srgbClr val="0070C0"/>
                </a:solidFill>
              </a:rPr>
              <a:t>Stop participation.</a:t>
            </a:r>
            <a:endParaRPr lang="en-US" dirty="0">
              <a:solidFill>
                <a:srgbClr val="0070C0"/>
              </a:solidFill>
              <a:cs typeface="Arial"/>
            </a:endParaRPr>
          </a:p>
          <a:p>
            <a:endParaRPr lang="en-GB" dirty="0"/>
          </a:p>
        </p:txBody>
      </p:sp>
    </p:spTree>
    <p:extLst>
      <p:ext uri="{BB962C8B-B14F-4D97-AF65-F5344CB8AC3E}">
        <p14:creationId xmlns:p14="http://schemas.microsoft.com/office/powerpoint/2010/main" val="1578481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4800" dirty="0">
                <a:solidFill>
                  <a:srgbClr val="0070C0"/>
                </a:solidFill>
              </a:rPr>
              <a:t>Privacy</a:t>
            </a:r>
          </a:p>
        </p:txBody>
      </p:sp>
      <p:sp>
        <p:nvSpPr>
          <p:cNvPr id="4" name="Content Placeholder 3"/>
          <p:cNvSpPr>
            <a:spLocks noGrp="1"/>
          </p:cNvSpPr>
          <p:nvPr>
            <p:ph sz="half" idx="2"/>
          </p:nvPr>
        </p:nvSpPr>
        <p:spPr>
          <a:xfrm>
            <a:off x="304800" y="1144043"/>
            <a:ext cx="11147127" cy="4785395"/>
          </a:xfrm>
        </p:spPr>
        <p:txBody>
          <a:bodyPr vert="horz" lIns="91440" tIns="45720" rIns="91440" bIns="45720" rtlCol="0" anchor="t">
            <a:normAutofit/>
          </a:bodyPr>
          <a:lstStyle/>
          <a:p>
            <a:endParaRPr lang="en-US" dirty="0">
              <a:solidFill>
                <a:srgbClr val="0070C0"/>
              </a:solidFill>
            </a:endParaRPr>
          </a:p>
          <a:p>
            <a:r>
              <a:rPr lang="en-US" dirty="0">
                <a:solidFill>
                  <a:srgbClr val="0070C0"/>
                </a:solidFill>
              </a:rPr>
              <a:t>Confidential</a:t>
            </a:r>
            <a:endParaRPr lang="en-US" dirty="0">
              <a:solidFill>
                <a:srgbClr val="0070C0"/>
              </a:solidFill>
              <a:cs typeface="Arial"/>
            </a:endParaRPr>
          </a:p>
          <a:p>
            <a:r>
              <a:rPr lang="en-US" dirty="0">
                <a:solidFill>
                  <a:srgbClr val="0070C0"/>
                </a:solidFill>
              </a:rPr>
              <a:t>Anonymous</a:t>
            </a:r>
            <a:endParaRPr lang="en-US" dirty="0">
              <a:solidFill>
                <a:srgbClr val="0070C0"/>
              </a:solidFill>
              <a:cs typeface="Arial"/>
            </a:endParaRPr>
          </a:p>
          <a:p>
            <a:r>
              <a:rPr lang="en-US" dirty="0">
                <a:solidFill>
                  <a:srgbClr val="0070C0"/>
                </a:solidFill>
              </a:rPr>
              <a:t>Permission to disclose identity</a:t>
            </a:r>
            <a:endParaRPr lang="en-US" dirty="0">
              <a:solidFill>
                <a:srgbClr val="0070C0"/>
              </a:solidFill>
              <a:cs typeface="Arial"/>
            </a:endParaRPr>
          </a:p>
          <a:p>
            <a:r>
              <a:rPr lang="en-US" dirty="0">
                <a:solidFill>
                  <a:srgbClr val="0070C0"/>
                </a:solidFill>
              </a:rPr>
              <a:t>Participants have right to see the data and records </a:t>
            </a:r>
            <a:endParaRPr lang="en-US" dirty="0">
              <a:solidFill>
                <a:srgbClr val="0070C0"/>
              </a:solidFill>
              <a:cs typeface="Arial"/>
            </a:endParaRPr>
          </a:p>
          <a:p>
            <a:r>
              <a:rPr lang="en-US" dirty="0">
                <a:solidFill>
                  <a:srgbClr val="0070C0"/>
                </a:solidFill>
              </a:rPr>
              <a:t>Data Protection Act 2018 law applies in terms of storage and use of data.</a:t>
            </a:r>
            <a:endParaRPr lang="en-US" dirty="0">
              <a:solidFill>
                <a:srgbClr val="0070C0"/>
              </a:solidFill>
              <a:cs typeface="Arial"/>
            </a:endParaRPr>
          </a:p>
          <a:p>
            <a:r>
              <a:rPr lang="en-US" dirty="0">
                <a:solidFill>
                  <a:srgbClr val="0070C0"/>
                </a:solidFill>
              </a:rPr>
              <a:t>General Data Protection Regulation (2018)</a:t>
            </a:r>
          </a:p>
          <a:p>
            <a:endParaRPr lang="en-GB" i="1" dirty="0">
              <a:solidFill>
                <a:schemeClr val="tx2"/>
              </a:solidFill>
            </a:endParaRPr>
          </a:p>
        </p:txBody>
      </p:sp>
    </p:spTree>
    <p:extLst>
      <p:ext uri="{BB962C8B-B14F-4D97-AF65-F5344CB8AC3E}">
        <p14:creationId xmlns:p14="http://schemas.microsoft.com/office/powerpoint/2010/main" val="633532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842" y="135087"/>
            <a:ext cx="10515600" cy="1325563"/>
          </a:xfrm>
        </p:spPr>
        <p:txBody>
          <a:bodyPr vert="horz" lIns="91440" tIns="45720" rIns="91440" bIns="45720" rtlCol="0" anchor="ctr">
            <a:noAutofit/>
          </a:bodyPr>
          <a:lstStyle/>
          <a:p>
            <a:r>
              <a:rPr lang="en-US" sz="4800" dirty="0">
                <a:solidFill>
                  <a:srgbClr val="0070C0"/>
                </a:solidFill>
              </a:rPr>
              <a:t>Disclosure</a:t>
            </a:r>
            <a:endParaRPr lang="en-GB" sz="4800" dirty="0">
              <a:solidFill>
                <a:srgbClr val="0070C0"/>
              </a:solidFill>
            </a:endParaRPr>
          </a:p>
        </p:txBody>
      </p:sp>
      <p:sp>
        <p:nvSpPr>
          <p:cNvPr id="4" name="Content Placeholder 3"/>
          <p:cNvSpPr>
            <a:spLocks noGrp="1"/>
          </p:cNvSpPr>
          <p:nvPr>
            <p:ph sz="half" idx="2"/>
          </p:nvPr>
        </p:nvSpPr>
        <p:spPr>
          <a:xfrm>
            <a:off x="176842" y="1825625"/>
            <a:ext cx="11176958" cy="4351338"/>
          </a:xfrm>
        </p:spPr>
        <p:txBody>
          <a:bodyPr vert="horz" lIns="91440" tIns="45720" rIns="91440" bIns="45720" rtlCol="0" anchor="t">
            <a:normAutofit/>
          </a:bodyPr>
          <a:lstStyle/>
          <a:p>
            <a:r>
              <a:rPr lang="en-US" dirty="0">
                <a:solidFill>
                  <a:srgbClr val="0070C0"/>
                </a:solidFill>
              </a:rPr>
              <a:t>If researcher witnesses illegal or harmful behavior may be necessary to inform authorities and break anonymity / confidentiality.</a:t>
            </a:r>
            <a:endParaRPr lang="en-GB" dirty="0">
              <a:solidFill>
                <a:srgbClr val="0070C0"/>
              </a:solidFill>
            </a:endParaRPr>
          </a:p>
        </p:txBody>
      </p:sp>
    </p:spTree>
    <p:extLst>
      <p:ext uri="{BB962C8B-B14F-4D97-AF65-F5344CB8AC3E}">
        <p14:creationId xmlns:p14="http://schemas.microsoft.com/office/powerpoint/2010/main" val="1369519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5691"/>
            <a:ext cx="10515600" cy="1325563"/>
          </a:xfrm>
        </p:spPr>
        <p:txBody>
          <a:bodyPr/>
          <a:lstStyle/>
          <a:p>
            <a:r>
              <a:rPr lang="en-GB" sz="4800" dirty="0">
                <a:solidFill>
                  <a:srgbClr val="0070C0"/>
                </a:solidFill>
              </a:rPr>
              <a:t>Fair Research</a:t>
            </a:r>
            <a:r>
              <a:rPr lang="en-GB" i="1" dirty="0">
                <a:solidFill>
                  <a:schemeClr val="tx2"/>
                </a:solidFill>
              </a:rPr>
              <a:t> </a:t>
            </a:r>
          </a:p>
        </p:txBody>
      </p:sp>
      <p:sp>
        <p:nvSpPr>
          <p:cNvPr id="4" name="Content Placeholder 3"/>
          <p:cNvSpPr>
            <a:spLocks noGrp="1"/>
          </p:cNvSpPr>
          <p:nvPr>
            <p:ph sz="half" idx="2"/>
          </p:nvPr>
        </p:nvSpPr>
        <p:spPr>
          <a:xfrm>
            <a:off x="176981" y="1412776"/>
            <a:ext cx="11163150" cy="4351338"/>
          </a:xfrm>
        </p:spPr>
        <p:txBody>
          <a:bodyPr vert="horz" lIns="91440" tIns="45720" rIns="91440" bIns="45720" rtlCol="0" anchor="t">
            <a:normAutofit/>
          </a:bodyPr>
          <a:lstStyle/>
          <a:p>
            <a:pPr marL="0" indent="0">
              <a:buNone/>
            </a:pPr>
            <a:r>
              <a:rPr lang="en-GB" i="1" dirty="0">
                <a:solidFill>
                  <a:srgbClr val="0070C0"/>
                </a:solidFill>
              </a:rPr>
              <a:t>Sponsors </a:t>
            </a:r>
            <a:r>
              <a:rPr lang="en-US" i="1" dirty="0">
                <a:solidFill>
                  <a:srgbClr val="0070C0"/>
                </a:solidFill>
              </a:rPr>
              <a:t>should be offered a </a:t>
            </a:r>
            <a:r>
              <a:rPr lang="en-US" b="1" i="1" u="sng" dirty="0">
                <a:solidFill>
                  <a:srgbClr val="0070C0"/>
                </a:solidFill>
              </a:rPr>
              <a:t>full, honest and amenable justification on the final choice of methods</a:t>
            </a:r>
            <a:r>
              <a:rPr lang="en-US" i="1" dirty="0">
                <a:solidFill>
                  <a:srgbClr val="0070C0"/>
                </a:solidFill>
              </a:rPr>
              <a:t>. Researchers must, within the context and boundaries of their chosen methods, theories and philosophies of research, communicate the extent to which their data collection and analysis techniques, and the inferences to be drawn from their findings, </a:t>
            </a:r>
            <a:r>
              <a:rPr lang="en-US" b="1" i="1" u="sng" dirty="0">
                <a:solidFill>
                  <a:srgbClr val="0070C0"/>
                </a:solidFill>
              </a:rPr>
              <a:t>are reliable, valid and generalizable</a:t>
            </a:r>
            <a:r>
              <a:rPr lang="en-US" b="1" u="sng" dirty="0">
                <a:solidFill>
                  <a:srgbClr val="0070C0"/>
                </a:solidFill>
              </a:rPr>
              <a:t>  </a:t>
            </a:r>
            <a:r>
              <a:rPr lang="en-US" b="1" dirty="0">
                <a:solidFill>
                  <a:srgbClr val="0070C0"/>
                </a:solidFill>
              </a:rPr>
              <a:t>(BERA, 2001: 9)</a:t>
            </a:r>
            <a:endParaRPr lang="en-GB" b="1" dirty="0">
              <a:solidFill>
                <a:srgbClr val="0070C0"/>
              </a:solidFill>
            </a:endParaRPr>
          </a:p>
        </p:txBody>
      </p:sp>
    </p:spTree>
    <p:extLst>
      <p:ext uri="{BB962C8B-B14F-4D97-AF65-F5344CB8AC3E}">
        <p14:creationId xmlns:p14="http://schemas.microsoft.com/office/powerpoint/2010/main" val="28340843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dirty="0">
                <a:solidFill>
                  <a:srgbClr val="0070C0"/>
                </a:solidFill>
              </a:rPr>
              <a:t>References</a:t>
            </a:r>
            <a:r>
              <a:rPr lang="en-GB" sz="4800" i="1" dirty="0">
                <a:solidFill>
                  <a:schemeClr val="tx2"/>
                </a:solidFill>
              </a:rPr>
              <a:t> </a:t>
            </a:r>
          </a:p>
        </p:txBody>
      </p:sp>
      <p:sp>
        <p:nvSpPr>
          <p:cNvPr id="3" name="Content Placeholder 2"/>
          <p:cNvSpPr>
            <a:spLocks noGrp="1"/>
          </p:cNvSpPr>
          <p:nvPr>
            <p:ph idx="1"/>
          </p:nvPr>
        </p:nvSpPr>
        <p:spPr>
          <a:xfrm>
            <a:off x="4314" y="1638719"/>
            <a:ext cx="12226504" cy="4351338"/>
          </a:xfrm>
        </p:spPr>
        <p:txBody>
          <a:bodyPr vert="horz" lIns="91440" tIns="45720" rIns="91440" bIns="45720" rtlCol="0" anchor="t">
            <a:normAutofit fontScale="92500" lnSpcReduction="10000"/>
          </a:bodyPr>
          <a:lstStyle/>
          <a:p>
            <a:pPr fontAlgn="base" hangingPunct="0"/>
            <a:r>
              <a:rPr lang="en-GB" sz="2400" dirty="0"/>
              <a:t>Bell, J. (2005) </a:t>
            </a:r>
            <a:r>
              <a:rPr lang="en-GB" sz="2400" i="1" dirty="0"/>
              <a:t>Doing Your Research Project: a guide for first time researchers in education and social science</a:t>
            </a:r>
            <a:r>
              <a:rPr lang="en-GB" sz="2400" dirty="0"/>
              <a:t>, (4th ed) Buckingham: Open University Press. </a:t>
            </a:r>
            <a:endParaRPr lang="en-GB" sz="2400" dirty="0">
              <a:cs typeface="Arial"/>
            </a:endParaRPr>
          </a:p>
          <a:p>
            <a:pPr fontAlgn="base" hangingPunct="0"/>
            <a:r>
              <a:rPr lang="cy-GB" sz="2400" dirty="0"/>
              <a:t>BPS. (2009)  </a:t>
            </a:r>
            <a:r>
              <a:rPr lang="cy-GB" sz="2400" i="1" dirty="0" err="1"/>
              <a:t>Code</a:t>
            </a:r>
            <a:r>
              <a:rPr lang="cy-GB" sz="2400" i="1" dirty="0"/>
              <a:t> of </a:t>
            </a:r>
            <a:r>
              <a:rPr lang="cy-GB" sz="2400" i="1" dirty="0" err="1"/>
              <a:t>Ethics</a:t>
            </a:r>
            <a:r>
              <a:rPr lang="cy-GB" sz="2400" i="1" dirty="0"/>
              <a:t> </a:t>
            </a:r>
            <a:r>
              <a:rPr lang="cy-GB" sz="2400" i="1" dirty="0" err="1"/>
              <a:t>and</a:t>
            </a:r>
            <a:r>
              <a:rPr lang="cy-GB" sz="2400" i="1" dirty="0"/>
              <a:t> </a:t>
            </a:r>
            <a:r>
              <a:rPr lang="cy-GB" sz="2400" i="1" dirty="0" err="1"/>
              <a:t>Conduct</a:t>
            </a:r>
            <a:r>
              <a:rPr lang="cy-GB" sz="2400" dirty="0"/>
              <a:t>.  </a:t>
            </a:r>
            <a:r>
              <a:rPr lang="cy-GB" sz="2400" dirty="0" err="1"/>
              <a:t>Leicester</a:t>
            </a:r>
            <a:r>
              <a:rPr lang="cy-GB" sz="2400" dirty="0"/>
              <a:t>: British </a:t>
            </a:r>
            <a:r>
              <a:rPr lang="cy-GB" sz="2400" dirty="0" err="1"/>
              <a:t>Psychological</a:t>
            </a:r>
            <a:r>
              <a:rPr lang="cy-GB" sz="2400" dirty="0"/>
              <a:t> Society.</a:t>
            </a:r>
            <a:endParaRPr lang="en-GB" sz="2400" dirty="0">
              <a:cs typeface="Arial"/>
            </a:endParaRPr>
          </a:p>
          <a:p>
            <a:pPr fontAlgn="base" hangingPunct="0"/>
            <a:r>
              <a:rPr lang="en-GB" sz="2400" dirty="0"/>
              <a:t>Cohen, L. and Manion, L. (2007) </a:t>
            </a:r>
            <a:r>
              <a:rPr lang="en-GB" sz="2400" i="1" dirty="0"/>
              <a:t>Research Methods in Education,</a:t>
            </a:r>
            <a:r>
              <a:rPr lang="en-GB" sz="2400" dirty="0"/>
              <a:t> 6</a:t>
            </a:r>
            <a:r>
              <a:rPr lang="en-GB" sz="2400" baseline="30000" dirty="0"/>
              <a:t>th</a:t>
            </a:r>
            <a:r>
              <a:rPr lang="en-GB" sz="2400" dirty="0"/>
              <a:t> edition. London: Routledge.</a:t>
            </a:r>
            <a:endParaRPr lang="en-GB" sz="2400" dirty="0">
              <a:cs typeface="Arial"/>
            </a:endParaRPr>
          </a:p>
          <a:p>
            <a:pPr fontAlgn="base" hangingPunct="0"/>
            <a:r>
              <a:rPr lang="cy-GB" sz="2400" dirty="0" err="1"/>
              <a:t>Dahlberg</a:t>
            </a:r>
            <a:r>
              <a:rPr lang="cy-GB" sz="2400" dirty="0"/>
              <a:t>, G. &amp; Moss, P. (2006) </a:t>
            </a:r>
            <a:r>
              <a:rPr lang="cy-GB" sz="2400" i="1" dirty="0" err="1"/>
              <a:t>Ethics</a:t>
            </a:r>
            <a:r>
              <a:rPr lang="cy-GB" sz="2400" i="1" dirty="0"/>
              <a:t> </a:t>
            </a:r>
            <a:r>
              <a:rPr lang="cy-GB" sz="2400" i="1" dirty="0" err="1"/>
              <a:t>and</a:t>
            </a:r>
            <a:r>
              <a:rPr lang="cy-GB" sz="2400" i="1" dirty="0"/>
              <a:t> </a:t>
            </a:r>
            <a:r>
              <a:rPr lang="cy-GB" sz="2400" i="1" dirty="0" err="1"/>
              <a:t>politics</a:t>
            </a:r>
            <a:r>
              <a:rPr lang="cy-GB" sz="2400" i="1" dirty="0"/>
              <a:t> </a:t>
            </a:r>
            <a:r>
              <a:rPr lang="cy-GB" sz="2400" i="1" dirty="0" err="1"/>
              <a:t>in</a:t>
            </a:r>
            <a:r>
              <a:rPr lang="cy-GB" sz="2400" i="1" dirty="0"/>
              <a:t> </a:t>
            </a:r>
            <a:r>
              <a:rPr lang="cy-GB" sz="2400" i="1" dirty="0" err="1"/>
              <a:t>early</a:t>
            </a:r>
            <a:r>
              <a:rPr lang="cy-GB" sz="2400" i="1" dirty="0"/>
              <a:t> </a:t>
            </a:r>
            <a:r>
              <a:rPr lang="cy-GB" sz="2400" i="1" dirty="0" err="1"/>
              <a:t>childhood</a:t>
            </a:r>
            <a:r>
              <a:rPr lang="cy-GB" sz="2400" i="1" dirty="0"/>
              <a:t> </a:t>
            </a:r>
            <a:r>
              <a:rPr lang="cy-GB" sz="2400" i="1" dirty="0" err="1"/>
              <a:t>education</a:t>
            </a:r>
            <a:r>
              <a:rPr lang="cy-GB" sz="2400" i="1" dirty="0"/>
              <a:t>,</a:t>
            </a:r>
            <a:r>
              <a:rPr lang="cy-GB" sz="2400" dirty="0"/>
              <a:t> </a:t>
            </a:r>
            <a:r>
              <a:rPr lang="cy-GB" sz="2400" dirty="0" err="1"/>
              <a:t>Abingdon</a:t>
            </a:r>
            <a:r>
              <a:rPr lang="cy-GB" sz="2400" dirty="0"/>
              <a:t>: Routledge </a:t>
            </a:r>
            <a:r>
              <a:rPr lang="cy-GB" sz="2400" dirty="0" err="1"/>
              <a:t>Falmer</a:t>
            </a:r>
            <a:r>
              <a:rPr lang="cy-GB" sz="2400" dirty="0"/>
              <a:t>.</a:t>
            </a:r>
            <a:endParaRPr lang="en-GB" sz="2400" dirty="0">
              <a:cs typeface="Arial"/>
            </a:endParaRPr>
          </a:p>
          <a:p>
            <a:pPr fontAlgn="base" hangingPunct="0"/>
            <a:r>
              <a:rPr lang="en-GB" sz="2400" dirty="0"/>
              <a:t>Harcourt, D, Perry, B. and Waller, T. (Eds) (2011). </a:t>
            </a:r>
            <a:r>
              <a:rPr lang="en-GB" sz="2400" i="1" dirty="0"/>
              <a:t>Young children's perspectives: Ethics, theory and research</a:t>
            </a:r>
            <a:r>
              <a:rPr lang="en-GB" sz="2400" dirty="0"/>
              <a:t>. Abingdon: Routledge Falmer.</a:t>
            </a:r>
            <a:endParaRPr lang="en-GB" sz="2400" dirty="0">
              <a:cs typeface="Arial"/>
            </a:endParaRPr>
          </a:p>
          <a:p>
            <a:pPr fontAlgn="base" hangingPunct="0"/>
            <a:r>
              <a:rPr lang="en-GB" sz="2400" dirty="0"/>
              <a:t>McNamee, M. &amp; Bridges, D. (2002) </a:t>
            </a:r>
            <a:r>
              <a:rPr lang="en-GB" sz="2400" i="1" dirty="0"/>
              <a:t>The Ethics of Educational Research,</a:t>
            </a:r>
            <a:r>
              <a:rPr lang="en-GB" sz="2400" dirty="0"/>
              <a:t> Oxford: </a:t>
            </a:r>
            <a:r>
              <a:rPr lang="en-GB" sz="2400" dirty="0" err="1"/>
              <a:t>Blackwells</a:t>
            </a:r>
            <a:r>
              <a:rPr lang="en-GB" sz="2400" dirty="0"/>
              <a:t>.</a:t>
            </a:r>
            <a:endParaRPr lang="en-GB" sz="2400" dirty="0">
              <a:cs typeface="Arial"/>
            </a:endParaRPr>
          </a:p>
          <a:p>
            <a:pPr fontAlgn="base" hangingPunct="0"/>
            <a:r>
              <a:rPr lang="en-GB" sz="2400" dirty="0"/>
              <a:t>Page, J., Clare, A., Nutbrown, C. (2013) Working with babies and children: From Birth to Three. London. Sage. (see Leganto)</a:t>
            </a:r>
            <a:endParaRPr lang="en-GB" sz="2400" dirty="0">
              <a:cs typeface="Arial"/>
            </a:endParaRPr>
          </a:p>
          <a:p>
            <a:endParaRPr lang="en-GB" dirty="0"/>
          </a:p>
        </p:txBody>
      </p:sp>
    </p:spTree>
    <p:extLst>
      <p:ext uri="{BB962C8B-B14F-4D97-AF65-F5344CB8AC3E}">
        <p14:creationId xmlns:p14="http://schemas.microsoft.com/office/powerpoint/2010/main" val="80298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dirty="0">
                <a:solidFill>
                  <a:srgbClr val="0070C0"/>
                </a:solidFill>
              </a:rPr>
              <a:t>Homework</a:t>
            </a:r>
          </a:p>
        </p:txBody>
      </p:sp>
      <p:sp>
        <p:nvSpPr>
          <p:cNvPr id="4" name="Content Placeholder 3"/>
          <p:cNvSpPr>
            <a:spLocks noGrp="1"/>
          </p:cNvSpPr>
          <p:nvPr>
            <p:ph sz="half" idx="2"/>
          </p:nvPr>
        </p:nvSpPr>
        <p:spPr>
          <a:xfrm>
            <a:off x="324465" y="1628801"/>
            <a:ext cx="11798523" cy="4497363"/>
          </a:xfrm>
        </p:spPr>
        <p:txBody>
          <a:bodyPr vert="horz" lIns="91440" tIns="45720" rIns="91440" bIns="45720" rtlCol="0" anchor="t">
            <a:noAutofit/>
          </a:bodyPr>
          <a:lstStyle/>
          <a:p>
            <a:r>
              <a:rPr lang="en-GB" sz="2400" dirty="0">
                <a:solidFill>
                  <a:srgbClr val="0070C0"/>
                </a:solidFill>
              </a:rPr>
              <a:t>Note on Moodle the range of Ethical Guidelines and frameworks .</a:t>
            </a:r>
            <a:endParaRPr lang="en-GB" sz="2400" dirty="0">
              <a:solidFill>
                <a:srgbClr val="0070C0"/>
              </a:solidFill>
              <a:cs typeface="Arial"/>
            </a:endParaRPr>
          </a:p>
          <a:p>
            <a:r>
              <a:rPr lang="en-GB" sz="2400" dirty="0">
                <a:solidFill>
                  <a:srgbClr val="0070C0"/>
                </a:solidFill>
              </a:rPr>
              <a:t>See the common themes in all frameworks</a:t>
            </a:r>
            <a:endParaRPr lang="en-GB" sz="2400" dirty="0">
              <a:solidFill>
                <a:srgbClr val="0070C0"/>
              </a:solidFill>
              <a:cs typeface="Arial"/>
            </a:endParaRPr>
          </a:p>
          <a:p>
            <a:r>
              <a:rPr lang="en-GB" sz="2400" dirty="0">
                <a:solidFill>
                  <a:srgbClr val="0070C0"/>
                </a:solidFill>
              </a:rPr>
              <a:t>Read the article</a:t>
            </a:r>
            <a:endParaRPr lang="en-GB" sz="2400" dirty="0">
              <a:solidFill>
                <a:srgbClr val="0070C0"/>
              </a:solidFill>
              <a:cs typeface="Arial"/>
            </a:endParaRPr>
          </a:p>
          <a:p>
            <a:pPr marL="0" indent="0">
              <a:buNone/>
            </a:pPr>
            <a:r>
              <a:rPr lang="en-US" sz="2400" dirty="0" err="1">
                <a:solidFill>
                  <a:srgbClr val="0070C0"/>
                </a:solidFill>
              </a:rPr>
              <a:t>Flewitt</a:t>
            </a:r>
            <a:r>
              <a:rPr lang="en-US" sz="2400" dirty="0">
                <a:solidFill>
                  <a:srgbClr val="0070C0"/>
                </a:solidFill>
              </a:rPr>
              <a:t>, R.(2005). Read by Tuesday Conducting research with young children: some ethical considerations. Early Child Development and Care, 175(6), pp. 553–565 (URL on Moodle </a:t>
            </a:r>
            <a:r>
              <a:rPr lang="en-GB" sz="2400" u="sng" dirty="0">
                <a:solidFill>
                  <a:srgbClr val="0070C0"/>
                </a:solidFill>
                <a:hlinkClick r:id="rId3">
                  <a:extLst>
                    <a:ext uri="{A12FA001-AC4F-418D-AE19-62706E023703}">
                      <ahyp:hlinkClr xmlns:ahyp="http://schemas.microsoft.com/office/drawing/2018/hyperlinkcolor" val="tx"/>
                    </a:ext>
                  </a:extLst>
                </a:hlinkClick>
              </a:rPr>
              <a:t>http://oro.open.ac.uk/2720/2/</a:t>
            </a:r>
            <a:endParaRPr lang="en-GB" sz="2400" dirty="0">
              <a:solidFill>
                <a:srgbClr val="0070C0"/>
              </a:solidFill>
            </a:endParaRPr>
          </a:p>
          <a:p>
            <a:endParaRPr lang="en-GB" dirty="0"/>
          </a:p>
          <a:p>
            <a:endParaRPr lang="en-GB" dirty="0"/>
          </a:p>
        </p:txBody>
      </p:sp>
    </p:spTree>
    <p:extLst>
      <p:ext uri="{BB962C8B-B14F-4D97-AF65-F5344CB8AC3E}">
        <p14:creationId xmlns:p14="http://schemas.microsoft.com/office/powerpoint/2010/main" val="3910599756"/>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31</TotalTime>
  <Words>1569</Words>
  <Application>Microsoft Office PowerPoint</Application>
  <PresentationFormat>Widescreen</PresentationFormat>
  <Paragraphs>134</Paragraphs>
  <Slides>18</Slides>
  <Notes>17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18</vt:i4>
      </vt:variant>
    </vt:vector>
  </HeadingPairs>
  <TitlesOfParts>
    <vt:vector size="25" baseType="lpstr">
      <vt:lpstr>Arial</vt:lpstr>
      <vt:lpstr>Calibri</vt:lpstr>
      <vt:lpstr>Lucida Sans</vt:lpstr>
      <vt:lpstr>Myriad Pro</vt:lpstr>
      <vt:lpstr>Times</vt:lpstr>
      <vt:lpstr>Office Theme</vt:lpstr>
      <vt:lpstr>20140311PresentationUWTSDTemplate</vt:lpstr>
      <vt:lpstr>   ECEY5010: Research for Learning Lecture 4 Ethics    </vt:lpstr>
      <vt:lpstr>Nos criteria covered in todays lecture</vt:lpstr>
      <vt:lpstr>Knowledge criteria</vt:lpstr>
      <vt:lpstr>Why think about ethics? </vt:lpstr>
      <vt:lpstr>Why discuss ethics? </vt:lpstr>
      <vt:lpstr>Designing ethical research</vt:lpstr>
      <vt:lpstr>BERA Guidelines</vt:lpstr>
      <vt:lpstr>Voluntary Informed Consent</vt:lpstr>
      <vt:lpstr>Openness and Disclosure</vt:lpstr>
      <vt:lpstr>Right to Withdraw</vt:lpstr>
      <vt:lpstr>Children, Vulnerable Young People and Vulnerable Adults</vt:lpstr>
      <vt:lpstr>Incentives</vt:lpstr>
      <vt:lpstr>Detriment Arising from Participation in Research</vt:lpstr>
      <vt:lpstr>Privacy</vt:lpstr>
      <vt:lpstr>Disclosure</vt:lpstr>
      <vt:lpstr>Fair Research </vt:lpstr>
      <vt:lpstr>References </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Debra Odeh</cp:lastModifiedBy>
  <cp:revision>406</cp:revision>
  <dcterms:created xsi:type="dcterms:W3CDTF">2022-07-11T13:19:46Z</dcterms:created>
  <dcterms:modified xsi:type="dcterms:W3CDTF">2024-03-14T14:07:37Z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