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8567A-F109-4F5B-58FC-56C893A578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A88318-F447-FF1F-AAED-A226EE4B11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ECF8D7-AA06-4D36-73EF-421B32805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FC214-3F03-E84C-A2C7-3716CA198DBB}" type="datetimeFigureOut">
              <a:rPr lang="en-US" smtClean="0"/>
              <a:t>4/19/26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054442-1698-4EFE-A75C-6D2821D89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9CFBD-1AA1-6C4C-0D2A-B11B218DF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ACC04-15D4-FC47-B4EB-644382871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001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77C6B-0D95-F203-2DF8-09992F388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08820-C53C-5E02-F683-754D72B303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887030-8182-FF57-47EA-E7894B293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FC214-3F03-E84C-A2C7-3716CA198DBB}" type="datetimeFigureOut">
              <a:rPr lang="en-US" smtClean="0"/>
              <a:t>4/19/26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E01440-1CFD-A0EC-5A90-AFBAF6204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AA2D1E-E47F-A0AC-A9F1-2E42178AD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ACC04-15D4-FC47-B4EB-644382871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19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7B12F-0F3E-7C98-698A-20BCA4CE0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6F0E24-7321-A673-5451-89CA6883A3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3DB2E-B924-A23C-5406-541DCB4AE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FC214-3F03-E84C-A2C7-3716CA198DBB}" type="datetimeFigureOut">
              <a:rPr lang="en-US" smtClean="0"/>
              <a:t>4/19/26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12EA58-8E44-AB46-0EAB-BE1658749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5D2A0-3F73-0143-0A74-A1E2867DD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ACC04-15D4-FC47-B4EB-644382871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173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37D02-601D-A9A5-B3C5-46DCFFF69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C7BDA-0028-E853-3A59-F4097C3E3F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962D95-3838-7426-3F80-9A046E2258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BE0854-5064-F662-596C-784D69C5F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FC214-3F03-E84C-A2C7-3716CA198DBB}" type="datetimeFigureOut">
              <a:rPr lang="en-US" smtClean="0"/>
              <a:t>4/19/26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D4D3A9-010F-9C85-9518-61C4DC36A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62B4B7-13B9-87BD-8868-6F7E8D5A8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ACC04-15D4-FC47-B4EB-644382871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016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D5261-91D1-C5D3-99B8-155FE4921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82018D-6834-12C5-A12F-79C7A5661D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1789B0-1244-A189-C622-646CD74762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A813D4-60E2-9943-45FD-B30AFFC0E5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D19C7B-99FA-B53A-ECAB-250F26F747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E3BC5E-2B23-E6D7-6ECB-506C67A51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FC214-3F03-E84C-A2C7-3716CA198DBB}" type="datetimeFigureOut">
              <a:rPr lang="en-US" smtClean="0"/>
              <a:t>4/19/26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3CF0B0-6DF0-AE51-2058-EBAC5B3B6F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984C42-225A-FB36-664D-DC24B7574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ACC04-15D4-FC47-B4EB-644382871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339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5DA04-4E7E-6F06-81DC-D522C320B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53AEE6-6FB2-A16D-04DA-5CE6F98FE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FC214-3F03-E84C-A2C7-3716CA198DBB}" type="datetimeFigureOut">
              <a:rPr lang="en-US" smtClean="0"/>
              <a:t>4/19/26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041E68-7702-5710-9097-0267433FE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B0C886-1C18-49AE-E59F-8DAE26788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ACC04-15D4-FC47-B4EB-644382871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114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C813DF-9F0B-6203-085F-3DEBD8E86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FC214-3F03-E84C-A2C7-3716CA198DBB}" type="datetimeFigureOut">
              <a:rPr lang="en-US" smtClean="0"/>
              <a:t>4/19/26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AF3B59-049E-3FBF-390C-F7C4BBBA3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AA5270-CC31-5D8E-7392-E88D87379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ACC04-15D4-FC47-B4EB-644382871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014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9BE4C-155D-E21D-1106-C6F0FF6AA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C9225-0F72-6DEB-ED7B-999F36316B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A74681-E57A-8674-B2AE-1BB6DEDE1D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77F63A-C81E-5252-8CFE-47C347132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FC214-3F03-E84C-A2C7-3716CA198DBB}" type="datetimeFigureOut">
              <a:rPr lang="en-US" smtClean="0"/>
              <a:t>4/19/26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DFF0CA-94DE-2F60-A7DD-C9374D3E22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59BF6-3379-E54B-77B9-4389D3358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ACC04-15D4-FC47-B4EB-644382871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4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73C8E-266C-0187-AD31-CE3E912C2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5C26BE-3545-2724-E35F-9C8A3062EF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756FAC-4248-3595-DB50-FE0CDA7A8E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E3E82B-D4DA-27FF-1A0C-2921A7A4B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FC214-3F03-E84C-A2C7-3716CA198DBB}" type="datetimeFigureOut">
              <a:rPr lang="en-US" smtClean="0"/>
              <a:t>4/19/26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6F32D2-4E18-2189-6100-651D36041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FE64A8-B057-5476-0097-26FFDC0EA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ACC04-15D4-FC47-B4EB-644382871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875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CC895-85B1-684E-3673-B29DBDDF9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FFCF6C-3352-D03D-63C1-9C33FE3147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CC9CC-769E-B341-4C1E-14FED823F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FC214-3F03-E84C-A2C7-3716CA198DBB}" type="datetimeFigureOut">
              <a:rPr lang="en-US" smtClean="0"/>
              <a:t>4/19/26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5F4FDC-21A2-307D-D810-9AB651CEC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50225-10A7-3F9B-A31A-E565E31A3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ACC04-15D4-FC47-B4EB-644382871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64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80E4EA-BEEF-EFAC-79BC-63FA62D50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E55B56-335F-0304-568C-049C5FBA5F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3B60B-DB11-E961-0872-392850E19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FC214-3F03-E84C-A2C7-3716CA198DBB}" type="datetimeFigureOut">
              <a:rPr lang="en-US" smtClean="0"/>
              <a:t>4/19/26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00B2B9-6997-7787-2D7B-C2CFE09A3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FFB2E3-4D2D-3BFF-43BB-BCE59C311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ACC04-15D4-FC47-B4EB-644382871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416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D40F2B-8DC2-91CA-B9AF-6ABF5F273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E7C345-5F75-D0EC-19DE-ED6EBA5574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2809F3-E593-5893-22FB-79092CF91C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EFC214-3F03-E84C-A2C7-3716CA198DBB}" type="datetimeFigureOut">
              <a:rPr lang="en-US" smtClean="0"/>
              <a:t>4/19/26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E1A1C3-74D3-1C37-7B03-83E9EC2170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FD02AC-9548-97A3-AAB4-8D9D40654C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EACC04-15D4-FC47-B4EB-644382871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546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A56D2-BDA5-D5B1-C480-3F379A86BB1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importance of the notional and cultural intelligence in leadership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C27A9C-A806-8AC2-85D6-B24340AEFE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79875"/>
            <a:ext cx="9144000" cy="165576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ID: 2213775</a:t>
            </a:r>
          </a:p>
          <a:p>
            <a:r>
              <a:rPr lang="en-GB" dirty="0"/>
              <a:t>Name: Roxana Ana Maria Olaru </a:t>
            </a:r>
          </a:p>
          <a:p>
            <a:r>
              <a:rPr lang="en-GB" dirty="0"/>
              <a:t>Module name: leadership and management theory and practice </a:t>
            </a:r>
          </a:p>
          <a:p>
            <a:r>
              <a:rPr lang="en-GB" dirty="0"/>
              <a:t>Module code: LCBB6022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361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795960-58BD-6A3D-D3A4-E804B7D73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3400"/>
              <a:t>Introduction </a:t>
            </a:r>
            <a:endParaRPr lang="en-US" sz="34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FF189-5D07-2D4F-BBA3-07F253EB1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anchor="t">
            <a:normAutofit/>
          </a:bodyPr>
          <a:lstStyle/>
          <a:p>
            <a:r>
              <a:rPr lang="en-GB" sz="1800" dirty="0"/>
              <a:t>Leadership today requires more than technical skills </a:t>
            </a:r>
          </a:p>
          <a:p>
            <a:r>
              <a:rPr lang="en-GB" sz="1800" dirty="0"/>
              <a:t>Emotional intelligence (EI) and cultural intelligence (CQ) are critical </a:t>
            </a:r>
          </a:p>
          <a:p>
            <a:r>
              <a:rPr lang="en-GB" sz="1800" dirty="0"/>
              <a:t>This presentation will analyse their importance and impact </a:t>
            </a:r>
          </a:p>
          <a:p>
            <a:r>
              <a:rPr lang="en-GB" sz="1800" dirty="0"/>
              <a:t>EI is about understanding emotions, while CQ focuses on understanding different cultures. </a:t>
            </a: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7B9F7D-0336-4969-392A-E50624DC69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64" r="16285" b="-1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85096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B82D8A-24EE-6341-9A15-CFD5513A1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What is emotional intelligence? </a:t>
            </a:r>
            <a:endParaRPr lang="en-US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CE607-A70E-41C7-7EA1-E27CEC434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Ability to recognise,  understand, and manage emotions.</a:t>
            </a:r>
          </a:p>
          <a:p>
            <a:r>
              <a:rPr lang="en-GB" sz="2200" dirty="0"/>
              <a:t>Key for relationships and decision making. </a:t>
            </a:r>
          </a:p>
          <a:p>
            <a:r>
              <a:rPr lang="en-GB" sz="2200" dirty="0"/>
              <a:t>Helps leaders understand their own emotion and others. </a:t>
            </a:r>
          </a:p>
          <a:p>
            <a:r>
              <a:rPr lang="en-GB" sz="2200" dirty="0"/>
              <a:t>Introduced by Daniel Coleman (</a:t>
            </a:r>
            <a:r>
              <a:rPr lang="en-GB" sz="2200" dirty="0" err="1"/>
              <a:t>Goleman</a:t>
            </a:r>
            <a:r>
              <a:rPr lang="en-GB" sz="2200" dirty="0"/>
              <a:t>, 1995)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D8EC05-1F24-4DC0-57B4-C0A16AAE5A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54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4150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EF1525-9002-2F6F-1454-A782E7902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EI Model (Goleman)</a:t>
            </a:r>
            <a:endParaRPr lang="en-US" sz="5000"/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B3D4B-1298-55C6-D29F-784BB88150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 dirty="0"/>
              <a:t>Self-awareness </a:t>
            </a:r>
          </a:p>
          <a:p>
            <a:r>
              <a:rPr lang="en-GB" sz="2200" dirty="0"/>
              <a:t>Self regulation </a:t>
            </a:r>
          </a:p>
          <a:p>
            <a:r>
              <a:rPr lang="en-GB" sz="2200" dirty="0"/>
              <a:t>Motivation </a:t>
            </a:r>
          </a:p>
          <a:p>
            <a:r>
              <a:rPr lang="en-GB" sz="2200" dirty="0"/>
              <a:t>Empathy </a:t>
            </a:r>
          </a:p>
          <a:p>
            <a:r>
              <a:rPr lang="en-GB" sz="2200" dirty="0"/>
              <a:t>These skills help leaders understand and manage emotions effectively </a:t>
            </a:r>
          </a:p>
          <a:p>
            <a:r>
              <a:rPr lang="en-GB" sz="2200" dirty="0"/>
              <a:t>Social skills (</a:t>
            </a:r>
            <a:r>
              <a:rPr lang="en-GB" sz="2200" dirty="0" err="1"/>
              <a:t>Goleman</a:t>
            </a:r>
            <a:r>
              <a:rPr lang="en-GB" sz="2200" dirty="0"/>
              <a:t>, 2004)</a:t>
            </a:r>
          </a:p>
          <a:p>
            <a:endParaRPr lang="en-US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8011D8-1D28-71AA-00EB-2F9AA6D5C7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048" y="1518361"/>
            <a:ext cx="5458968" cy="3821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332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EF324-C4D0-2E78-F1AF-F394DAF31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cultural intelligence (CQ)?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9C30B-41E7-96E3-FF26-5343456406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/>
              <a:t>Ability to work effectively across cultures</a:t>
            </a:r>
          </a:p>
          <a:p>
            <a:r>
              <a:rPr lang="en-GB" dirty="0"/>
              <a:t>Important in global organisations </a:t>
            </a:r>
          </a:p>
          <a:p>
            <a:r>
              <a:rPr lang="en-GB" dirty="0"/>
              <a:t>Helps avoid misunderstandings </a:t>
            </a:r>
          </a:p>
          <a:p>
            <a:r>
              <a:rPr lang="en-GB" dirty="0"/>
              <a:t>Helps leaders adapt their behaviour in </a:t>
            </a:r>
          </a:p>
          <a:p>
            <a:pPr marL="0" indent="0">
              <a:buNone/>
            </a:pPr>
            <a:r>
              <a:rPr lang="en-GB" dirty="0"/>
              <a:t>different cultural situations ( </a:t>
            </a:r>
            <a:r>
              <a:rPr lang="en-GB" dirty="0" err="1"/>
              <a:t>Earley</a:t>
            </a:r>
            <a:r>
              <a:rPr lang="en-GB" dirty="0"/>
              <a:t> and</a:t>
            </a:r>
          </a:p>
          <a:p>
            <a:pPr marL="0" indent="0">
              <a:buNone/>
            </a:pPr>
            <a:r>
              <a:rPr lang="en-GB" dirty="0" err="1"/>
              <a:t>Ang</a:t>
            </a:r>
            <a:r>
              <a:rPr lang="en-GB" dirty="0"/>
              <a:t>, 2003)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8F6219-94D6-D4AD-2AC9-560CFC02BB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259" y="2321498"/>
            <a:ext cx="4171377" cy="4171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048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FD398C-0657-63C8-81AA-492F8D0BB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/>
              <a:t>CQ model (4 capabilities) </a:t>
            </a:r>
            <a:br>
              <a:rPr lang="en-GB" sz="3800"/>
            </a:br>
            <a:endParaRPr lang="en-US" sz="3800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A0B15-AEBF-31B8-E2EB-4E1CEA0458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 fontScale="92500"/>
          </a:bodyPr>
          <a:lstStyle/>
          <a:p>
            <a:r>
              <a:rPr lang="en-GB" sz="2200" dirty="0"/>
              <a:t>Cognitive (knowledge)</a:t>
            </a:r>
          </a:p>
          <a:p>
            <a:r>
              <a:rPr lang="en-GB" sz="2200" dirty="0"/>
              <a:t>Metacognitive (awareness)</a:t>
            </a:r>
          </a:p>
          <a:p>
            <a:r>
              <a:rPr lang="en-GB" sz="2200" dirty="0"/>
              <a:t>Motivational (interest) </a:t>
            </a:r>
          </a:p>
          <a:p>
            <a:r>
              <a:rPr lang="en-GB" sz="2200" dirty="0"/>
              <a:t>These capabilities help leaders adapt to different cultural situations</a:t>
            </a:r>
          </a:p>
          <a:p>
            <a:r>
              <a:rPr lang="en-GB" sz="2200" dirty="0"/>
              <a:t>Behavioural (actions) (</a:t>
            </a:r>
            <a:r>
              <a:rPr lang="en-GB" sz="2200" dirty="0" err="1"/>
              <a:t>Ang</a:t>
            </a:r>
            <a:r>
              <a:rPr lang="en-GB" sz="2200" dirty="0"/>
              <a:t> and Van Dyne, 2008) </a:t>
            </a:r>
          </a:p>
          <a:p>
            <a:endParaRPr lang="en-US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A6F1C1-84A9-5808-C09D-223F6831CE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096662"/>
            <a:ext cx="6903720" cy="4664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93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0F1D8-CD6C-175F-9C0F-9AFA89EF6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Why EI matters in Leadership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57237-CE22-B673-0756-734A6BA54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Builds trust and relationships </a:t>
            </a:r>
          </a:p>
          <a:p>
            <a:r>
              <a:rPr lang="en-GB" sz="2000" dirty="0"/>
              <a:t>Improves communication </a:t>
            </a:r>
          </a:p>
          <a:p>
            <a:r>
              <a:rPr lang="en-GB" sz="2000" dirty="0"/>
              <a:t>Helps manage conflict </a:t>
            </a:r>
          </a:p>
          <a:p>
            <a:r>
              <a:rPr lang="en-GB" sz="2000" dirty="0"/>
              <a:t>Increases team performance </a:t>
            </a:r>
          </a:p>
          <a:p>
            <a:r>
              <a:rPr lang="en-GB" sz="2000" dirty="0"/>
              <a:t>Example; a manager resolving conflict using empathy </a:t>
            </a:r>
          </a:p>
          <a:p>
            <a:r>
              <a:rPr lang="en-GB" sz="2000" dirty="0"/>
              <a:t>Supports employee wellbeing and motivation (Mayer, </a:t>
            </a:r>
            <a:r>
              <a:rPr lang="en-GB" sz="2000" dirty="0" err="1"/>
              <a:t>Salovey</a:t>
            </a:r>
            <a:r>
              <a:rPr lang="en-GB" sz="2000" dirty="0"/>
              <a:t> and Caruso, 2008)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F7EC44-52E3-0117-3101-BF90B4656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3295" y="2476367"/>
            <a:ext cx="5380730" cy="4381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626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5DBC8-AFFB-7478-6EDD-B1375CB52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/>
              <a:t>Why CQ matters in leadership </a:t>
            </a:r>
            <a:endParaRPr lang="en-US" sz="46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80AE3-2338-6FF0-30F8-4784F92D9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85000" lnSpcReduction="20000"/>
          </a:bodyPr>
          <a:lstStyle/>
          <a:p>
            <a:r>
              <a:rPr lang="en-GB" sz="2200" dirty="0"/>
              <a:t>Prevents cultural misunderstandings</a:t>
            </a:r>
          </a:p>
          <a:p>
            <a:r>
              <a:rPr lang="en-GB" sz="2200" dirty="0"/>
              <a:t>Improves global teamwork</a:t>
            </a:r>
          </a:p>
          <a:p>
            <a:r>
              <a:rPr lang="en-GB" sz="2200" dirty="0"/>
              <a:t>Helps leaders adapt </a:t>
            </a:r>
          </a:p>
          <a:p>
            <a:r>
              <a:rPr lang="en-GB" sz="2200" dirty="0"/>
              <a:t>Supports inclusion </a:t>
            </a:r>
          </a:p>
          <a:p>
            <a:r>
              <a:rPr lang="en-GB" sz="2200" dirty="0"/>
              <a:t>Helps leaders manage diverse teams more effectively </a:t>
            </a:r>
          </a:p>
          <a:p>
            <a:r>
              <a:rPr lang="en-GB" sz="2200" dirty="0"/>
              <a:t>Example: working with international teams </a:t>
            </a:r>
          </a:p>
          <a:p>
            <a:r>
              <a:rPr lang="en-GB" sz="2200" dirty="0"/>
              <a:t>Reduces misunderstandings in multicultural workplaces (Livermore,2011)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F0CCF0-7788-EDE0-FD58-CE5C2F8412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800688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5F255613-AAE8-4321-9EBA-89253DD45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34473B-5531-D9F4-5F14-65B2E3BE5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683" y="-199862"/>
            <a:ext cx="5393360" cy="1325563"/>
          </a:xfrm>
        </p:spPr>
        <p:txBody>
          <a:bodyPr>
            <a:normAutofit/>
          </a:bodyPr>
          <a:lstStyle/>
          <a:p>
            <a:r>
              <a:rPr lang="en-GB"/>
              <a:t>Business examples </a:t>
            </a:r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5A3987B4-5CBA-4CB7-862B-56A9917A2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06774" y="0"/>
            <a:ext cx="1290924" cy="700685"/>
          </a:xfrm>
          <a:custGeom>
            <a:avLst/>
            <a:gdLst>
              <a:gd name="connsiteX0" fmla="*/ 0 w 1290924"/>
              <a:gd name="connsiteY0" fmla="*/ 0 h 700685"/>
              <a:gd name="connsiteX1" fmla="*/ 125445 w 1290924"/>
              <a:gd name="connsiteY1" fmla="*/ 0 h 700685"/>
              <a:gd name="connsiteX2" fmla="*/ 125445 w 1290924"/>
              <a:gd name="connsiteY2" fmla="*/ 529211 h 700685"/>
              <a:gd name="connsiteX3" fmla="*/ 1040371 w 1290924"/>
              <a:gd name="connsiteY3" fmla="*/ 0 h 700685"/>
              <a:gd name="connsiteX4" fmla="*/ 1290924 w 1290924"/>
              <a:gd name="connsiteY4" fmla="*/ 0 h 700685"/>
              <a:gd name="connsiteX5" fmla="*/ 94085 w 1290924"/>
              <a:gd name="connsiteY5" fmla="*/ 692290 h 700685"/>
              <a:gd name="connsiteX6" fmla="*/ 62724 w 1290924"/>
              <a:gd name="connsiteY6" fmla="*/ 700685 h 700685"/>
              <a:gd name="connsiteX7" fmla="*/ 0 w 1290924"/>
              <a:gd name="connsiteY7" fmla="*/ 637963 h 700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0924" h="700685">
                <a:moveTo>
                  <a:pt x="0" y="0"/>
                </a:moveTo>
                <a:lnTo>
                  <a:pt x="125445" y="0"/>
                </a:lnTo>
                <a:lnTo>
                  <a:pt x="125445" y="529211"/>
                </a:lnTo>
                <a:lnTo>
                  <a:pt x="1040371" y="0"/>
                </a:lnTo>
                <a:lnTo>
                  <a:pt x="1290924" y="0"/>
                </a:lnTo>
                <a:lnTo>
                  <a:pt x="94085" y="692290"/>
                </a:lnTo>
                <a:cubicBezTo>
                  <a:pt x="84551" y="697800"/>
                  <a:pt x="73733" y="700695"/>
                  <a:pt x="62724" y="700685"/>
                </a:cubicBezTo>
                <a:cubicBezTo>
                  <a:pt x="28082" y="700685"/>
                  <a:pt x="0" y="672604"/>
                  <a:pt x="0" y="63796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B147A70-DC29-4DDF-A34C-2B82C6E2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0770" y="-702"/>
            <a:ext cx="842502" cy="354793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23EE7-9B53-BE36-1491-7969EB61C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707" y="880072"/>
            <a:ext cx="5393361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dirty="0"/>
              <a:t>1.Google (emotional intelligence) </a:t>
            </a:r>
          </a:p>
          <a:p>
            <a:r>
              <a:rPr lang="en-GB" sz="1200" dirty="0"/>
              <a:t>Invests in leadership development focused on emotional intelligence </a:t>
            </a:r>
          </a:p>
          <a:p>
            <a:r>
              <a:rPr lang="en-GB" sz="1200" dirty="0"/>
              <a:t>Encourages open communication and physiological safety.</a:t>
            </a:r>
          </a:p>
          <a:p>
            <a:r>
              <a:rPr lang="en-GB" sz="1200" dirty="0"/>
              <a:t>Why it matters: builds trust, improves teamwork, and increases employee performance.</a:t>
            </a:r>
          </a:p>
          <a:p>
            <a:pPr marL="0" indent="0">
              <a:buNone/>
            </a:pPr>
            <a:r>
              <a:rPr lang="en-GB" sz="1200" dirty="0"/>
              <a:t>2. Microsoft ( emotional intelligence)</a:t>
            </a:r>
          </a:p>
          <a:p>
            <a:r>
              <a:rPr lang="en-GB" sz="1200" dirty="0"/>
              <a:t>CEO </a:t>
            </a:r>
            <a:r>
              <a:rPr lang="en-GB" sz="1200" dirty="0" err="1"/>
              <a:t>Satya</a:t>
            </a:r>
            <a:r>
              <a:rPr lang="en-GB" sz="1200" dirty="0"/>
              <a:t> </a:t>
            </a:r>
            <a:r>
              <a:rPr lang="en-GB" sz="1200" dirty="0" err="1"/>
              <a:t>Nadella</a:t>
            </a:r>
            <a:r>
              <a:rPr lang="en-GB" sz="1200" dirty="0"/>
              <a:t> promoted empathy-driven leadership.</a:t>
            </a:r>
          </a:p>
          <a:p>
            <a:r>
              <a:rPr lang="en-GB" sz="1200" dirty="0"/>
              <a:t>Shifted company culture from competitive to collaborative.</a:t>
            </a:r>
          </a:p>
          <a:p>
            <a:r>
              <a:rPr lang="en-GB" sz="1200" dirty="0"/>
              <a:t>Why it matters: improved innovation, employee engagement, and company growth.</a:t>
            </a:r>
          </a:p>
          <a:p>
            <a:pPr marL="0" indent="0">
              <a:buNone/>
            </a:pPr>
            <a:r>
              <a:rPr lang="en-GB" sz="1200" dirty="0"/>
              <a:t>3. Starbucks (cultural intelligence)</a:t>
            </a:r>
          </a:p>
          <a:p>
            <a:r>
              <a:rPr lang="en-GB" sz="1200" dirty="0"/>
              <a:t>Adapts store experience and products to different cultures </a:t>
            </a:r>
          </a:p>
          <a:p>
            <a:r>
              <a:rPr lang="en-GB" sz="1200" dirty="0"/>
              <a:t>Provides cultural awareness training for employees </a:t>
            </a:r>
          </a:p>
          <a:p>
            <a:r>
              <a:rPr lang="en-GB" sz="1200" dirty="0"/>
              <a:t>Why it matters: enhances customer experience and global brand success </a:t>
            </a:r>
          </a:p>
          <a:p>
            <a:pPr marL="0" indent="0">
              <a:buNone/>
            </a:pPr>
            <a:r>
              <a:rPr lang="en-GB" sz="1200" dirty="0"/>
              <a:t>4. McDonald’s (cultural intelligence)</a:t>
            </a:r>
          </a:p>
          <a:p>
            <a:r>
              <a:rPr lang="en-GB" sz="1200" dirty="0"/>
              <a:t>Customise menus to suit local cultures (e.g. different foods options worldwide)</a:t>
            </a:r>
          </a:p>
          <a:p>
            <a:r>
              <a:rPr lang="en-GB" sz="1200" dirty="0"/>
              <a:t>Adapts marketing strategies across countries </a:t>
            </a:r>
          </a:p>
          <a:p>
            <a:r>
              <a:rPr lang="en-GB" sz="1200" dirty="0"/>
              <a:t>Why it matters: helps the company succeed in diverse international markets </a:t>
            </a:r>
          </a:p>
          <a:p>
            <a:r>
              <a:rPr lang="en-GB" sz="1200" dirty="0"/>
              <a:t>(</a:t>
            </a:r>
            <a:r>
              <a:rPr lang="en-GB" sz="1200" dirty="0" err="1"/>
              <a:t>Rockstuhl</a:t>
            </a:r>
            <a:r>
              <a:rPr lang="en-GB" sz="1200" dirty="0"/>
              <a:t> et al.,2011)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5850E3D-6C47-DF56-ACEE-D94810635D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" r="1884"/>
          <a:stretch>
            <a:fillRect/>
          </a:stretch>
        </p:blipFill>
        <p:spPr>
          <a:xfrm>
            <a:off x="6706774" y="880072"/>
            <a:ext cx="2460898" cy="2533423"/>
          </a:xfrm>
          <a:custGeom>
            <a:avLst/>
            <a:gdLst/>
            <a:ahLst/>
            <a:cxnLst/>
            <a:rect l="l" t="t" r="r" b="b"/>
            <a:pathLst>
              <a:path w="3064284" h="3064284">
                <a:moveTo>
                  <a:pt x="166483" y="0"/>
                </a:moveTo>
                <a:lnTo>
                  <a:pt x="2897801" y="0"/>
                </a:lnTo>
                <a:cubicBezTo>
                  <a:pt x="2989747" y="0"/>
                  <a:pt x="3064284" y="74537"/>
                  <a:pt x="3064284" y="166483"/>
                </a:cubicBezTo>
                <a:lnTo>
                  <a:pt x="3064284" y="2897801"/>
                </a:lnTo>
                <a:cubicBezTo>
                  <a:pt x="3064284" y="2989747"/>
                  <a:pt x="2989747" y="3064284"/>
                  <a:pt x="2897801" y="3064284"/>
                </a:cubicBezTo>
                <a:lnTo>
                  <a:pt x="166483" y="3064284"/>
                </a:lnTo>
                <a:cubicBezTo>
                  <a:pt x="74537" y="3064284"/>
                  <a:pt x="0" y="2989747"/>
                  <a:pt x="0" y="2897801"/>
                </a:cubicBezTo>
                <a:lnTo>
                  <a:pt x="0" y="166483"/>
                </a:lnTo>
                <a:cubicBezTo>
                  <a:pt x="0" y="74537"/>
                  <a:pt x="74537" y="0"/>
                  <a:pt x="166483" y="0"/>
                </a:cubicBezTo>
                <a:close/>
              </a:path>
            </a:pathLst>
          </a:cu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7F0D1EF-9E11-CA3E-1A19-CE43817D38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66" r="4" b="22061"/>
          <a:stretch>
            <a:fillRect/>
          </a:stretch>
        </p:blipFill>
        <p:spPr>
          <a:xfrm>
            <a:off x="9479313" y="997463"/>
            <a:ext cx="2548728" cy="1546451"/>
          </a:xfrm>
          <a:custGeom>
            <a:avLst/>
            <a:gdLst/>
            <a:ahLst/>
            <a:cxnLst/>
            <a:rect l="l" t="t" r="r" b="b"/>
            <a:pathLst>
              <a:path w="2548728" h="2548728">
                <a:moveTo>
                  <a:pt x="107301" y="0"/>
                </a:moveTo>
                <a:lnTo>
                  <a:pt x="2441427" y="0"/>
                </a:lnTo>
                <a:cubicBezTo>
                  <a:pt x="2500688" y="0"/>
                  <a:pt x="2548728" y="48040"/>
                  <a:pt x="2548728" y="107301"/>
                </a:cubicBezTo>
                <a:lnTo>
                  <a:pt x="2548728" y="2441427"/>
                </a:lnTo>
                <a:cubicBezTo>
                  <a:pt x="2548728" y="2500688"/>
                  <a:pt x="2500688" y="2548728"/>
                  <a:pt x="2441427" y="2548728"/>
                </a:cubicBezTo>
                <a:lnTo>
                  <a:pt x="107301" y="2548728"/>
                </a:lnTo>
                <a:cubicBezTo>
                  <a:pt x="48040" y="2548728"/>
                  <a:pt x="0" y="2500688"/>
                  <a:pt x="0" y="2441427"/>
                </a:cubicBezTo>
                <a:lnTo>
                  <a:pt x="0" y="107301"/>
                </a:lnTo>
                <a:cubicBezTo>
                  <a:pt x="0" y="48040"/>
                  <a:pt x="48040" y="0"/>
                  <a:pt x="107301" y="0"/>
                </a:cubicBez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8D9C7BC-97AA-6A68-486B-90728EC2F8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54" r="2657" b="2"/>
          <a:stretch>
            <a:fillRect/>
          </a:stretch>
        </p:blipFill>
        <p:spPr>
          <a:xfrm>
            <a:off x="6706774" y="3624263"/>
            <a:ext cx="2363014" cy="2552700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950174B-6860-D9E9-4736-8EC7892614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6863"/>
          <a:stretch>
            <a:fillRect/>
          </a:stretch>
        </p:blipFill>
        <p:spPr>
          <a:xfrm>
            <a:off x="9473872" y="3299575"/>
            <a:ext cx="2533423" cy="2359648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D1B80E9C-CF8A-440B-B8F5-54BF121BF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232" y="6356350"/>
            <a:ext cx="1211855" cy="501650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F1FF25AD-D64E-45A0-B2D0-F4A6AB09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95502">
            <a:off x="10118500" y="6009536"/>
            <a:ext cx="1702506" cy="951685"/>
          </a:xfrm>
          <a:custGeom>
            <a:avLst/>
            <a:gdLst>
              <a:gd name="connsiteX0" fmla="*/ 1585229 w 1702506"/>
              <a:gd name="connsiteY0" fmla="*/ 764759 h 951685"/>
              <a:gd name="connsiteX1" fmla="*/ 1623024 w 1702506"/>
              <a:gd name="connsiteY1" fmla="*/ 792810 h 951685"/>
              <a:gd name="connsiteX2" fmla="*/ 1702506 w 1702506"/>
              <a:gd name="connsiteY2" fmla="*/ 951685 h 951685"/>
              <a:gd name="connsiteX3" fmla="*/ 1551862 w 1702506"/>
              <a:gd name="connsiteY3" fmla="*/ 933877 h 951685"/>
              <a:gd name="connsiteX4" fmla="*/ 1513200 w 1702506"/>
              <a:gd name="connsiteY4" fmla="*/ 856627 h 951685"/>
              <a:gd name="connsiteX5" fmla="*/ 1538499 w 1702506"/>
              <a:gd name="connsiteY5" fmla="*/ 770415 h 951685"/>
              <a:gd name="connsiteX6" fmla="*/ 1585229 w 1702506"/>
              <a:gd name="connsiteY6" fmla="*/ 764759 h 951685"/>
              <a:gd name="connsiteX7" fmla="*/ 933455 w 1702506"/>
              <a:gd name="connsiteY7" fmla="*/ 161308 h 951685"/>
              <a:gd name="connsiteX8" fmla="*/ 957797 w 1702506"/>
              <a:gd name="connsiteY8" fmla="*/ 167970 h 951685"/>
              <a:gd name="connsiteX9" fmla="*/ 1286982 w 1702506"/>
              <a:gd name="connsiteY9" fmla="*/ 387616 h 951685"/>
              <a:gd name="connsiteX10" fmla="*/ 1293725 w 1702506"/>
              <a:gd name="connsiteY10" fmla="*/ 477075 h 951685"/>
              <a:gd name="connsiteX11" fmla="*/ 1245453 w 1702506"/>
              <a:gd name="connsiteY11" fmla="*/ 499154 h 951685"/>
              <a:gd name="connsiteX12" fmla="*/ 1245167 w 1702506"/>
              <a:gd name="connsiteY12" fmla="*/ 499154 h 951685"/>
              <a:gd name="connsiteX13" fmla="*/ 1203638 w 1702506"/>
              <a:gd name="connsiteY13" fmla="*/ 484104 h 951685"/>
              <a:gd name="connsiteX14" fmla="*/ 900647 w 1702506"/>
              <a:gd name="connsiteY14" fmla="*/ 281508 h 951685"/>
              <a:gd name="connsiteX15" fmla="*/ 872454 w 1702506"/>
              <a:gd name="connsiteY15" fmla="*/ 196164 h 951685"/>
              <a:gd name="connsiteX16" fmla="*/ 933455 w 1702506"/>
              <a:gd name="connsiteY16" fmla="*/ 161308 h 951685"/>
              <a:gd name="connsiteX17" fmla="*/ 454020 w 1702506"/>
              <a:gd name="connsiteY17" fmla="*/ 13474 h 951685"/>
              <a:gd name="connsiteX18" fmla="*/ 477919 w 1702506"/>
              <a:gd name="connsiteY18" fmla="*/ 21437 h 951685"/>
              <a:gd name="connsiteX19" fmla="*/ 509236 w 1702506"/>
              <a:gd name="connsiteY19" fmla="*/ 84182 h 951685"/>
              <a:gd name="connsiteX20" fmla="*/ 445829 w 1702506"/>
              <a:gd name="connsiteY20" fmla="*/ 139871 h 951685"/>
              <a:gd name="connsiteX21" fmla="*/ 437447 w 1702506"/>
              <a:gd name="connsiteY21" fmla="*/ 139395 h 951685"/>
              <a:gd name="connsiteX22" fmla="*/ 73211 w 1702506"/>
              <a:gd name="connsiteY22" fmla="*/ 137204 h 951685"/>
              <a:gd name="connsiteX23" fmla="*/ 749 w 1702506"/>
              <a:gd name="connsiteY23" fmla="*/ 84082 h 951685"/>
              <a:gd name="connsiteX24" fmla="*/ 53871 w 1702506"/>
              <a:gd name="connsiteY24" fmla="*/ 11621 h 951685"/>
              <a:gd name="connsiteX25" fmla="*/ 58352 w 1702506"/>
              <a:gd name="connsiteY25" fmla="*/ 11093 h 951685"/>
              <a:gd name="connsiteX26" fmla="*/ 454020 w 1702506"/>
              <a:gd name="connsiteY26" fmla="*/ 13474 h 951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702506" h="951685"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lnTo>
                  <a:pt x="1702506" y="951685"/>
                </a:lnTo>
                <a:lnTo>
                  <a:pt x="1551862" y="933877"/>
                </a:lnTo>
                <a:lnTo>
                  <a:pt x="1513200" y="856627"/>
                </a:ln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933455" y="161308"/>
                </a:moveTo>
                <a:cubicBezTo>
                  <a:pt x="941692" y="161855"/>
                  <a:pt x="949960" y="164024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5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89" y="172649"/>
                  <a:pt x="908742" y="159670"/>
                  <a:pt x="933455" y="161308"/>
                </a:cubicBezTo>
                <a:close/>
                <a:moveTo>
                  <a:pt x="454020" y="13474"/>
                </a:moveTo>
                <a:cubicBezTo>
                  <a:pt x="462713" y="14543"/>
                  <a:pt x="470778" y="17324"/>
                  <a:pt x="477919" y="21437"/>
                </a:cubicBez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6578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4BDACF-D235-EEAB-5AC1-A89E28BB4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3400"/>
              <a:t>Critical evaluation </a:t>
            </a:r>
            <a:endParaRPr lang="en-US" sz="34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D16EF-EA79-4536-F570-A1F4E572E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anchor="t">
            <a:normAutofit/>
          </a:bodyPr>
          <a:lstStyle/>
          <a:p>
            <a:r>
              <a:rPr lang="en-GB" sz="1800" dirty="0"/>
              <a:t>EI improves leadership but can be subjective</a:t>
            </a:r>
          </a:p>
          <a:p>
            <a:r>
              <a:rPr lang="en-GB" sz="1800" dirty="0"/>
              <a:t>CQ is essential but takes time to develop </a:t>
            </a:r>
          </a:p>
          <a:p>
            <a:r>
              <a:rPr lang="en-GB" sz="1800" dirty="0"/>
              <a:t>Both are difficult to measure </a:t>
            </a:r>
          </a:p>
          <a:p>
            <a:r>
              <a:rPr lang="en-GB" sz="1800" dirty="0"/>
              <a:t>EI can sometimes be used in a manipulative way if not applied ethically </a:t>
            </a:r>
          </a:p>
          <a:p>
            <a:r>
              <a:rPr lang="en-GB" sz="1800" dirty="0"/>
              <a:t>CQ may lead to stereotyping if leaders make assumptions about cultures (</a:t>
            </a:r>
            <a:r>
              <a:rPr lang="en-GB" sz="1800" dirty="0" err="1"/>
              <a:t>Northouse</a:t>
            </a:r>
            <a:r>
              <a:rPr lang="en-GB" sz="1800" dirty="0"/>
              <a:t>, 2021)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68AA2A-700D-F64A-E248-678E52C002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4" r="1" b="1774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62656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BAC165-61F8-14A5-1BDB-504DC74821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88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38FEF-C1B4-8869-4358-DE563C7C9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Link to Edith Heard Quote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7059A-8B5F-5752-6E2F-7594711A3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Leadership is collaborative </a:t>
            </a:r>
          </a:p>
          <a:p>
            <a:r>
              <a:rPr lang="en-GB" sz="2000" dirty="0"/>
              <a:t>Empathy builds trust </a:t>
            </a:r>
          </a:p>
          <a:p>
            <a:r>
              <a:rPr lang="en-GB" sz="2000" dirty="0"/>
              <a:t>Cultural awareness improves teamwork  </a:t>
            </a:r>
          </a:p>
          <a:p>
            <a:r>
              <a:rPr lang="en-GB" sz="2000" dirty="0"/>
              <a:t>This shows leadership is about working with people, not controlling them</a:t>
            </a:r>
          </a:p>
          <a:p>
            <a:r>
              <a:rPr lang="en-GB" sz="2000" dirty="0"/>
              <a:t>Links to EI through empathy and CQ through understanding different backgrounds (Financial Times, 2022)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801212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837FB6-6CC4-E6C4-C5D7-616395EAC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Conclusion 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9406E-742C-4D42-247B-46BEB21047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1700"/>
              <a:t>EI and CQ are essential for modern leadership </a:t>
            </a:r>
          </a:p>
          <a:p>
            <a:r>
              <a:rPr lang="en-GB" sz="1700"/>
              <a:t>They improve teamwork and performance </a:t>
            </a:r>
          </a:p>
          <a:p>
            <a:r>
              <a:rPr lang="en-GB" sz="1700"/>
              <a:t>Leaders must develop both skills</a:t>
            </a:r>
          </a:p>
          <a:p>
            <a:r>
              <a:rPr lang="en-GB" sz="1700"/>
              <a:t>EI and CQ are increasingly important due to globalisation and diverse workplaces.</a:t>
            </a:r>
          </a:p>
          <a:p>
            <a:r>
              <a:rPr lang="en-GB" sz="1700"/>
              <a:t>Leaders who lack these skills may struggle with communication and team cohesion</a:t>
            </a:r>
          </a:p>
          <a:p>
            <a:r>
              <a:rPr lang="en-GB" sz="1700"/>
              <a:t>These intelligences support ethical leadership and better organisational culture</a:t>
            </a:r>
          </a:p>
          <a:p>
            <a:r>
              <a:rPr lang="en-GB" sz="1700"/>
              <a:t>They contribute to long term business successes, not just short term performances</a:t>
            </a:r>
          </a:p>
          <a:p>
            <a:r>
              <a:rPr lang="en-GB" sz="1700"/>
              <a:t>Future leaders must continuously develop these skills as workplace evolve.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6250F0-9668-F61A-993A-5D9643EB23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59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9108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567BF-28A9-72A2-67A5-C64CF5C52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B1B9F-8AB3-8D46-707A-EB388155D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Goleman</a:t>
            </a:r>
            <a:r>
              <a:rPr lang="en-GB" dirty="0"/>
              <a:t>, D. (1995) Emotional Intelligence </a:t>
            </a:r>
          </a:p>
          <a:p>
            <a:r>
              <a:rPr lang="en-GB" dirty="0" err="1"/>
              <a:t>Earley</a:t>
            </a:r>
            <a:r>
              <a:rPr lang="en-GB" dirty="0"/>
              <a:t>, P. &amp; </a:t>
            </a:r>
            <a:r>
              <a:rPr lang="en-GB" dirty="0" err="1"/>
              <a:t>Ang</a:t>
            </a:r>
            <a:r>
              <a:rPr lang="en-GB" dirty="0"/>
              <a:t>, S. (2003) Cultural intelligence </a:t>
            </a:r>
          </a:p>
          <a:p>
            <a:r>
              <a:rPr lang="en-GB" dirty="0"/>
              <a:t>Financial Times (2022) Edith Heard article</a:t>
            </a:r>
          </a:p>
          <a:p>
            <a:r>
              <a:rPr lang="en-GB" dirty="0" err="1"/>
              <a:t>Goleman</a:t>
            </a:r>
            <a:r>
              <a:rPr lang="en-GB" dirty="0"/>
              <a:t>, D. (2004) What makes a leader?  Harvard Business Review, 82 (1), pp. 82-91.</a:t>
            </a:r>
          </a:p>
          <a:p>
            <a:r>
              <a:rPr lang="en-GB" dirty="0" err="1"/>
              <a:t>Mayar</a:t>
            </a:r>
            <a:r>
              <a:rPr lang="en-GB" dirty="0"/>
              <a:t>, J.D., </a:t>
            </a:r>
            <a:r>
              <a:rPr lang="en-GB" dirty="0" err="1"/>
              <a:t>Salovey</a:t>
            </a:r>
            <a:r>
              <a:rPr lang="en-GB" dirty="0"/>
              <a:t>, P. and Caruso, D.R. (2008) Emotional intelligence: new ability or eclectic traits? American psychologist, 63(6), pp. 503-517.</a:t>
            </a:r>
          </a:p>
          <a:p>
            <a:r>
              <a:rPr lang="en-GB" dirty="0" err="1"/>
              <a:t>Ang</a:t>
            </a:r>
            <a:r>
              <a:rPr lang="en-GB" dirty="0"/>
              <a:t>, S. And Van Dyne, L. (2008) Handbook of cultural intelligence. New York: </a:t>
            </a:r>
            <a:r>
              <a:rPr lang="en-GB" dirty="0" err="1"/>
              <a:t>routledge</a:t>
            </a:r>
            <a:r>
              <a:rPr lang="en-GB" dirty="0"/>
              <a:t>. </a:t>
            </a:r>
          </a:p>
          <a:p>
            <a:r>
              <a:rPr lang="en-GB" dirty="0"/>
              <a:t>Livermore, D. (2011) Beyond general intelligence in leadership effectiveness. Journal of social issues, 67(4), pp. 825-840.</a:t>
            </a:r>
          </a:p>
          <a:p>
            <a:r>
              <a:rPr lang="en-GB" dirty="0" err="1"/>
              <a:t>Earley</a:t>
            </a:r>
            <a:r>
              <a:rPr lang="en-GB" dirty="0"/>
              <a:t>, P.C. and </a:t>
            </a:r>
            <a:r>
              <a:rPr lang="en-GB" dirty="0" err="1"/>
              <a:t>Mosakowski</a:t>
            </a:r>
            <a:r>
              <a:rPr lang="en-GB" dirty="0"/>
              <a:t>, E. (2004) Cultural intelligence. Harvard Business Review, 82 (10), pp. 139-146.</a:t>
            </a:r>
          </a:p>
          <a:p>
            <a:r>
              <a:rPr lang="en-GB" dirty="0" err="1"/>
              <a:t>Northouse</a:t>
            </a:r>
            <a:r>
              <a:rPr lang="en-GB" dirty="0"/>
              <a:t>, P.G. (2021) Leadership: Theory and practice. 9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Thousand oaks: sage.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5671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The importance of the notional and cultural intelligence in leadership </vt:lpstr>
      <vt:lpstr>Introduction </vt:lpstr>
      <vt:lpstr>What is emotional intelligence? </vt:lpstr>
      <vt:lpstr>EI Model (Goleman)</vt:lpstr>
      <vt:lpstr>What is cultural intelligence (CQ)?</vt:lpstr>
      <vt:lpstr>CQ model (4 capabilities)  </vt:lpstr>
      <vt:lpstr>Why EI matters in Leadership </vt:lpstr>
      <vt:lpstr>Why CQ matters in leadership </vt:lpstr>
      <vt:lpstr>Business examples </vt:lpstr>
      <vt:lpstr>Critical evaluation </vt:lpstr>
      <vt:lpstr>Link to Edith Heard Quote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the notional and cultural intelligence in leadership </dc:title>
  <dc:creator>Roxana Ana Maria Olaru (2213775)</dc:creator>
  <cp:lastModifiedBy>Roxana Ana Maria Olaru (2213775)</cp:lastModifiedBy>
  <cp:revision>1</cp:revision>
  <dcterms:created xsi:type="dcterms:W3CDTF">2026-04-19T08:48:27Z</dcterms:created>
  <dcterms:modified xsi:type="dcterms:W3CDTF">2026-04-19T11:04:47Z</dcterms:modified>
</cp:coreProperties>
</file>