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4" r:id="rId9"/>
    <p:sldId id="265" r:id="rId10"/>
    <p:sldId id="266"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8756CA-8BAD-1345-8644-0A5F335A06D9}" v="2" dt="2026-06-15T18:30:17.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7" d="100"/>
          <a:sy n="67" d="100"/>
        </p:scale>
        <p:origin x="62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3646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Open by naming the problem: messages currently spread across texts, calls and paper notes, easily missed between two buildings. Explain Teams as one hub — channels per building/shift, instant chat, and video calls (e.g. with a GP). Cite The Inform Team (2023): ~86% of care providers already use video calling such as Teams. Acknowledge limitations honestly: notification overload, training needs, internet reliance, and that Teams is for communication, not the official care record.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Frame this around data protection: care records are special category data under the Data Protection Act 2018 / UK GDPR (Skills for Care, 2018; Care Learning, 2025). OneDrive keeps one secure central copy with access controls, encryption and version history, reachable across both buildings. Stress the efficiency gain: no lost or duplicated files, and link-sharing replaces risky email attachments. Limitation to flag: permissions must be governed, or data can be over-shared.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Anchor this in professional standards: the NMC Code (2018, section 10) requires clear, accurate, prompt records, and poor record keeping features in NMC fitness-to-practise cases (RCNi, 2024). Word supports this through templates, formatting and track changes for legible, consistent documents. Efficiency point: shared templates reduce duplicated effort. Honesty point: Word is a document tool, not a secure clinical record system on its own — it should sit alongside OneDrive for storage and audit.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Show Excel as the practical, no-extra-cost choice for rotas: grids and formulas auto-total hours and flag gaps across two buildings (Peopleware, 2025). Efficiency point: managers see coverage at a glance and avoid both understaffing and double-booking. Be balanced on limitations — Excel is manual and not real-time, so last-minute sickness or shift swaps can quickly make it out of date, and circulating copies cause version confusion (Everhour, 2025; LeaveWizard, 2026). Note dedicated rota software exists, but Excel is a strong, low-cost starting point.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3A4A"/>
        </a:solidFill>
        <a:effectLst/>
      </p:bgPr>
    </p:bg>
    <p:spTree>
      <p:nvGrpSpPr>
        <p:cNvPr id="1" name=""/>
        <p:cNvGrpSpPr/>
        <p:nvPr/>
      </p:nvGrpSpPr>
      <p:grpSpPr>
        <a:xfrm>
          <a:off x="0" y="0"/>
          <a:ext cx="0" cy="0"/>
          <a:chOff x="0" y="0"/>
          <a:chExt cx="0" cy="0"/>
        </a:xfrm>
      </p:grpSpPr>
      <p:sp>
        <p:nvSpPr>
          <p:cNvPr id="2" name="Shape 0"/>
          <p:cNvSpPr/>
          <p:nvPr/>
        </p:nvSpPr>
        <p:spPr>
          <a:xfrm>
            <a:off x="9692640" y="-1371600"/>
            <a:ext cx="4206240" cy="4206240"/>
          </a:xfrm>
          <a:prstGeom prst="ellipse">
            <a:avLst/>
          </a:prstGeom>
          <a:solidFill>
            <a:srgbClr val="0F4C5C"/>
          </a:solidFill>
          <a:ln/>
        </p:spPr>
        <p:txBody>
          <a:bodyPr/>
          <a:lstStyle/>
          <a:p>
            <a:endParaRPr lang="en-GB"/>
          </a:p>
        </p:txBody>
      </p:sp>
      <p:sp>
        <p:nvSpPr>
          <p:cNvPr id="3" name="Shape 1"/>
          <p:cNvSpPr/>
          <p:nvPr/>
        </p:nvSpPr>
        <p:spPr>
          <a:xfrm>
            <a:off x="10789920" y="4389120"/>
            <a:ext cx="3108960" cy="3108960"/>
          </a:xfrm>
          <a:prstGeom prst="ellipse">
            <a:avLst/>
          </a:prstGeom>
          <a:solidFill>
            <a:srgbClr val="087E8B">
              <a:alpha val="45000"/>
            </a:srgbClr>
          </a:solidFill>
          <a:ln/>
        </p:spPr>
        <p:txBody>
          <a:bodyPr/>
          <a:lstStyle/>
          <a:p>
            <a:endParaRPr lang="en-GB"/>
          </a:p>
        </p:txBody>
      </p:sp>
      <p:sp>
        <p:nvSpPr>
          <p:cNvPr id="4" name="Shape 2"/>
          <p:cNvSpPr/>
          <p:nvPr/>
        </p:nvSpPr>
        <p:spPr>
          <a:xfrm>
            <a:off x="-1097280" y="4937760"/>
            <a:ext cx="2926080" cy="2926080"/>
          </a:xfrm>
          <a:prstGeom prst="ellipse">
            <a:avLst/>
          </a:prstGeom>
          <a:solidFill>
            <a:srgbClr val="2A9D8F">
              <a:alpha val="40000"/>
            </a:srgbClr>
          </a:solidFill>
          <a:ln/>
        </p:spPr>
        <p:txBody>
          <a:bodyPr/>
          <a:lstStyle/>
          <a:p>
            <a:endParaRPr lang="en-GB"/>
          </a:p>
        </p:txBody>
      </p:sp>
      <p:sp>
        <p:nvSpPr>
          <p:cNvPr id="5" name="Text 3"/>
          <p:cNvSpPr/>
          <p:nvPr/>
        </p:nvSpPr>
        <p:spPr>
          <a:xfrm>
            <a:off x="822960" y="868680"/>
            <a:ext cx="9144000" cy="365760"/>
          </a:xfrm>
          <a:prstGeom prst="rect">
            <a:avLst/>
          </a:prstGeom>
          <a:noFill/>
          <a:ln/>
        </p:spPr>
        <p:txBody>
          <a:bodyPr wrap="square" lIns="0" tIns="0" rIns="0" bIns="0" rtlCol="0" anchor="ctr"/>
          <a:lstStyle/>
          <a:p>
            <a:r>
              <a:rPr lang="en-US" sz="1300" b="1" kern="0" spc="200">
                <a:solidFill>
                  <a:srgbClr val="9CC6D0"/>
                </a:solidFill>
                <a:latin typeface="Calibri"/>
                <a:ea typeface="Calibri"/>
                <a:cs typeface="Calibri"/>
              </a:rPr>
              <a:t>LCHS4007 – Component 1  ·  DIGITAL TECHNOLOGIES IN HEALTH &amp; SOCIAL CARE </a:t>
            </a:r>
            <a:endParaRPr lang="en-US" sz="1300"/>
          </a:p>
        </p:txBody>
      </p:sp>
      <p:sp>
        <p:nvSpPr>
          <p:cNvPr id="6" name="Text 4"/>
          <p:cNvSpPr/>
          <p:nvPr/>
        </p:nvSpPr>
        <p:spPr>
          <a:xfrm>
            <a:off x="822960" y="1463040"/>
            <a:ext cx="10424160" cy="1737360"/>
          </a:xfrm>
          <a:prstGeom prst="rect">
            <a:avLst/>
          </a:prstGeom>
          <a:noFill/>
          <a:ln/>
        </p:spPr>
        <p:txBody>
          <a:bodyPr wrap="square" lIns="0" tIns="0" rIns="0" bIns="0" rtlCol="0" anchor="ctr"/>
          <a:lstStyle/>
          <a:p>
            <a:pPr marL="0" indent="0">
              <a:lnSpc>
                <a:spcPct val="102000"/>
              </a:lnSpc>
              <a:buNone/>
            </a:pPr>
            <a:r>
              <a:rPr lang="en-US" sz="4200" b="1">
                <a:solidFill>
                  <a:srgbClr val="FFFFFF"/>
                </a:solidFill>
                <a:latin typeface="Century Schoolbook" pitchFamily="34" charset="0"/>
                <a:ea typeface="Century Schoolbook" pitchFamily="34" charset="-122"/>
                <a:cs typeface="Century Schoolbook" pitchFamily="34" charset="-120"/>
              </a:rPr>
              <a:t>Matching Microsoft 365 Tools</a:t>
            </a:r>
            <a:endParaRPr lang="en-US" sz="4200"/>
          </a:p>
          <a:p>
            <a:pPr marL="0" indent="0">
              <a:lnSpc>
                <a:spcPct val="102000"/>
              </a:lnSpc>
              <a:buNone/>
            </a:pPr>
            <a:r>
              <a:rPr lang="en-US" sz="4200" b="1">
                <a:solidFill>
                  <a:srgbClr val="FFFFFF"/>
                </a:solidFill>
                <a:latin typeface="Century Schoolbook" pitchFamily="34" charset="0"/>
                <a:ea typeface="Century Schoolbook" pitchFamily="34" charset="-122"/>
                <a:cs typeface="Century Schoolbook" pitchFamily="34" charset="-120"/>
              </a:rPr>
              <a:t>to Workplace Tasks</a:t>
            </a:r>
            <a:endParaRPr lang="en-US" sz="4200"/>
          </a:p>
        </p:txBody>
      </p:sp>
      <p:sp>
        <p:nvSpPr>
          <p:cNvPr id="7" name="Text 5"/>
          <p:cNvSpPr/>
          <p:nvPr/>
        </p:nvSpPr>
        <p:spPr>
          <a:xfrm>
            <a:off x="822960" y="3246120"/>
            <a:ext cx="10058400" cy="457200"/>
          </a:xfrm>
          <a:prstGeom prst="rect">
            <a:avLst/>
          </a:prstGeom>
          <a:noFill/>
          <a:ln/>
        </p:spPr>
        <p:txBody>
          <a:bodyPr wrap="square" lIns="0" tIns="0" rIns="0" bIns="0" rtlCol="0" anchor="ctr"/>
          <a:lstStyle/>
          <a:p>
            <a:pPr marL="0" indent="0">
              <a:buNone/>
            </a:pPr>
            <a:r>
              <a:rPr lang="en-US" sz="1700">
                <a:solidFill>
                  <a:srgbClr val="CFE6EB"/>
                </a:solidFill>
                <a:latin typeface="Calibri" pitchFamily="34" charset="0"/>
                <a:ea typeface="Calibri" pitchFamily="34" charset="-122"/>
                <a:cs typeface="Calibri" pitchFamily="34" charset="-120"/>
              </a:rPr>
              <a:t>Group PowerPoint Presentation  |  Case Study: Riverdale Nursing Home</a:t>
            </a:r>
            <a:endParaRPr lang="en-US" sz="1700"/>
          </a:p>
        </p:txBody>
      </p:sp>
      <p:sp>
        <p:nvSpPr>
          <p:cNvPr id="8" name="Shape 6"/>
          <p:cNvSpPr/>
          <p:nvPr/>
        </p:nvSpPr>
        <p:spPr>
          <a:xfrm>
            <a:off x="822960" y="4069080"/>
            <a:ext cx="10515600" cy="2148840"/>
          </a:xfrm>
          <a:prstGeom prst="roundRect">
            <a:avLst>
              <a:gd name="adj" fmla="val 4255"/>
            </a:avLst>
          </a:prstGeom>
          <a:solidFill>
            <a:srgbClr val="0F4C5C"/>
          </a:solidFill>
          <a:ln/>
          <a:effectLst>
            <a:outerShdw blurRad="88900" dist="38100" dir="5400000" algn="bl" rotWithShape="0">
              <a:srgbClr val="000000">
                <a:alpha val="16000"/>
              </a:srgbClr>
            </a:outerShdw>
          </a:effectLst>
        </p:spPr>
        <p:txBody>
          <a:bodyPr/>
          <a:lstStyle/>
          <a:p>
            <a:endParaRPr lang="en-GB"/>
          </a:p>
        </p:txBody>
      </p:sp>
      <p:sp>
        <p:nvSpPr>
          <p:cNvPr id="9" name="Text 7"/>
          <p:cNvSpPr/>
          <p:nvPr/>
        </p:nvSpPr>
        <p:spPr>
          <a:xfrm>
            <a:off x="1143000" y="4297680"/>
            <a:ext cx="2286000" cy="411480"/>
          </a:xfrm>
          <a:prstGeom prst="rect">
            <a:avLst/>
          </a:prstGeom>
          <a:noFill/>
          <a:ln/>
        </p:spPr>
        <p:txBody>
          <a:bodyPr wrap="square" lIns="0" tIns="0" rIns="0" bIns="0" rtlCol="0" anchor="ctr"/>
          <a:lstStyle/>
          <a:p>
            <a:pPr marL="0" indent="0">
              <a:buNone/>
            </a:pPr>
            <a:r>
              <a:rPr lang="en-US" sz="1300" b="1">
                <a:solidFill>
                  <a:srgbClr val="8FBAC4"/>
                </a:solidFill>
                <a:latin typeface="Calibri" pitchFamily="34" charset="0"/>
                <a:ea typeface="Calibri" pitchFamily="34" charset="-122"/>
                <a:cs typeface="Calibri" pitchFamily="34" charset="-120"/>
              </a:rPr>
              <a:t>Group members</a:t>
            </a:r>
            <a:endParaRPr lang="en-US" sz="1300"/>
          </a:p>
        </p:txBody>
      </p:sp>
      <p:sp>
        <p:nvSpPr>
          <p:cNvPr id="10" name="Text 8"/>
          <p:cNvSpPr/>
          <p:nvPr/>
        </p:nvSpPr>
        <p:spPr>
          <a:xfrm>
            <a:off x="3383280" y="4208614"/>
            <a:ext cx="7732816" cy="1015142"/>
          </a:xfrm>
          <a:prstGeom prst="rect">
            <a:avLst/>
          </a:prstGeom>
          <a:noFill/>
          <a:ln/>
        </p:spPr>
        <p:txBody>
          <a:bodyPr wrap="square" lIns="0" tIns="0" rIns="0" bIns="0" rtlCol="0" anchor="ctr"/>
          <a:lstStyle/>
          <a:p>
            <a:r>
              <a:rPr lang="en-US" sz="1300">
                <a:solidFill>
                  <a:srgbClr val="FFFFFF"/>
                </a:solidFill>
                <a:latin typeface="Calibri"/>
                <a:ea typeface="Calibri"/>
                <a:cs typeface="Calibri"/>
              </a:rPr>
              <a:t>Fatuma Abdalla — 2535406 -&gt; Staff communication </a:t>
            </a:r>
            <a:endParaRPr lang="en-US" sz="1300">
              <a:solidFill>
                <a:srgbClr val="000000"/>
              </a:solidFill>
              <a:latin typeface="Calibri"/>
              <a:ea typeface="Calibri"/>
              <a:cs typeface="Calibri"/>
            </a:endParaRPr>
          </a:p>
          <a:p>
            <a:r>
              <a:rPr lang="en-US" sz="1300">
                <a:solidFill>
                  <a:srgbClr val="FFFFFF"/>
                </a:solidFill>
                <a:ea typeface="Calibri"/>
                <a:cs typeface="Calibri"/>
              </a:rPr>
              <a:t>Karolina Marzec – 2505018 -&gt; Storage files </a:t>
            </a:r>
          </a:p>
          <a:p>
            <a:r>
              <a:rPr lang="en-US" sz="1300">
                <a:solidFill>
                  <a:srgbClr val="FFFFFF"/>
                </a:solidFill>
                <a:latin typeface="Calibri"/>
                <a:ea typeface="Calibri"/>
                <a:cs typeface="Calibri"/>
              </a:rPr>
              <a:t>Fauzia </a:t>
            </a:r>
            <a:r>
              <a:rPr lang="en-US" sz="1300" err="1">
                <a:solidFill>
                  <a:srgbClr val="FFFFFF"/>
                </a:solidFill>
                <a:latin typeface="Calibri"/>
                <a:ea typeface="Calibri"/>
                <a:cs typeface="Calibri"/>
              </a:rPr>
              <a:t>AbdulKarim</a:t>
            </a:r>
            <a:r>
              <a:rPr lang="en-US" sz="1300">
                <a:solidFill>
                  <a:srgbClr val="FFFFFF"/>
                </a:solidFill>
                <a:latin typeface="Calibri"/>
                <a:ea typeface="Calibri"/>
                <a:cs typeface="Calibri"/>
              </a:rPr>
              <a:t> – 2533698 -&gt; staff rotation </a:t>
            </a:r>
          </a:p>
          <a:p>
            <a:r>
              <a:rPr lang="en-US" sz="1300">
                <a:solidFill>
                  <a:srgbClr val="FFFFFF"/>
                </a:solidFill>
                <a:latin typeface="Calibri"/>
                <a:ea typeface="Calibri"/>
                <a:cs typeface="Calibri"/>
              </a:rPr>
              <a:t>Shama Wahab – 2509252 -&gt; Care documentation</a:t>
            </a:r>
          </a:p>
        </p:txBody>
      </p:sp>
      <p:sp>
        <p:nvSpPr>
          <p:cNvPr id="12" name="Text 10"/>
          <p:cNvSpPr/>
          <p:nvPr/>
        </p:nvSpPr>
        <p:spPr>
          <a:xfrm>
            <a:off x="1143000" y="5248656"/>
            <a:ext cx="2286000" cy="411480"/>
          </a:xfrm>
          <a:prstGeom prst="rect">
            <a:avLst/>
          </a:prstGeom>
          <a:noFill/>
          <a:ln/>
        </p:spPr>
        <p:txBody>
          <a:bodyPr wrap="square" lIns="0" tIns="0" rIns="0" bIns="0" rtlCol="0" anchor="ctr"/>
          <a:lstStyle/>
          <a:p>
            <a:pPr marL="0" indent="0">
              <a:buNone/>
            </a:pPr>
            <a:r>
              <a:rPr lang="en-US" sz="1300" b="1">
                <a:solidFill>
                  <a:srgbClr val="8FBAC4"/>
                </a:solidFill>
                <a:latin typeface="Calibri" pitchFamily="34" charset="0"/>
                <a:ea typeface="Calibri" pitchFamily="34" charset="-122"/>
                <a:cs typeface="Calibri" pitchFamily="34" charset="-120"/>
              </a:rPr>
              <a:t>Module lecturer</a:t>
            </a:r>
            <a:endParaRPr lang="en-US" sz="1300"/>
          </a:p>
        </p:txBody>
      </p:sp>
      <p:sp>
        <p:nvSpPr>
          <p:cNvPr id="13" name="Text 11"/>
          <p:cNvSpPr/>
          <p:nvPr/>
        </p:nvSpPr>
        <p:spPr>
          <a:xfrm>
            <a:off x="3383280" y="5248656"/>
            <a:ext cx="7772400" cy="411480"/>
          </a:xfrm>
          <a:prstGeom prst="rect">
            <a:avLst/>
          </a:prstGeom>
          <a:noFill/>
          <a:ln/>
        </p:spPr>
        <p:txBody>
          <a:bodyPr wrap="square" lIns="0" tIns="0" rIns="0" bIns="0" rtlCol="0" anchor="ctr"/>
          <a:lstStyle/>
          <a:p>
            <a:r>
              <a:rPr lang="en-US" sz="1300">
                <a:solidFill>
                  <a:srgbClr val="FFFFFF"/>
                </a:solidFill>
                <a:latin typeface="Calibri"/>
                <a:ea typeface="Calibri"/>
                <a:cs typeface="Calibri"/>
              </a:rPr>
              <a:t>Justin Okoli</a:t>
            </a:r>
          </a:p>
        </p:txBody>
      </p:sp>
      <p:sp>
        <p:nvSpPr>
          <p:cNvPr id="14" name="Text 12"/>
          <p:cNvSpPr/>
          <p:nvPr/>
        </p:nvSpPr>
        <p:spPr>
          <a:xfrm>
            <a:off x="1143000" y="5724144"/>
            <a:ext cx="2286000" cy="411480"/>
          </a:xfrm>
          <a:prstGeom prst="rect">
            <a:avLst/>
          </a:prstGeom>
          <a:noFill/>
          <a:ln/>
        </p:spPr>
        <p:txBody>
          <a:bodyPr wrap="square" lIns="0" tIns="0" rIns="0" bIns="0" rtlCol="0" anchor="ctr"/>
          <a:lstStyle/>
          <a:p>
            <a:pPr marL="0" indent="0">
              <a:buNone/>
            </a:pPr>
            <a:r>
              <a:rPr lang="en-US" sz="1300" b="1">
                <a:solidFill>
                  <a:srgbClr val="8FBAC4"/>
                </a:solidFill>
                <a:latin typeface="Calibri" pitchFamily="34" charset="0"/>
                <a:ea typeface="Calibri" pitchFamily="34" charset="-122"/>
                <a:cs typeface="Calibri" pitchFamily="34" charset="-120"/>
              </a:rPr>
              <a:t>Date</a:t>
            </a:r>
            <a:endParaRPr lang="en-US" sz="1300"/>
          </a:p>
        </p:txBody>
      </p:sp>
      <p:sp>
        <p:nvSpPr>
          <p:cNvPr id="15" name="Text 13"/>
          <p:cNvSpPr/>
          <p:nvPr/>
        </p:nvSpPr>
        <p:spPr>
          <a:xfrm>
            <a:off x="3383280" y="5724144"/>
            <a:ext cx="7772400" cy="411480"/>
          </a:xfrm>
          <a:prstGeom prst="rect">
            <a:avLst/>
          </a:prstGeom>
          <a:noFill/>
          <a:ln/>
        </p:spPr>
        <p:txBody>
          <a:bodyPr wrap="square" lIns="0" tIns="0" rIns="0" bIns="0" rtlCol="0" anchor="ctr"/>
          <a:lstStyle/>
          <a:p>
            <a:r>
              <a:rPr lang="en-US" sz="1300">
                <a:solidFill>
                  <a:srgbClr val="FFFFFF"/>
                </a:solidFill>
                <a:latin typeface="Calibri"/>
                <a:ea typeface="Calibri"/>
                <a:cs typeface="Calibri"/>
              </a:rPr>
              <a:t>May 2026 Term</a:t>
            </a:r>
            <a:endParaRPr lang="en-US" sz="1300">
              <a:solidFill>
                <a:srgbClr val="FFFFFF"/>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8229600" cy="640080"/>
          </a:xfrm>
          <a:prstGeom prst="rect">
            <a:avLst/>
          </a:prstGeom>
          <a:noFill/>
          <a:ln/>
        </p:spPr>
        <p:txBody>
          <a:bodyPr wrap="square" lIns="0" tIns="0" rIns="0" bIns="0" rtlCol="0" anchor="ctr"/>
          <a:lstStyle/>
          <a:p>
            <a:pPr marL="0" indent="0">
              <a:buNone/>
            </a:pPr>
            <a:r>
              <a:rPr lang="en-US" sz="3200" b="1">
                <a:solidFill>
                  <a:srgbClr val="0B3A4A"/>
                </a:solidFill>
                <a:latin typeface="Century Schoolbook" pitchFamily="34" charset="0"/>
                <a:ea typeface="Century Schoolbook" pitchFamily="34" charset="-122"/>
                <a:cs typeface="Century Schoolbook" pitchFamily="34" charset="-120"/>
              </a:rPr>
              <a:t>The challenge at Riverdale</a:t>
            </a:r>
            <a:endParaRPr lang="en-US" sz="3200"/>
          </a:p>
        </p:txBody>
      </p:sp>
      <p:sp>
        <p:nvSpPr>
          <p:cNvPr id="3" name="Text 1"/>
          <p:cNvSpPr/>
          <p:nvPr/>
        </p:nvSpPr>
        <p:spPr>
          <a:xfrm>
            <a:off x="548640" y="1325880"/>
            <a:ext cx="5486400" cy="1737360"/>
          </a:xfrm>
          <a:prstGeom prst="rect">
            <a:avLst/>
          </a:prstGeom>
          <a:noFill/>
          <a:ln/>
        </p:spPr>
        <p:txBody>
          <a:bodyPr wrap="square" lIns="0" tIns="0" rIns="0" bIns="0" rtlCol="0" anchor="t"/>
          <a:lstStyle/>
          <a:p>
            <a:pPr marL="0" indent="0">
              <a:lnSpc>
                <a:spcPct val="112000"/>
              </a:lnSpc>
              <a:buNone/>
            </a:pPr>
            <a:r>
              <a:rPr lang="en-US" sz="1550">
                <a:solidFill>
                  <a:srgbClr val="1A2B33"/>
                </a:solidFill>
                <a:latin typeface="Calibri"/>
                <a:ea typeface="Calibri"/>
                <a:cs typeface="Calibri"/>
              </a:rPr>
              <a:t>Riverdale is a nursing home for older adults needing daily personal care, medication support and monitoring. Carers, senior carers, nurses and administrative staff work across </a:t>
            </a:r>
            <a:r>
              <a:rPr lang="en-US" sz="1550" b="1">
                <a:solidFill>
                  <a:srgbClr val="1A2B33"/>
                </a:solidFill>
                <a:latin typeface="Calibri"/>
                <a:ea typeface="Calibri"/>
                <a:cs typeface="Calibri"/>
              </a:rPr>
              <a:t>two buildings on a shift basis</a:t>
            </a:r>
            <a:r>
              <a:rPr lang="en-US" sz="1550">
                <a:solidFill>
                  <a:srgbClr val="1A2B33"/>
                </a:solidFill>
                <a:latin typeface="Calibri"/>
                <a:ea typeface="Calibri"/>
                <a:cs typeface="Calibri"/>
              </a:rPr>
              <a:t>. The home already uses Microsoft, but staff are unsure which tool to use for which task.</a:t>
            </a:r>
            <a:endParaRPr lang="en-US" sz="1550">
              <a:latin typeface="Calibri"/>
              <a:ea typeface="Calibri"/>
              <a:cs typeface="Calibri"/>
            </a:endParaRPr>
          </a:p>
        </p:txBody>
      </p:sp>
      <p:sp>
        <p:nvSpPr>
          <p:cNvPr id="4" name="Text 2"/>
          <p:cNvSpPr/>
          <p:nvPr/>
        </p:nvSpPr>
        <p:spPr>
          <a:xfrm>
            <a:off x="548640" y="3063240"/>
            <a:ext cx="5486400" cy="365760"/>
          </a:xfrm>
          <a:prstGeom prst="rect">
            <a:avLst/>
          </a:prstGeom>
          <a:noFill/>
          <a:ln/>
        </p:spPr>
        <p:txBody>
          <a:bodyPr wrap="square" lIns="0" tIns="0" rIns="0" bIns="0" rtlCol="0" anchor="ctr"/>
          <a:lstStyle/>
          <a:p>
            <a:pPr marL="0" indent="0">
              <a:buNone/>
            </a:pPr>
            <a:r>
              <a:rPr lang="en-US" sz="1500" b="1">
                <a:solidFill>
                  <a:srgbClr val="0B3A4A"/>
                </a:solidFill>
                <a:latin typeface="Calibri" pitchFamily="34" charset="0"/>
                <a:ea typeface="Calibri" pitchFamily="34" charset="-122"/>
                <a:cs typeface="Calibri" pitchFamily="34" charset="-120"/>
              </a:rPr>
              <a:t>This has led to:</a:t>
            </a:r>
            <a:endParaRPr lang="en-US" sz="1500"/>
          </a:p>
        </p:txBody>
      </p:sp>
      <p:sp>
        <p:nvSpPr>
          <p:cNvPr id="5" name="Text 3"/>
          <p:cNvSpPr/>
          <p:nvPr/>
        </p:nvSpPr>
        <p:spPr>
          <a:xfrm>
            <a:off x="777240" y="3474720"/>
            <a:ext cx="5120640" cy="1463040"/>
          </a:xfrm>
          <a:prstGeom prst="rect">
            <a:avLst/>
          </a:prstGeom>
          <a:noFill/>
          <a:ln/>
        </p:spPr>
        <p:txBody>
          <a:bodyPr wrap="square" rtlCol="0" anchor="ctr"/>
          <a:lstStyle/>
          <a:p>
            <a:pPr marL="342900" indent="-342900">
              <a:spcAft>
                <a:spcPts val="600"/>
              </a:spcAft>
              <a:buSzPct val="100000"/>
              <a:buChar char="•"/>
            </a:pPr>
            <a:r>
              <a:rPr lang="en-US" sz="1500">
                <a:solidFill>
                  <a:srgbClr val="1A2B33"/>
                </a:solidFill>
                <a:latin typeface="Calibri" pitchFamily="34" charset="0"/>
                <a:ea typeface="Calibri" pitchFamily="34" charset="-122"/>
                <a:cs typeface="Calibri" pitchFamily="34" charset="-120"/>
              </a:rPr>
              <a:t>Confusion over working methods</a:t>
            </a:r>
            <a:endParaRPr lang="en-US" sz="1500"/>
          </a:p>
          <a:p>
            <a:pPr marL="342900" indent="-342900">
              <a:spcAft>
                <a:spcPts val="600"/>
              </a:spcAft>
              <a:buSzPct val="100000"/>
              <a:buChar char="•"/>
            </a:pPr>
            <a:r>
              <a:rPr lang="en-US" sz="1500">
                <a:solidFill>
                  <a:srgbClr val="1A2B33"/>
                </a:solidFill>
                <a:latin typeface="Calibri" pitchFamily="34" charset="0"/>
                <a:ea typeface="Calibri" pitchFamily="34" charset="-122"/>
                <a:cs typeface="Calibri" pitchFamily="34" charset="-120"/>
              </a:rPr>
              <a:t>Duplicated work</a:t>
            </a:r>
            <a:endParaRPr lang="en-US" sz="1500"/>
          </a:p>
          <a:p>
            <a:pPr marL="342900" indent="-342900">
              <a:spcAft>
                <a:spcPts val="600"/>
              </a:spcAft>
              <a:buSzPct val="100000"/>
              <a:buChar char="•"/>
            </a:pPr>
            <a:r>
              <a:rPr lang="en-US" sz="1500">
                <a:solidFill>
                  <a:srgbClr val="1A2B33"/>
                </a:solidFill>
                <a:latin typeface="Calibri" pitchFamily="34" charset="0"/>
                <a:ea typeface="Calibri" pitchFamily="34" charset="-122"/>
                <a:cs typeface="Calibri" pitchFamily="34" charset="-120"/>
              </a:rPr>
              <a:t>Missed messages</a:t>
            </a:r>
            <a:endParaRPr lang="en-US" sz="1500"/>
          </a:p>
          <a:p>
            <a:pPr marL="342900" indent="-342900">
              <a:spcAft>
                <a:spcPts val="600"/>
              </a:spcAft>
              <a:buSzPct val="100000"/>
              <a:buChar char="•"/>
            </a:pPr>
            <a:r>
              <a:rPr lang="en-US" sz="1500">
                <a:solidFill>
                  <a:srgbClr val="1A2B33"/>
                </a:solidFill>
                <a:latin typeface="Calibri" pitchFamily="34" charset="0"/>
                <a:ea typeface="Calibri" pitchFamily="34" charset="-122"/>
                <a:cs typeface="Calibri" pitchFamily="34" charset="-120"/>
              </a:rPr>
              <a:t>Inefficient ways of working</a:t>
            </a:r>
            <a:endParaRPr lang="en-US" sz="1500"/>
          </a:p>
        </p:txBody>
      </p:sp>
      <p:sp>
        <p:nvSpPr>
          <p:cNvPr id="6" name="Shape 4"/>
          <p:cNvSpPr/>
          <p:nvPr/>
        </p:nvSpPr>
        <p:spPr>
          <a:xfrm>
            <a:off x="6400800" y="1325880"/>
            <a:ext cx="5212080" cy="3657600"/>
          </a:xfrm>
          <a:prstGeom prst="roundRect">
            <a:avLst>
              <a:gd name="adj" fmla="val 2500"/>
            </a:avLst>
          </a:prstGeom>
          <a:solidFill>
            <a:srgbClr val="F2F7F8"/>
          </a:solidFill>
          <a:ln/>
          <a:effectLst>
            <a:outerShdw blurRad="88900" dist="38100" dir="5400000" algn="bl" rotWithShape="0">
              <a:srgbClr val="000000">
                <a:alpha val="16000"/>
              </a:srgbClr>
            </a:outerShdw>
          </a:effectLst>
        </p:spPr>
        <p:txBody>
          <a:bodyPr/>
          <a:lstStyle/>
          <a:p>
            <a:endParaRPr lang="en-GB"/>
          </a:p>
        </p:txBody>
      </p:sp>
      <p:sp>
        <p:nvSpPr>
          <p:cNvPr id="7" name="Shape 5"/>
          <p:cNvSpPr/>
          <p:nvPr/>
        </p:nvSpPr>
        <p:spPr>
          <a:xfrm>
            <a:off x="6766560" y="1691640"/>
            <a:ext cx="685800" cy="685800"/>
          </a:xfrm>
          <a:prstGeom prst="ellipse">
            <a:avLst/>
          </a:prstGeom>
          <a:solidFill>
            <a:srgbClr val="087E8B"/>
          </a:solidFill>
          <a:ln/>
        </p:spPr>
        <p:txBody>
          <a:bodyPr/>
          <a:lstStyle/>
          <a:p>
            <a:endParaRPr lang="en-GB"/>
          </a:p>
        </p:txBody>
      </p:sp>
      <p:pic>
        <p:nvPicPr>
          <p:cNvPr id="8" name="Image 0" descr="preencoded.png"/>
          <p:cNvPicPr>
            <a:picLocks noChangeAspect="1"/>
          </p:cNvPicPr>
          <p:nvPr/>
        </p:nvPicPr>
        <p:blipFill>
          <a:blip r:embed="rId3"/>
          <a:stretch>
            <a:fillRect/>
          </a:stretch>
        </p:blipFill>
        <p:spPr>
          <a:xfrm>
            <a:off x="6912864" y="1837944"/>
            <a:ext cx="393192" cy="393192"/>
          </a:xfrm>
          <a:prstGeom prst="rect">
            <a:avLst/>
          </a:prstGeom>
        </p:spPr>
      </p:pic>
      <p:sp>
        <p:nvSpPr>
          <p:cNvPr id="9" name="Text 6"/>
          <p:cNvSpPr/>
          <p:nvPr/>
        </p:nvSpPr>
        <p:spPr>
          <a:xfrm>
            <a:off x="7635240" y="1737360"/>
            <a:ext cx="3657600" cy="640080"/>
          </a:xfrm>
          <a:prstGeom prst="rect">
            <a:avLst/>
          </a:prstGeom>
          <a:noFill/>
          <a:ln/>
        </p:spPr>
        <p:txBody>
          <a:bodyPr wrap="square" lIns="0" tIns="0" rIns="0" bIns="0" rtlCol="0" anchor="ctr"/>
          <a:lstStyle/>
          <a:p>
            <a:pPr marL="0" indent="0">
              <a:buNone/>
            </a:pPr>
            <a:r>
              <a:rPr lang="en-US" sz="2100" b="1">
                <a:solidFill>
                  <a:srgbClr val="0B3A4A"/>
                </a:solidFill>
                <a:latin typeface="Century Schoolbook" pitchFamily="34" charset="0"/>
                <a:ea typeface="Century Schoolbook" pitchFamily="34" charset="-122"/>
                <a:cs typeface="Century Schoolbook" pitchFamily="34" charset="-120"/>
              </a:rPr>
              <a:t>Our brief</a:t>
            </a:r>
            <a:endParaRPr lang="en-US" sz="2100"/>
          </a:p>
        </p:txBody>
      </p:sp>
      <p:sp>
        <p:nvSpPr>
          <p:cNvPr id="10" name="Text 7"/>
          <p:cNvSpPr/>
          <p:nvPr/>
        </p:nvSpPr>
        <p:spPr>
          <a:xfrm>
            <a:off x="6766560" y="2738449"/>
            <a:ext cx="4572000" cy="1554480"/>
          </a:xfrm>
          <a:prstGeom prst="rect">
            <a:avLst/>
          </a:prstGeom>
          <a:noFill/>
          <a:ln/>
        </p:spPr>
        <p:txBody>
          <a:bodyPr wrap="square" lIns="0" tIns="0" rIns="0" bIns="0" rtlCol="0" anchor="t"/>
          <a:lstStyle/>
          <a:p>
            <a:pPr>
              <a:lnSpc>
                <a:spcPct val="112000"/>
              </a:lnSpc>
            </a:pPr>
            <a:r>
              <a:rPr lang="en-US" sz="1450">
                <a:solidFill>
                  <a:srgbClr val="1A2B33"/>
                </a:solidFill>
                <a:latin typeface="Calibri"/>
                <a:ea typeface="Calibri"/>
                <a:cs typeface="Calibri"/>
              </a:rPr>
              <a:t>As a group we review four everyday workplace tasks and recommend the most suitable Microsoft tool for each. We will explain what each task involves, why the tool fits, how it improves efficiency and communication, and its advantages and limitations.</a:t>
            </a:r>
            <a:endParaRPr lang="en-US" sz="1450">
              <a:latin typeface="Calibri"/>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B3A4A"/>
        </a:solidFill>
        <a:effectLst/>
      </p:bgPr>
    </p:bg>
    <p:spTree>
      <p:nvGrpSpPr>
        <p:cNvPr id="1" name=""/>
        <p:cNvGrpSpPr/>
        <p:nvPr/>
      </p:nvGrpSpPr>
      <p:grpSpPr>
        <a:xfrm>
          <a:off x="0" y="0"/>
          <a:ext cx="0" cy="0"/>
          <a:chOff x="0" y="0"/>
          <a:chExt cx="0" cy="0"/>
        </a:xfrm>
      </p:grpSpPr>
      <p:sp>
        <p:nvSpPr>
          <p:cNvPr id="2" name="Text 0"/>
          <p:cNvSpPr/>
          <p:nvPr/>
        </p:nvSpPr>
        <p:spPr>
          <a:xfrm>
            <a:off x="548640" y="457200"/>
            <a:ext cx="10972800" cy="640080"/>
          </a:xfrm>
          <a:prstGeom prst="rect">
            <a:avLst/>
          </a:prstGeom>
          <a:noFill/>
          <a:ln/>
        </p:spPr>
        <p:txBody>
          <a:bodyPr wrap="square" lIns="0" tIns="0" rIns="0" bIns="0" rtlCol="0" anchor="ctr"/>
          <a:lstStyle/>
          <a:p>
            <a:pPr marL="0" indent="0">
              <a:buNone/>
            </a:pPr>
            <a:r>
              <a:rPr lang="en-US" sz="3000" b="1">
                <a:solidFill>
                  <a:srgbClr val="FFFFFF"/>
                </a:solidFill>
                <a:latin typeface="Century Schoolbook" pitchFamily="34" charset="0"/>
                <a:ea typeface="Century Schoolbook" pitchFamily="34" charset="-122"/>
                <a:cs typeface="Century Schoolbook" pitchFamily="34" charset="-120"/>
              </a:rPr>
              <a:t>Our recommendations at a glance</a:t>
            </a:r>
            <a:endParaRPr lang="en-US" sz="3000"/>
          </a:p>
        </p:txBody>
      </p:sp>
      <p:sp>
        <p:nvSpPr>
          <p:cNvPr id="4" name="Shape 2"/>
          <p:cNvSpPr/>
          <p:nvPr/>
        </p:nvSpPr>
        <p:spPr>
          <a:xfrm>
            <a:off x="548640" y="1828800"/>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5" name="Shape 3"/>
          <p:cNvSpPr/>
          <p:nvPr/>
        </p:nvSpPr>
        <p:spPr>
          <a:xfrm>
            <a:off x="1091154" y="2148840"/>
            <a:ext cx="914400" cy="914400"/>
          </a:xfrm>
          <a:prstGeom prst="roundRect">
            <a:avLst>
              <a:gd name="adj" fmla="val 12000"/>
            </a:avLst>
          </a:prstGeom>
          <a:solidFill>
            <a:srgbClr val="4B53BC"/>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296894" y="2350008"/>
            <a:ext cx="502920" cy="502920"/>
          </a:xfrm>
          <a:prstGeom prst="rect">
            <a:avLst/>
          </a:prstGeom>
        </p:spPr>
      </p:pic>
      <p:sp>
        <p:nvSpPr>
          <p:cNvPr id="7" name="Text 4"/>
          <p:cNvSpPr/>
          <p:nvPr/>
        </p:nvSpPr>
        <p:spPr>
          <a:xfrm>
            <a:off x="548640" y="3154680"/>
            <a:ext cx="1999427" cy="365760"/>
          </a:xfrm>
          <a:prstGeom prst="rect">
            <a:avLst/>
          </a:prstGeom>
          <a:noFill/>
          <a:ln/>
        </p:spPr>
        <p:txBody>
          <a:bodyPr wrap="square" lIns="0" tIns="0" rIns="0" bIns="0" rtlCol="0" anchor="ctr"/>
          <a:lstStyle/>
          <a:p>
            <a:pPr marL="0" indent="0" algn="ctr">
              <a:buNone/>
            </a:pPr>
            <a:r>
              <a:rPr lang="en-US" sz="1500" b="1">
                <a:solidFill>
                  <a:srgbClr val="4B53BC"/>
                </a:solidFill>
                <a:latin typeface="Century Schoolbook" pitchFamily="34" charset="0"/>
                <a:ea typeface="Century Schoolbook" pitchFamily="34" charset="-122"/>
                <a:cs typeface="Century Schoolbook" pitchFamily="34" charset="-120"/>
              </a:rPr>
              <a:t>01</a:t>
            </a:r>
            <a:endParaRPr lang="en-US" sz="1500"/>
          </a:p>
        </p:txBody>
      </p:sp>
      <p:sp>
        <p:nvSpPr>
          <p:cNvPr id="8" name="Text 5"/>
          <p:cNvSpPr/>
          <p:nvPr/>
        </p:nvSpPr>
        <p:spPr>
          <a:xfrm>
            <a:off x="658368" y="3520440"/>
            <a:ext cx="1779971" cy="914400"/>
          </a:xfrm>
          <a:prstGeom prst="rect">
            <a:avLst/>
          </a:prstGeom>
          <a:noFill/>
          <a:ln/>
        </p:spPr>
        <p:txBody>
          <a:bodyPr wrap="square" lIns="0" tIns="0" rIns="0" bIns="0" rtlCol="0" anchor="t"/>
          <a:lstStyle/>
          <a:p>
            <a:pPr marL="0" indent="0" algn="ctr">
              <a:buNone/>
            </a:pPr>
            <a:r>
              <a:rPr lang="en-US" sz="1350" b="1">
                <a:solidFill>
                  <a:srgbClr val="1A2B33"/>
                </a:solidFill>
                <a:latin typeface="Calibri" pitchFamily="34" charset="0"/>
                <a:ea typeface="Calibri" pitchFamily="34" charset="-122"/>
                <a:cs typeface="Calibri" pitchFamily="34" charset="-120"/>
              </a:rPr>
              <a:t>Staff communication</a:t>
            </a:r>
            <a:endParaRPr lang="en-US" sz="1350"/>
          </a:p>
        </p:txBody>
      </p:sp>
      <p:sp>
        <p:nvSpPr>
          <p:cNvPr id="9" name="Text 6"/>
          <p:cNvSpPr/>
          <p:nvPr/>
        </p:nvSpPr>
        <p:spPr>
          <a:xfrm>
            <a:off x="658368" y="4526280"/>
            <a:ext cx="1779971" cy="502920"/>
          </a:xfrm>
          <a:prstGeom prst="rect">
            <a:avLst/>
          </a:prstGeom>
          <a:noFill/>
          <a:ln/>
        </p:spPr>
        <p:txBody>
          <a:bodyPr wrap="square" lIns="0" tIns="0" rIns="0" bIns="0" rtlCol="0" anchor="ctr"/>
          <a:lstStyle/>
          <a:p>
            <a:pPr marL="0" indent="0" algn="ctr">
              <a:buNone/>
            </a:pPr>
            <a:r>
              <a:rPr lang="en-US" sz="1300" b="1">
                <a:solidFill>
                  <a:srgbClr val="4B53BC"/>
                </a:solidFill>
                <a:latin typeface="Calibri" pitchFamily="34" charset="0"/>
                <a:ea typeface="Calibri" pitchFamily="34" charset="-122"/>
                <a:cs typeface="Calibri" pitchFamily="34" charset="-120"/>
              </a:rPr>
              <a:t>Microsoft Teams</a:t>
            </a:r>
            <a:endParaRPr lang="en-US" sz="1300"/>
          </a:p>
        </p:txBody>
      </p:sp>
      <p:sp>
        <p:nvSpPr>
          <p:cNvPr id="10" name="Shape 7"/>
          <p:cNvSpPr/>
          <p:nvPr/>
        </p:nvSpPr>
        <p:spPr>
          <a:xfrm>
            <a:off x="3396361" y="1858488"/>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11" name="Shape 8"/>
          <p:cNvSpPr/>
          <p:nvPr/>
        </p:nvSpPr>
        <p:spPr>
          <a:xfrm>
            <a:off x="3938875" y="2178528"/>
            <a:ext cx="914400" cy="914400"/>
          </a:xfrm>
          <a:prstGeom prst="roundRect">
            <a:avLst>
              <a:gd name="adj" fmla="val 12000"/>
            </a:avLst>
          </a:prstGeom>
          <a:solidFill>
            <a:srgbClr val="0364B8"/>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4144615" y="2379696"/>
            <a:ext cx="502920" cy="502920"/>
          </a:xfrm>
          <a:prstGeom prst="rect">
            <a:avLst/>
          </a:prstGeom>
        </p:spPr>
      </p:pic>
      <p:sp>
        <p:nvSpPr>
          <p:cNvPr id="13" name="Text 9"/>
          <p:cNvSpPr/>
          <p:nvPr/>
        </p:nvSpPr>
        <p:spPr>
          <a:xfrm>
            <a:off x="3396361" y="3184368"/>
            <a:ext cx="1999427" cy="365760"/>
          </a:xfrm>
          <a:prstGeom prst="rect">
            <a:avLst/>
          </a:prstGeom>
          <a:noFill/>
          <a:ln/>
        </p:spPr>
        <p:txBody>
          <a:bodyPr wrap="square" lIns="0" tIns="0" rIns="0" bIns="0" rtlCol="0" anchor="ctr"/>
          <a:lstStyle/>
          <a:p>
            <a:pPr marL="0" indent="0" algn="ctr">
              <a:buNone/>
            </a:pPr>
            <a:r>
              <a:rPr lang="en-US" sz="1500" b="1">
                <a:solidFill>
                  <a:srgbClr val="0364B8"/>
                </a:solidFill>
                <a:latin typeface="Century Schoolbook" pitchFamily="34" charset="0"/>
                <a:ea typeface="Century Schoolbook" pitchFamily="34" charset="-122"/>
                <a:cs typeface="Century Schoolbook" pitchFamily="34" charset="-120"/>
              </a:rPr>
              <a:t>02</a:t>
            </a:r>
            <a:endParaRPr lang="en-US" sz="1500"/>
          </a:p>
        </p:txBody>
      </p:sp>
      <p:sp>
        <p:nvSpPr>
          <p:cNvPr id="14" name="Text 10"/>
          <p:cNvSpPr/>
          <p:nvPr/>
        </p:nvSpPr>
        <p:spPr>
          <a:xfrm>
            <a:off x="3506089" y="3550128"/>
            <a:ext cx="1779971" cy="914400"/>
          </a:xfrm>
          <a:prstGeom prst="rect">
            <a:avLst/>
          </a:prstGeom>
          <a:noFill/>
          <a:ln/>
        </p:spPr>
        <p:txBody>
          <a:bodyPr wrap="square" lIns="0" tIns="0" rIns="0" bIns="0" rtlCol="0" anchor="t"/>
          <a:lstStyle/>
          <a:p>
            <a:pPr marL="0" indent="0" algn="ctr">
              <a:buNone/>
            </a:pPr>
            <a:r>
              <a:rPr lang="en-US" sz="1350" b="1">
                <a:solidFill>
                  <a:srgbClr val="1A2B33"/>
                </a:solidFill>
                <a:latin typeface="Calibri" pitchFamily="34" charset="0"/>
                <a:ea typeface="Calibri" pitchFamily="34" charset="-122"/>
                <a:cs typeface="Calibri" pitchFamily="34" charset="-120"/>
              </a:rPr>
              <a:t>Secure file storage &amp; sharing</a:t>
            </a:r>
            <a:endParaRPr lang="en-US" sz="1350"/>
          </a:p>
        </p:txBody>
      </p:sp>
      <p:sp>
        <p:nvSpPr>
          <p:cNvPr id="15" name="Text 11"/>
          <p:cNvSpPr/>
          <p:nvPr/>
        </p:nvSpPr>
        <p:spPr>
          <a:xfrm>
            <a:off x="3506089" y="4555968"/>
            <a:ext cx="1779971" cy="502920"/>
          </a:xfrm>
          <a:prstGeom prst="rect">
            <a:avLst/>
          </a:prstGeom>
          <a:noFill/>
          <a:ln/>
        </p:spPr>
        <p:txBody>
          <a:bodyPr wrap="square" lIns="0" tIns="0" rIns="0" bIns="0" rtlCol="0" anchor="ctr"/>
          <a:lstStyle/>
          <a:p>
            <a:pPr marL="0" indent="0" algn="ctr">
              <a:buNone/>
            </a:pPr>
            <a:r>
              <a:rPr lang="en-US" sz="1300" b="1">
                <a:solidFill>
                  <a:srgbClr val="0364B8"/>
                </a:solidFill>
                <a:latin typeface="Calibri" pitchFamily="34" charset="0"/>
                <a:ea typeface="Calibri" pitchFamily="34" charset="-122"/>
                <a:cs typeface="Calibri" pitchFamily="34" charset="-120"/>
              </a:rPr>
              <a:t>OneDrive</a:t>
            </a:r>
            <a:endParaRPr lang="en-US" sz="1300"/>
          </a:p>
        </p:txBody>
      </p:sp>
      <p:sp>
        <p:nvSpPr>
          <p:cNvPr id="16" name="Shape 12"/>
          <p:cNvSpPr/>
          <p:nvPr/>
        </p:nvSpPr>
        <p:spPr>
          <a:xfrm>
            <a:off x="6125329" y="1858488"/>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17" name="Shape 13"/>
          <p:cNvSpPr/>
          <p:nvPr/>
        </p:nvSpPr>
        <p:spPr>
          <a:xfrm>
            <a:off x="6667843" y="2178528"/>
            <a:ext cx="914400" cy="914400"/>
          </a:xfrm>
          <a:prstGeom prst="roundRect">
            <a:avLst>
              <a:gd name="adj" fmla="val 12000"/>
            </a:avLst>
          </a:prstGeom>
          <a:solidFill>
            <a:srgbClr val="2B579A"/>
          </a:solidFill>
          <a:ln/>
        </p:spPr>
        <p:txBody>
          <a:bodyPr/>
          <a:lstStyle/>
          <a:p>
            <a:endParaRPr lang="en-GB"/>
          </a:p>
        </p:txBody>
      </p:sp>
      <p:pic>
        <p:nvPicPr>
          <p:cNvPr id="18" name="Image 2" descr="preencoded.png"/>
          <p:cNvPicPr>
            <a:picLocks noChangeAspect="1"/>
          </p:cNvPicPr>
          <p:nvPr/>
        </p:nvPicPr>
        <p:blipFill>
          <a:blip r:embed="rId5"/>
          <a:stretch>
            <a:fillRect/>
          </a:stretch>
        </p:blipFill>
        <p:spPr>
          <a:xfrm>
            <a:off x="6873583" y="2379696"/>
            <a:ext cx="502920" cy="502920"/>
          </a:xfrm>
          <a:prstGeom prst="rect">
            <a:avLst/>
          </a:prstGeom>
        </p:spPr>
      </p:pic>
      <p:sp>
        <p:nvSpPr>
          <p:cNvPr id="19" name="Text 14"/>
          <p:cNvSpPr/>
          <p:nvPr/>
        </p:nvSpPr>
        <p:spPr>
          <a:xfrm>
            <a:off x="6125329" y="3184368"/>
            <a:ext cx="1999427" cy="365760"/>
          </a:xfrm>
          <a:prstGeom prst="rect">
            <a:avLst/>
          </a:prstGeom>
          <a:noFill/>
          <a:ln/>
        </p:spPr>
        <p:txBody>
          <a:bodyPr wrap="square" lIns="0" tIns="0" rIns="0" bIns="0" rtlCol="0" anchor="ctr"/>
          <a:lstStyle/>
          <a:p>
            <a:pPr marL="0" indent="0" algn="ctr">
              <a:buNone/>
            </a:pPr>
            <a:r>
              <a:rPr lang="en-US" sz="1500" b="1">
                <a:solidFill>
                  <a:srgbClr val="2B579A"/>
                </a:solidFill>
                <a:latin typeface="Century Schoolbook" pitchFamily="34" charset="0"/>
                <a:ea typeface="Century Schoolbook" pitchFamily="34" charset="-122"/>
                <a:cs typeface="Century Schoolbook" pitchFamily="34" charset="-120"/>
              </a:rPr>
              <a:t>03</a:t>
            </a:r>
            <a:endParaRPr lang="en-US" sz="1500"/>
          </a:p>
        </p:txBody>
      </p:sp>
      <p:sp>
        <p:nvSpPr>
          <p:cNvPr id="20" name="Text 15"/>
          <p:cNvSpPr/>
          <p:nvPr/>
        </p:nvSpPr>
        <p:spPr>
          <a:xfrm>
            <a:off x="6235057" y="3550128"/>
            <a:ext cx="1779971" cy="914400"/>
          </a:xfrm>
          <a:prstGeom prst="rect">
            <a:avLst/>
          </a:prstGeom>
          <a:noFill/>
          <a:ln/>
        </p:spPr>
        <p:txBody>
          <a:bodyPr wrap="square" lIns="0" tIns="0" rIns="0" bIns="0" rtlCol="0" anchor="t"/>
          <a:lstStyle/>
          <a:p>
            <a:pPr marL="0" indent="0" algn="ctr">
              <a:buNone/>
            </a:pPr>
            <a:r>
              <a:rPr lang="en-US" sz="1350" b="1">
                <a:solidFill>
                  <a:srgbClr val="1A2B33"/>
                </a:solidFill>
                <a:latin typeface="Calibri" pitchFamily="34" charset="0"/>
                <a:ea typeface="Calibri" pitchFamily="34" charset="-122"/>
                <a:cs typeface="Calibri" pitchFamily="34" charset="-120"/>
              </a:rPr>
              <a:t>Care documentation</a:t>
            </a:r>
            <a:endParaRPr lang="en-US" sz="1350"/>
          </a:p>
        </p:txBody>
      </p:sp>
      <p:sp>
        <p:nvSpPr>
          <p:cNvPr id="21" name="Text 16"/>
          <p:cNvSpPr/>
          <p:nvPr/>
        </p:nvSpPr>
        <p:spPr>
          <a:xfrm>
            <a:off x="6235057" y="4555968"/>
            <a:ext cx="1779971" cy="502920"/>
          </a:xfrm>
          <a:prstGeom prst="rect">
            <a:avLst/>
          </a:prstGeom>
          <a:noFill/>
          <a:ln/>
        </p:spPr>
        <p:txBody>
          <a:bodyPr wrap="square" lIns="0" tIns="0" rIns="0" bIns="0" rtlCol="0" anchor="ctr"/>
          <a:lstStyle/>
          <a:p>
            <a:pPr marL="0" indent="0" algn="ctr">
              <a:buNone/>
            </a:pPr>
            <a:r>
              <a:rPr lang="en-US" sz="1300" b="1">
                <a:solidFill>
                  <a:srgbClr val="2B579A"/>
                </a:solidFill>
                <a:latin typeface="Calibri" pitchFamily="34" charset="0"/>
                <a:ea typeface="Calibri" pitchFamily="34" charset="-122"/>
                <a:cs typeface="Calibri" pitchFamily="34" charset="-120"/>
              </a:rPr>
              <a:t>Word</a:t>
            </a:r>
            <a:endParaRPr lang="en-US" sz="1300"/>
          </a:p>
        </p:txBody>
      </p:sp>
      <p:sp>
        <p:nvSpPr>
          <p:cNvPr id="22" name="Shape 17"/>
          <p:cNvSpPr/>
          <p:nvPr/>
        </p:nvSpPr>
        <p:spPr>
          <a:xfrm>
            <a:off x="9002738" y="1838696"/>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23" name="Shape 18"/>
          <p:cNvSpPr/>
          <p:nvPr/>
        </p:nvSpPr>
        <p:spPr>
          <a:xfrm>
            <a:off x="9545252" y="2158736"/>
            <a:ext cx="914400" cy="914400"/>
          </a:xfrm>
          <a:prstGeom prst="roundRect">
            <a:avLst>
              <a:gd name="adj" fmla="val 12000"/>
            </a:avLst>
          </a:prstGeom>
          <a:solidFill>
            <a:srgbClr val="217346"/>
          </a:solidFill>
          <a:ln/>
        </p:spPr>
        <p:txBody>
          <a:bodyPr/>
          <a:lstStyle/>
          <a:p>
            <a:endParaRPr lang="en-GB"/>
          </a:p>
        </p:txBody>
      </p:sp>
      <p:pic>
        <p:nvPicPr>
          <p:cNvPr id="24" name="Image 3" descr="preencoded.png"/>
          <p:cNvPicPr>
            <a:picLocks noChangeAspect="1"/>
          </p:cNvPicPr>
          <p:nvPr/>
        </p:nvPicPr>
        <p:blipFill>
          <a:blip r:embed="rId6"/>
          <a:stretch>
            <a:fillRect/>
          </a:stretch>
        </p:blipFill>
        <p:spPr>
          <a:xfrm>
            <a:off x="9750992" y="2359904"/>
            <a:ext cx="502920" cy="502920"/>
          </a:xfrm>
          <a:prstGeom prst="rect">
            <a:avLst/>
          </a:prstGeom>
        </p:spPr>
      </p:pic>
      <p:sp>
        <p:nvSpPr>
          <p:cNvPr id="25" name="Text 19"/>
          <p:cNvSpPr/>
          <p:nvPr/>
        </p:nvSpPr>
        <p:spPr>
          <a:xfrm>
            <a:off x="9002738" y="3164576"/>
            <a:ext cx="1999427" cy="365760"/>
          </a:xfrm>
          <a:prstGeom prst="rect">
            <a:avLst/>
          </a:prstGeom>
          <a:noFill/>
          <a:ln/>
        </p:spPr>
        <p:txBody>
          <a:bodyPr wrap="square" lIns="0" tIns="0" rIns="0" bIns="0" rtlCol="0" anchor="ctr"/>
          <a:lstStyle/>
          <a:p>
            <a:pPr marL="0" indent="0" algn="ctr">
              <a:buNone/>
            </a:pPr>
            <a:r>
              <a:rPr lang="en-US" sz="1500" b="1">
                <a:solidFill>
                  <a:srgbClr val="217346"/>
                </a:solidFill>
                <a:latin typeface="Century Schoolbook" pitchFamily="34" charset="0"/>
                <a:ea typeface="Century Schoolbook" pitchFamily="34" charset="-122"/>
                <a:cs typeface="Century Schoolbook" pitchFamily="34" charset="-120"/>
              </a:rPr>
              <a:t>04</a:t>
            </a:r>
            <a:endParaRPr lang="en-US" sz="1500"/>
          </a:p>
        </p:txBody>
      </p:sp>
      <p:sp>
        <p:nvSpPr>
          <p:cNvPr id="26" name="Text 20"/>
          <p:cNvSpPr/>
          <p:nvPr/>
        </p:nvSpPr>
        <p:spPr>
          <a:xfrm>
            <a:off x="9112466" y="3530336"/>
            <a:ext cx="1779971" cy="914400"/>
          </a:xfrm>
          <a:prstGeom prst="rect">
            <a:avLst/>
          </a:prstGeom>
          <a:noFill/>
          <a:ln/>
        </p:spPr>
        <p:txBody>
          <a:bodyPr wrap="square" lIns="0" tIns="0" rIns="0" bIns="0" rtlCol="0" anchor="t"/>
          <a:lstStyle/>
          <a:p>
            <a:pPr marL="0" indent="0" algn="ctr">
              <a:buNone/>
            </a:pPr>
            <a:r>
              <a:rPr lang="en-US" sz="1350" b="1">
                <a:solidFill>
                  <a:srgbClr val="1A2B33"/>
                </a:solidFill>
                <a:latin typeface="Calibri"/>
                <a:ea typeface="Calibri"/>
                <a:cs typeface="Calibri"/>
              </a:rPr>
              <a:t>Staff scheduling </a:t>
            </a:r>
          </a:p>
        </p:txBody>
      </p:sp>
      <p:sp>
        <p:nvSpPr>
          <p:cNvPr id="27" name="Text 21"/>
          <p:cNvSpPr/>
          <p:nvPr/>
        </p:nvSpPr>
        <p:spPr>
          <a:xfrm>
            <a:off x="9112466" y="4536176"/>
            <a:ext cx="1779971" cy="502920"/>
          </a:xfrm>
          <a:prstGeom prst="rect">
            <a:avLst/>
          </a:prstGeom>
          <a:noFill/>
          <a:ln/>
        </p:spPr>
        <p:txBody>
          <a:bodyPr wrap="square" lIns="0" tIns="0" rIns="0" bIns="0" rtlCol="0" anchor="ctr"/>
          <a:lstStyle/>
          <a:p>
            <a:pPr marL="0" indent="0" algn="ctr">
              <a:buNone/>
            </a:pPr>
            <a:r>
              <a:rPr lang="en-US" sz="1300" b="1">
                <a:solidFill>
                  <a:srgbClr val="217346"/>
                </a:solidFill>
                <a:latin typeface="Calibri" pitchFamily="34" charset="0"/>
                <a:ea typeface="Calibri" pitchFamily="34" charset="-122"/>
                <a:cs typeface="Calibri" pitchFamily="34" charset="-120"/>
              </a:rPr>
              <a:t>Excel</a:t>
            </a:r>
            <a:endParaRPr lang="en-US" sz="13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4B53BC"/>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a:solidFill>
                  <a:srgbClr val="4B53BC"/>
                </a:solidFill>
                <a:latin typeface="Century Schoolbook" pitchFamily="34" charset="0"/>
                <a:ea typeface="Century Schoolbook" pitchFamily="34" charset="-122"/>
                <a:cs typeface="Century Schoolbook" pitchFamily="34" charset="-120"/>
              </a:rPr>
              <a:t>TASK 01</a:t>
            </a:r>
            <a:endParaRPr lang="en-US" sz="1200"/>
          </a:p>
          <a:p>
            <a:pPr marL="0" indent="0">
              <a:buNone/>
            </a:pPr>
            <a:r>
              <a:rPr lang="en-US" sz="2700" b="1">
                <a:solidFill>
                  <a:srgbClr val="0B3A4A"/>
                </a:solidFill>
                <a:latin typeface="Century Schoolbook" pitchFamily="34" charset="0"/>
                <a:ea typeface="Century Schoolbook" pitchFamily="34" charset="-122"/>
                <a:cs typeface="Century Schoolbook" pitchFamily="34" charset="-120"/>
              </a:rPr>
              <a:t>Staff communication</a:t>
            </a:r>
            <a:endParaRPr lang="en-US" sz="1200"/>
          </a:p>
        </p:txBody>
      </p:sp>
      <p:sp>
        <p:nvSpPr>
          <p:cNvPr id="5" name="Shape 2"/>
          <p:cNvSpPr/>
          <p:nvPr/>
        </p:nvSpPr>
        <p:spPr>
          <a:xfrm>
            <a:off x="9189720" y="548640"/>
            <a:ext cx="2423160" cy="594360"/>
          </a:xfrm>
          <a:prstGeom prst="roundRect">
            <a:avLst>
              <a:gd name="adj" fmla="val 49231"/>
            </a:avLst>
          </a:prstGeom>
          <a:solidFill>
            <a:srgbClr val="4B53BC"/>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Microsoft Teams</a:t>
            </a:r>
            <a:endParaRPr lang="en-US" sz="1400"/>
          </a:p>
        </p:txBody>
      </p:sp>
      <p:sp>
        <p:nvSpPr>
          <p:cNvPr id="7" name="Text 4"/>
          <p:cNvSpPr/>
          <p:nvPr/>
        </p:nvSpPr>
        <p:spPr>
          <a:xfrm>
            <a:off x="1600200" y="1298448"/>
            <a:ext cx="7315200" cy="320040"/>
          </a:xfrm>
          <a:prstGeom prst="rect">
            <a:avLst/>
          </a:prstGeom>
          <a:noFill/>
          <a:ln/>
        </p:spPr>
        <p:txBody>
          <a:bodyPr wrap="square" lIns="0" tIns="0" rIns="0" bIns="0" rtlCol="0" anchor="ctr"/>
          <a:lstStyle/>
          <a:p>
            <a:r>
              <a:rPr lang="en-US" sz="1250" i="1">
                <a:solidFill>
                  <a:srgbClr val="5C7A89"/>
                </a:solidFill>
                <a:latin typeface="Calibri"/>
                <a:ea typeface="Calibri"/>
                <a:cs typeface="Calibri"/>
              </a:rPr>
              <a:t>Fatuma Abdalla — 2535406</a:t>
            </a:r>
            <a:endParaRPr lang="en-US" sz="1250">
              <a:latin typeface="Calibri"/>
              <a:ea typeface="Calibri"/>
              <a:cs typeface="Calibri"/>
            </a:endParaRPr>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WHAT THE TASK INVOLVES</a:t>
            </a:r>
            <a:endParaRPr lang="en-US" sz="1250"/>
          </a:p>
        </p:txBody>
      </p:sp>
      <p:sp>
        <p:nvSpPr>
          <p:cNvPr id="9" name="Text 6"/>
          <p:cNvSpPr/>
          <p:nvPr/>
        </p:nvSpPr>
        <p:spPr>
          <a:xfrm>
            <a:off x="548640" y="2121408"/>
            <a:ext cx="5989320" cy="1051560"/>
          </a:xfrm>
          <a:prstGeom prst="rect">
            <a:avLst/>
          </a:prstGeom>
          <a:noFill/>
          <a:ln/>
        </p:spPr>
        <p:txBody>
          <a:bodyPr wrap="square" lIns="0" tIns="0" rIns="0" bIns="0" rtlCol="0" anchor="t"/>
          <a:lstStyle/>
          <a:p>
            <a:pPr marL="0" indent="0">
              <a:lnSpc>
                <a:spcPct val="110000"/>
              </a:lnSpc>
              <a:buNone/>
            </a:pPr>
            <a:r>
              <a:rPr lang="en-US" sz="1400">
                <a:solidFill>
                  <a:srgbClr val="1A2B33"/>
                </a:solidFill>
                <a:latin typeface="Calibri"/>
                <a:ea typeface="Calibri"/>
                <a:cs typeface="Calibri"/>
              </a:rPr>
              <a:t>Staff across Riverdale's need to share shift handovers, urgent updates and day-to-day messages quickly and reliably, on different shifts.</a:t>
            </a:r>
            <a:endParaRPr lang="en-US" sz="1400">
              <a:latin typeface="Calibri"/>
              <a:ea typeface="Calibri"/>
              <a:cs typeface="Calibri"/>
            </a:endParaRPr>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WHY MICROSOFT TEAMS — AND HOW IT HELPS</a:t>
            </a:r>
            <a:endParaRPr lang="en-US" sz="1250"/>
          </a:p>
        </p:txBody>
      </p:sp>
      <p:sp>
        <p:nvSpPr>
          <p:cNvPr id="11" name="Text 8"/>
          <p:cNvSpPr/>
          <p:nvPr/>
        </p:nvSpPr>
        <p:spPr>
          <a:xfrm>
            <a:off x="548640" y="3584448"/>
            <a:ext cx="5989320" cy="1920240"/>
          </a:xfrm>
          <a:prstGeom prst="rect">
            <a:avLst/>
          </a:prstGeom>
          <a:noFill/>
          <a:ln/>
        </p:spPr>
        <p:txBody>
          <a:bodyPr wrap="square" lIns="0" tIns="0" rIns="0" bIns="0" rtlCol="0" anchor="t"/>
          <a:lstStyle/>
          <a:p>
            <a:pPr>
              <a:lnSpc>
                <a:spcPct val="112000"/>
              </a:lnSpc>
            </a:pPr>
            <a:r>
              <a:rPr lang="en-US" sz="1400">
                <a:solidFill>
                  <a:srgbClr val="1A2B33"/>
                </a:solidFill>
                <a:latin typeface="Calibri"/>
                <a:ea typeface="Calibri"/>
                <a:cs typeface="Calibri"/>
              </a:rPr>
              <a:t>Teams brings instant messaging, dedicated channels, and audio/video calls into one secure hub. Teams is easily accessible on desktop, tablet and mobile. So replacing scattered texts and paper notes with one searchable thread keeps conversations </a:t>
            </a:r>
            <a:r>
              <a:rPr lang="en-US" sz="1400" err="1">
                <a:solidFill>
                  <a:srgbClr val="1A2B33"/>
                </a:solidFill>
                <a:latin typeface="Calibri"/>
                <a:ea typeface="Calibri"/>
                <a:cs typeface="Calibri"/>
              </a:rPr>
              <a:t>organised</a:t>
            </a:r>
            <a:r>
              <a:rPr lang="en-US" sz="1400">
                <a:solidFill>
                  <a:srgbClr val="1A2B33"/>
                </a:solidFill>
                <a:latin typeface="Calibri"/>
                <a:ea typeface="Calibri"/>
                <a:cs typeface="Calibri"/>
              </a:rPr>
              <a:t>. This means fewer messages are missed and work is not duplicated.</a:t>
            </a:r>
            <a:endParaRPr lang="en-US" sz="1400">
              <a:latin typeface="Calibri"/>
              <a:ea typeface="Calibri"/>
              <a:cs typeface="Calibri"/>
            </a:endParaRPr>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a:solidFill>
                  <a:srgbClr val="0E8A6E"/>
                </a:solidFill>
                <a:latin typeface="Century Schoolbook" pitchFamily="34" charset="0"/>
                <a:ea typeface="Century Schoolbook" pitchFamily="34" charset="-122"/>
                <a:cs typeface="Century Schoolbook" pitchFamily="34" charset="-120"/>
              </a:rPr>
              <a:t>Advantages</a:t>
            </a:r>
            <a:endParaRPr lang="en-US" sz="170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Real-time chat, calls and video</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Channels keep topics organised</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Works across both buildings and on mobile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Integrates with the rest of Microsoft 365</a:t>
            </a:r>
            <a:endParaRPr lang="en-US" sz="125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a:solidFill>
                  <a:srgbClr val="C77B26"/>
                </a:solidFill>
                <a:latin typeface="Century Schoolbook" pitchFamily="34" charset="0"/>
                <a:ea typeface="Century Schoolbook" pitchFamily="34" charset="-122"/>
                <a:cs typeface="Century Schoolbook" pitchFamily="34" charset="-120"/>
              </a:rPr>
              <a:t>Limitations</a:t>
            </a:r>
            <a:endParaRPr lang="en-US" sz="1700"/>
          </a:p>
        </p:txBody>
      </p:sp>
      <p:sp>
        <p:nvSpPr>
          <p:cNvPr id="19" name="Text 14"/>
          <p:cNvSpPr/>
          <p:nvPr/>
        </p:nvSpPr>
        <p:spPr>
          <a:xfrm>
            <a:off x="7086600" y="4471416"/>
            <a:ext cx="4279392" cy="1051560"/>
          </a:xfrm>
          <a:prstGeom prst="rect">
            <a:avLst/>
          </a:prstGeom>
          <a:noFill/>
          <a:ln/>
        </p:spPr>
        <p:txBody>
          <a:bodyPr wrap="square" lIns="91440" tIns="45720" rIns="91440" bIns="45720"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Notification overload can distract staff</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Needs staff training and suitable devices</a:t>
            </a:r>
            <a:endParaRPr lang="en-US" sz="1250"/>
          </a:p>
          <a:p>
            <a:pPr marL="342900" indent="-342900">
              <a:spcAft>
                <a:spcPts val="300"/>
              </a:spcAft>
              <a:buSzPct val="100000"/>
              <a:buChar char="•"/>
            </a:pPr>
            <a:r>
              <a:rPr lang="en-US" sz="1250">
                <a:solidFill>
                  <a:srgbClr val="1A2B33"/>
                </a:solidFill>
                <a:latin typeface="Calibri"/>
                <a:ea typeface="Calibri"/>
                <a:cs typeface="Calibri"/>
              </a:rPr>
              <a:t>Depends on internet. </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Not a substitute for the formal care record</a:t>
            </a:r>
            <a:endParaRPr lang="en-US" sz="125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a:solidFill>
                  <a:srgbClr val="FFFFFF"/>
                </a:solidFill>
                <a:latin typeface="Calibri" pitchFamily="34" charset="0"/>
                <a:ea typeface="Calibri" pitchFamily="34" charset="-122"/>
                <a:cs typeface="Calibri" pitchFamily="34" charset="-120"/>
              </a:rPr>
              <a:t>Fewer missed messages and less duplicated work through one shared channel.</a:t>
            </a:r>
            <a:endParaRPr lang="en-US" sz="125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a:solidFill>
                  <a:srgbClr val="5C7A89"/>
                </a:solidFill>
                <a:latin typeface="Calibri" pitchFamily="34" charset="0"/>
                <a:ea typeface="Calibri" pitchFamily="34" charset="-122"/>
                <a:cs typeface="Calibri" pitchFamily="34" charset="-120"/>
              </a:rPr>
              <a:t>References: Microsoft (2024); The Inform Team (2023).</a:t>
            </a:r>
            <a:endParaRPr lang="en-US" sz="105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0364B8"/>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a:solidFill>
                  <a:srgbClr val="0364B8"/>
                </a:solidFill>
                <a:latin typeface="Century Schoolbook" pitchFamily="34" charset="0"/>
                <a:ea typeface="Century Schoolbook" pitchFamily="34" charset="-122"/>
                <a:cs typeface="Century Schoolbook" pitchFamily="34" charset="-120"/>
              </a:rPr>
              <a:t>TASK 02</a:t>
            </a:r>
            <a:endParaRPr lang="en-US" sz="1200"/>
          </a:p>
          <a:p>
            <a:pPr marL="0" indent="0">
              <a:buNone/>
            </a:pPr>
            <a:r>
              <a:rPr lang="en-US" sz="2700" b="1">
                <a:solidFill>
                  <a:srgbClr val="0B3A4A"/>
                </a:solidFill>
                <a:latin typeface="Century Schoolbook" pitchFamily="34" charset="0"/>
                <a:ea typeface="Century Schoolbook" pitchFamily="34" charset="-122"/>
                <a:cs typeface="Century Schoolbook" pitchFamily="34" charset="-120"/>
              </a:rPr>
              <a:t>Secure file storage &amp; sharing</a:t>
            </a:r>
            <a:endParaRPr lang="en-US" sz="1200"/>
          </a:p>
        </p:txBody>
      </p:sp>
      <p:sp>
        <p:nvSpPr>
          <p:cNvPr id="5" name="Shape 2"/>
          <p:cNvSpPr/>
          <p:nvPr/>
        </p:nvSpPr>
        <p:spPr>
          <a:xfrm>
            <a:off x="9189720" y="548640"/>
            <a:ext cx="2423160" cy="594360"/>
          </a:xfrm>
          <a:prstGeom prst="roundRect">
            <a:avLst>
              <a:gd name="adj" fmla="val 49231"/>
            </a:avLst>
          </a:prstGeom>
          <a:solidFill>
            <a:srgbClr val="0364B8"/>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OneDrive</a:t>
            </a:r>
            <a:endParaRPr lang="en-US" sz="1400"/>
          </a:p>
        </p:txBody>
      </p:sp>
      <p:sp>
        <p:nvSpPr>
          <p:cNvPr id="7" name="Text 4"/>
          <p:cNvSpPr/>
          <p:nvPr/>
        </p:nvSpPr>
        <p:spPr>
          <a:xfrm>
            <a:off x="1600200" y="1298448"/>
            <a:ext cx="7315200" cy="320040"/>
          </a:xfrm>
          <a:prstGeom prst="rect">
            <a:avLst/>
          </a:prstGeom>
          <a:noFill/>
          <a:ln/>
        </p:spPr>
        <p:txBody>
          <a:bodyPr wrap="square" lIns="0" tIns="0" rIns="0" bIns="0" rtlCol="0" anchor="ctr"/>
          <a:lstStyle/>
          <a:p>
            <a:r>
              <a:rPr lang="en-US" sz="1250" i="1">
                <a:solidFill>
                  <a:srgbClr val="5C7A89"/>
                </a:solidFill>
                <a:latin typeface="Calibri"/>
                <a:ea typeface="Calibri"/>
                <a:cs typeface="Calibri"/>
              </a:rPr>
              <a:t>Karolina Merzac — 2505018</a:t>
            </a:r>
            <a:endParaRPr lang="en-US" sz="1250">
              <a:latin typeface="Calibri"/>
              <a:ea typeface="Calibri"/>
              <a:cs typeface="Calibri"/>
            </a:endParaRPr>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WHAT THE TASK INVOLVES</a:t>
            </a:r>
            <a:endParaRPr lang="en-US" sz="1250"/>
          </a:p>
        </p:txBody>
      </p:sp>
      <p:sp>
        <p:nvSpPr>
          <p:cNvPr id="9" name="Text 6"/>
          <p:cNvSpPr/>
          <p:nvPr/>
        </p:nvSpPr>
        <p:spPr>
          <a:xfrm>
            <a:off x="548640" y="2121408"/>
            <a:ext cx="5989320" cy="1051560"/>
          </a:xfrm>
          <a:prstGeom prst="rect">
            <a:avLst/>
          </a:prstGeom>
          <a:noFill/>
          <a:ln/>
        </p:spPr>
        <p:txBody>
          <a:bodyPr wrap="square" lIns="0" tIns="0" rIns="0" bIns="0" rtlCol="0" anchor="t"/>
          <a:lstStyle/>
          <a:p>
            <a:pPr>
              <a:lnSpc>
                <a:spcPct val="110000"/>
              </a:lnSpc>
            </a:pPr>
            <a:r>
              <a:rPr lang="en-US" sz="1400">
                <a:solidFill>
                  <a:srgbClr val="1A2B33"/>
                </a:solidFill>
                <a:latin typeface="Calibri"/>
                <a:ea typeface="Calibri"/>
                <a:cs typeface="Calibri"/>
              </a:rPr>
              <a:t>Care plans, policies and shared documents must be stored and shared securely between staff and across Riverdale Nursing home. This should be possible while protecting residents' sensitive and personal information.</a:t>
            </a:r>
            <a:endParaRPr lang="en-US" sz="1400">
              <a:latin typeface="Calibri"/>
              <a:ea typeface="Calibri"/>
              <a:cs typeface="Calibri"/>
            </a:endParaRPr>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WHY ONEDRIVE — AND HOW IT HELPS</a:t>
            </a:r>
            <a:endParaRPr lang="en-US" sz="1250"/>
          </a:p>
        </p:txBody>
      </p:sp>
      <p:sp>
        <p:nvSpPr>
          <p:cNvPr id="11" name="Text 8"/>
          <p:cNvSpPr/>
          <p:nvPr/>
        </p:nvSpPr>
        <p:spPr>
          <a:xfrm>
            <a:off x="548640" y="3584448"/>
            <a:ext cx="5989320" cy="1920240"/>
          </a:xfrm>
          <a:prstGeom prst="rect">
            <a:avLst/>
          </a:prstGeom>
          <a:noFill/>
          <a:ln/>
        </p:spPr>
        <p:txBody>
          <a:bodyPr wrap="square" lIns="0" tIns="0" rIns="0" bIns="0" rtlCol="0" anchor="t"/>
          <a:lstStyle/>
          <a:p>
            <a:pPr>
              <a:lnSpc>
                <a:spcPct val="112000"/>
              </a:lnSpc>
            </a:pPr>
            <a:r>
              <a:rPr lang="en-US" sz="1400">
                <a:solidFill>
                  <a:srgbClr val="1A2B33"/>
                </a:solidFill>
                <a:latin typeface="Calibri"/>
                <a:ea typeface="Calibri"/>
                <a:cs typeface="Calibri"/>
              </a:rPr>
              <a:t>OneDrive offers cloud storage with controlled access, encryption and version history, so the right staff can reach the right file from any device. Residents' records are 'special category' data under the Data Protection Act 2018 and UK GDPR. These records need strong safeguards and access controls. This replace insecure email attachments with controlled link-sharing.</a:t>
            </a:r>
            <a:endParaRPr lang="en-US" sz="1400">
              <a:latin typeface="Calibri"/>
              <a:ea typeface="Calibri"/>
              <a:cs typeface="Calibri"/>
            </a:endParaRPr>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a:solidFill>
                  <a:srgbClr val="0E8A6E"/>
                </a:solidFill>
                <a:latin typeface="Century Schoolbook" pitchFamily="34" charset="0"/>
                <a:ea typeface="Century Schoolbook" pitchFamily="34" charset="-122"/>
                <a:cs typeface="Century Schoolbook" pitchFamily="34" charset="-120"/>
              </a:rPr>
              <a:t>Advantages</a:t>
            </a:r>
            <a:endParaRPr lang="en-US" sz="170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Encrypted, access-controlled storage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Reachable from any device or building</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Automatic backup and version history</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Controlled link-sharing, not email attachments</a:t>
            </a:r>
            <a:endParaRPr lang="en-US" sz="125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a:solidFill>
                  <a:srgbClr val="C77B26"/>
                </a:solidFill>
                <a:latin typeface="Century Schoolbook" pitchFamily="34" charset="0"/>
                <a:ea typeface="Century Schoolbook" pitchFamily="34" charset="-122"/>
                <a:cs typeface="Century Schoolbook" pitchFamily="34" charset="-120"/>
              </a:rPr>
              <a:t>Limitations</a:t>
            </a:r>
            <a:endParaRPr lang="en-US" sz="170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Depends on internet access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Permissions must be set and reviewed carefully</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Over-sharing risk if access is not governed</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Requires staff training and licensing</a:t>
            </a:r>
            <a:endParaRPr lang="en-US" sz="125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a:solidFill>
                  <a:srgbClr val="FFFFFF"/>
                </a:solidFill>
                <a:latin typeface="Calibri" pitchFamily="34" charset="0"/>
                <a:ea typeface="Calibri" pitchFamily="34" charset="-122"/>
                <a:cs typeface="Calibri" pitchFamily="34" charset="-120"/>
              </a:rPr>
              <a:t>One secure, up-to-date copy avoids lost or duplicated files.</a:t>
            </a:r>
            <a:endParaRPr lang="en-US" sz="125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a:solidFill>
                  <a:srgbClr val="5C7A89"/>
                </a:solidFill>
                <a:latin typeface="Calibri" pitchFamily="34" charset="0"/>
                <a:ea typeface="Calibri" pitchFamily="34" charset="-122"/>
                <a:cs typeface="Calibri" pitchFamily="34" charset="-120"/>
              </a:rPr>
              <a:t>References: Microsoft (2024); Skills for Care (2018); Care Learning (2025).</a:t>
            </a:r>
            <a:endParaRPr lang="en-US" sz="105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2B579A"/>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a:solidFill>
                  <a:srgbClr val="2B579A"/>
                </a:solidFill>
                <a:latin typeface="Century Schoolbook" pitchFamily="34" charset="0"/>
                <a:ea typeface="Century Schoolbook" pitchFamily="34" charset="-122"/>
                <a:cs typeface="Century Schoolbook" pitchFamily="34" charset="-120"/>
              </a:rPr>
              <a:t>TASK 03</a:t>
            </a:r>
            <a:endParaRPr lang="en-US" sz="1200"/>
          </a:p>
          <a:p>
            <a:pPr marL="0" indent="0">
              <a:buNone/>
            </a:pPr>
            <a:r>
              <a:rPr lang="en-US" sz="2700" b="1">
                <a:solidFill>
                  <a:srgbClr val="0B3A4A"/>
                </a:solidFill>
                <a:latin typeface="Century Schoolbook" pitchFamily="34" charset="0"/>
                <a:ea typeface="Century Schoolbook" pitchFamily="34" charset="-122"/>
                <a:cs typeface="Century Schoolbook" pitchFamily="34" charset="-120"/>
              </a:rPr>
              <a:t>Care documentation</a:t>
            </a:r>
            <a:endParaRPr lang="en-US" sz="1200"/>
          </a:p>
        </p:txBody>
      </p:sp>
      <p:sp>
        <p:nvSpPr>
          <p:cNvPr id="5" name="Shape 2"/>
          <p:cNvSpPr/>
          <p:nvPr/>
        </p:nvSpPr>
        <p:spPr>
          <a:xfrm>
            <a:off x="9189720" y="548640"/>
            <a:ext cx="2423160" cy="594360"/>
          </a:xfrm>
          <a:prstGeom prst="roundRect">
            <a:avLst>
              <a:gd name="adj" fmla="val 49231"/>
            </a:avLst>
          </a:prstGeom>
          <a:solidFill>
            <a:srgbClr val="2B579A"/>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Word</a:t>
            </a:r>
            <a:endParaRPr lang="en-US" sz="1400"/>
          </a:p>
        </p:txBody>
      </p:sp>
      <p:sp>
        <p:nvSpPr>
          <p:cNvPr id="7" name="Text 4"/>
          <p:cNvSpPr/>
          <p:nvPr/>
        </p:nvSpPr>
        <p:spPr>
          <a:xfrm>
            <a:off x="1600200" y="1298448"/>
            <a:ext cx="7315200" cy="320040"/>
          </a:xfrm>
          <a:prstGeom prst="rect">
            <a:avLst/>
          </a:prstGeom>
          <a:noFill/>
          <a:ln/>
        </p:spPr>
        <p:txBody>
          <a:bodyPr wrap="square" lIns="0" tIns="0" rIns="0" bIns="0" rtlCol="0" anchor="ctr"/>
          <a:lstStyle/>
          <a:p>
            <a:r>
              <a:rPr lang="en-US" sz="1250" i="1">
                <a:solidFill>
                  <a:srgbClr val="5C7A89"/>
                </a:solidFill>
                <a:latin typeface="Calibri"/>
                <a:ea typeface="Calibri"/>
                <a:cs typeface="Calibri"/>
              </a:rPr>
              <a:t>Shama Wahab — 2509259</a:t>
            </a:r>
            <a:endParaRPr lang="en-US" sz="1250">
              <a:latin typeface="Calibri"/>
              <a:ea typeface="Calibri"/>
              <a:cs typeface="Calibri"/>
            </a:endParaRPr>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WHAT THE TASK INVOLVES</a:t>
            </a:r>
            <a:endParaRPr lang="en-US" sz="1250"/>
          </a:p>
        </p:txBody>
      </p:sp>
      <p:sp>
        <p:nvSpPr>
          <p:cNvPr id="9" name="Text 6"/>
          <p:cNvSpPr/>
          <p:nvPr/>
        </p:nvSpPr>
        <p:spPr>
          <a:xfrm>
            <a:off x="548640" y="2121408"/>
            <a:ext cx="5989320" cy="1051560"/>
          </a:xfrm>
          <a:prstGeom prst="rect">
            <a:avLst/>
          </a:prstGeom>
          <a:noFill/>
          <a:ln/>
        </p:spPr>
        <p:txBody>
          <a:bodyPr wrap="square" lIns="0" tIns="0" rIns="0" bIns="0" rtlCol="0" anchor="t"/>
          <a:lstStyle/>
          <a:p>
            <a:pPr>
              <a:lnSpc>
                <a:spcPct val="110000"/>
              </a:lnSpc>
            </a:pPr>
            <a:r>
              <a:rPr lang="en-US" sz="1400">
                <a:solidFill>
                  <a:srgbClr val="1A2B33"/>
                </a:solidFill>
                <a:latin typeface="Calibri"/>
                <a:ea typeface="Calibri"/>
                <a:cs typeface="Calibri"/>
              </a:rPr>
              <a:t>Staff write care plans, assessments, incident reports and letters. These records must be accurate, legible, factual and completed promptly. This is to support safe, person-</a:t>
            </a:r>
            <a:r>
              <a:rPr lang="en-US" sz="1400" err="1">
                <a:solidFill>
                  <a:srgbClr val="1A2B33"/>
                </a:solidFill>
                <a:latin typeface="Calibri"/>
                <a:ea typeface="Calibri"/>
                <a:cs typeface="Calibri"/>
              </a:rPr>
              <a:t>centred</a:t>
            </a:r>
            <a:r>
              <a:rPr lang="en-US" sz="1400">
                <a:solidFill>
                  <a:srgbClr val="1A2B33"/>
                </a:solidFill>
                <a:latin typeface="Calibri"/>
                <a:ea typeface="Calibri"/>
                <a:cs typeface="Calibri"/>
              </a:rPr>
              <a:t> care.</a:t>
            </a:r>
            <a:endParaRPr lang="en-US" sz="1400">
              <a:latin typeface="Calibri"/>
              <a:ea typeface="Calibri"/>
              <a:cs typeface="Calibri"/>
            </a:endParaRPr>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WHY WORD — AND HOW IT HELPS</a:t>
            </a:r>
            <a:endParaRPr lang="en-US" sz="1250"/>
          </a:p>
        </p:txBody>
      </p:sp>
      <p:sp>
        <p:nvSpPr>
          <p:cNvPr id="11" name="Text 8"/>
          <p:cNvSpPr/>
          <p:nvPr/>
        </p:nvSpPr>
        <p:spPr>
          <a:xfrm>
            <a:off x="548640" y="3584448"/>
            <a:ext cx="5989320" cy="1920240"/>
          </a:xfrm>
          <a:prstGeom prst="rect">
            <a:avLst/>
          </a:prstGeom>
          <a:noFill/>
          <a:ln/>
        </p:spPr>
        <p:txBody>
          <a:bodyPr wrap="square" lIns="0" tIns="0" rIns="0" bIns="0" rtlCol="0" anchor="t"/>
          <a:lstStyle/>
          <a:p>
            <a:pPr>
              <a:lnSpc>
                <a:spcPct val="112000"/>
              </a:lnSpc>
            </a:pPr>
            <a:r>
              <a:rPr lang="en-US" sz="1400">
                <a:solidFill>
                  <a:srgbClr val="1A2B33"/>
                </a:solidFill>
                <a:latin typeface="Calibri"/>
                <a:ea typeface="Calibri"/>
                <a:cs typeface="Calibri"/>
              </a:rPr>
              <a:t>The NMC Code requires records to be clear, accurate and completed as soon as possible. Word provides reusable templates, clear formatting, spell-check and 'track changes' to produce consistent, professional, legible documents. Shared templates cut duplicated effort and </a:t>
            </a:r>
            <a:r>
              <a:rPr lang="en-US" sz="1400" err="1">
                <a:solidFill>
                  <a:srgbClr val="1A2B33"/>
                </a:solidFill>
                <a:latin typeface="Calibri"/>
                <a:ea typeface="Calibri"/>
                <a:cs typeface="Calibri"/>
              </a:rPr>
              <a:t>standardise</a:t>
            </a:r>
            <a:r>
              <a:rPr lang="en-US" sz="1400">
                <a:solidFill>
                  <a:srgbClr val="1A2B33"/>
                </a:solidFill>
                <a:latin typeface="Calibri"/>
                <a:ea typeface="Calibri"/>
                <a:cs typeface="Calibri"/>
              </a:rPr>
              <a:t> records. In health care, 'if it is not recorded, then it has not been done' .</a:t>
            </a:r>
            <a:endParaRPr lang="en-US" sz="1400">
              <a:latin typeface="Calibri"/>
              <a:ea typeface="Calibri"/>
              <a:cs typeface="Calibri"/>
            </a:endParaRPr>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a:solidFill>
                  <a:srgbClr val="0E8A6E"/>
                </a:solidFill>
                <a:latin typeface="Century Schoolbook" pitchFamily="34" charset="0"/>
                <a:ea typeface="Century Schoolbook" pitchFamily="34" charset="-122"/>
                <a:cs typeface="Century Schoolbook" pitchFamily="34" charset="-120"/>
              </a:rPr>
              <a:t>Advantages</a:t>
            </a:r>
            <a:endParaRPr lang="en-US" sz="170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Familiar and easy to use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Templates ensure consistency</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Professional, legible formatting</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Saves directly to OneDrive for sharing</a:t>
            </a:r>
            <a:endParaRPr lang="en-US" sz="125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a:solidFill>
                  <a:srgbClr val="C77B26"/>
                </a:solidFill>
                <a:latin typeface="Century Schoolbook" pitchFamily="34" charset="0"/>
                <a:ea typeface="Century Schoolbook" pitchFamily="34" charset="-122"/>
                <a:cs typeface="Century Schoolbook" pitchFamily="34" charset="-120"/>
              </a:rPr>
              <a:t>Limitations</a:t>
            </a:r>
            <a:endParaRPr lang="en-US" sz="170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Not a clinical record system on its own</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 built-in audit trail unless paired with secure storage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Uncontrolled copies can cause version conflicts</a:t>
            </a:r>
            <a:endParaRPr lang="en-US" sz="125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a:solidFill>
                  <a:srgbClr val="FFFFFF"/>
                </a:solidFill>
                <a:latin typeface="Calibri" pitchFamily="34" charset="0"/>
                <a:ea typeface="Calibri" pitchFamily="34" charset="-122"/>
                <a:cs typeface="Calibri" pitchFamily="34" charset="-120"/>
              </a:rPr>
              <a:t>Standard templates support accurate, NMC-compliant record keeping.</a:t>
            </a:r>
            <a:endParaRPr lang="en-US" sz="125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a:solidFill>
                  <a:srgbClr val="5C7A89"/>
                </a:solidFill>
                <a:latin typeface="Calibri"/>
                <a:ea typeface="Calibri"/>
                <a:cs typeface="Calibri"/>
              </a:rPr>
              <a:t>References: NMC (2018); NHS England ; </a:t>
            </a:r>
            <a:r>
              <a:rPr lang="en-US" sz="1050" err="1">
                <a:solidFill>
                  <a:srgbClr val="5C7A89"/>
                </a:solidFill>
                <a:latin typeface="Calibri"/>
                <a:ea typeface="Calibri"/>
                <a:cs typeface="Calibri"/>
              </a:rPr>
              <a:t>RCNi</a:t>
            </a:r>
            <a:r>
              <a:rPr lang="en-US" sz="1050">
                <a:solidFill>
                  <a:srgbClr val="5C7A89"/>
                </a:solidFill>
                <a:latin typeface="Calibri"/>
                <a:ea typeface="Calibri"/>
                <a:cs typeface="Calibri"/>
              </a:rPr>
              <a:t> (2024).</a:t>
            </a:r>
            <a:endParaRPr lang="en-US" sz="1050">
              <a:latin typeface="Calibri"/>
              <a:ea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217346"/>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a:solidFill>
                  <a:srgbClr val="217346"/>
                </a:solidFill>
                <a:latin typeface="Century Schoolbook" pitchFamily="34" charset="0"/>
                <a:ea typeface="Century Schoolbook" pitchFamily="34" charset="-122"/>
                <a:cs typeface="Century Schoolbook" pitchFamily="34" charset="-120"/>
              </a:rPr>
              <a:t>TASK 04</a:t>
            </a:r>
            <a:endParaRPr lang="en-US" sz="1200"/>
          </a:p>
          <a:p>
            <a:pPr marL="0" indent="0">
              <a:buNone/>
            </a:pPr>
            <a:r>
              <a:rPr lang="en-US" sz="2700" b="1">
                <a:solidFill>
                  <a:srgbClr val="0B3A4A"/>
                </a:solidFill>
                <a:latin typeface="Century Schoolbook"/>
                <a:ea typeface="Century Schoolbook" pitchFamily="34" charset="-122"/>
                <a:cs typeface="Century Schoolbook" pitchFamily="34" charset="-120"/>
              </a:rPr>
              <a:t>Staff scheduling / rotation</a:t>
            </a:r>
            <a:endParaRPr lang="en-US" sz="1200"/>
          </a:p>
        </p:txBody>
      </p:sp>
      <p:sp>
        <p:nvSpPr>
          <p:cNvPr id="5" name="Shape 2"/>
          <p:cNvSpPr/>
          <p:nvPr/>
        </p:nvSpPr>
        <p:spPr>
          <a:xfrm>
            <a:off x="9189720" y="548640"/>
            <a:ext cx="2423160" cy="594360"/>
          </a:xfrm>
          <a:prstGeom prst="roundRect">
            <a:avLst>
              <a:gd name="adj" fmla="val 49231"/>
            </a:avLst>
          </a:prstGeom>
          <a:solidFill>
            <a:srgbClr val="217346"/>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Excel</a:t>
            </a:r>
            <a:endParaRPr lang="en-US" sz="1400"/>
          </a:p>
        </p:txBody>
      </p:sp>
      <p:sp>
        <p:nvSpPr>
          <p:cNvPr id="7" name="Text 4"/>
          <p:cNvSpPr/>
          <p:nvPr/>
        </p:nvSpPr>
        <p:spPr>
          <a:xfrm>
            <a:off x="1600200" y="1298448"/>
            <a:ext cx="7315200" cy="320040"/>
          </a:xfrm>
          <a:prstGeom prst="rect">
            <a:avLst/>
          </a:prstGeom>
          <a:noFill/>
          <a:ln/>
        </p:spPr>
        <p:txBody>
          <a:bodyPr wrap="square" lIns="0" tIns="0" rIns="0" bIns="0" rtlCol="0" anchor="ctr"/>
          <a:lstStyle/>
          <a:p>
            <a:r>
              <a:rPr lang="en-US" sz="1250" i="1">
                <a:solidFill>
                  <a:srgbClr val="5C7A89"/>
                </a:solidFill>
                <a:latin typeface="Calibri"/>
                <a:ea typeface="Calibri"/>
                <a:cs typeface="Calibri"/>
              </a:rPr>
              <a:t>Fauzia </a:t>
            </a:r>
            <a:r>
              <a:rPr lang="en-US" sz="1250" i="1" err="1">
                <a:solidFill>
                  <a:srgbClr val="5C7A89"/>
                </a:solidFill>
                <a:latin typeface="Calibri"/>
                <a:ea typeface="Calibri"/>
                <a:cs typeface="Calibri"/>
              </a:rPr>
              <a:t>AbdulKarim</a:t>
            </a:r>
            <a:r>
              <a:rPr lang="en-US" sz="1250" i="1">
                <a:solidFill>
                  <a:srgbClr val="5C7A89"/>
                </a:solidFill>
                <a:latin typeface="Calibri"/>
                <a:ea typeface="Calibri"/>
                <a:cs typeface="Calibri"/>
              </a:rPr>
              <a:t> — 2533698</a:t>
            </a:r>
            <a:endParaRPr lang="en-US" sz="1250">
              <a:latin typeface="Calibri"/>
              <a:ea typeface="Calibri"/>
              <a:cs typeface="Calibri"/>
            </a:endParaRPr>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WHAT THE TASK INVOLVES</a:t>
            </a:r>
            <a:endParaRPr lang="en-US" sz="1250"/>
          </a:p>
        </p:txBody>
      </p:sp>
      <p:sp>
        <p:nvSpPr>
          <p:cNvPr id="9" name="Text 6"/>
          <p:cNvSpPr/>
          <p:nvPr/>
        </p:nvSpPr>
        <p:spPr>
          <a:xfrm>
            <a:off x="548640" y="2121408"/>
            <a:ext cx="5989320" cy="1051560"/>
          </a:xfrm>
          <a:prstGeom prst="rect">
            <a:avLst/>
          </a:prstGeom>
          <a:noFill/>
          <a:ln/>
        </p:spPr>
        <p:txBody>
          <a:bodyPr wrap="square" lIns="0" tIns="0" rIns="0" bIns="0" rtlCol="0" anchor="t"/>
          <a:lstStyle/>
          <a:p>
            <a:pPr>
              <a:lnSpc>
                <a:spcPct val="110000"/>
              </a:lnSpc>
            </a:pPr>
            <a:r>
              <a:rPr lang="en-US" sz="1400">
                <a:solidFill>
                  <a:srgbClr val="1A2B33"/>
                </a:solidFill>
                <a:latin typeface="Calibri"/>
                <a:ea typeface="Calibri"/>
                <a:cs typeface="Calibri"/>
              </a:rPr>
              <a:t>Managers build and manage shift rotation for carers, senior carers and nurses across the nursing home. And also tracking working hours, staff availability and adequate cover for residents.</a:t>
            </a:r>
            <a:endParaRPr lang="en-US" sz="1400">
              <a:latin typeface="Calibri"/>
              <a:ea typeface="Calibri"/>
              <a:cs typeface="Calibri"/>
            </a:endParaRPr>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WHY EXCEL — AND HOW IT HELPS</a:t>
            </a:r>
            <a:endParaRPr lang="en-US" sz="1250"/>
          </a:p>
        </p:txBody>
      </p:sp>
      <p:sp>
        <p:nvSpPr>
          <p:cNvPr id="11" name="Text 8"/>
          <p:cNvSpPr/>
          <p:nvPr/>
        </p:nvSpPr>
        <p:spPr>
          <a:xfrm>
            <a:off x="548640" y="3584448"/>
            <a:ext cx="5989320" cy="1920240"/>
          </a:xfrm>
          <a:prstGeom prst="rect">
            <a:avLst/>
          </a:prstGeom>
          <a:noFill/>
          <a:ln/>
        </p:spPr>
        <p:txBody>
          <a:bodyPr wrap="square" lIns="0" tIns="0" rIns="0" bIns="0" rtlCol="0" anchor="t"/>
          <a:lstStyle/>
          <a:p>
            <a:pPr>
              <a:lnSpc>
                <a:spcPct val="112000"/>
              </a:lnSpc>
            </a:pPr>
            <a:r>
              <a:rPr lang="en-US" sz="1400">
                <a:solidFill>
                  <a:srgbClr val="1A2B33"/>
                </a:solidFill>
                <a:latin typeface="Calibri"/>
                <a:ea typeface="Calibri"/>
                <a:cs typeface="Calibri"/>
              </a:rPr>
              <a:t>Excel's grids, formulas and conditional formatting let managers automate hours, flag staffing gaps and adjust cover at no extra cost, and rotation are easy to share or print. A clear visual </a:t>
            </a:r>
            <a:r>
              <a:rPr lang="en-US" sz="1400" err="1">
                <a:solidFill>
                  <a:srgbClr val="1A2B33"/>
                </a:solidFill>
                <a:latin typeface="Calibri"/>
                <a:ea typeface="Calibri"/>
                <a:cs typeface="Calibri"/>
              </a:rPr>
              <a:t>rotas</a:t>
            </a:r>
            <a:r>
              <a:rPr lang="en-US" sz="1400">
                <a:solidFill>
                  <a:srgbClr val="1A2B33"/>
                </a:solidFill>
                <a:latin typeface="Calibri"/>
                <a:ea typeface="Calibri"/>
                <a:cs typeface="Calibri"/>
              </a:rPr>
              <a:t> shows coverage at a glance. It helps avoid both understaffing and duplicated shifts. This is important when balancing residents' needs with staff availability.</a:t>
            </a:r>
            <a:endParaRPr lang="en-US" sz="1400">
              <a:latin typeface="Calibri"/>
              <a:ea typeface="Calibri"/>
              <a:cs typeface="Calibri"/>
            </a:endParaRPr>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a:solidFill>
                  <a:srgbClr val="0E8A6E"/>
                </a:solidFill>
                <a:latin typeface="Century Schoolbook" pitchFamily="34" charset="0"/>
                <a:ea typeface="Century Schoolbook" pitchFamily="34" charset="-122"/>
                <a:cs typeface="Century Schoolbook" pitchFamily="34" charset="-120"/>
              </a:rPr>
              <a:t>Advantages</a:t>
            </a:r>
            <a:endParaRPr lang="en-US" sz="170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Flexible and customisable layouts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Low cost and widely understood</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Formulas automate hours and cost totals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Easy to share or print</a:t>
            </a:r>
            <a:endParaRPr lang="en-US" sz="125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a:solidFill>
                  <a:srgbClr val="C77B26"/>
                </a:solidFill>
                <a:latin typeface="Century Schoolbook" pitchFamily="34" charset="0"/>
                <a:ea typeface="Century Schoolbook" pitchFamily="34" charset="-122"/>
                <a:cs typeface="Century Schoolbook" pitchFamily="34" charset="-120"/>
              </a:rPr>
              <a:t>Limitations</a:t>
            </a:r>
            <a:endParaRPr lang="en-US" sz="170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Manual data entry is error-prone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 real-time updates for last-minute swaps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Struggles with very complex shift patterns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Version-control issues if copies circulate</a:t>
            </a:r>
            <a:endParaRPr lang="en-US" sz="125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a:solidFill>
                  <a:srgbClr val="FFFFFF"/>
                </a:solidFill>
                <a:latin typeface="Calibri" pitchFamily="34" charset="0"/>
                <a:ea typeface="Calibri" pitchFamily="34" charset="-122"/>
                <a:cs typeface="Calibri" pitchFamily="34" charset="-120"/>
              </a:rPr>
              <a:t>At-a-glance coverage reduces understaffing and duplicated shifts.</a:t>
            </a:r>
            <a:endParaRPr lang="en-US" sz="125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a:solidFill>
                  <a:srgbClr val="5C7A89"/>
                </a:solidFill>
                <a:latin typeface="Calibri" pitchFamily="34" charset="0"/>
                <a:ea typeface="Calibri" pitchFamily="34" charset="-122"/>
                <a:cs typeface="Calibri" pitchFamily="34" charset="-120"/>
              </a:rPr>
              <a:t>References: Peopleware (2025); Everhour (2025); LeaveWizard (2026).</a:t>
            </a:r>
            <a:endParaRPr lang="en-US" sz="105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10972800" cy="640080"/>
          </a:xfrm>
          <a:prstGeom prst="rect">
            <a:avLst/>
          </a:prstGeom>
          <a:noFill/>
          <a:ln/>
        </p:spPr>
        <p:txBody>
          <a:bodyPr wrap="square" lIns="0" tIns="0" rIns="0" bIns="0" rtlCol="0" anchor="ctr"/>
          <a:lstStyle/>
          <a:p>
            <a:pPr marL="0" indent="0">
              <a:buNone/>
            </a:pPr>
            <a:r>
              <a:rPr lang="en-US" sz="3000" b="1">
                <a:solidFill>
                  <a:srgbClr val="0B3A4A"/>
                </a:solidFill>
                <a:latin typeface="Century Schoolbook" pitchFamily="34" charset="0"/>
                <a:ea typeface="Century Schoolbook" pitchFamily="34" charset="-122"/>
                <a:cs typeface="Century Schoolbook" pitchFamily="34" charset="-120"/>
              </a:rPr>
              <a:t>Summary of recommendations</a:t>
            </a:r>
            <a:endParaRPr lang="en-US" sz="3000"/>
          </a:p>
        </p:txBody>
      </p:sp>
      <p:graphicFrame>
        <p:nvGraphicFramePr>
          <p:cNvPr id="10" name="Table 0"/>
          <p:cNvGraphicFramePr>
            <a:graphicFrameLocks noGrp="1"/>
          </p:cNvGraphicFramePr>
          <p:nvPr>
            <p:extLst>
              <p:ext uri="{D42A27DB-BD31-4B8C-83A1-F6EECF244321}">
                <p14:modId xmlns:p14="http://schemas.microsoft.com/office/powerpoint/2010/main" val="48588423"/>
              </p:ext>
            </p:extLst>
          </p:nvPr>
        </p:nvGraphicFramePr>
        <p:xfrm>
          <a:off x="548640" y="1549730"/>
          <a:ext cx="11064240" cy="3355848"/>
        </p:xfrm>
        <a:graphic>
          <a:graphicData uri="http://schemas.openxmlformats.org/drawingml/2006/table">
            <a:tbl>
              <a:tblPr/>
              <a:tblGrid>
                <a:gridCol w="3108960">
                  <a:extLst>
                    <a:ext uri="{9D8B030D-6E8A-4147-A177-3AD203B41FA5}">
                      <a16:colId xmlns:a16="http://schemas.microsoft.com/office/drawing/2014/main" val="20000"/>
                    </a:ext>
                  </a:extLst>
                </a:gridCol>
                <a:gridCol w="2651760">
                  <a:extLst>
                    <a:ext uri="{9D8B030D-6E8A-4147-A177-3AD203B41FA5}">
                      <a16:colId xmlns:a16="http://schemas.microsoft.com/office/drawing/2014/main" val="20001"/>
                    </a:ext>
                  </a:extLst>
                </a:gridCol>
                <a:gridCol w="5303520">
                  <a:extLst>
                    <a:ext uri="{9D8B030D-6E8A-4147-A177-3AD203B41FA5}">
                      <a16:colId xmlns:a16="http://schemas.microsoft.com/office/drawing/2014/main" val="20002"/>
                    </a:ext>
                  </a:extLst>
                </a:gridCol>
              </a:tblGrid>
              <a:tr h="502920">
                <a:tc>
                  <a:txBody>
                    <a:bodyPr/>
                    <a:lstStyle/>
                    <a:p>
                      <a:pPr marL="0" indent="0" algn="l">
                        <a:buNone/>
                      </a:pPr>
                      <a:r>
                        <a:rPr lang="en-US" sz="1400" b="1">
                          <a:solidFill>
                            <a:srgbClr val="FFFFFF"/>
                          </a:solidFill>
                          <a:latin typeface="Calibri" pitchFamily="34" charset="0"/>
                          <a:ea typeface="Calibri" pitchFamily="34" charset="-122"/>
                          <a:cs typeface="Calibri" pitchFamily="34" charset="-120"/>
                        </a:rPr>
                        <a:t>Workplace task</a:t>
                      </a:r>
                      <a:endParaRPr lang="en-US" sz="14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0B3A4A"/>
                    </a:solidFill>
                  </a:tcPr>
                </a:tc>
                <a:tc>
                  <a:txBody>
                    <a:bodyPr/>
                    <a:lstStyle/>
                    <a:p>
                      <a:pPr marL="0" indent="0" algn="l">
                        <a:buNone/>
                      </a:pPr>
                      <a:r>
                        <a:rPr lang="en-US" sz="1400" b="1">
                          <a:solidFill>
                            <a:srgbClr val="FFFFFF"/>
                          </a:solidFill>
                          <a:latin typeface="Calibri" pitchFamily="34" charset="0"/>
                          <a:ea typeface="Calibri" pitchFamily="34" charset="-122"/>
                          <a:cs typeface="Calibri" pitchFamily="34" charset="-120"/>
                        </a:rPr>
                        <a:t>Microsoft 365 tool</a:t>
                      </a:r>
                      <a:endParaRPr lang="en-US" sz="14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0B3A4A"/>
                    </a:solidFill>
                  </a:tcPr>
                </a:tc>
                <a:tc>
                  <a:txBody>
                    <a:bodyPr/>
                    <a:lstStyle/>
                    <a:p>
                      <a:pPr marL="0" indent="0" algn="l">
                        <a:buNone/>
                      </a:pPr>
                      <a:r>
                        <a:rPr lang="en-US" sz="1400" b="1">
                          <a:solidFill>
                            <a:srgbClr val="FFFFFF"/>
                          </a:solidFill>
                          <a:latin typeface="Calibri" pitchFamily="34" charset="0"/>
                          <a:ea typeface="Calibri" pitchFamily="34" charset="-122"/>
                          <a:cs typeface="Calibri" pitchFamily="34" charset="-120"/>
                        </a:rPr>
                        <a:t>Key benefit for Riverdale</a:t>
                      </a:r>
                      <a:endParaRPr lang="en-US" sz="14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0B3A4A"/>
                    </a:solidFill>
                  </a:tcPr>
                </a:tc>
                <a:extLst>
                  <a:ext uri="{0D108BD9-81ED-4DB2-BD59-A6C34878D82A}">
                    <a16:rowId xmlns:a16="http://schemas.microsoft.com/office/drawing/2014/main" val="10000"/>
                  </a:ext>
                </a:extLst>
              </a:tr>
              <a:tr h="713232">
                <a:tc>
                  <a:txBody>
                    <a:bodyPr/>
                    <a:lstStyle/>
                    <a:p>
                      <a:pPr marL="0" indent="0" algn="l">
                        <a:buNone/>
                      </a:pPr>
                      <a:r>
                        <a:rPr lang="en-US" sz="1350" b="1">
                          <a:solidFill>
                            <a:srgbClr val="1A2B33"/>
                          </a:solidFill>
                          <a:latin typeface="Calibri" pitchFamily="34" charset="0"/>
                          <a:ea typeface="Calibri" pitchFamily="34" charset="-122"/>
                          <a:cs typeface="Calibri" pitchFamily="34" charset="-120"/>
                        </a:rPr>
                        <a:t>Staff communication</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50" b="1">
                          <a:solidFill>
                            <a:srgbClr val="4B53BC"/>
                          </a:solidFill>
                          <a:latin typeface="Calibri" pitchFamily="34" charset="0"/>
                          <a:ea typeface="Calibri" pitchFamily="34" charset="-122"/>
                          <a:cs typeface="Calibri" pitchFamily="34" charset="-120"/>
                        </a:rPr>
                        <a:t>Microsoft Teams</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00">
                          <a:solidFill>
                            <a:srgbClr val="1A2B33"/>
                          </a:solidFill>
                          <a:latin typeface="Calibri" pitchFamily="34" charset="0"/>
                          <a:ea typeface="Calibri" pitchFamily="34" charset="-122"/>
                          <a:cs typeface="Calibri" pitchFamily="34" charset="-120"/>
                        </a:rPr>
                        <a:t>One organised hub for messages, calls and handovers</a:t>
                      </a:r>
                      <a:endParaRPr lang="en-US" sz="13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extLst>
                  <a:ext uri="{0D108BD9-81ED-4DB2-BD59-A6C34878D82A}">
                    <a16:rowId xmlns:a16="http://schemas.microsoft.com/office/drawing/2014/main" val="10001"/>
                  </a:ext>
                </a:extLst>
              </a:tr>
              <a:tr h="713232">
                <a:tc>
                  <a:txBody>
                    <a:bodyPr/>
                    <a:lstStyle/>
                    <a:p>
                      <a:pPr marL="0" indent="0" algn="l">
                        <a:buNone/>
                      </a:pPr>
                      <a:r>
                        <a:rPr lang="en-US" sz="1350" b="1">
                          <a:solidFill>
                            <a:srgbClr val="1A2B33"/>
                          </a:solidFill>
                          <a:latin typeface="Calibri" pitchFamily="34" charset="0"/>
                          <a:ea typeface="Calibri" pitchFamily="34" charset="-122"/>
                          <a:cs typeface="Calibri" pitchFamily="34" charset="-120"/>
                        </a:rPr>
                        <a:t>Secure file storage &amp; sharing</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50" b="1">
                          <a:solidFill>
                            <a:srgbClr val="0364B8"/>
                          </a:solidFill>
                          <a:latin typeface="Calibri" pitchFamily="34" charset="0"/>
                          <a:ea typeface="Calibri" pitchFamily="34" charset="-122"/>
                          <a:cs typeface="Calibri" pitchFamily="34" charset="-120"/>
                        </a:rPr>
                        <a:t>OneDrive</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00">
                          <a:solidFill>
                            <a:srgbClr val="1A2B33"/>
                          </a:solidFill>
                          <a:latin typeface="Calibri" pitchFamily="34" charset="0"/>
                          <a:ea typeface="Calibri" pitchFamily="34" charset="-122"/>
                          <a:cs typeface="Calibri" pitchFamily="34" charset="-120"/>
                        </a:rPr>
                        <a:t>Encrypted, access-controlled storage of records</a:t>
                      </a:r>
                      <a:endParaRPr lang="en-US" sz="13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713232">
                <a:tc>
                  <a:txBody>
                    <a:bodyPr/>
                    <a:lstStyle/>
                    <a:p>
                      <a:pPr marL="0" indent="0" algn="l">
                        <a:buNone/>
                      </a:pPr>
                      <a:r>
                        <a:rPr lang="en-US" sz="1350" b="1">
                          <a:solidFill>
                            <a:srgbClr val="1A2B33"/>
                          </a:solidFill>
                          <a:latin typeface="Calibri" pitchFamily="34" charset="0"/>
                          <a:ea typeface="Calibri" pitchFamily="34" charset="-122"/>
                          <a:cs typeface="Calibri" pitchFamily="34" charset="-120"/>
                        </a:rPr>
                        <a:t>Care documentation</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50" b="1">
                          <a:solidFill>
                            <a:srgbClr val="2B579A"/>
                          </a:solidFill>
                          <a:latin typeface="Calibri" pitchFamily="34" charset="0"/>
                          <a:ea typeface="Calibri" pitchFamily="34" charset="-122"/>
                          <a:cs typeface="Calibri" pitchFamily="34" charset="-120"/>
                        </a:rPr>
                        <a:t>Word</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00">
                          <a:solidFill>
                            <a:srgbClr val="1A2B33"/>
                          </a:solidFill>
                          <a:latin typeface="Calibri" pitchFamily="34" charset="0"/>
                          <a:ea typeface="Calibri" pitchFamily="34" charset="-122"/>
                          <a:cs typeface="Calibri" pitchFamily="34" charset="-120"/>
                        </a:rPr>
                        <a:t>Consistent, legible, NMC-aligned record keeping</a:t>
                      </a:r>
                      <a:endParaRPr lang="en-US" sz="13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extLst>
                  <a:ext uri="{0D108BD9-81ED-4DB2-BD59-A6C34878D82A}">
                    <a16:rowId xmlns:a16="http://schemas.microsoft.com/office/drawing/2014/main" val="10003"/>
                  </a:ext>
                </a:extLst>
              </a:tr>
              <a:tr h="713232">
                <a:tc>
                  <a:txBody>
                    <a:bodyPr/>
                    <a:lstStyle/>
                    <a:p>
                      <a:pPr marL="0" indent="0" algn="l">
                        <a:buNone/>
                      </a:pPr>
                      <a:r>
                        <a:rPr lang="en-US" sz="1350" b="1">
                          <a:solidFill>
                            <a:srgbClr val="1A2B33"/>
                          </a:solidFill>
                          <a:latin typeface="Calibri" pitchFamily="34" charset="0"/>
                          <a:ea typeface="Calibri" pitchFamily="34" charset="-122"/>
                          <a:cs typeface="Calibri" pitchFamily="34" charset="-120"/>
                        </a:rPr>
                        <a:t>Staff scheduling / rotas</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50" b="1">
                          <a:solidFill>
                            <a:srgbClr val="217346"/>
                          </a:solidFill>
                          <a:latin typeface="Calibri" pitchFamily="34" charset="0"/>
                          <a:ea typeface="Calibri" pitchFamily="34" charset="-122"/>
                          <a:cs typeface="Calibri" pitchFamily="34" charset="-120"/>
                        </a:rPr>
                        <a:t>Excel</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00">
                          <a:solidFill>
                            <a:srgbClr val="1A2B33"/>
                          </a:solidFill>
                          <a:latin typeface="Calibri" pitchFamily="34" charset="0"/>
                          <a:ea typeface="Calibri" pitchFamily="34" charset="-122"/>
                          <a:cs typeface="Calibri" pitchFamily="34" charset="-120"/>
                        </a:rPr>
                        <a:t>Clear, low-cost rotas with automatic hour totals</a:t>
                      </a:r>
                      <a:endParaRPr lang="en-US" sz="13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0B3A4A"/>
        </a:solidFill>
        <a:effectLst/>
      </p:bgPr>
    </p:bg>
    <p:spTree>
      <p:nvGrpSpPr>
        <p:cNvPr id="1" name=""/>
        <p:cNvGrpSpPr/>
        <p:nvPr/>
      </p:nvGrpSpPr>
      <p:grpSpPr>
        <a:xfrm>
          <a:off x="0" y="0"/>
          <a:ext cx="0" cy="0"/>
          <a:chOff x="0" y="0"/>
          <a:chExt cx="0" cy="0"/>
        </a:xfrm>
      </p:grpSpPr>
      <p:sp>
        <p:nvSpPr>
          <p:cNvPr id="2" name="Shape 0"/>
          <p:cNvSpPr/>
          <p:nvPr/>
        </p:nvSpPr>
        <p:spPr>
          <a:xfrm>
            <a:off x="9875520" y="-1280160"/>
            <a:ext cx="3840480" cy="3840480"/>
          </a:xfrm>
          <a:prstGeom prst="ellipse">
            <a:avLst/>
          </a:prstGeom>
          <a:solidFill>
            <a:srgbClr val="0F4C5C"/>
          </a:solidFill>
          <a:ln/>
        </p:spPr>
        <p:txBody>
          <a:bodyPr/>
          <a:lstStyle/>
          <a:p>
            <a:endParaRPr lang="en-GB"/>
          </a:p>
        </p:txBody>
      </p:sp>
      <p:sp>
        <p:nvSpPr>
          <p:cNvPr id="3" name="Shape 1"/>
          <p:cNvSpPr/>
          <p:nvPr/>
        </p:nvSpPr>
        <p:spPr>
          <a:xfrm>
            <a:off x="-1005840" y="4572000"/>
            <a:ext cx="3108960" cy="3108960"/>
          </a:xfrm>
          <a:prstGeom prst="ellipse">
            <a:avLst/>
          </a:prstGeom>
          <a:solidFill>
            <a:srgbClr val="087E8B">
              <a:alpha val="45000"/>
            </a:srgbClr>
          </a:solidFill>
          <a:ln/>
        </p:spPr>
        <p:txBody>
          <a:bodyPr/>
          <a:lstStyle/>
          <a:p>
            <a:endParaRPr lang="en-GB"/>
          </a:p>
        </p:txBody>
      </p:sp>
      <p:sp>
        <p:nvSpPr>
          <p:cNvPr id="4" name="Text 2"/>
          <p:cNvSpPr/>
          <p:nvPr/>
        </p:nvSpPr>
        <p:spPr>
          <a:xfrm>
            <a:off x="822960" y="822960"/>
            <a:ext cx="9144000" cy="731520"/>
          </a:xfrm>
          <a:prstGeom prst="rect">
            <a:avLst/>
          </a:prstGeom>
          <a:noFill/>
          <a:ln/>
        </p:spPr>
        <p:txBody>
          <a:bodyPr wrap="square" lIns="0" tIns="0" rIns="0" bIns="0" rtlCol="0" anchor="ctr"/>
          <a:lstStyle/>
          <a:p>
            <a:pPr marL="0" indent="0">
              <a:buNone/>
            </a:pPr>
            <a:r>
              <a:rPr lang="en-US" sz="3400" b="1">
                <a:solidFill>
                  <a:srgbClr val="FFFFFF"/>
                </a:solidFill>
                <a:latin typeface="Century Schoolbook" pitchFamily="34" charset="0"/>
                <a:ea typeface="Century Schoolbook" pitchFamily="34" charset="-122"/>
                <a:cs typeface="Century Schoolbook" pitchFamily="34" charset="-120"/>
              </a:rPr>
              <a:t>Conclusion</a:t>
            </a:r>
            <a:endParaRPr lang="en-US" sz="3400"/>
          </a:p>
        </p:txBody>
      </p:sp>
      <p:sp>
        <p:nvSpPr>
          <p:cNvPr id="5" name="Shape 3"/>
          <p:cNvSpPr/>
          <p:nvPr/>
        </p:nvSpPr>
        <p:spPr>
          <a:xfrm>
            <a:off x="868680" y="1965960"/>
            <a:ext cx="310896" cy="310896"/>
          </a:xfrm>
          <a:prstGeom prst="ellipse">
            <a:avLst/>
          </a:prstGeom>
          <a:solidFill>
            <a:srgbClr val="2A9D8F"/>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905256" y="2002536"/>
            <a:ext cx="237744" cy="237744"/>
          </a:xfrm>
          <a:prstGeom prst="rect">
            <a:avLst/>
          </a:prstGeom>
        </p:spPr>
      </p:pic>
      <p:sp>
        <p:nvSpPr>
          <p:cNvPr id="7" name="Text 4"/>
          <p:cNvSpPr/>
          <p:nvPr/>
        </p:nvSpPr>
        <p:spPr>
          <a:xfrm>
            <a:off x="1417320" y="1874520"/>
            <a:ext cx="9966960" cy="777240"/>
          </a:xfrm>
          <a:prstGeom prst="rect">
            <a:avLst/>
          </a:prstGeom>
          <a:noFill/>
          <a:ln/>
        </p:spPr>
        <p:txBody>
          <a:bodyPr wrap="square" lIns="0" tIns="0" rIns="0" bIns="0" rtlCol="0" anchor="ctr"/>
          <a:lstStyle/>
          <a:p>
            <a:pPr marL="0" indent="0">
              <a:lnSpc>
                <a:spcPct val="108000"/>
              </a:lnSpc>
              <a:buNone/>
            </a:pPr>
            <a:r>
              <a:rPr lang="en-US" sz="1600">
                <a:solidFill>
                  <a:srgbClr val="E8F3F6"/>
                </a:solidFill>
                <a:latin typeface="Calibri" pitchFamily="34" charset="0"/>
                <a:ea typeface="Calibri" pitchFamily="34" charset="-122"/>
                <a:cs typeface="Calibri" pitchFamily="34" charset="-120"/>
              </a:rPr>
              <a:t>Riverdale's problems — confusion, duplicated work and missed messages — stem from unclear tool choices, not a lack of technology.</a:t>
            </a:r>
            <a:endParaRPr lang="en-US" sz="1600"/>
          </a:p>
        </p:txBody>
      </p:sp>
      <p:sp>
        <p:nvSpPr>
          <p:cNvPr id="8" name="Shape 5"/>
          <p:cNvSpPr/>
          <p:nvPr/>
        </p:nvSpPr>
        <p:spPr>
          <a:xfrm>
            <a:off x="868680" y="2880360"/>
            <a:ext cx="310896" cy="310896"/>
          </a:xfrm>
          <a:prstGeom prst="ellipse">
            <a:avLst/>
          </a:prstGeom>
          <a:solidFill>
            <a:srgbClr val="2A9D8F"/>
          </a:solidFill>
          <a:ln/>
        </p:spPr>
        <p:txBody>
          <a:bodyPr/>
          <a:lstStyle/>
          <a:p>
            <a:endParaRPr lang="en-GB"/>
          </a:p>
        </p:txBody>
      </p:sp>
      <p:pic>
        <p:nvPicPr>
          <p:cNvPr id="9" name="Image 1" descr="preencoded.png"/>
          <p:cNvPicPr>
            <a:picLocks noChangeAspect="1"/>
          </p:cNvPicPr>
          <p:nvPr/>
        </p:nvPicPr>
        <p:blipFill>
          <a:blip r:embed="rId3"/>
          <a:stretch>
            <a:fillRect/>
          </a:stretch>
        </p:blipFill>
        <p:spPr>
          <a:xfrm>
            <a:off x="905256" y="2916936"/>
            <a:ext cx="237744" cy="237744"/>
          </a:xfrm>
          <a:prstGeom prst="rect">
            <a:avLst/>
          </a:prstGeom>
        </p:spPr>
      </p:pic>
      <p:sp>
        <p:nvSpPr>
          <p:cNvPr id="10" name="Text 6"/>
          <p:cNvSpPr/>
          <p:nvPr/>
        </p:nvSpPr>
        <p:spPr>
          <a:xfrm>
            <a:off x="1417320" y="2788920"/>
            <a:ext cx="9966960" cy="777240"/>
          </a:xfrm>
          <a:prstGeom prst="rect">
            <a:avLst/>
          </a:prstGeom>
          <a:noFill/>
          <a:ln/>
        </p:spPr>
        <p:txBody>
          <a:bodyPr wrap="square" lIns="0" tIns="0" rIns="0" bIns="0" rtlCol="0" anchor="ctr"/>
          <a:lstStyle/>
          <a:p>
            <a:pPr marL="0" indent="0">
              <a:lnSpc>
                <a:spcPct val="108000"/>
              </a:lnSpc>
              <a:buNone/>
            </a:pPr>
            <a:r>
              <a:rPr lang="en-US" sz="1600">
                <a:solidFill>
                  <a:srgbClr val="E8F3F6"/>
                </a:solidFill>
                <a:latin typeface="Calibri" pitchFamily="34" charset="0"/>
                <a:ea typeface="Calibri" pitchFamily="34" charset="-122"/>
                <a:cs typeface="Calibri" pitchFamily="34" charset="-120"/>
              </a:rPr>
              <a:t>Matching each workplace task to one suitable Microsoft 365 tool gives staff a clear, shared way of working.</a:t>
            </a:r>
            <a:endParaRPr lang="en-US" sz="1600"/>
          </a:p>
        </p:txBody>
      </p:sp>
      <p:sp>
        <p:nvSpPr>
          <p:cNvPr id="11" name="Shape 7"/>
          <p:cNvSpPr/>
          <p:nvPr/>
        </p:nvSpPr>
        <p:spPr>
          <a:xfrm>
            <a:off x="868680" y="3794760"/>
            <a:ext cx="310896" cy="310896"/>
          </a:xfrm>
          <a:prstGeom prst="ellipse">
            <a:avLst/>
          </a:prstGeom>
          <a:solidFill>
            <a:srgbClr val="2A9D8F"/>
          </a:solidFill>
          <a:ln/>
        </p:spPr>
        <p:txBody>
          <a:bodyPr/>
          <a:lstStyle/>
          <a:p>
            <a:endParaRPr lang="en-GB"/>
          </a:p>
        </p:txBody>
      </p:sp>
      <p:pic>
        <p:nvPicPr>
          <p:cNvPr id="12" name="Image 2" descr="preencoded.png"/>
          <p:cNvPicPr>
            <a:picLocks noChangeAspect="1"/>
          </p:cNvPicPr>
          <p:nvPr/>
        </p:nvPicPr>
        <p:blipFill>
          <a:blip r:embed="rId3"/>
          <a:stretch>
            <a:fillRect/>
          </a:stretch>
        </p:blipFill>
        <p:spPr>
          <a:xfrm>
            <a:off x="905256" y="3831336"/>
            <a:ext cx="237744" cy="237744"/>
          </a:xfrm>
          <a:prstGeom prst="rect">
            <a:avLst/>
          </a:prstGeom>
        </p:spPr>
      </p:pic>
      <p:sp>
        <p:nvSpPr>
          <p:cNvPr id="13" name="Text 8"/>
          <p:cNvSpPr/>
          <p:nvPr/>
        </p:nvSpPr>
        <p:spPr>
          <a:xfrm>
            <a:off x="1417320" y="3703320"/>
            <a:ext cx="9966960" cy="777240"/>
          </a:xfrm>
          <a:prstGeom prst="rect">
            <a:avLst/>
          </a:prstGeom>
          <a:noFill/>
          <a:ln/>
        </p:spPr>
        <p:txBody>
          <a:bodyPr wrap="square" lIns="0" tIns="0" rIns="0" bIns="0" rtlCol="0" anchor="ctr"/>
          <a:lstStyle/>
          <a:p>
            <a:pPr>
              <a:lnSpc>
                <a:spcPct val="108000"/>
              </a:lnSpc>
            </a:pPr>
            <a:r>
              <a:rPr lang="en-US" sz="1600">
                <a:solidFill>
                  <a:srgbClr val="E8F3F6"/>
                </a:solidFill>
                <a:latin typeface="Calibri"/>
                <a:ea typeface="Calibri"/>
                <a:cs typeface="Calibri"/>
              </a:rPr>
              <a:t>Teams, OneDrive, Word, and Excel each address a specific task while meeting the home's duties of care and data protection.</a:t>
            </a:r>
            <a:endParaRPr lang="en-US" sz="1600">
              <a:latin typeface="Calibri"/>
              <a:ea typeface="Calibri"/>
              <a:cs typeface="Calibri"/>
            </a:endParaRPr>
          </a:p>
        </p:txBody>
      </p:sp>
      <p:sp>
        <p:nvSpPr>
          <p:cNvPr id="14" name="Shape 9"/>
          <p:cNvSpPr/>
          <p:nvPr/>
        </p:nvSpPr>
        <p:spPr>
          <a:xfrm>
            <a:off x="868680" y="4709160"/>
            <a:ext cx="310896" cy="310896"/>
          </a:xfrm>
          <a:prstGeom prst="ellipse">
            <a:avLst/>
          </a:prstGeom>
          <a:solidFill>
            <a:srgbClr val="2A9D8F"/>
          </a:solidFill>
          <a:ln/>
        </p:spPr>
        <p:txBody>
          <a:bodyPr/>
          <a:lstStyle/>
          <a:p>
            <a:endParaRPr lang="en-GB"/>
          </a:p>
        </p:txBody>
      </p:sp>
      <p:pic>
        <p:nvPicPr>
          <p:cNvPr id="15" name="Image 3" descr="preencoded.png"/>
          <p:cNvPicPr>
            <a:picLocks noChangeAspect="1"/>
          </p:cNvPicPr>
          <p:nvPr/>
        </p:nvPicPr>
        <p:blipFill>
          <a:blip r:embed="rId3"/>
          <a:stretch>
            <a:fillRect/>
          </a:stretch>
        </p:blipFill>
        <p:spPr>
          <a:xfrm>
            <a:off x="905256" y="4745736"/>
            <a:ext cx="237744" cy="237744"/>
          </a:xfrm>
          <a:prstGeom prst="rect">
            <a:avLst/>
          </a:prstGeom>
        </p:spPr>
      </p:pic>
      <p:sp>
        <p:nvSpPr>
          <p:cNvPr id="16" name="Text 10"/>
          <p:cNvSpPr/>
          <p:nvPr/>
        </p:nvSpPr>
        <p:spPr>
          <a:xfrm>
            <a:off x="1417320" y="4617720"/>
            <a:ext cx="9966960" cy="777240"/>
          </a:xfrm>
          <a:prstGeom prst="rect">
            <a:avLst/>
          </a:prstGeom>
          <a:noFill/>
          <a:ln/>
        </p:spPr>
        <p:txBody>
          <a:bodyPr wrap="square" lIns="0" tIns="0" rIns="0" bIns="0" rtlCol="0" anchor="ctr"/>
          <a:lstStyle/>
          <a:p>
            <a:pPr marL="0" indent="0">
              <a:lnSpc>
                <a:spcPct val="108000"/>
              </a:lnSpc>
              <a:buNone/>
            </a:pPr>
            <a:r>
              <a:rPr lang="en-US" sz="1600">
                <a:solidFill>
                  <a:srgbClr val="E8F3F6"/>
                </a:solidFill>
                <a:latin typeface="Calibri" pitchFamily="34" charset="0"/>
                <a:ea typeface="Calibri" pitchFamily="34" charset="-122"/>
                <a:cs typeface="Calibri" pitchFamily="34" charset="-120"/>
              </a:rPr>
              <a:t>Used together, they improve efficiency and communication and support safe, person-centred care.</a:t>
            </a:r>
            <a:endParaRPr lang="en-US" sz="1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640080" cy="640080"/>
          </a:xfrm>
          <a:prstGeom prst="ellipse">
            <a:avLst/>
          </a:prstGeom>
          <a:solidFill>
            <a:srgbClr val="087E8B"/>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94944" y="649224"/>
            <a:ext cx="347472" cy="347472"/>
          </a:xfrm>
          <a:prstGeom prst="rect">
            <a:avLst/>
          </a:prstGeom>
        </p:spPr>
      </p:pic>
      <p:sp>
        <p:nvSpPr>
          <p:cNvPr id="4" name="Text 1"/>
          <p:cNvSpPr/>
          <p:nvPr/>
        </p:nvSpPr>
        <p:spPr>
          <a:xfrm>
            <a:off x="1325880" y="457200"/>
            <a:ext cx="9144000" cy="731520"/>
          </a:xfrm>
          <a:prstGeom prst="rect">
            <a:avLst/>
          </a:prstGeom>
          <a:noFill/>
          <a:ln/>
        </p:spPr>
        <p:txBody>
          <a:bodyPr wrap="square" lIns="0" tIns="0" rIns="0" bIns="0" rtlCol="0" anchor="ctr"/>
          <a:lstStyle/>
          <a:p>
            <a:pPr marL="0" indent="0">
              <a:buNone/>
            </a:pPr>
            <a:r>
              <a:rPr lang="en-US" sz="3000" b="1">
                <a:solidFill>
                  <a:srgbClr val="0B3A4A"/>
                </a:solidFill>
                <a:latin typeface="Century Schoolbook" pitchFamily="34" charset="0"/>
                <a:ea typeface="Century Schoolbook" pitchFamily="34" charset="-122"/>
                <a:cs typeface="Century Schoolbook" pitchFamily="34" charset="-120"/>
              </a:rPr>
              <a:t>References</a:t>
            </a:r>
            <a:endParaRPr lang="en-US" sz="3000"/>
          </a:p>
        </p:txBody>
      </p:sp>
      <p:sp>
        <p:nvSpPr>
          <p:cNvPr id="6" name="Text 3"/>
          <p:cNvSpPr/>
          <p:nvPr/>
        </p:nvSpPr>
        <p:spPr>
          <a:xfrm>
            <a:off x="548640" y="160020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Care Learning </a:t>
            </a:r>
            <a:r>
              <a:rPr lang="en-US" sz="1150">
                <a:solidFill>
                  <a:srgbClr val="1A2B33"/>
                </a:solidFill>
                <a:latin typeface="Calibri" pitchFamily="34" charset="0"/>
                <a:ea typeface="Calibri" pitchFamily="34" charset="-122"/>
                <a:cs typeface="Calibri" pitchFamily="34" charset="-120"/>
              </a:rPr>
              <a:t>(2025) </a:t>
            </a:r>
            <a:r>
              <a:rPr lang="en-US" sz="1150" i="1">
                <a:solidFill>
                  <a:srgbClr val="1A2B33"/>
                </a:solidFill>
                <a:latin typeface="Calibri" pitchFamily="34" charset="0"/>
                <a:ea typeface="Calibri" pitchFamily="34" charset="-122"/>
                <a:cs typeface="Calibri" pitchFamily="34" charset="-120"/>
              </a:rPr>
              <a:t>A guide to the Data Protection Act 2018 in health and social care.</a:t>
            </a:r>
            <a:r>
              <a:rPr lang="en-US" sz="1150">
                <a:solidFill>
                  <a:srgbClr val="1A2B33"/>
                </a:solidFill>
                <a:latin typeface="Calibri" pitchFamily="34" charset="0"/>
                <a:ea typeface="Calibri" pitchFamily="34" charset="-122"/>
                <a:cs typeface="Calibri" pitchFamily="34" charset="-120"/>
              </a:rPr>
              <a:t> Available at: carelearning.org.uk (Accessed: 12 June 2026).</a:t>
            </a:r>
            <a:endParaRPr lang="en-US" sz="1150"/>
          </a:p>
        </p:txBody>
      </p:sp>
      <p:sp>
        <p:nvSpPr>
          <p:cNvPr id="7" name="Text 4"/>
          <p:cNvSpPr/>
          <p:nvPr/>
        </p:nvSpPr>
        <p:spPr>
          <a:xfrm>
            <a:off x="548640" y="237744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Everhour </a:t>
            </a:r>
            <a:r>
              <a:rPr lang="en-US" sz="1150">
                <a:solidFill>
                  <a:srgbClr val="1A2B33"/>
                </a:solidFill>
                <a:latin typeface="Calibri" pitchFamily="34" charset="0"/>
                <a:ea typeface="Calibri" pitchFamily="34" charset="-122"/>
                <a:cs typeface="Calibri" pitchFamily="34" charset="-120"/>
              </a:rPr>
              <a:t>(2025) </a:t>
            </a:r>
            <a:r>
              <a:rPr lang="en-US" sz="1150" i="1">
                <a:solidFill>
                  <a:srgbClr val="1A2B33"/>
                </a:solidFill>
                <a:latin typeface="Calibri" pitchFamily="34" charset="0"/>
                <a:ea typeface="Calibri" pitchFamily="34" charset="-122"/>
                <a:cs typeface="Calibri" pitchFamily="34" charset="-120"/>
              </a:rPr>
              <a:t>Employee scheduling template: free, customizable and error-free options.</a:t>
            </a:r>
            <a:r>
              <a:rPr lang="en-US" sz="1150">
                <a:solidFill>
                  <a:srgbClr val="1A2B33"/>
                </a:solidFill>
                <a:latin typeface="Calibri" pitchFamily="34" charset="0"/>
                <a:ea typeface="Calibri" pitchFamily="34" charset="-122"/>
                <a:cs typeface="Calibri" pitchFamily="34" charset="-120"/>
              </a:rPr>
              <a:t> Available at: everhour.com (Accessed: 12 June 2026).</a:t>
            </a:r>
            <a:endParaRPr lang="en-US" sz="1150"/>
          </a:p>
        </p:txBody>
      </p:sp>
      <p:sp>
        <p:nvSpPr>
          <p:cNvPr id="8" name="Text 5"/>
          <p:cNvSpPr/>
          <p:nvPr/>
        </p:nvSpPr>
        <p:spPr>
          <a:xfrm>
            <a:off x="548640" y="315468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Great Britain </a:t>
            </a:r>
            <a:r>
              <a:rPr lang="en-US" sz="1150">
                <a:solidFill>
                  <a:srgbClr val="1A2B33"/>
                </a:solidFill>
                <a:latin typeface="Calibri" pitchFamily="34" charset="0"/>
                <a:ea typeface="Calibri" pitchFamily="34" charset="-122"/>
                <a:cs typeface="Calibri" pitchFamily="34" charset="-120"/>
              </a:rPr>
              <a:t>(2018) </a:t>
            </a:r>
            <a:r>
              <a:rPr lang="en-US" sz="1150" i="1">
                <a:solidFill>
                  <a:srgbClr val="1A2B33"/>
                </a:solidFill>
                <a:latin typeface="Calibri" pitchFamily="34" charset="0"/>
                <a:ea typeface="Calibri" pitchFamily="34" charset="-122"/>
                <a:cs typeface="Calibri" pitchFamily="34" charset="-120"/>
              </a:rPr>
              <a:t>Data Protection Act 2018.</a:t>
            </a:r>
            <a:r>
              <a:rPr lang="en-US" sz="1150">
                <a:solidFill>
                  <a:srgbClr val="1A2B33"/>
                </a:solidFill>
                <a:latin typeface="Calibri" pitchFamily="34" charset="0"/>
                <a:ea typeface="Calibri" pitchFamily="34" charset="-122"/>
                <a:cs typeface="Calibri" pitchFamily="34" charset="-120"/>
              </a:rPr>
              <a:t> London: The Stationery Office. Available at: legislation.gov.uk (Accessed: 12 June 2026).</a:t>
            </a:r>
            <a:endParaRPr lang="en-US" sz="1150"/>
          </a:p>
        </p:txBody>
      </p:sp>
      <p:sp>
        <p:nvSpPr>
          <p:cNvPr id="9" name="Text 6"/>
          <p:cNvSpPr/>
          <p:nvPr/>
        </p:nvSpPr>
        <p:spPr>
          <a:xfrm>
            <a:off x="548640" y="393192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LeaveWizard </a:t>
            </a:r>
            <a:r>
              <a:rPr lang="en-US" sz="1150">
                <a:solidFill>
                  <a:srgbClr val="1A2B33"/>
                </a:solidFill>
                <a:latin typeface="Calibri" pitchFamily="34" charset="0"/>
                <a:ea typeface="Calibri" pitchFamily="34" charset="-122"/>
                <a:cs typeface="Calibri" pitchFamily="34" charset="-120"/>
              </a:rPr>
              <a:t>(2026) </a:t>
            </a:r>
            <a:r>
              <a:rPr lang="en-US" sz="1150" i="1">
                <a:solidFill>
                  <a:srgbClr val="1A2B33"/>
                </a:solidFill>
                <a:latin typeface="Calibri" pitchFamily="34" charset="0"/>
                <a:ea typeface="Calibri" pitchFamily="34" charset="-122"/>
                <a:cs typeface="Calibri" pitchFamily="34" charset="-120"/>
              </a:rPr>
              <a:t>Best rota template for workforce planning and staff scheduling.</a:t>
            </a:r>
            <a:r>
              <a:rPr lang="en-US" sz="1150">
                <a:solidFill>
                  <a:srgbClr val="1A2B33"/>
                </a:solidFill>
                <a:latin typeface="Calibri" pitchFamily="34" charset="0"/>
                <a:ea typeface="Calibri" pitchFamily="34" charset="-122"/>
                <a:cs typeface="Calibri" pitchFamily="34" charset="-120"/>
              </a:rPr>
              <a:t> Available at: leavewizard.com (Accessed: 12 June 2026).</a:t>
            </a:r>
            <a:endParaRPr lang="en-US" sz="1150"/>
          </a:p>
        </p:txBody>
      </p:sp>
      <p:sp>
        <p:nvSpPr>
          <p:cNvPr id="10" name="Text 7"/>
          <p:cNvSpPr/>
          <p:nvPr/>
        </p:nvSpPr>
        <p:spPr>
          <a:xfrm>
            <a:off x="548640" y="470916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Microsoft </a:t>
            </a:r>
            <a:r>
              <a:rPr lang="en-US" sz="1150">
                <a:solidFill>
                  <a:srgbClr val="1A2B33"/>
                </a:solidFill>
                <a:latin typeface="Calibri" pitchFamily="34" charset="0"/>
                <a:ea typeface="Calibri" pitchFamily="34" charset="-122"/>
                <a:cs typeface="Calibri" pitchFamily="34" charset="-120"/>
              </a:rPr>
              <a:t>(2024) </a:t>
            </a:r>
            <a:r>
              <a:rPr lang="en-US" sz="1150" i="1">
                <a:solidFill>
                  <a:srgbClr val="1A2B33"/>
                </a:solidFill>
                <a:latin typeface="Calibri" pitchFamily="34" charset="0"/>
                <a:ea typeface="Calibri" pitchFamily="34" charset="-122"/>
                <a:cs typeface="Calibri" pitchFamily="34" charset="-120"/>
              </a:rPr>
              <a:t>Get started with Microsoft 365 for healthcare organizations.</a:t>
            </a:r>
            <a:r>
              <a:rPr lang="en-US" sz="1150">
                <a:solidFill>
                  <a:srgbClr val="1A2B33"/>
                </a:solidFill>
                <a:latin typeface="Calibri" pitchFamily="34" charset="0"/>
                <a:ea typeface="Calibri" pitchFamily="34" charset="-122"/>
                <a:cs typeface="Calibri" pitchFamily="34" charset="-120"/>
              </a:rPr>
              <a:t> Available at: learn.microsoft.com (Accessed: 12 June 2026).</a:t>
            </a:r>
            <a:endParaRPr lang="en-US" sz="1150"/>
          </a:p>
        </p:txBody>
      </p:sp>
      <p:sp>
        <p:nvSpPr>
          <p:cNvPr id="11" name="Text 8"/>
          <p:cNvSpPr/>
          <p:nvPr/>
        </p:nvSpPr>
        <p:spPr>
          <a:xfrm>
            <a:off x="548640" y="548640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NHS England </a:t>
            </a:r>
            <a:r>
              <a:rPr lang="en-US" sz="1150">
                <a:solidFill>
                  <a:srgbClr val="1A2B33"/>
                </a:solidFill>
                <a:latin typeface="Calibri" pitchFamily="34" charset="0"/>
                <a:ea typeface="Calibri" pitchFamily="34" charset="-122"/>
                <a:cs typeface="Calibri" pitchFamily="34" charset="-120"/>
              </a:rPr>
              <a:t>(no date) </a:t>
            </a:r>
            <a:r>
              <a:rPr lang="en-US" sz="1150" i="1">
                <a:solidFill>
                  <a:srgbClr val="1A2B33"/>
                </a:solidFill>
                <a:latin typeface="Calibri" pitchFamily="34" charset="0"/>
                <a:ea typeface="Calibri" pitchFamily="34" charset="-122"/>
                <a:cs typeface="Calibri" pitchFamily="34" charset="-120"/>
              </a:rPr>
              <a:t>Towards a unified vision of nursing and midwifery documentation.</a:t>
            </a:r>
            <a:r>
              <a:rPr lang="en-US" sz="1150">
                <a:solidFill>
                  <a:srgbClr val="1A2B33"/>
                </a:solidFill>
                <a:latin typeface="Calibri" pitchFamily="34" charset="0"/>
                <a:ea typeface="Calibri" pitchFamily="34" charset="-122"/>
                <a:cs typeface="Calibri" pitchFamily="34" charset="-120"/>
              </a:rPr>
              <a:t> Available at: england.nhs.uk (Accessed: 12 June 2026).</a:t>
            </a:r>
            <a:endParaRPr lang="en-US" sz="1150"/>
          </a:p>
        </p:txBody>
      </p:sp>
      <p:sp>
        <p:nvSpPr>
          <p:cNvPr id="12" name="Text 9"/>
          <p:cNvSpPr/>
          <p:nvPr/>
        </p:nvSpPr>
        <p:spPr>
          <a:xfrm>
            <a:off x="6355080" y="160020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NHS England </a:t>
            </a:r>
            <a:r>
              <a:rPr lang="en-US" sz="1150">
                <a:solidFill>
                  <a:srgbClr val="1A2B33"/>
                </a:solidFill>
                <a:latin typeface="Calibri" pitchFamily="34" charset="0"/>
                <a:ea typeface="Calibri" pitchFamily="34" charset="-122"/>
                <a:cs typeface="Calibri" pitchFamily="34" charset="-120"/>
              </a:rPr>
              <a:t>(2025) </a:t>
            </a:r>
            <a:r>
              <a:rPr lang="en-US" sz="1150" i="1">
                <a:solidFill>
                  <a:srgbClr val="1A2B33"/>
                </a:solidFill>
                <a:latin typeface="Calibri" pitchFamily="34" charset="0"/>
                <a:ea typeface="Calibri" pitchFamily="34" charset="-122"/>
                <a:cs typeface="Calibri" pitchFamily="34" charset="-120"/>
              </a:rPr>
              <a:t>Care Certificate.</a:t>
            </a:r>
            <a:r>
              <a:rPr lang="en-US" sz="1150">
                <a:solidFill>
                  <a:srgbClr val="1A2B33"/>
                </a:solidFill>
                <a:latin typeface="Calibri" pitchFamily="34" charset="0"/>
                <a:ea typeface="Calibri" pitchFamily="34" charset="-122"/>
                <a:cs typeface="Calibri" pitchFamily="34" charset="-120"/>
              </a:rPr>
              <a:t> Available at: hee.nhs.uk/our-work/care-certificate (Accessed: 12 June 2026).</a:t>
            </a:r>
            <a:endParaRPr lang="en-US" sz="1150"/>
          </a:p>
        </p:txBody>
      </p:sp>
      <p:sp>
        <p:nvSpPr>
          <p:cNvPr id="13" name="Text 10"/>
          <p:cNvSpPr/>
          <p:nvPr/>
        </p:nvSpPr>
        <p:spPr>
          <a:xfrm>
            <a:off x="6355080" y="237744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Nursing and Midwifery Council </a:t>
            </a:r>
            <a:r>
              <a:rPr lang="en-US" sz="1150">
                <a:solidFill>
                  <a:srgbClr val="1A2B33"/>
                </a:solidFill>
                <a:latin typeface="Calibri" pitchFamily="34" charset="0"/>
                <a:ea typeface="Calibri" pitchFamily="34" charset="-122"/>
                <a:cs typeface="Calibri" pitchFamily="34" charset="-120"/>
              </a:rPr>
              <a:t>(2018) </a:t>
            </a:r>
            <a:r>
              <a:rPr lang="en-US" sz="1150" i="1">
                <a:solidFill>
                  <a:srgbClr val="1A2B33"/>
                </a:solidFill>
                <a:latin typeface="Calibri" pitchFamily="34" charset="0"/>
                <a:ea typeface="Calibri" pitchFamily="34" charset="-122"/>
                <a:cs typeface="Calibri" pitchFamily="34" charset="-120"/>
              </a:rPr>
              <a:t>The Code: professional standards of practice and behaviour for nurses, midwives and nursing associates.</a:t>
            </a:r>
            <a:r>
              <a:rPr lang="en-US" sz="1150">
                <a:solidFill>
                  <a:srgbClr val="1A2B33"/>
                </a:solidFill>
                <a:latin typeface="Calibri" pitchFamily="34" charset="0"/>
                <a:ea typeface="Calibri" pitchFamily="34" charset="-122"/>
                <a:cs typeface="Calibri" pitchFamily="34" charset="-120"/>
              </a:rPr>
              <a:t> London: NMC.</a:t>
            </a:r>
            <a:endParaRPr lang="en-US" sz="1150"/>
          </a:p>
        </p:txBody>
      </p:sp>
      <p:sp>
        <p:nvSpPr>
          <p:cNvPr id="14" name="Text 11"/>
          <p:cNvSpPr/>
          <p:nvPr/>
        </p:nvSpPr>
        <p:spPr>
          <a:xfrm>
            <a:off x="6355080" y="315468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Peopleware </a:t>
            </a:r>
            <a:r>
              <a:rPr lang="en-US" sz="1150">
                <a:solidFill>
                  <a:srgbClr val="1A2B33"/>
                </a:solidFill>
                <a:latin typeface="Calibri" pitchFamily="34" charset="0"/>
                <a:ea typeface="Calibri" pitchFamily="34" charset="-122"/>
                <a:cs typeface="Calibri" pitchFamily="34" charset="-120"/>
              </a:rPr>
              <a:t>(2025) </a:t>
            </a:r>
            <a:r>
              <a:rPr lang="en-US" sz="1150" i="1">
                <a:solidFill>
                  <a:srgbClr val="1A2B33"/>
                </a:solidFill>
                <a:latin typeface="Calibri" pitchFamily="34" charset="0"/>
                <a:ea typeface="Calibri" pitchFamily="34" charset="-122"/>
                <a:cs typeface="Calibri" pitchFamily="34" charset="-120"/>
              </a:rPr>
              <a:t>The best way to use Excel for workforce planning.</a:t>
            </a:r>
            <a:r>
              <a:rPr lang="en-US" sz="1150">
                <a:solidFill>
                  <a:srgbClr val="1A2B33"/>
                </a:solidFill>
                <a:latin typeface="Calibri" pitchFamily="34" charset="0"/>
                <a:ea typeface="Calibri" pitchFamily="34" charset="-122"/>
                <a:cs typeface="Calibri" pitchFamily="34" charset="-120"/>
              </a:rPr>
              <a:t> Available at: blog.peopleware.com (Accessed: 12 June 2026).</a:t>
            </a:r>
            <a:endParaRPr lang="en-US" sz="1150"/>
          </a:p>
        </p:txBody>
      </p:sp>
      <p:sp>
        <p:nvSpPr>
          <p:cNvPr id="15" name="Text 12"/>
          <p:cNvSpPr/>
          <p:nvPr/>
        </p:nvSpPr>
        <p:spPr>
          <a:xfrm>
            <a:off x="6355080" y="393192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RCNi </a:t>
            </a:r>
            <a:r>
              <a:rPr lang="en-US" sz="1150">
                <a:solidFill>
                  <a:srgbClr val="1A2B33"/>
                </a:solidFill>
                <a:latin typeface="Calibri" pitchFamily="34" charset="0"/>
                <a:ea typeface="Calibri" pitchFamily="34" charset="-122"/>
                <a:cs typeface="Calibri" pitchFamily="34" charset="-120"/>
              </a:rPr>
              <a:t>(2024) </a:t>
            </a:r>
            <a:r>
              <a:rPr lang="en-US" sz="1150" i="1">
                <a:solidFill>
                  <a:srgbClr val="1A2B33"/>
                </a:solidFill>
                <a:latin typeface="Calibri" pitchFamily="34" charset="0"/>
                <a:ea typeface="Calibri" pitchFamily="34" charset="-122"/>
                <a:cs typeface="Calibri" pitchFamily="34" charset="-120"/>
              </a:rPr>
              <a:t>Record-keeping and documentation in nursing: how to get it right.</a:t>
            </a:r>
            <a:r>
              <a:rPr lang="en-US" sz="1150">
                <a:solidFill>
                  <a:srgbClr val="1A2B33"/>
                </a:solidFill>
                <a:latin typeface="Calibri" pitchFamily="34" charset="0"/>
                <a:ea typeface="Calibri" pitchFamily="34" charset="-122"/>
                <a:cs typeface="Calibri" pitchFamily="34" charset="-120"/>
              </a:rPr>
              <a:t> Available at: rcni.com (Accessed: 12 June 2026).</a:t>
            </a:r>
            <a:endParaRPr lang="en-US" sz="1150"/>
          </a:p>
        </p:txBody>
      </p:sp>
      <p:sp>
        <p:nvSpPr>
          <p:cNvPr id="16" name="Text 13"/>
          <p:cNvSpPr/>
          <p:nvPr/>
        </p:nvSpPr>
        <p:spPr>
          <a:xfrm>
            <a:off x="6355080" y="470916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Skills for Care </a:t>
            </a:r>
            <a:r>
              <a:rPr lang="en-US" sz="1150">
                <a:solidFill>
                  <a:srgbClr val="1A2B33"/>
                </a:solidFill>
                <a:latin typeface="Calibri" pitchFamily="34" charset="0"/>
                <a:ea typeface="Calibri" pitchFamily="34" charset="-122"/>
                <a:cs typeface="Calibri" pitchFamily="34" charset="-120"/>
              </a:rPr>
              <a:t>(2018) </a:t>
            </a:r>
            <a:r>
              <a:rPr lang="en-US" sz="1150" i="1">
                <a:solidFill>
                  <a:srgbClr val="1A2B33"/>
                </a:solidFill>
                <a:latin typeface="Calibri" pitchFamily="34" charset="0"/>
                <a:ea typeface="Calibri" pitchFamily="34" charset="-122"/>
                <a:cs typeface="Calibri" pitchFamily="34" charset="-120"/>
              </a:rPr>
              <a:t>The General Data Protection Regulation (GDPR).</a:t>
            </a:r>
            <a:r>
              <a:rPr lang="en-US" sz="1150">
                <a:solidFill>
                  <a:srgbClr val="1A2B33"/>
                </a:solidFill>
                <a:latin typeface="Calibri" pitchFamily="34" charset="0"/>
                <a:ea typeface="Calibri" pitchFamily="34" charset="-122"/>
                <a:cs typeface="Calibri" pitchFamily="34" charset="-120"/>
              </a:rPr>
              <a:t> Leeds: Skills for Care. Available at: skillsforcare.org.uk (Accessed: 12 June 2026).</a:t>
            </a:r>
            <a:endParaRPr lang="en-US" sz="1150"/>
          </a:p>
        </p:txBody>
      </p:sp>
      <p:sp>
        <p:nvSpPr>
          <p:cNvPr id="17" name="Text 14"/>
          <p:cNvSpPr/>
          <p:nvPr/>
        </p:nvSpPr>
        <p:spPr>
          <a:xfrm>
            <a:off x="6355080" y="548640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The Inform Team </a:t>
            </a:r>
            <a:r>
              <a:rPr lang="en-US" sz="1150">
                <a:solidFill>
                  <a:srgbClr val="1A2B33"/>
                </a:solidFill>
                <a:latin typeface="Calibri" pitchFamily="34" charset="0"/>
                <a:ea typeface="Calibri" pitchFamily="34" charset="-122"/>
                <a:cs typeface="Calibri" pitchFamily="34" charset="-120"/>
              </a:rPr>
              <a:t>(2023) </a:t>
            </a:r>
            <a:r>
              <a:rPr lang="en-US" sz="1150" i="1">
                <a:solidFill>
                  <a:srgbClr val="1A2B33"/>
                </a:solidFill>
                <a:latin typeface="Calibri" pitchFamily="34" charset="0"/>
                <a:ea typeface="Calibri" pitchFamily="34" charset="-122"/>
                <a:cs typeface="Calibri" pitchFamily="34" charset="-120"/>
              </a:rPr>
              <a:t>Social care staff shortages: can Microsoft 365 help?</a:t>
            </a:r>
            <a:r>
              <a:rPr lang="en-US" sz="1150">
                <a:solidFill>
                  <a:srgbClr val="1A2B33"/>
                </a:solidFill>
                <a:latin typeface="Calibri" pitchFamily="34" charset="0"/>
                <a:ea typeface="Calibri" pitchFamily="34" charset="-122"/>
                <a:cs typeface="Calibri" pitchFamily="34" charset="-120"/>
              </a:rPr>
              <a:t> Available at: theinformteam.com (Accessed: 12 June 2026).</a:t>
            </a:r>
            <a:endParaRPr lang="en-US" sz="115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1832</Words>
  <Application>Microsoft Office PowerPoint</Application>
  <PresentationFormat>Widescreen</PresentationFormat>
  <Paragraphs>162</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Schoolbook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Matching Microsoft 365 Tools to Workplace Tasks</dc:title>
  <dc:subject>PptxGenJS Presentation</dc:subject>
  <dc:creator>Group — LCHS4007</dc:creator>
  <cp:lastModifiedBy>Fatuma Abdalla</cp:lastModifiedBy>
  <cp:revision>13</cp:revision>
  <dcterms:created xsi:type="dcterms:W3CDTF">2026-06-11T22:12:28Z</dcterms:created>
  <dcterms:modified xsi:type="dcterms:W3CDTF">2026-06-20T13:10:38Z</dcterms:modified>
</cp:coreProperties>
</file>