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notesMasterIdLst>
    <p:notesMasterId r:id="rId11"/>
  </p:notesMasterIdLst>
  <p:sldIdLst>
    <p:sldId id="256" r:id="rId2"/>
    <p:sldId id="257" r:id="rId3"/>
    <p:sldId id="259" r:id="rId4"/>
    <p:sldId id="262" r:id="rId5"/>
    <p:sldId id="263" r:id="rId6"/>
    <p:sldId id="264" r:id="rId7"/>
    <p:sldId id="258" r:id="rId8"/>
    <p:sldId id="261"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752"/>
    <p:restoredTop sz="84949"/>
  </p:normalViewPr>
  <p:slideViewPr>
    <p:cSldViewPr snapToGrid="0">
      <p:cViewPr varScale="1">
        <p:scale>
          <a:sx n="99" d="100"/>
          <a:sy n="99" d="100"/>
        </p:scale>
        <p:origin x="123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6EE389-0D6F-2343-8F92-ECC3AD943D5A}" type="datetimeFigureOut">
              <a:rPr lang="en-US" smtClean="0"/>
              <a:t>5/12/26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B55AF0-AE23-A24F-9ED9-1B71CD1BABFB}" type="slidenum">
              <a:rPr lang="en-US" smtClean="0"/>
              <a:t>‹#›</a:t>
            </a:fld>
            <a:endParaRPr lang="en-US"/>
          </a:p>
        </p:txBody>
      </p:sp>
    </p:spTree>
    <p:extLst>
      <p:ext uri="{BB962C8B-B14F-4D97-AF65-F5344CB8AC3E}">
        <p14:creationId xmlns:p14="http://schemas.microsoft.com/office/powerpoint/2010/main" val="2831309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B55AF0-AE23-A24F-9ED9-1B71CD1BABFB}" type="slidenum">
              <a:rPr lang="en-US" smtClean="0"/>
              <a:t>1</a:t>
            </a:fld>
            <a:endParaRPr lang="en-US"/>
          </a:p>
        </p:txBody>
      </p:sp>
    </p:spTree>
    <p:extLst>
      <p:ext uri="{BB962C8B-B14F-4D97-AF65-F5344CB8AC3E}">
        <p14:creationId xmlns:p14="http://schemas.microsoft.com/office/powerpoint/2010/main" val="35112451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B55AF0-AE23-A24F-9ED9-1B71CD1BABFB}" type="slidenum">
              <a:rPr lang="en-US" smtClean="0"/>
              <a:t>2</a:t>
            </a:fld>
            <a:endParaRPr lang="en-US"/>
          </a:p>
        </p:txBody>
      </p:sp>
    </p:spTree>
    <p:extLst>
      <p:ext uri="{BB962C8B-B14F-4D97-AF65-F5344CB8AC3E}">
        <p14:creationId xmlns:p14="http://schemas.microsoft.com/office/powerpoint/2010/main" val="26960145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B55AF0-AE23-A24F-9ED9-1B71CD1BABFB}" type="slidenum">
              <a:rPr lang="en-US" smtClean="0"/>
              <a:t>3</a:t>
            </a:fld>
            <a:endParaRPr lang="en-US"/>
          </a:p>
        </p:txBody>
      </p:sp>
    </p:spTree>
    <p:extLst>
      <p:ext uri="{BB962C8B-B14F-4D97-AF65-F5344CB8AC3E}">
        <p14:creationId xmlns:p14="http://schemas.microsoft.com/office/powerpoint/2010/main" val="1990273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B55AF0-AE23-A24F-9ED9-1B71CD1BABFB}" type="slidenum">
              <a:rPr lang="en-US" smtClean="0"/>
              <a:t>4</a:t>
            </a:fld>
            <a:endParaRPr lang="en-US"/>
          </a:p>
        </p:txBody>
      </p:sp>
    </p:spTree>
    <p:extLst>
      <p:ext uri="{BB962C8B-B14F-4D97-AF65-F5344CB8AC3E}">
        <p14:creationId xmlns:p14="http://schemas.microsoft.com/office/powerpoint/2010/main" val="15666443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B55AF0-AE23-A24F-9ED9-1B71CD1BABFB}" type="slidenum">
              <a:rPr lang="en-US" smtClean="0"/>
              <a:t>5</a:t>
            </a:fld>
            <a:endParaRPr lang="en-US"/>
          </a:p>
        </p:txBody>
      </p:sp>
    </p:spTree>
    <p:extLst>
      <p:ext uri="{BB962C8B-B14F-4D97-AF65-F5344CB8AC3E}">
        <p14:creationId xmlns:p14="http://schemas.microsoft.com/office/powerpoint/2010/main" val="39351640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B55AF0-AE23-A24F-9ED9-1B71CD1BABFB}" type="slidenum">
              <a:rPr lang="en-US" smtClean="0"/>
              <a:t>6</a:t>
            </a:fld>
            <a:endParaRPr lang="en-US"/>
          </a:p>
        </p:txBody>
      </p:sp>
    </p:spTree>
    <p:extLst>
      <p:ext uri="{BB962C8B-B14F-4D97-AF65-F5344CB8AC3E}">
        <p14:creationId xmlns:p14="http://schemas.microsoft.com/office/powerpoint/2010/main" val="604827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61B55AF0-AE23-A24F-9ED9-1B71CD1BABFB}" type="slidenum">
              <a:rPr lang="en-US" smtClean="0"/>
              <a:t>8</a:t>
            </a:fld>
            <a:endParaRPr lang="en-US"/>
          </a:p>
        </p:txBody>
      </p:sp>
    </p:spTree>
    <p:extLst>
      <p:ext uri="{BB962C8B-B14F-4D97-AF65-F5344CB8AC3E}">
        <p14:creationId xmlns:p14="http://schemas.microsoft.com/office/powerpoint/2010/main" val="984606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608406" y="4512376"/>
            <a:ext cx="8639776" cy="900190"/>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E7736193-EDE3-4BB5-AE5F-E6E5472AB8BE}" type="datetimeFigureOut">
              <a:rPr lang="en-US" smtClean="0"/>
              <a:t>5/12/26</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608406" y="1720884"/>
            <a:ext cx="8639775" cy="2734693"/>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3700173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E7736193-EDE3-4BB5-AE5F-E6E5472AB8BE}" type="datetimeFigureOut">
              <a:rPr lang="en-US" smtClean="0"/>
              <a:t>5/12/26</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791519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622474" y="2413788"/>
            <a:ext cx="8085116" cy="2737521"/>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622474" y="1351721"/>
            <a:ext cx="8085118" cy="993913"/>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E7736193-EDE3-4BB5-AE5F-E6E5472AB8BE}" type="datetimeFigureOut">
              <a:rPr lang="en-US" smtClean="0"/>
              <a:t>5/12/26</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905590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a:xfrm>
            <a:off x="1615817" y="1272209"/>
            <a:ext cx="9164725" cy="1033670"/>
          </a:xfrm>
        </p:spPr>
        <p:txBody>
          <a:bodyPr anchor="b"/>
          <a:lstStyle/>
          <a:p>
            <a:r>
              <a:rPr lang="en-US" dirty="0"/>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615817" y="2425148"/>
            <a:ext cx="4188635" cy="316064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371355" y="2425148"/>
            <a:ext cx="4188635" cy="316064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E7736193-EDE3-4BB5-AE5F-E6E5472AB8BE}" type="datetimeFigureOut">
              <a:rPr lang="en-US" smtClean="0"/>
              <a:t>5/12/26</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015324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017442" y="600817"/>
            <a:ext cx="10079497" cy="1168706"/>
          </a:xfrm>
        </p:spPr>
        <p:txBody>
          <a:bodyPr anchor="b"/>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017442" y="1798488"/>
            <a:ext cx="4599587"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017442" y="2777279"/>
            <a:ext cx="4599587"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497352" y="1798488"/>
            <a:ext cx="4599588"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497352" y="2777279"/>
            <a:ext cx="4599588"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E7736193-EDE3-4BB5-AE5F-E6E5472AB8BE}" type="datetimeFigureOut">
              <a:rPr lang="en-US" smtClean="0"/>
              <a:t>5/12/26</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CC2C9B9-B4B7-45CC-A7EB-16F8BADE9045}"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571185" y="2593591"/>
            <a:ext cx="4525755"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107503" y="2593591"/>
            <a:ext cx="4509526"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8339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E7736193-EDE3-4BB5-AE5F-E6E5472AB8BE}" type="datetimeFigureOut">
              <a:rPr lang="en-US" smtClean="0"/>
              <a:t>5/12/26</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92280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E7736193-EDE3-4BB5-AE5F-E6E5472AB8BE}" type="datetimeFigureOut">
              <a:rPr lang="en-US" smtClean="0"/>
              <a:t>5/12/26</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2800230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80121" y="1391478"/>
            <a:ext cx="3288432" cy="1951414"/>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03235" y="920080"/>
            <a:ext cx="5312467" cy="502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80121" y="3566727"/>
            <a:ext cx="3288432" cy="1766325"/>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E7736193-EDE3-4BB5-AE5F-E6E5472AB8BE}" type="datetimeFigureOut">
              <a:rPr lang="en-US" smtClean="0"/>
              <a:t>5/12/26</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11" name="Rectangle 10">
            <a:extLst>
              <a:ext uri="{FF2B5EF4-FFF2-40B4-BE49-F238E27FC236}">
                <a16:creationId xmlns:a16="http://schemas.microsoft.com/office/drawing/2014/main" id="{96AAC029-BE5C-900C-E7D2-DE6E31789D1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21462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80120" y="1391478"/>
            <a:ext cx="3322510" cy="2037522"/>
          </a:xfrm>
        </p:spPr>
        <p:txBody>
          <a:bodyPr anchor="t">
            <a:normAutofit/>
          </a:bodyPr>
          <a:lstStyle>
            <a:lvl1pPr>
              <a:defRPr sz="2400"/>
            </a:lvl1pPr>
          </a:lstStyle>
          <a:p>
            <a:r>
              <a:rPr lang="en-US" dirty="0"/>
              <a:t>Click to edit Master title style</a:t>
            </a:r>
          </a:p>
        </p:txBody>
      </p:sp>
      <p:sp useBgFill="1">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907143" y="931857"/>
            <a:ext cx="5351659" cy="49963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80120" y="3742792"/>
            <a:ext cx="3322510" cy="1590261"/>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E7736193-EDE3-4BB5-AE5F-E6E5472AB8BE}" type="datetimeFigureOut">
              <a:rPr lang="en-US" smtClean="0"/>
              <a:t>5/12/26</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9" name="Rectangle 8">
            <a:extLst>
              <a:ext uri="{FF2B5EF4-FFF2-40B4-BE49-F238E27FC236}">
                <a16:creationId xmlns:a16="http://schemas.microsoft.com/office/drawing/2014/main" id="{4DD8EE65-D4F9-418A-1628-F5DFD3DBA24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1619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a:xfrm>
            <a:off x="1624338" y="1255172"/>
            <a:ext cx="9297346" cy="1050707"/>
          </a:xfrm>
        </p:spPr>
        <p:txBody>
          <a:bodyPr anchor="b"/>
          <a:lstStyle/>
          <a:p>
            <a:r>
              <a:rPr lang="en-US" dirty="0"/>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a:xfrm>
            <a:off x="1624338" y="2419468"/>
            <a:ext cx="9297346" cy="32543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E7736193-EDE3-4BB5-AE5F-E6E5472AB8BE}" type="datetimeFigureOut">
              <a:rPr lang="en-US" smtClean="0"/>
              <a:t>5/12/26</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2962449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26961" y="1414196"/>
            <a:ext cx="1817441" cy="4100602"/>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1346042" y="1414196"/>
            <a:ext cx="7780919" cy="410060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E7736193-EDE3-4BB5-AE5F-E6E5472AB8BE}" type="datetimeFigureOut">
              <a:rPr lang="en-US" smtClean="0"/>
              <a:t>5/12/26</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390207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620442" y="1233199"/>
            <a:ext cx="8977511" cy="107382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620444" y="2419639"/>
            <a:ext cx="8977509" cy="31417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n-lt"/>
              </a:defRPr>
            </a:lvl1pPr>
          </a:lstStyle>
          <a:p>
            <a:fld id="{E7736193-EDE3-4BB5-AE5F-E6E5472AB8BE}" type="datetimeFigureOut">
              <a:rPr lang="en-US" smtClean="0"/>
              <a:t>5/12/26</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n-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696577" y="6199188"/>
            <a:ext cx="619125" cy="365125"/>
          </a:xfrm>
          <a:prstGeom prst="rect">
            <a:avLst/>
          </a:prstGeom>
        </p:spPr>
        <p:txBody>
          <a:bodyPr vert="horz" lIns="91440" tIns="45720" rIns="91440" bIns="45720" rtlCol="0" anchor="ctr"/>
          <a:lstStyle>
            <a:lvl1pPr algn="r">
              <a:defRPr sz="1050">
                <a:solidFill>
                  <a:schemeClr val="tx1"/>
                </a:solidFill>
                <a:latin typeface="+mn-lt"/>
              </a:defRPr>
            </a:lvl1pPr>
          </a:lstStyle>
          <a:p>
            <a:fld id="{1CC2C9B9-B4B7-45CC-A7EB-16F8BADE9045}" type="slidenum">
              <a:rPr lang="en-US" smtClean="0"/>
              <a:t>‹#›</a:t>
            </a:fld>
            <a:endParaRPr lang="en-US"/>
          </a:p>
        </p:txBody>
      </p:sp>
      <p:sp>
        <p:nvSpPr>
          <p:cNvPr id="8" name="Rectangle 7">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5043629"/>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11" r:id="rId6"/>
    <p:sldLayoutId id="2147483706" r:id="rId7"/>
    <p:sldLayoutId id="2147483707" r:id="rId8"/>
    <p:sldLayoutId id="2147483708" r:id="rId9"/>
    <p:sldLayoutId id="2147483710" r:id="rId10"/>
    <p:sldLayoutId id="2147483709" r:id="rId11"/>
  </p:sldLayoutIdLst>
  <p:txStyles>
    <p:titleStyle>
      <a:lvl1pPr algn="l" defTabSz="914400" rtl="0" eaLnBrk="1" latinLnBrk="0" hangingPunct="1">
        <a:lnSpc>
          <a:spcPct val="120000"/>
        </a:lnSpc>
        <a:spcBef>
          <a:spcPct val="0"/>
        </a:spcBef>
        <a:buNone/>
        <a:defRPr sz="2800" b="1"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5.m4a"/><Relationship Id="rId7" Type="http://schemas.openxmlformats.org/officeDocument/2006/relationships/image" Target="../media/image3.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notesSlide" Target="../notesSlides/notesSlide4.xml"/><Relationship Id="rId5" Type="http://schemas.openxmlformats.org/officeDocument/2006/relationships/slideLayout" Target="../slideLayouts/slideLayout2.xml"/><Relationship Id="rId4" Type="http://schemas.openxmlformats.org/officeDocument/2006/relationships/audio" Target="../media/media5.m4a"/></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sportengland.org/funds-and-campaigns/this-girl-can" TargetMode="External"/><Relationship Id="rId3" Type="http://schemas.openxmlformats.org/officeDocument/2006/relationships/hyperlink" Target="https://assets.publishing.service.gov.uk/media/5d839543ed915d52428dc134/uk-chief-medical-officers-physical-activity-guidelines.pdf" TargetMode="External"/><Relationship Id="rId7" Type="http://schemas.openxmlformats.org/officeDocument/2006/relationships/hyperlink" Target="https://www.nhs.uk/live-well/healthy-weight/managing-your-weight/understanding-calories/" TargetMode="External"/><Relationship Id="rId2" Type="http://schemas.openxmlformats.org/officeDocument/2006/relationships/hyperlink" Target="https://healthmedia.blog.gov.uk/2023/06/07/government-plans-to-tackle-obesity-in-england/" TargetMode="External"/><Relationship Id="rId1" Type="http://schemas.openxmlformats.org/officeDocument/2006/relationships/slideLayout" Target="../slideLayouts/slideLayout3.xml"/><Relationship Id="rId6" Type="http://schemas.openxmlformats.org/officeDocument/2006/relationships/hyperlink" Target="https://www.nhs.uk/live-well/eat-well/how-to-eat-a-balanced-diet/what-are-processed-foods/" TargetMode="External"/><Relationship Id="rId5" Type="http://schemas.openxmlformats.org/officeDocument/2006/relationships/hyperlink" Target="https://www.nhs.uk/conditions/obesity/" TargetMode="External"/><Relationship Id="rId10" Type="http://schemas.openxmlformats.org/officeDocument/2006/relationships/hyperlink" Target="https://www.who.int/news-room/fact-sheets/detail/physical-activity" TargetMode="External"/><Relationship Id="rId4" Type="http://schemas.openxmlformats.org/officeDocument/2006/relationships/hyperlink" Target="https://www.gov.uk/government/statistics/national-diet-and-nutrition-survey-2019-to-2023/national-diet-and-nutrition-survey-2019-to-2023-report" TargetMode="External"/><Relationship Id="rId9" Type="http://schemas.openxmlformats.org/officeDocument/2006/relationships/hyperlink" Target="https://www.sportengland.org/research-and-data/research/inactive-people?section=at-a-glance-section"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177/2377960824124049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doi.org/10.1016/s1836-9553(12)70106-6" TargetMode="External"/><Relationship Id="rId4" Type="http://schemas.openxmlformats.org/officeDocument/2006/relationships/hyperlink" Target="https://doi.org/10.1186/s12889-022-13431-2"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7E26772-EAFC-10BB-4659-99BF2A8A1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9A952BD0-9B05-749B-3579-37F56B4EB771}"/>
              </a:ext>
            </a:extLst>
          </p:cNvPr>
          <p:cNvPicPr>
            <a:picLocks noChangeAspect="1"/>
          </p:cNvPicPr>
          <p:nvPr/>
        </p:nvPicPr>
        <p:blipFill>
          <a:blip r:embed="rId5"/>
          <a:srcRect l="12740" r="27310" b="1"/>
          <a:stretch>
            <a:fillRect/>
          </a:stretch>
        </p:blipFill>
        <p:spPr>
          <a:xfrm>
            <a:off x="4648200" y="10"/>
            <a:ext cx="7543802" cy="6857990"/>
          </a:xfrm>
          <a:prstGeom prst="rect">
            <a:avLst/>
          </a:prstGeom>
        </p:spPr>
      </p:pic>
      <p:sp>
        <p:nvSpPr>
          <p:cNvPr id="26" name="Rectangle 25">
            <a:extLst>
              <a:ext uri="{FF2B5EF4-FFF2-40B4-BE49-F238E27FC236}">
                <a16:creationId xmlns:a16="http://schemas.microsoft.com/office/drawing/2014/main" id="{E4AEFA6A-E623-CF1A-3DDF-C38D3A7E2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884" y="934542"/>
            <a:ext cx="10321575" cy="499093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0BA971-F864-CF17-1403-42E22E8B2887}"/>
              </a:ext>
            </a:extLst>
          </p:cNvPr>
          <p:cNvSpPr>
            <a:spLocks noGrp="1"/>
          </p:cNvSpPr>
          <p:nvPr>
            <p:ph type="ctrTitle"/>
          </p:nvPr>
        </p:nvSpPr>
        <p:spPr>
          <a:xfrm>
            <a:off x="934541" y="1597225"/>
            <a:ext cx="3713659" cy="1831775"/>
          </a:xfrm>
        </p:spPr>
        <p:txBody>
          <a:bodyPr anchor="ctr">
            <a:normAutofit/>
          </a:bodyPr>
          <a:lstStyle/>
          <a:p>
            <a:pPr algn="ctr"/>
            <a:r>
              <a:rPr lang="en-US" dirty="0"/>
              <a:t>Portfolio </a:t>
            </a:r>
          </a:p>
        </p:txBody>
      </p:sp>
      <p:sp>
        <p:nvSpPr>
          <p:cNvPr id="3" name="Subtitle 2">
            <a:extLst>
              <a:ext uri="{FF2B5EF4-FFF2-40B4-BE49-F238E27FC236}">
                <a16:creationId xmlns:a16="http://schemas.microsoft.com/office/drawing/2014/main" id="{C3FFABA3-EBD2-9436-C342-087CE7988D42}"/>
              </a:ext>
            </a:extLst>
          </p:cNvPr>
          <p:cNvSpPr>
            <a:spLocks noGrp="1"/>
          </p:cNvSpPr>
          <p:nvPr>
            <p:ph type="subTitle" idx="1"/>
          </p:nvPr>
        </p:nvSpPr>
        <p:spPr>
          <a:xfrm>
            <a:off x="934539" y="4042954"/>
            <a:ext cx="3713659" cy="1384689"/>
          </a:xfrm>
        </p:spPr>
        <p:txBody>
          <a:bodyPr anchor="b">
            <a:normAutofit/>
          </a:bodyPr>
          <a:lstStyle/>
          <a:p>
            <a:pPr algn="ctr"/>
            <a:r>
              <a:rPr lang="en-US" dirty="0"/>
              <a:t>Ella Barnwell</a:t>
            </a:r>
          </a:p>
          <a:p>
            <a:pPr algn="ctr"/>
            <a:r>
              <a:rPr lang="en-US" dirty="0"/>
              <a:t>2403929</a:t>
            </a:r>
          </a:p>
          <a:p>
            <a:pPr algn="ctr"/>
            <a:r>
              <a:rPr lang="en-US" dirty="0"/>
              <a:t>BMSH4200</a:t>
            </a:r>
          </a:p>
        </p:txBody>
      </p:sp>
      <p:pic>
        <p:nvPicPr>
          <p:cNvPr id="20" name="Audio Recording 21 Apr 2026 at 10:39:34">
            <a:hlinkClick r:id="" action="ppaction://media"/>
            <a:extLst>
              <a:ext uri="{FF2B5EF4-FFF2-40B4-BE49-F238E27FC236}">
                <a16:creationId xmlns:a16="http://schemas.microsoft.com/office/drawing/2014/main" id="{63596D05-C5FB-54C0-D1F2-54BBCF90934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 y="5925474"/>
            <a:ext cx="812800" cy="812800"/>
          </a:xfrm>
          <a:prstGeom prst="rect">
            <a:avLst/>
          </a:prstGeom>
        </p:spPr>
      </p:pic>
    </p:spTree>
    <p:extLst>
      <p:ext uri="{BB962C8B-B14F-4D97-AF65-F5344CB8AC3E}">
        <p14:creationId xmlns:p14="http://schemas.microsoft.com/office/powerpoint/2010/main" val="3911864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556"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F8FD-D396-BCE5-4A9F-3CCAE6CCC22C}"/>
              </a:ext>
            </a:extLst>
          </p:cNvPr>
          <p:cNvSpPr>
            <a:spLocks noGrp="1"/>
          </p:cNvSpPr>
          <p:nvPr>
            <p:ph type="title"/>
          </p:nvPr>
        </p:nvSpPr>
        <p:spPr/>
        <p:txBody>
          <a:bodyPr/>
          <a:lstStyle/>
          <a:p>
            <a:r>
              <a:rPr lang="en-US" dirty="0"/>
              <a:t>AI Acknowledgement </a:t>
            </a:r>
          </a:p>
        </p:txBody>
      </p:sp>
      <p:sp>
        <p:nvSpPr>
          <p:cNvPr id="3" name="Content Placeholder 2">
            <a:extLst>
              <a:ext uri="{FF2B5EF4-FFF2-40B4-BE49-F238E27FC236}">
                <a16:creationId xmlns:a16="http://schemas.microsoft.com/office/drawing/2014/main" id="{FA6DA1C2-1181-3E33-2722-235CD68E8851}"/>
              </a:ext>
            </a:extLst>
          </p:cNvPr>
          <p:cNvSpPr>
            <a:spLocks noGrp="1"/>
          </p:cNvSpPr>
          <p:nvPr>
            <p:ph idx="1"/>
          </p:nvPr>
        </p:nvSpPr>
        <p:spPr/>
        <p:txBody>
          <a:bodyPr/>
          <a:lstStyle/>
          <a:p>
            <a:pPr marL="0" indent="0" algn="just">
              <a:buNone/>
            </a:pPr>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p>
          <a:p>
            <a:pPr marL="0" indent="0">
              <a:buNone/>
            </a:pPr>
            <a:endParaRPr lang="en-US" dirty="0"/>
          </a:p>
        </p:txBody>
      </p:sp>
      <p:pic>
        <p:nvPicPr>
          <p:cNvPr id="13" name="Audio Recording 21 Apr 2026 at 10:30:25">
            <a:hlinkClick r:id="" action="ppaction://media"/>
            <a:extLst>
              <a:ext uri="{FF2B5EF4-FFF2-40B4-BE49-F238E27FC236}">
                <a16:creationId xmlns:a16="http://schemas.microsoft.com/office/drawing/2014/main" id="{91BBE2FF-47DD-EE16-DC6B-9333546CCF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03200" y="5977021"/>
            <a:ext cx="812800" cy="812800"/>
          </a:xfrm>
          <a:prstGeom prst="rect">
            <a:avLst/>
          </a:prstGeom>
        </p:spPr>
      </p:pic>
    </p:spTree>
    <p:extLst>
      <p:ext uri="{BB962C8B-B14F-4D97-AF65-F5344CB8AC3E}">
        <p14:creationId xmlns:p14="http://schemas.microsoft.com/office/powerpoint/2010/main" val="1405378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924"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E52F8-D835-9ABA-D310-7F72E001A7FA}"/>
              </a:ext>
            </a:extLst>
          </p:cNvPr>
          <p:cNvSpPr>
            <a:spLocks noGrp="1"/>
          </p:cNvSpPr>
          <p:nvPr>
            <p:ph type="title"/>
          </p:nvPr>
        </p:nvSpPr>
        <p:spPr>
          <a:xfrm>
            <a:off x="972273" y="706062"/>
            <a:ext cx="10278319" cy="1775404"/>
          </a:xfrm>
        </p:spPr>
        <p:txBody>
          <a:bodyPr>
            <a:normAutofit/>
          </a:bodyPr>
          <a:lstStyle/>
          <a:p>
            <a:r>
              <a:rPr lang="en-GB" dirty="0"/>
              <a:t>Discuss the causes of the so-called obesity crisis facing the UK</a:t>
            </a:r>
            <a:br>
              <a:rPr lang="en-GB" dirty="0"/>
            </a:br>
            <a:endParaRPr lang="en-US" dirty="0"/>
          </a:p>
        </p:txBody>
      </p:sp>
      <p:sp>
        <p:nvSpPr>
          <p:cNvPr id="3" name="Content Placeholder 2">
            <a:extLst>
              <a:ext uri="{FF2B5EF4-FFF2-40B4-BE49-F238E27FC236}">
                <a16:creationId xmlns:a16="http://schemas.microsoft.com/office/drawing/2014/main" id="{EA734D69-4A1E-93BE-F933-6453B7FA5BE8}"/>
              </a:ext>
            </a:extLst>
          </p:cNvPr>
          <p:cNvSpPr>
            <a:spLocks noGrp="1"/>
          </p:cNvSpPr>
          <p:nvPr>
            <p:ph idx="1"/>
          </p:nvPr>
        </p:nvSpPr>
        <p:spPr>
          <a:xfrm>
            <a:off x="972273" y="1851956"/>
            <a:ext cx="10278319" cy="4063935"/>
          </a:xfrm>
        </p:spPr>
        <p:txBody>
          <a:bodyPr>
            <a:normAutofit fontScale="85000" lnSpcReduction="10000"/>
          </a:bodyPr>
          <a:lstStyle/>
          <a:p>
            <a:pPr marL="0" indent="0" algn="just">
              <a:buNone/>
            </a:pPr>
            <a:r>
              <a:rPr lang="en-GB" sz="1200" dirty="0"/>
              <a:t>The term obese describes a person who has excess body fat (National Health Service, 2023 a). In the UK, obesity has been labelled a major public health crisis with ‘1 in 4 adults and 1 in 5 children aged 10 to 11 are living with obesity’ (National Health Service, 2023 a para.1). There are many causes to why a person may become obese and is discussed below. </a:t>
            </a:r>
          </a:p>
          <a:p>
            <a:pPr marL="0" indent="0" algn="just">
              <a:buNone/>
            </a:pPr>
            <a:r>
              <a:rPr lang="en-GB" sz="1200" dirty="0"/>
              <a:t>Recent data from the National Diet and Nutrition Survey show people in the UK are consuming more than the recommended values of saturated fats, salt and sugars and less than recommended values for key nutrients (Office for Health Improvement &amp; Disparities, 2025). A lot of this imbalance of nutrients stems from the growing availability of ultra processed foods (UPFs) which are high in calories and low in nutritional value including sweeteners and preservatives too; ingredients that you can’t buy from shops or grow at home. (National Health Service, 2023 b) They make foods taste nice and entice you to want more, resulting in calorie surplus. Fast-food restaurants like Mc Donalds are easy and quick meal options making it difficult for people to make healthy choices. Parents making bad food choices for their children is a one-way ticket to child obesity which can stay with them for life. The recommended calorie intake for an average man is around 2500kcal per day and average for women is 2000kcal per day. But this may vary due to height, weight, age and activity levels (National Health Service c, 2023). Calories aren’t just found in foods; they are also found in drinks like alcohol. For example, 1 pint of cider has approximately 216 calories and red wine has approximately 160 calories per 175ml (Lambert, 2021). Drinks that are deemed as healthy such as orange juice contain between 40-50 calories per 100ml. </a:t>
            </a:r>
          </a:p>
          <a:p>
            <a:pPr marL="0" indent="0" algn="just">
              <a:buNone/>
            </a:pPr>
            <a:r>
              <a:rPr lang="en-GB" sz="1200" dirty="0"/>
              <a:t>Physical inactivity enhances the problem with 1 in 4 people in England doing less than 30 minutes of physical activity a week (Sport England, 2021). ‘Physical activity is any bodily movement that requires energy expenditure’ (WHO, 2024), including walking, cycling or household chores such as gardening. It is recommended that children should engage in 1hour of physical activity per week using a variety of movements and adults should take part in 2.5hours of moderate intensity activity per week or 1hr15min of vigorous intensity exercise per week with at least two days of muscle training activities (Department of Health and Social Care Media Team, 2019 b). Reliance on cars and digital entertainment challenge opportunities for exercise. </a:t>
            </a:r>
          </a:p>
          <a:p>
            <a:pPr marL="0" indent="0" algn="just">
              <a:buNone/>
            </a:pPr>
            <a:r>
              <a:rPr lang="en-GB" sz="1200" dirty="0"/>
              <a:t>Consuming excess calories and lack of physical activity is the combination leading towards the obesity crisis. Sport England have initiatives such as This Girl Can a nationwide campaign, aiming to get women and girls moving, regardless of shape, size and ability (Sport England, 2021). The UK Government have also put in initiatives such as banning advertisements of unhealthy products on television from 9pm-5:30am and online 24/7, to the Government allocating £600 million for schools for the next two academic years to invest into PE and Sport departments (Department of Health and Social Care Media Team, 2024 a). </a:t>
            </a:r>
          </a:p>
          <a:p>
            <a:pPr marL="0" indent="0" algn="just">
              <a:buNone/>
            </a:pPr>
            <a:r>
              <a:rPr lang="en-GB" sz="1200" dirty="0"/>
              <a:t>Ultimately, the obesity crisis is an unhealthy and inactive population. By educating people to change lifestyles and habits, the UK could see a change and become a healthier nation.</a:t>
            </a:r>
          </a:p>
          <a:p>
            <a:pPr marL="0" indent="0" algn="just">
              <a:buNone/>
            </a:pPr>
            <a:endParaRPr lang="en-US" sz="1100" dirty="0"/>
          </a:p>
        </p:txBody>
      </p:sp>
      <p:pic>
        <p:nvPicPr>
          <p:cNvPr id="5" name="Audio Recording 21 Apr 2026 at 10:34:45">
            <a:hlinkClick r:id="" action="ppaction://media"/>
            <a:extLst>
              <a:ext uri="{FF2B5EF4-FFF2-40B4-BE49-F238E27FC236}">
                <a16:creationId xmlns:a16="http://schemas.microsoft.com/office/drawing/2014/main" id="{009ECFC0-12FE-A247-C497-4A70F52F200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6045200"/>
            <a:ext cx="812800" cy="812800"/>
          </a:xfrm>
          <a:prstGeom prst="rect">
            <a:avLst/>
          </a:prstGeom>
        </p:spPr>
      </p:pic>
    </p:spTree>
    <p:extLst>
      <p:ext uri="{BB962C8B-B14F-4D97-AF65-F5344CB8AC3E}">
        <p14:creationId xmlns:p14="http://schemas.microsoft.com/office/powerpoint/2010/main" val="2052064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55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2C6C8-6435-1FB3-EB3E-7CA1C928F1CC}"/>
              </a:ext>
            </a:extLst>
          </p:cNvPr>
          <p:cNvSpPr>
            <a:spLocks noGrp="1"/>
          </p:cNvSpPr>
          <p:nvPr>
            <p:ph type="title"/>
          </p:nvPr>
        </p:nvSpPr>
        <p:spPr>
          <a:xfrm>
            <a:off x="949112" y="2118000"/>
            <a:ext cx="10286924" cy="1184280"/>
          </a:xfrm>
        </p:spPr>
        <p:txBody>
          <a:bodyPr>
            <a:normAutofit fontScale="90000"/>
          </a:bodyPr>
          <a:lstStyle/>
          <a:p>
            <a:r>
              <a:rPr lang="en-GB" dirty="0"/>
              <a:t>Discuss the potential reasons why a significant proportion of UK adults are not exercising sufficiently to meet the recommended guidelines for health.</a:t>
            </a:r>
            <a:br>
              <a:rPr lang="en-GB" dirty="0"/>
            </a:br>
            <a:endParaRPr lang="en-US" dirty="0"/>
          </a:p>
        </p:txBody>
      </p:sp>
      <p:pic>
        <p:nvPicPr>
          <p:cNvPr id="6" name="64801_Ella_Barnwell_Teams_Recording_part_2_677184_533434035.mp4">
            <a:hlinkClick r:id="" action="ppaction://media"/>
            <a:extLst>
              <a:ext uri="{FF2B5EF4-FFF2-40B4-BE49-F238E27FC236}">
                <a16:creationId xmlns:a16="http://schemas.microsoft.com/office/drawing/2014/main" id="{CFFEC8F3-0866-AAA9-8400-6B0FAFD44046}"/>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4451714" y="3117955"/>
            <a:ext cx="3288572" cy="1849822"/>
          </a:xfrm>
          <a:prstGeom prst="rect">
            <a:avLst/>
          </a:prstGeom>
        </p:spPr>
      </p:pic>
      <p:pic>
        <p:nvPicPr>
          <p:cNvPr id="3" name="Audio Recording 21 Apr 2026 at 10:37:54">
            <a:hlinkClick r:id="" action="ppaction://media"/>
            <a:extLst>
              <a:ext uri="{FF2B5EF4-FFF2-40B4-BE49-F238E27FC236}">
                <a16:creationId xmlns:a16="http://schemas.microsoft.com/office/drawing/2014/main" id="{6AABF3EF-7F0C-4A56-AE1E-33BD40EA72B6}"/>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0" y="6010722"/>
            <a:ext cx="812800" cy="812800"/>
          </a:xfrm>
          <a:prstGeom prst="rect">
            <a:avLst/>
          </a:prstGeom>
        </p:spPr>
      </p:pic>
    </p:spTree>
    <p:extLst>
      <p:ext uri="{BB962C8B-B14F-4D97-AF65-F5344CB8AC3E}">
        <p14:creationId xmlns:p14="http://schemas.microsoft.com/office/powerpoint/2010/main" val="1193116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2560"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735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audio>
              <p:cMediaNode vol="80000">
                <p:cTn id="1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CD167-64E3-4E4C-4AB4-734CD2AFBB1B}"/>
              </a:ext>
            </a:extLst>
          </p:cNvPr>
          <p:cNvSpPr>
            <a:spLocks noGrp="1"/>
          </p:cNvSpPr>
          <p:nvPr>
            <p:ph type="title"/>
          </p:nvPr>
        </p:nvSpPr>
        <p:spPr>
          <a:xfrm>
            <a:off x="1020839" y="1030404"/>
            <a:ext cx="10215197" cy="1073825"/>
          </a:xfrm>
        </p:spPr>
        <p:txBody>
          <a:bodyPr/>
          <a:lstStyle/>
          <a:p>
            <a:r>
              <a:rPr lang="en-US" dirty="0"/>
              <a:t>Reflection of the year</a:t>
            </a:r>
          </a:p>
        </p:txBody>
      </p:sp>
      <p:sp>
        <p:nvSpPr>
          <p:cNvPr id="4" name="TextBox 3">
            <a:extLst>
              <a:ext uri="{FF2B5EF4-FFF2-40B4-BE49-F238E27FC236}">
                <a16:creationId xmlns:a16="http://schemas.microsoft.com/office/drawing/2014/main" id="{2F7BE6D6-ACCE-60EE-957F-F181D81FA6B9}"/>
              </a:ext>
            </a:extLst>
          </p:cNvPr>
          <p:cNvSpPr txBox="1"/>
          <p:nvPr/>
        </p:nvSpPr>
        <p:spPr>
          <a:xfrm>
            <a:off x="1266092" y="2473569"/>
            <a:ext cx="4290646" cy="1754326"/>
          </a:xfrm>
          <a:prstGeom prst="rect">
            <a:avLst/>
          </a:prstGeom>
          <a:noFill/>
        </p:spPr>
        <p:txBody>
          <a:bodyPr wrap="square" rtlCol="0">
            <a:spAutoFit/>
          </a:bodyPr>
          <a:lstStyle/>
          <a:p>
            <a:r>
              <a:rPr lang="en-US" dirty="0"/>
              <a:t>What went well? </a:t>
            </a:r>
          </a:p>
          <a:p>
            <a:pPr marL="285750" indent="-285750">
              <a:buFont typeface="Wingdings" pitchFamily="2" charset="2"/>
              <a:buChar char="ü"/>
            </a:pPr>
            <a:r>
              <a:rPr lang="en-US" dirty="0"/>
              <a:t>Planning </a:t>
            </a:r>
          </a:p>
          <a:p>
            <a:pPr marL="285750" indent="-285750">
              <a:buFont typeface="Wingdings" pitchFamily="2" charset="2"/>
              <a:buChar char="ü"/>
            </a:pPr>
            <a:r>
              <a:rPr lang="en-US" dirty="0"/>
              <a:t>Getting the tasks done each week </a:t>
            </a:r>
          </a:p>
          <a:p>
            <a:pPr marL="285750" indent="-285750">
              <a:buFont typeface="Wingdings" pitchFamily="2" charset="2"/>
              <a:buChar char="ü"/>
            </a:pPr>
            <a:r>
              <a:rPr lang="en-US" dirty="0"/>
              <a:t>Organization</a:t>
            </a:r>
          </a:p>
          <a:p>
            <a:pPr marL="285750" indent="-285750">
              <a:buFont typeface="Wingdings" pitchFamily="2" charset="2"/>
              <a:buChar char="ü"/>
            </a:pPr>
            <a:r>
              <a:rPr lang="en-US" dirty="0"/>
              <a:t>Asking questions  </a:t>
            </a:r>
          </a:p>
          <a:p>
            <a:pPr marL="285750" indent="-285750">
              <a:buFont typeface="Wingdings" pitchFamily="2" charset="2"/>
              <a:buChar char="ü"/>
            </a:pPr>
            <a:endParaRPr lang="en-US" dirty="0"/>
          </a:p>
        </p:txBody>
      </p:sp>
      <p:sp>
        <p:nvSpPr>
          <p:cNvPr id="5" name="TextBox 4">
            <a:extLst>
              <a:ext uri="{FF2B5EF4-FFF2-40B4-BE49-F238E27FC236}">
                <a16:creationId xmlns:a16="http://schemas.microsoft.com/office/drawing/2014/main" id="{CEB78BD0-AD12-80CA-0ABC-07EEC7C321AB}"/>
              </a:ext>
            </a:extLst>
          </p:cNvPr>
          <p:cNvSpPr txBox="1"/>
          <p:nvPr/>
        </p:nvSpPr>
        <p:spPr>
          <a:xfrm>
            <a:off x="6878714" y="2473569"/>
            <a:ext cx="3645877" cy="1200329"/>
          </a:xfrm>
          <a:prstGeom prst="rect">
            <a:avLst/>
          </a:prstGeom>
          <a:noFill/>
        </p:spPr>
        <p:txBody>
          <a:bodyPr wrap="square" rtlCol="0">
            <a:spAutoFit/>
          </a:bodyPr>
          <a:lstStyle/>
          <a:p>
            <a:r>
              <a:rPr lang="en-US" dirty="0"/>
              <a:t>What was challenging?</a:t>
            </a:r>
          </a:p>
          <a:p>
            <a:pPr marL="285750" indent="-285750">
              <a:buFont typeface="Wingdings" pitchFamily="2" charset="2"/>
              <a:buChar char="Ø"/>
            </a:pPr>
            <a:r>
              <a:rPr lang="en-US" dirty="0"/>
              <a:t>Learning new skills </a:t>
            </a:r>
          </a:p>
          <a:p>
            <a:pPr marL="285750" indent="-285750">
              <a:buFont typeface="Wingdings" pitchFamily="2" charset="2"/>
              <a:buChar char="Ø"/>
            </a:pPr>
            <a:r>
              <a:rPr lang="en-US" dirty="0"/>
              <a:t>Referencing </a:t>
            </a:r>
          </a:p>
          <a:p>
            <a:pPr marL="285750" indent="-285750">
              <a:buFont typeface="Wingdings" pitchFamily="2" charset="2"/>
              <a:buChar char="Ø"/>
            </a:pPr>
            <a:r>
              <a:rPr lang="en-US" dirty="0"/>
              <a:t>Writing to the specific criteria </a:t>
            </a:r>
          </a:p>
        </p:txBody>
      </p:sp>
      <p:sp>
        <p:nvSpPr>
          <p:cNvPr id="8" name="TextBox 7">
            <a:extLst>
              <a:ext uri="{FF2B5EF4-FFF2-40B4-BE49-F238E27FC236}">
                <a16:creationId xmlns:a16="http://schemas.microsoft.com/office/drawing/2014/main" id="{715C5B93-3578-F172-6279-A81073FE9FE8}"/>
              </a:ext>
            </a:extLst>
          </p:cNvPr>
          <p:cNvSpPr txBox="1"/>
          <p:nvPr/>
        </p:nvSpPr>
        <p:spPr>
          <a:xfrm>
            <a:off x="1266092" y="4360985"/>
            <a:ext cx="6646984" cy="1200329"/>
          </a:xfrm>
          <a:prstGeom prst="rect">
            <a:avLst/>
          </a:prstGeom>
          <a:noFill/>
        </p:spPr>
        <p:txBody>
          <a:bodyPr wrap="square" rtlCol="0">
            <a:spAutoFit/>
          </a:bodyPr>
          <a:lstStyle/>
          <a:p>
            <a:r>
              <a:rPr lang="en-US" dirty="0"/>
              <a:t>From these experiences I have learnt…</a:t>
            </a:r>
          </a:p>
          <a:p>
            <a:pPr marL="285750" indent="-285750">
              <a:buFont typeface="Wingdings" pitchFamily="2" charset="2"/>
              <a:buChar char="q"/>
            </a:pPr>
            <a:r>
              <a:rPr lang="en-US" dirty="0"/>
              <a:t>How to plan and manage workload</a:t>
            </a:r>
          </a:p>
          <a:p>
            <a:pPr marL="285750" indent="-285750">
              <a:buFont typeface="Wingdings" pitchFamily="2" charset="2"/>
              <a:buChar char="q"/>
            </a:pPr>
            <a:r>
              <a:rPr lang="en-US" dirty="0"/>
              <a:t>Writing essays to meet the marking criteria</a:t>
            </a:r>
          </a:p>
          <a:p>
            <a:pPr marL="285750" indent="-285750">
              <a:buFont typeface="Wingdings" pitchFamily="2" charset="2"/>
              <a:buChar char="q"/>
            </a:pPr>
            <a:r>
              <a:rPr lang="en-US" dirty="0"/>
              <a:t>Using the university guides to assist with my assessments  </a:t>
            </a:r>
          </a:p>
        </p:txBody>
      </p:sp>
      <p:pic>
        <p:nvPicPr>
          <p:cNvPr id="3" name="Audio Recording 21 Apr 2026 at 10:41:56">
            <a:hlinkClick r:id="" action="ppaction://media"/>
            <a:extLst>
              <a:ext uri="{FF2B5EF4-FFF2-40B4-BE49-F238E27FC236}">
                <a16:creationId xmlns:a16="http://schemas.microsoft.com/office/drawing/2014/main" id="{6C2BC5BF-E32B-61F4-FE91-435D37A2FF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0" y="6045200"/>
            <a:ext cx="812800" cy="812800"/>
          </a:xfrm>
          <a:prstGeom prst="rect">
            <a:avLst/>
          </a:prstGeom>
        </p:spPr>
      </p:pic>
    </p:spTree>
    <p:extLst>
      <p:ext uri="{BB962C8B-B14F-4D97-AF65-F5344CB8AC3E}">
        <p14:creationId xmlns:p14="http://schemas.microsoft.com/office/powerpoint/2010/main" val="225770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105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3"/>
                </p:tgtEl>
              </p:cMediaNode>
            </p:audio>
          </p:childTnLst>
        </p:cTn>
      </p:par>
    </p:tnLst>
    <p:bldLst>
      <p:bldP spid="4" grpId="0"/>
      <p:bldP spid="5"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59FBF-766E-4982-34A6-E2305AF4BC3B}"/>
              </a:ext>
            </a:extLst>
          </p:cNvPr>
          <p:cNvSpPr>
            <a:spLocks noGrp="1"/>
          </p:cNvSpPr>
          <p:nvPr>
            <p:ph type="title"/>
          </p:nvPr>
        </p:nvSpPr>
        <p:spPr>
          <a:xfrm>
            <a:off x="983133" y="1011526"/>
            <a:ext cx="8977511" cy="1073825"/>
          </a:xfrm>
        </p:spPr>
        <p:txBody>
          <a:bodyPr/>
          <a:lstStyle/>
          <a:p>
            <a:r>
              <a:rPr lang="en-US" dirty="0"/>
              <a:t>Student conference reflection  </a:t>
            </a:r>
          </a:p>
        </p:txBody>
      </p:sp>
      <p:sp>
        <p:nvSpPr>
          <p:cNvPr id="3" name="Content Placeholder 2">
            <a:extLst>
              <a:ext uri="{FF2B5EF4-FFF2-40B4-BE49-F238E27FC236}">
                <a16:creationId xmlns:a16="http://schemas.microsoft.com/office/drawing/2014/main" id="{AA65F1CD-803D-6589-87DE-589D7EE353F9}"/>
              </a:ext>
            </a:extLst>
          </p:cNvPr>
          <p:cNvSpPr>
            <a:spLocks noGrp="1"/>
          </p:cNvSpPr>
          <p:nvPr>
            <p:ph idx="1"/>
          </p:nvPr>
        </p:nvSpPr>
        <p:spPr/>
        <p:txBody>
          <a:bodyPr>
            <a:normAutofit fontScale="92500" lnSpcReduction="20000"/>
          </a:bodyPr>
          <a:lstStyle/>
          <a:p>
            <a:pPr algn="just"/>
            <a:r>
              <a:rPr lang="en-US" dirty="0"/>
              <a:t>The best thing I learnt during the conference was Peter Herberts presentation on growing old and what you can do to lengthen your life of healthy living. He has lived an extremely active and healthy life which is showing at the age of 80! </a:t>
            </a:r>
          </a:p>
          <a:p>
            <a:pPr algn="just"/>
            <a:r>
              <a:rPr lang="en-US" dirty="0"/>
              <a:t>The most interesting presentation for me was Lindsey Davies’s research into how body esteem and social media use relate to GLP1 interests. Her research connected to the real-world issues of GLP1 abuse  happening today. Many people are influenced by social media and the peer pressure of  influencers  to being skinny or lean like athletes. </a:t>
            </a:r>
          </a:p>
          <a:p>
            <a:pPr algn="just"/>
            <a:r>
              <a:rPr lang="en-US" dirty="0"/>
              <a:t>If I was to do a project, I think I would research into eating patterns in students. Over the summer I can start to reflect my eating patterns and habits changed over the year being a first-year student </a:t>
            </a:r>
          </a:p>
        </p:txBody>
      </p:sp>
    </p:spTree>
    <p:extLst>
      <p:ext uri="{BB962C8B-B14F-4D97-AF65-F5344CB8AC3E}">
        <p14:creationId xmlns:p14="http://schemas.microsoft.com/office/powerpoint/2010/main" val="107443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149EC-8F93-9A3E-7FA4-4B6EC80F2886}"/>
              </a:ext>
            </a:extLst>
          </p:cNvPr>
          <p:cNvSpPr>
            <a:spLocks noGrp="1"/>
          </p:cNvSpPr>
          <p:nvPr>
            <p:ph type="title"/>
          </p:nvPr>
        </p:nvSpPr>
        <p:spPr>
          <a:xfrm>
            <a:off x="942109" y="1256321"/>
            <a:ext cx="10307782" cy="838698"/>
          </a:xfrm>
        </p:spPr>
        <p:txBody>
          <a:bodyPr>
            <a:normAutofit/>
          </a:bodyPr>
          <a:lstStyle/>
          <a:p>
            <a:r>
              <a:rPr lang="en-US" sz="2800" dirty="0"/>
              <a:t>Reference List for Part 1:</a:t>
            </a:r>
          </a:p>
        </p:txBody>
      </p:sp>
      <p:sp>
        <p:nvSpPr>
          <p:cNvPr id="3" name="Text Placeholder 2">
            <a:extLst>
              <a:ext uri="{FF2B5EF4-FFF2-40B4-BE49-F238E27FC236}">
                <a16:creationId xmlns:a16="http://schemas.microsoft.com/office/drawing/2014/main" id="{E9CE3912-3E84-C11C-DBCA-74386A1AD3CC}"/>
              </a:ext>
            </a:extLst>
          </p:cNvPr>
          <p:cNvSpPr>
            <a:spLocks noGrp="1"/>
          </p:cNvSpPr>
          <p:nvPr>
            <p:ph type="body" idx="1"/>
          </p:nvPr>
        </p:nvSpPr>
        <p:spPr>
          <a:xfrm>
            <a:off x="1622470" y="1851950"/>
            <a:ext cx="8085118" cy="4282632"/>
          </a:xfrm>
        </p:spPr>
        <p:txBody>
          <a:bodyPr>
            <a:normAutofit fontScale="25000" lnSpcReduction="20000"/>
          </a:bodyPr>
          <a:lstStyle/>
          <a:p>
            <a:pPr lvl="0"/>
            <a:r>
              <a:rPr lang="en-GB" sz="3600" dirty="0"/>
              <a:t>Department of Health and Social Care Media Team a </a:t>
            </a:r>
            <a:r>
              <a:rPr lang="en-US" sz="3600" dirty="0"/>
              <a:t>(2024) </a:t>
            </a:r>
            <a:r>
              <a:rPr lang="en-US" sz="3600" i="1" dirty="0"/>
              <a:t>Government plans to tackle obesity in England.</a:t>
            </a:r>
            <a:r>
              <a:rPr lang="en-US" sz="3600" dirty="0"/>
              <a:t> Available online at: </a:t>
            </a:r>
            <a:r>
              <a:rPr lang="en-US" sz="3600" u="sng" dirty="0">
                <a:hlinkClick r:id="rId2"/>
              </a:rPr>
              <a:t>https://healthmedia.blog.gov.uk/2023/06/07/government-plans-to-tackle-obesity-in-england/</a:t>
            </a:r>
            <a:r>
              <a:rPr lang="en-GB" sz="3600" dirty="0"/>
              <a:t> </a:t>
            </a:r>
            <a:r>
              <a:rPr lang="en-US" sz="3600" dirty="0"/>
              <a:t>(Accessed: 7 October 2025)</a:t>
            </a:r>
            <a:endParaRPr lang="en-GB" sz="3600" dirty="0"/>
          </a:p>
          <a:p>
            <a:pPr lvl="0"/>
            <a:r>
              <a:rPr lang="en-GB" sz="3600" dirty="0"/>
              <a:t>Department of Health and Social Care Media Team b</a:t>
            </a:r>
            <a:r>
              <a:rPr lang="en-US" sz="3600" dirty="0"/>
              <a:t> (2019) </a:t>
            </a:r>
            <a:r>
              <a:rPr lang="en-US" sz="3600" i="1" dirty="0"/>
              <a:t>UK Chief Medical Officers’ Physical Activity Guidelines.</a:t>
            </a:r>
            <a:r>
              <a:rPr lang="en-US" sz="3600" dirty="0"/>
              <a:t> Available online  at: </a:t>
            </a:r>
            <a:r>
              <a:rPr lang="en-US" sz="3600" u="sng" dirty="0">
                <a:hlinkClick r:id="rId3"/>
              </a:rPr>
              <a:t>https://assets.publishing.service.gov.uk/media/5d839543ed915d52428dc134/uk-chief-medical-officers-physical-activity-guidelines.pdf</a:t>
            </a:r>
            <a:r>
              <a:rPr lang="en-GB" sz="3600" dirty="0"/>
              <a:t> </a:t>
            </a:r>
            <a:r>
              <a:rPr lang="en-US" sz="3600" dirty="0"/>
              <a:t>(Accessed: 7 October 2025)</a:t>
            </a:r>
            <a:endParaRPr lang="en-GB" sz="3600" dirty="0"/>
          </a:p>
          <a:p>
            <a:pPr lvl="0"/>
            <a:r>
              <a:rPr lang="en-GB" sz="3600" dirty="0"/>
              <a:t>Office for Health Improvement &amp; Disparities </a:t>
            </a:r>
            <a:r>
              <a:rPr lang="en-US" sz="3600" dirty="0"/>
              <a:t>(2025) </a:t>
            </a:r>
            <a:r>
              <a:rPr lang="en-US" sz="3600" i="1" dirty="0"/>
              <a:t>National Diet and Nutrition Survey. </a:t>
            </a:r>
            <a:r>
              <a:rPr lang="en-US" sz="3600" dirty="0"/>
              <a:t>Available online at: </a:t>
            </a:r>
            <a:r>
              <a:rPr lang="en-US" sz="3600" u="sng" dirty="0">
                <a:hlinkClick r:id="rId4"/>
              </a:rPr>
              <a:t>https://www.gov.uk/government/statistics/national-diet-and-nutrition-survey-2019-to-2023/national-diet-and-nutrition-survey-2019-to-2023-report</a:t>
            </a:r>
            <a:r>
              <a:rPr lang="en-GB" sz="3600" dirty="0"/>
              <a:t> </a:t>
            </a:r>
            <a:r>
              <a:rPr lang="en-US" sz="3600" dirty="0"/>
              <a:t>(Accessed: 7 October 2025)</a:t>
            </a:r>
            <a:endParaRPr lang="en-GB" sz="3600" dirty="0"/>
          </a:p>
          <a:p>
            <a:pPr lvl="0"/>
            <a:r>
              <a:rPr lang="en-US" sz="3600" dirty="0"/>
              <a:t>Lambert. R (2021) </a:t>
            </a:r>
            <a:r>
              <a:rPr lang="en-US" sz="3600" i="1" dirty="0"/>
              <a:t>The Science of Nutrition. </a:t>
            </a:r>
            <a:r>
              <a:rPr lang="en-GB" sz="3600" dirty="0"/>
              <a:t> London: Dorling Kindersley Limited. </a:t>
            </a:r>
          </a:p>
          <a:p>
            <a:pPr lvl="0"/>
            <a:r>
              <a:rPr lang="en-US" sz="3600" dirty="0"/>
              <a:t>National Health Service a [NHS] (2023) </a:t>
            </a:r>
            <a:r>
              <a:rPr lang="en-US" sz="3600" i="1" dirty="0"/>
              <a:t>Obesity. </a:t>
            </a:r>
            <a:r>
              <a:rPr lang="en-US" sz="3600" dirty="0"/>
              <a:t>Available online at: </a:t>
            </a:r>
            <a:r>
              <a:rPr lang="en-US" sz="3600" u="sng" dirty="0">
                <a:hlinkClick r:id="rId5"/>
              </a:rPr>
              <a:t>https://www.nhs.uk/conditions/obesity/</a:t>
            </a:r>
            <a:r>
              <a:rPr lang="en-US" sz="3600" dirty="0"/>
              <a:t>  (Accessed: 7 October 2025)</a:t>
            </a:r>
            <a:endParaRPr lang="en-GB" sz="3600" dirty="0"/>
          </a:p>
          <a:p>
            <a:pPr lvl="0"/>
            <a:r>
              <a:rPr lang="en-US" sz="3600" dirty="0"/>
              <a:t>National Health Service b [NHS] (2023) </a:t>
            </a:r>
            <a:r>
              <a:rPr lang="en-US" sz="3600" i="1" dirty="0"/>
              <a:t>Processed Foods </a:t>
            </a:r>
            <a:r>
              <a:rPr lang="en-US" sz="3600" dirty="0"/>
              <a:t>Available online at: </a:t>
            </a:r>
            <a:r>
              <a:rPr lang="en-US" sz="3600" u="sng" dirty="0">
                <a:hlinkClick r:id="rId6"/>
              </a:rPr>
              <a:t>https://www.nhs.uk/live-well/eat-well/how-to-eat-a-balanced-diet/what-are-processed-foods/</a:t>
            </a:r>
            <a:r>
              <a:rPr lang="en-GB" sz="3600" dirty="0"/>
              <a:t> </a:t>
            </a:r>
            <a:r>
              <a:rPr lang="en-US" sz="3600" dirty="0"/>
              <a:t>(Accessed: 7 October 2025)</a:t>
            </a:r>
            <a:endParaRPr lang="en-GB" sz="3600" dirty="0"/>
          </a:p>
          <a:p>
            <a:pPr lvl="0"/>
            <a:r>
              <a:rPr lang="en-US" sz="3600" dirty="0"/>
              <a:t>National Health Service c [NHS] (2023) </a:t>
            </a:r>
            <a:r>
              <a:rPr lang="en-US" sz="3600" i="1" dirty="0"/>
              <a:t>Understanding calories.</a:t>
            </a:r>
            <a:r>
              <a:rPr lang="en-US" sz="3600" dirty="0"/>
              <a:t> Available online at: </a:t>
            </a:r>
            <a:r>
              <a:rPr lang="en-US" sz="3600" u="sng" dirty="0">
                <a:hlinkClick r:id="rId7"/>
              </a:rPr>
              <a:t>https://www.nhs.uk/live-well/healthy-weight/managing-your-weight/understanding-calories/</a:t>
            </a:r>
            <a:r>
              <a:rPr lang="en-GB" sz="3600" dirty="0"/>
              <a:t> </a:t>
            </a:r>
            <a:r>
              <a:rPr lang="en-US" sz="3600" dirty="0"/>
              <a:t>(Accessed: 7 October 2025)</a:t>
            </a:r>
            <a:endParaRPr lang="en-GB" sz="3600" dirty="0"/>
          </a:p>
          <a:p>
            <a:pPr lvl="0"/>
            <a:r>
              <a:rPr lang="en-US" sz="3600" dirty="0"/>
              <a:t>Sport England (2021) </a:t>
            </a:r>
            <a:r>
              <a:rPr lang="en-US" sz="3600" i="1" dirty="0"/>
              <a:t>This Girl Can.</a:t>
            </a:r>
            <a:r>
              <a:rPr lang="en-US" sz="3600" dirty="0"/>
              <a:t> Available online at: </a:t>
            </a:r>
            <a:r>
              <a:rPr lang="en-US" sz="3600" u="sng" dirty="0">
                <a:hlinkClick r:id="rId8"/>
              </a:rPr>
              <a:t>https://www.sportengland.org/funds-and-campaigns/this-girl-can</a:t>
            </a:r>
            <a:r>
              <a:rPr lang="en-GB" sz="3600" dirty="0"/>
              <a:t> </a:t>
            </a:r>
            <a:r>
              <a:rPr lang="en-US" sz="3600" dirty="0"/>
              <a:t>(Accessed: 7 October 2025)</a:t>
            </a:r>
            <a:endParaRPr lang="en-GB" sz="3600" dirty="0"/>
          </a:p>
          <a:p>
            <a:pPr lvl="0"/>
            <a:r>
              <a:rPr lang="en-US" sz="3600" dirty="0"/>
              <a:t>Sport England (2021) </a:t>
            </a:r>
            <a:r>
              <a:rPr lang="en-US" sz="3600" i="1" dirty="0"/>
              <a:t>Inactive People.</a:t>
            </a:r>
            <a:r>
              <a:rPr lang="en-US" sz="3600" dirty="0"/>
              <a:t> Available online at: </a:t>
            </a:r>
            <a:r>
              <a:rPr lang="en-US" sz="3600" u="sng" dirty="0">
                <a:hlinkClick r:id="rId9"/>
              </a:rPr>
              <a:t>https://www.sportengland.org/research-and-data/research/inactive-people?section=at-a-glance-section</a:t>
            </a:r>
            <a:r>
              <a:rPr lang="en-GB" sz="3600" dirty="0"/>
              <a:t> </a:t>
            </a:r>
            <a:r>
              <a:rPr lang="en-US" sz="3600" dirty="0"/>
              <a:t>(Accessed: 7 October 2025)</a:t>
            </a:r>
            <a:endParaRPr lang="en-GB" sz="3600" dirty="0"/>
          </a:p>
          <a:p>
            <a:pPr lvl="0"/>
            <a:r>
              <a:rPr lang="en-US" sz="3600" dirty="0"/>
              <a:t>World Health Organization [WHO] (2024) </a:t>
            </a:r>
            <a:r>
              <a:rPr lang="en-US" sz="3600" i="1" dirty="0"/>
              <a:t>Physical Activity.</a:t>
            </a:r>
            <a:r>
              <a:rPr lang="en-US" sz="3600" dirty="0"/>
              <a:t> Available online at: </a:t>
            </a:r>
            <a:r>
              <a:rPr lang="en-US" sz="3600" u="sng" dirty="0">
                <a:hlinkClick r:id="rId10"/>
              </a:rPr>
              <a:t>https://www.who.int/news-room/fact-sheets/detail/physical-activity</a:t>
            </a:r>
            <a:r>
              <a:rPr lang="en-GB" sz="3600" dirty="0"/>
              <a:t> </a:t>
            </a:r>
            <a:r>
              <a:rPr lang="en-US" sz="3600" dirty="0"/>
              <a:t>(Accessed: 7 October 2025)</a:t>
            </a:r>
            <a:endParaRPr lang="en-GB" sz="3600" dirty="0"/>
          </a:p>
          <a:p>
            <a:endParaRPr lang="en-US" sz="4400" b="1" dirty="0"/>
          </a:p>
        </p:txBody>
      </p:sp>
    </p:spTree>
    <p:extLst>
      <p:ext uri="{BB962C8B-B14F-4D97-AF65-F5344CB8AC3E}">
        <p14:creationId xmlns:p14="http://schemas.microsoft.com/office/powerpoint/2010/main" val="1461750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4623A-40CA-8C1A-5717-5DCB1F38DB97}"/>
              </a:ext>
            </a:extLst>
          </p:cNvPr>
          <p:cNvSpPr>
            <a:spLocks noGrp="1"/>
          </p:cNvSpPr>
          <p:nvPr>
            <p:ph type="title"/>
          </p:nvPr>
        </p:nvSpPr>
        <p:spPr>
          <a:xfrm>
            <a:off x="969818" y="654465"/>
            <a:ext cx="10280073" cy="1073825"/>
          </a:xfrm>
        </p:spPr>
        <p:txBody>
          <a:bodyPr/>
          <a:lstStyle/>
          <a:p>
            <a:r>
              <a:rPr lang="en-US" dirty="0"/>
              <a:t>Reference list for part 2:</a:t>
            </a:r>
          </a:p>
        </p:txBody>
      </p:sp>
      <p:sp>
        <p:nvSpPr>
          <p:cNvPr id="3" name="Content Placeholder 2">
            <a:extLst>
              <a:ext uri="{FF2B5EF4-FFF2-40B4-BE49-F238E27FC236}">
                <a16:creationId xmlns:a16="http://schemas.microsoft.com/office/drawing/2014/main" id="{CAD8107A-BFBF-F043-87FD-719ED8747E7A}"/>
              </a:ext>
            </a:extLst>
          </p:cNvPr>
          <p:cNvSpPr>
            <a:spLocks noGrp="1"/>
          </p:cNvSpPr>
          <p:nvPr>
            <p:ph idx="1"/>
          </p:nvPr>
        </p:nvSpPr>
        <p:spPr>
          <a:xfrm>
            <a:off x="1607245" y="1728290"/>
            <a:ext cx="8977509" cy="4116925"/>
          </a:xfrm>
        </p:spPr>
        <p:txBody>
          <a:bodyPr>
            <a:normAutofit lnSpcReduction="10000"/>
          </a:bodyPr>
          <a:lstStyle/>
          <a:p>
            <a:pPr marL="0" indent="0">
              <a:buNone/>
            </a:pPr>
            <a:r>
              <a:rPr lang="en-GB" sz="1000" dirty="0"/>
              <a:t>Abdullah Alkhawaldeh </a:t>
            </a:r>
            <a:r>
              <a:rPr lang="en-GB" sz="1000" i="1" dirty="0"/>
              <a:t>et al.</a:t>
            </a:r>
            <a:r>
              <a:rPr lang="en-GB" sz="1000" dirty="0"/>
              <a:t> (2024) ‘University Students’ Physical Activity: Perceived Barriers and Benefits to Physical Activity and Its Contributing Factors’, </a:t>
            </a:r>
            <a:r>
              <a:rPr lang="en-GB" sz="1000" i="1" dirty="0"/>
              <a:t>SAGE Open Nursing</a:t>
            </a:r>
            <a:r>
              <a:rPr lang="en-GB" sz="1000" dirty="0"/>
              <a:t>, 10. Available at: </a:t>
            </a:r>
            <a:r>
              <a:rPr lang="en-GB" sz="1000" dirty="0">
                <a:hlinkClick r:id="rId3"/>
              </a:rPr>
              <a:t>https://doi.org/10.1177/23779608241240490</a:t>
            </a:r>
            <a:r>
              <a:rPr lang="en-GB" sz="1000" dirty="0"/>
              <a:t> (Accessed: 15 December 2025).</a:t>
            </a:r>
          </a:p>
          <a:p>
            <a:pPr marL="0" lvl="0" indent="0">
              <a:lnSpc>
                <a:spcPct val="100000"/>
              </a:lnSpc>
              <a:spcBef>
                <a:spcPts val="0"/>
              </a:spcBef>
              <a:buNone/>
              <a:defRPr/>
            </a:pPr>
            <a:endParaRPr lang="en-GB" sz="1000" dirty="0"/>
          </a:p>
          <a:p>
            <a:pPr marL="0" lvl="0" indent="0">
              <a:lnSpc>
                <a:spcPct val="100000"/>
              </a:lnSpc>
              <a:spcBef>
                <a:spcPts val="0"/>
              </a:spcBef>
              <a:buNone/>
              <a:defRPr/>
            </a:pPr>
            <a:r>
              <a:rPr lang="en-GB" sz="1000" dirty="0"/>
              <a:t>C. Leutholtz , B. and Ripoll, I. (2011) </a:t>
            </a:r>
            <a:r>
              <a:rPr lang="en-GB" sz="1000" i="1" dirty="0"/>
              <a:t>Exercise and Disease Management, Second Edition</a:t>
            </a:r>
            <a:r>
              <a:rPr lang="en-GB" sz="1000" dirty="0"/>
              <a:t>. Available at: https://</a:t>
            </a:r>
            <a:r>
              <a:rPr lang="en-GB" sz="1000" dirty="0" err="1"/>
              <a:t>doi.org</a:t>
            </a:r>
            <a:r>
              <a:rPr lang="en-GB" sz="1000" dirty="0"/>
              <a:t>/10.1201/b10856 (Accessed: 15 December 2025).</a:t>
            </a:r>
          </a:p>
          <a:p>
            <a:pPr marL="0" indent="0">
              <a:buNone/>
            </a:pPr>
            <a:r>
              <a:rPr lang="en-GB" sz="1000" dirty="0"/>
              <a:t>Koh, Y.S. </a:t>
            </a:r>
            <a:r>
              <a:rPr lang="en-GB" sz="1000" i="1" dirty="0"/>
              <a:t>et al.</a:t>
            </a:r>
            <a:r>
              <a:rPr lang="en-GB" sz="1000" dirty="0"/>
              <a:t> (2022) ‘A cross-sectional study on the perceived barriers to physical activity and their associations with domain-specific physical activity and sedentary behaviour’, </a:t>
            </a:r>
            <a:r>
              <a:rPr lang="en-GB" sz="1000" i="1" dirty="0"/>
              <a:t>BMC Public Health</a:t>
            </a:r>
            <a:r>
              <a:rPr lang="en-GB" sz="1000" dirty="0"/>
              <a:t>, 22(1). Available at: </a:t>
            </a:r>
            <a:r>
              <a:rPr lang="en-GB" sz="1000" dirty="0">
                <a:hlinkClick r:id="rId4"/>
              </a:rPr>
              <a:t>https://doi.org/10.1186/s12889-022-13431-2</a:t>
            </a:r>
            <a:r>
              <a:rPr lang="en-GB" sz="1000" dirty="0"/>
              <a:t> (Accessed: 15 December 2025).</a:t>
            </a:r>
          </a:p>
          <a:p>
            <a:pPr marL="0" indent="0">
              <a:buNone/>
            </a:pPr>
            <a:r>
              <a:rPr lang="en-GB" sz="1000" dirty="0"/>
              <a:t>Mayo Clinic (2023) </a:t>
            </a:r>
            <a:r>
              <a:rPr lang="en-GB" sz="1000" i="1" dirty="0"/>
              <a:t>Exercise: 7 Benefits of Regular Physical Activity</a:t>
            </a:r>
            <a:r>
              <a:rPr lang="en-GB" sz="1000" dirty="0"/>
              <a:t>, </a:t>
            </a:r>
            <a:r>
              <a:rPr lang="en-GB" sz="1000" i="1" dirty="0"/>
              <a:t>Mayo Clinic</a:t>
            </a:r>
            <a:r>
              <a:rPr lang="en-GB" sz="1000" dirty="0"/>
              <a:t>. Mayo Foundation for Medical Education and Research. Available at: https://</a:t>
            </a:r>
            <a:r>
              <a:rPr lang="en-GB" sz="1000" dirty="0" err="1"/>
              <a:t>www.mayoclinic.org</a:t>
            </a:r>
            <a:r>
              <a:rPr lang="en-GB" sz="1000" dirty="0"/>
              <a:t>/healthy-lifestyle/fitness/in-depth/exercise/art-20048389 (Accessed: 15 December 2025).</a:t>
            </a:r>
          </a:p>
          <a:p>
            <a:pPr marL="0" indent="0">
              <a:buNone/>
            </a:pPr>
            <a:r>
              <a:rPr lang="en-GB" sz="1000" dirty="0"/>
              <a:t>Oxford Mental Health Partnership (2020) </a:t>
            </a:r>
            <a:r>
              <a:rPr lang="en-GB" sz="1000" i="1" dirty="0"/>
              <a:t>Breaking down the barriers to staying active: The Walking for Wellbeing Project</a:t>
            </a:r>
            <a:r>
              <a:rPr lang="en-GB" sz="1000" dirty="0"/>
              <a:t>, </a:t>
            </a:r>
            <a:r>
              <a:rPr lang="en-GB" sz="1000" i="1" dirty="0"/>
              <a:t>Oxfordshire Mental Health Partnership</a:t>
            </a:r>
            <a:r>
              <a:rPr lang="en-GB" sz="1000" dirty="0"/>
              <a:t>. Available at: https://</a:t>
            </a:r>
            <a:r>
              <a:rPr lang="en-GB" sz="1000" dirty="0" err="1"/>
              <a:t>oxfordhealth.nhs.uk</a:t>
            </a:r>
            <a:r>
              <a:rPr lang="en-GB" sz="1000" dirty="0"/>
              <a:t>/</a:t>
            </a:r>
            <a:r>
              <a:rPr lang="en-GB" sz="1000" dirty="0" err="1"/>
              <a:t>omhp</a:t>
            </a:r>
            <a:r>
              <a:rPr lang="en-GB" sz="1000" dirty="0"/>
              <a:t>/news/breaking-down-the-barriers-to-staying-active-the-walking-for-wellbeing-project/ (Accessed: 16 December 2025).</a:t>
            </a:r>
          </a:p>
          <a:p>
            <a:pPr marL="0" indent="0">
              <a:buNone/>
            </a:pPr>
            <a:r>
              <a:rPr lang="en-GB" sz="1000" dirty="0"/>
              <a:t>UK Chief Medical Officers (2019) </a:t>
            </a:r>
            <a:r>
              <a:rPr lang="en-GB" sz="1000" i="1" dirty="0"/>
              <a:t>UK Chief Medical Officers’ Physical Activity Guidelines </a:t>
            </a:r>
            <a:r>
              <a:rPr lang="en-GB" sz="1000" dirty="0"/>
              <a:t>. Department of Health and Social Care. Available at: https://</a:t>
            </a:r>
            <a:r>
              <a:rPr lang="en-GB" sz="1000" dirty="0" err="1"/>
              <a:t>assets.publishing.service.gov.uk</a:t>
            </a:r>
            <a:r>
              <a:rPr lang="en-GB" sz="1000" dirty="0"/>
              <a:t>/media/5d839543ed915d52428dc134/</a:t>
            </a:r>
            <a:r>
              <a:rPr lang="en-GB" sz="1000" dirty="0" err="1"/>
              <a:t>uk</a:t>
            </a:r>
            <a:r>
              <a:rPr lang="en-GB" sz="1000" dirty="0"/>
              <a:t>-chief-medical-officers-physical-activity-</a:t>
            </a:r>
            <a:r>
              <a:rPr lang="en-GB" sz="1000" dirty="0" err="1"/>
              <a:t>guidelines.pdf</a:t>
            </a:r>
            <a:r>
              <a:rPr lang="en-GB" sz="1000" dirty="0"/>
              <a:t> (Accessed: 30 November 2025).</a:t>
            </a:r>
          </a:p>
          <a:p>
            <a:pPr marL="0" indent="0">
              <a:buNone/>
            </a:pPr>
            <a:r>
              <a:rPr lang="en-GB" sz="1000" dirty="0"/>
              <a:t>World Health Organisation (2020) </a:t>
            </a:r>
            <a:r>
              <a:rPr lang="en-GB" sz="1000" i="1" dirty="0"/>
              <a:t>WHO GUIDELINES ON PHYSICAL ACTIVITY AND SEDENTARY BEHAVIOUR</a:t>
            </a:r>
            <a:r>
              <a:rPr lang="en-GB" sz="1000" dirty="0"/>
              <a:t>. Available at: https://</a:t>
            </a:r>
            <a:r>
              <a:rPr lang="en-GB" sz="1000" dirty="0" err="1"/>
              <a:t>iris.who.int</a:t>
            </a:r>
            <a:r>
              <a:rPr lang="en-GB" sz="1000" dirty="0"/>
              <a:t>/server/</a:t>
            </a:r>
            <a:r>
              <a:rPr lang="en-GB" sz="1000" dirty="0" err="1"/>
              <a:t>api</a:t>
            </a:r>
            <a:r>
              <a:rPr lang="en-GB" sz="1000" dirty="0"/>
              <a:t>/core/bitstreams/faa83413-d89e-4be9-bb01-b24671aef7ca/content (Accessed: 12 December 2025).</a:t>
            </a:r>
          </a:p>
          <a:p>
            <a:pPr marL="0" indent="0">
              <a:buNone/>
            </a:pPr>
            <a:r>
              <a:rPr lang="en-GB" sz="1000" dirty="0"/>
              <a:t>Yang, P.-Y. </a:t>
            </a:r>
            <a:r>
              <a:rPr lang="en-GB" sz="1000" i="1" dirty="0"/>
              <a:t>et al.</a:t>
            </a:r>
            <a:r>
              <a:rPr lang="en-GB" sz="1000" dirty="0"/>
              <a:t> (2012) ‘Exercise training improves sleep quality in middle-aged and older adults with sleep problems: a systematic review’, </a:t>
            </a:r>
            <a:r>
              <a:rPr lang="en-GB" sz="1000" i="1" dirty="0"/>
              <a:t>Journal of Physiotherapy</a:t>
            </a:r>
            <a:r>
              <a:rPr lang="en-GB" sz="1000" dirty="0"/>
              <a:t>, 58(3), pp. 157–163. Available at: </a:t>
            </a:r>
            <a:r>
              <a:rPr lang="en-GB" sz="1000" dirty="0">
                <a:hlinkClick r:id="rId5"/>
              </a:rPr>
              <a:t>https://doi.org/10.1016/s1836-9553(12)70106-6</a:t>
            </a:r>
            <a:r>
              <a:rPr lang="en-GB" sz="1000" dirty="0"/>
              <a:t> (Accessed: 15 December 2025).</a:t>
            </a:r>
          </a:p>
          <a:p>
            <a:pPr marL="0" indent="0">
              <a:buNone/>
            </a:pPr>
            <a:endParaRPr lang="en-GB" sz="1000" dirty="0"/>
          </a:p>
        </p:txBody>
      </p:sp>
    </p:spTree>
    <p:extLst>
      <p:ext uri="{BB962C8B-B14F-4D97-AF65-F5344CB8AC3E}">
        <p14:creationId xmlns:p14="http://schemas.microsoft.com/office/powerpoint/2010/main" val="3419885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FC278-0C37-3AAE-D4ED-AB6742D5CF0E}"/>
              </a:ext>
            </a:extLst>
          </p:cNvPr>
          <p:cNvSpPr>
            <a:spLocks noGrp="1"/>
          </p:cNvSpPr>
          <p:nvPr>
            <p:ph type="title"/>
          </p:nvPr>
        </p:nvSpPr>
        <p:spPr>
          <a:xfrm>
            <a:off x="1010842" y="1011526"/>
            <a:ext cx="10225194" cy="1073825"/>
          </a:xfrm>
        </p:spPr>
        <p:txBody>
          <a:bodyPr/>
          <a:lstStyle/>
          <a:p>
            <a:r>
              <a:rPr lang="en-US" dirty="0"/>
              <a:t>Reference list for the reflection and student conference: </a:t>
            </a:r>
          </a:p>
        </p:txBody>
      </p:sp>
      <p:sp>
        <p:nvSpPr>
          <p:cNvPr id="7" name="Content Placeholder 6">
            <a:extLst>
              <a:ext uri="{FF2B5EF4-FFF2-40B4-BE49-F238E27FC236}">
                <a16:creationId xmlns:a16="http://schemas.microsoft.com/office/drawing/2014/main" id="{482E2BA2-9C59-7358-7652-50C83F7B1AE0}"/>
              </a:ext>
            </a:extLst>
          </p:cNvPr>
          <p:cNvSpPr>
            <a:spLocks noGrp="1"/>
          </p:cNvSpPr>
          <p:nvPr>
            <p:ph idx="1"/>
          </p:nvPr>
        </p:nvSpPr>
        <p:spPr/>
        <p:txBody>
          <a:bodyPr/>
          <a:lstStyle/>
          <a:p>
            <a:pPr marL="0" indent="0">
              <a:buNone/>
            </a:pPr>
            <a:r>
              <a:rPr lang="en-GB" dirty="0"/>
              <a:t>The University of Edinburgh (2024) </a:t>
            </a:r>
            <a:r>
              <a:rPr lang="en-GB" i="1" dirty="0"/>
              <a:t>Gibbs’ Reflective Cycle</a:t>
            </a:r>
            <a:r>
              <a:rPr lang="en-GB" dirty="0"/>
              <a:t>, </a:t>
            </a:r>
            <a:r>
              <a:rPr lang="en-GB" i="1" dirty="0"/>
              <a:t>The University of Edinburgh</a:t>
            </a:r>
            <a:r>
              <a:rPr lang="en-GB" dirty="0"/>
              <a:t>. Available at: https://</a:t>
            </a:r>
            <a:r>
              <a:rPr lang="en-GB" dirty="0" err="1"/>
              <a:t>reflection.ed.ac.uk</a:t>
            </a:r>
            <a:r>
              <a:rPr lang="en-GB" dirty="0"/>
              <a:t>/reflectors-toolkit/reflecting-on-experience/</a:t>
            </a:r>
            <a:r>
              <a:rPr lang="en-GB" dirty="0" err="1"/>
              <a:t>gibbs</a:t>
            </a:r>
            <a:r>
              <a:rPr lang="en-GB" dirty="0"/>
              <a:t>-reflective-cycle (Accessed: 2 March 2026). </a:t>
            </a:r>
          </a:p>
          <a:p>
            <a:pPr marL="0" indent="0">
              <a:buNone/>
            </a:pPr>
            <a:endParaRPr lang="en-US" dirty="0"/>
          </a:p>
        </p:txBody>
      </p:sp>
    </p:spTree>
    <p:extLst>
      <p:ext uri="{BB962C8B-B14F-4D97-AF65-F5344CB8AC3E}">
        <p14:creationId xmlns:p14="http://schemas.microsoft.com/office/powerpoint/2010/main" val="2535977892"/>
      </p:ext>
    </p:extLst>
  </p:cSld>
  <p:clrMapOvr>
    <a:masterClrMapping/>
  </p:clrMapOvr>
</p:sld>
</file>

<file path=ppt/theme/theme1.xml><?xml version="1.0" encoding="utf-8"?>
<a:theme xmlns:a="http://schemas.openxmlformats.org/drawingml/2006/main" name="LimelightVTI">
  <a:themeElements>
    <a:clrScheme name="Limelight">
      <a:dk1>
        <a:sysClr val="windowText" lastClr="000000"/>
      </a:dk1>
      <a:lt1>
        <a:sysClr val="window" lastClr="FFFFFF"/>
      </a:lt1>
      <a:dk2>
        <a:srgbClr val="23353B"/>
      </a:dk2>
      <a:lt2>
        <a:srgbClr val="E0DDD8"/>
      </a:lt2>
      <a:accent1>
        <a:srgbClr val="90A208"/>
      </a:accent1>
      <a:accent2>
        <a:srgbClr val="6A8755"/>
      </a:accent2>
      <a:accent3>
        <a:srgbClr val="49716B"/>
      </a:accent3>
      <a:accent4>
        <a:srgbClr val="A16F7C"/>
      </a:accent4>
      <a:accent5>
        <a:srgbClr val="B16455"/>
      </a:accent5>
      <a:accent6>
        <a:srgbClr val="E08350"/>
      </a:accent6>
      <a:hlink>
        <a:srgbClr val="5F864B"/>
      </a:hlink>
      <a:folHlink>
        <a:srgbClr val="3F877D"/>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melightVTI" id="{7936DCFD-B587-41FD-9126-64F2709ED40B}" vid="{74F41540-78F1-4C56-9EAA-6FA6E9F1D77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235</TotalTime>
  <Words>1776</Words>
  <Application>Microsoft Macintosh PowerPoint</Application>
  <PresentationFormat>Widescreen</PresentationFormat>
  <Paragraphs>61</Paragraphs>
  <Slides>9</Slides>
  <Notes>7</Notes>
  <HiddenSlides>0</HiddenSlides>
  <MMClips>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Trade Gothic Next Cond</vt:lpstr>
      <vt:lpstr>Trade Gothic Next Light</vt:lpstr>
      <vt:lpstr>Wingdings</vt:lpstr>
      <vt:lpstr>LimelightVTI</vt:lpstr>
      <vt:lpstr>Portfolio </vt:lpstr>
      <vt:lpstr>AI Acknowledgement </vt:lpstr>
      <vt:lpstr>Discuss the causes of the so-called obesity crisis facing the UK </vt:lpstr>
      <vt:lpstr>Discuss the potential reasons why a significant proportion of UK adults are not exercising sufficiently to meet the recommended guidelines for health. </vt:lpstr>
      <vt:lpstr>Reflection of the year</vt:lpstr>
      <vt:lpstr>Student conference reflection  </vt:lpstr>
      <vt:lpstr>Reference List for Part 1:</vt:lpstr>
      <vt:lpstr>Reference list for part 2:</vt:lpstr>
      <vt:lpstr>Reference list for the reflection and student conference: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Ella Barnwell (2403929)</dc:creator>
  <cp:lastModifiedBy>Ella Barnwell (2403929)</cp:lastModifiedBy>
  <cp:revision>27</cp:revision>
  <dcterms:created xsi:type="dcterms:W3CDTF">2026-02-23T09:22:28Z</dcterms:created>
  <dcterms:modified xsi:type="dcterms:W3CDTF">2026-05-12T13:33:01Z</dcterms:modified>
</cp:coreProperties>
</file>