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69" autoAdjust="0"/>
    <p:restoredTop sz="93832" autoAdjust="0"/>
  </p:normalViewPr>
  <p:slideViewPr>
    <p:cSldViewPr snapToGrid="0">
      <p:cViewPr varScale="1">
        <p:scale>
          <a:sx n="96" d="100"/>
          <a:sy n="96" d="100"/>
        </p:scale>
        <p:origin x="14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B1227F-5D39-4B90-A48D-01910FE9C361}" type="datetimeFigureOut">
              <a:rPr lang="en-GB" smtClean="0"/>
              <a:t>11/03/2025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C68AEB-7A3B-407B-836F-305800646364}" type="slidenum">
              <a:rPr lang="en-GB" smtClean="0"/>
              <a:t>‹#›</a:t>
            </a:fld>
            <a:endParaRPr lang="en-GB"/>
          </a:p>
        </p:txBody>
      </p:sp>
    </p:spTree>
    <p:extLst>
      <p:ext uri="{BB962C8B-B14F-4D97-AF65-F5344CB8AC3E}">
        <p14:creationId xmlns:p14="http://schemas.microsoft.com/office/powerpoint/2010/main" val="593500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tatista.com/statistics/1223474/importance-of-emotional-and-social-skills-for-employees-in-norway/#:~:text=For%2063%20percent%20of%20the%20respondents%2C%2063,deemed%20significant%20skills%20in%20Norwegian%20work%20lif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In this competitive industry effective team working abilities serve a great importance in proving one’s worth in any academic or professional circumstances. Effective team working includes collaborative nature and focused on achieving the similar team goals rather than focusing on individual’s success. Apart from the professional aspects, the team working has also proven its worth in academic standards too. </a:t>
            </a:r>
            <a:endParaRPr lang="en-US"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The above figure portrays the essence of successful relationships within teams as stated by the real life respondents in the UK. Thereby, it can be certainly addressed that the involvement of these teamworking skills can be a significant approach towards making the organisation high performing.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6AC68AEB-7A3B-407B-836F-305800646364}" type="slidenum">
              <a:rPr lang="en-GB" smtClean="0"/>
              <a:t>3</a:t>
            </a:fld>
            <a:endParaRPr lang="en-GB"/>
          </a:p>
        </p:txBody>
      </p:sp>
    </p:spTree>
    <p:extLst>
      <p:ext uri="{BB962C8B-B14F-4D97-AF65-F5344CB8AC3E}">
        <p14:creationId xmlns:p14="http://schemas.microsoft.com/office/powerpoint/2010/main" val="2137732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The following slide of this presentation will discover the essence of personal relationship with reference to the relevant theory. As stated by </a:t>
            </a:r>
            <a:r>
              <a:rPr lang="en-US" sz="1800" b="0" i="0" u="none" strike="noStrike" dirty="0" err="1">
                <a:solidFill>
                  <a:srgbClr val="000000"/>
                </a:solidFill>
                <a:effectLst/>
                <a:latin typeface="Times New Roman" panose="02020603050405020304" pitchFamily="18" charset="0"/>
              </a:rPr>
              <a:t>Mungan</a:t>
            </a:r>
            <a:r>
              <a:rPr lang="en-US" sz="1800" b="0" i="0" u="none" strike="noStrike" dirty="0">
                <a:solidFill>
                  <a:srgbClr val="000000"/>
                </a:solidFill>
                <a:effectLst/>
                <a:latin typeface="Times New Roman" panose="02020603050405020304" pitchFamily="18" charset="0"/>
              </a:rPr>
              <a:t> (2023), the Gestalt Theory can be defined as the psychological approach that focuses on determining the field of study to explore the people’s perception on performing tasks as a whole. This theory often focuses on the influence of the individual behaviour while operating a task and evaluates theory psychology while perceiving things in a holistic view rather than focusing on individual self. This particular Gestalt theory was also recognised as the “Gestalt Philosophy” or “Gestalt Perception”. This theory was first introduced in the year 1912, by a renowned philosopher called Max Wertheimer. </a:t>
            </a:r>
            <a:endParaRPr lang="en-US"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In the context of successful relationships, the approach of Gestalt theory can be of great importance in gaining a holistic overview on developing mutual understanding. Likewise, concentrating on this theory, the individuals in any circumstances need to consider the well being of surrounding individuals rather than focus on self betterment to form mutual and successful relationships. Furthermore, the Gestalt Theory of holistic perception also suggests that any successful relationships, or partners, should focus on understanding the dynamic overview between them as a complete unit to perceive a successful relationship (</a:t>
            </a:r>
            <a:r>
              <a:rPr lang="en-US" sz="1800" b="0" i="0" u="none" strike="noStrike" dirty="0" err="1">
                <a:solidFill>
                  <a:srgbClr val="000000"/>
                </a:solidFill>
                <a:effectLst/>
                <a:latin typeface="Times New Roman" panose="02020603050405020304" pitchFamily="18" charset="0"/>
              </a:rPr>
              <a:t>Najarb</a:t>
            </a:r>
            <a:r>
              <a:rPr lang="en-US" sz="1800" b="0" i="0" u="none" strike="noStrike" dirty="0">
                <a:solidFill>
                  <a:srgbClr val="000000"/>
                </a:solidFill>
                <a:effectLst/>
                <a:latin typeface="Times New Roman" panose="02020603050405020304" pitchFamily="18" charset="0"/>
              </a:rPr>
              <a:t> and </a:t>
            </a:r>
            <a:r>
              <a:rPr lang="en-US" sz="1800" b="0" i="0" u="none" strike="noStrike" dirty="0" err="1">
                <a:solidFill>
                  <a:srgbClr val="000000"/>
                </a:solidFill>
                <a:effectLst/>
                <a:latin typeface="Times New Roman" panose="02020603050405020304" pitchFamily="18" charset="0"/>
              </a:rPr>
              <a:t>Attariand</a:t>
            </a:r>
            <a:r>
              <a:rPr lang="en-US" sz="1800" b="0" i="0" u="none" strike="noStrike" dirty="0">
                <a:solidFill>
                  <a:srgbClr val="000000"/>
                </a:solidFill>
                <a:effectLst/>
                <a:latin typeface="Times New Roman" panose="02020603050405020304" pitchFamily="18" charset="0"/>
              </a:rPr>
              <a:t> 2021). Likewise, with reference to the overview by the Gestalt Theory, a successful relationship can be maintained in any circumstances while perceiving the “whole” approach rather than being self centered and focused on individual goals. </a:t>
            </a:r>
            <a:endParaRPr lang="en-US"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On the other hand, the involvement of the “Gestalt Philosophy” often includes certain aspects that heightens the successful relationship measures across the teams. One of the core philosophies of Gestalt is “The whole is greater than the sum of its parts”, that focuses on “whole” value rather than </a:t>
            </a:r>
            <a:r>
              <a:rPr lang="en-US" sz="1800" b="0" i="0" u="none" strike="noStrike" dirty="0" err="1">
                <a:solidFill>
                  <a:srgbClr val="000000"/>
                </a:solidFill>
                <a:effectLst/>
                <a:latin typeface="Times New Roman" panose="02020603050405020304" pitchFamily="18" charset="0"/>
              </a:rPr>
              <a:t>self-centred</a:t>
            </a:r>
            <a:r>
              <a:rPr lang="en-US" sz="1800" b="0" i="0" u="none" strike="noStrike" dirty="0">
                <a:solidFill>
                  <a:srgbClr val="000000"/>
                </a:solidFill>
                <a:effectLst/>
                <a:latin typeface="Times New Roman" panose="02020603050405020304" pitchFamily="18" charset="0"/>
              </a:rPr>
              <a:t> approach (Gestalt, 2016). Based on this core approach, the essence of Gestalt in terms of successful relationships often prioritise interacting team qualities with each other. The theory of Gestalt based on the Gestalt Institution of Toronto has stated that a successful relationship is not just about individual quality, but understanding how those qualities can lead to successful relationships within teams (Gestalt, 2016). Likewise, in the real circumstances, based on the above core philosophy it can be considered that the approach towards a successful relationship is to create an unified experience together as a team rather than focusing on self development. </a:t>
            </a:r>
            <a:endParaRPr lang="en-US"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Along with this, the involvement of the “Gestalt Theory” certainly serves essence in terms of “Proximity Principles” towards successful relationships across teams. The Gestalt approach often emphasises on </a:t>
            </a:r>
            <a:r>
              <a:rPr lang="en-US" sz="1800" b="0" i="0" u="none" strike="noStrike" dirty="0" err="1">
                <a:solidFill>
                  <a:srgbClr val="000000"/>
                </a:solidFill>
                <a:effectLst/>
                <a:latin typeface="Times New Roman" panose="02020603050405020304" pitchFamily="18" charset="0"/>
              </a:rPr>
              <a:t>recognising</a:t>
            </a:r>
            <a:r>
              <a:rPr lang="en-US" sz="1800" b="0" i="0" u="none" strike="noStrike" dirty="0">
                <a:solidFill>
                  <a:srgbClr val="000000"/>
                </a:solidFill>
                <a:effectLst/>
                <a:latin typeface="Times New Roman" panose="02020603050405020304" pitchFamily="18" charset="0"/>
              </a:rPr>
              <a:t> the shared value, interests and experiences that fosters a sense of internal connection to ensure a successful relationship (Gestalt, 2016). Likewise, with reference to the above evaluation and philosophy, to build and maintain successful relationships, creating holistic experiences are essential that fosters the sense of internal connections.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6AC68AEB-7A3B-407B-836F-305800646364}" type="slidenum">
              <a:rPr lang="en-GB" smtClean="0"/>
              <a:t>4</a:t>
            </a:fld>
            <a:endParaRPr lang="en-GB"/>
          </a:p>
        </p:txBody>
      </p:sp>
    </p:spTree>
    <p:extLst>
      <p:ext uri="{BB962C8B-B14F-4D97-AF65-F5344CB8AC3E}">
        <p14:creationId xmlns:p14="http://schemas.microsoft.com/office/powerpoint/2010/main" val="2699420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This theory was also termed as Rational Dialectics Theory that often offers a dynamic overview of how the internal contradictory tension can be normal and beneficial for successful team relationships. </a:t>
            </a:r>
            <a:endParaRPr lang="en-US" sz="2800"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Dialectical theory can be defined as the particular approach of stating how the experiences can be managed when faced with opposing or restraining forces in their collaborative relationship (Baxter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2021). Similarly, this particular theory is based on the idea that a successful relationship has an impact on contradictory or restraining forces and tensions. This particular Dialectical theory can be a great relationship approach that defines and supports the successful relationship within the teams. Likewise, with reference to the core idea, the successful relationship within the team can often face contradictory opinions that are normal and foster the sense of creativity and innovation. </a:t>
            </a:r>
            <a:endParaRPr lang="en-US" sz="2800"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In this context, the Dialectical theory can also serve a great importance with relation to the successful relationship maintaining. The Dialectical tension theory often prioritises in building internal relation, that supports and </a:t>
            </a:r>
            <a:r>
              <a:rPr lang="en-US" sz="1800" b="0" i="0" u="none" strike="noStrike" dirty="0" err="1">
                <a:solidFill>
                  <a:srgbClr val="000000"/>
                </a:solidFill>
                <a:effectLst/>
                <a:latin typeface="Times New Roman" panose="02020603050405020304" pitchFamily="18" charset="0"/>
              </a:rPr>
              <a:t>normalises</a:t>
            </a:r>
            <a:r>
              <a:rPr lang="en-US" sz="1800" b="0" i="0" u="none" strike="noStrike" dirty="0">
                <a:solidFill>
                  <a:srgbClr val="000000"/>
                </a:solidFill>
                <a:effectLst/>
                <a:latin typeface="Times New Roman" panose="02020603050405020304" pitchFamily="18" charset="0"/>
              </a:rPr>
              <a:t> the internal contradictory forces that fosters creativity and innovation (Rice 2022). Dialectical Tension theory with reference to the context of relationship often refers to the natural and ongoing conflicts. Based on the study by Lusk (2008), the study focuses largely upon the interpersonal personal relationship and communication and explains their reaction with reference to the Dialectical Tension theory. For this study, survey methods were used based on 180 University of Tennessee business speaking students. Based on the research by Lusk (2008), test results show that the sex and relationships status are good predictors of dialectical tension. Thereby, this study often prioritises that the internal conflicts can be a great contributor and good predictor that fosters a sense of trust and collaborativeness as stated and proposed and proven in the theory of Dialectical Tension Theory. </a:t>
            </a:r>
            <a:endParaRPr lang="en-US" sz="2800"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In this context, the core context of this Dialectical Tension Theory often can prioritise on the core idea that relationships can be successful when the opposing desires exist. Supporting the statement by </a:t>
            </a:r>
            <a:r>
              <a:rPr lang="en-US" sz="1800" b="0" i="0" u="none" strike="noStrike" dirty="0" err="1">
                <a:solidFill>
                  <a:srgbClr val="000000"/>
                </a:solidFill>
                <a:effectLst/>
                <a:latin typeface="Times New Roman" panose="02020603050405020304" pitchFamily="18" charset="0"/>
              </a:rPr>
              <a:t>Magun</a:t>
            </a:r>
            <a:r>
              <a:rPr lang="en-US" sz="1800" b="0" i="0" u="none" strike="noStrike" dirty="0">
                <a:solidFill>
                  <a:srgbClr val="000000"/>
                </a:solidFill>
                <a:effectLst/>
                <a:latin typeface="Times New Roman" panose="02020603050405020304" pitchFamily="18" charset="0"/>
              </a:rPr>
              <a:t> (2024), the core idea of this Dialectical theory states that when any relationship perceives an opposing force and desires exists it often stimulates within a relationship. This theory also supports the internal relation to be successful based on collaborative teams and innovative overviews.</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6AC68AEB-7A3B-407B-836F-305800646364}" type="slidenum">
              <a:rPr lang="en-GB" smtClean="0"/>
              <a:t>5</a:t>
            </a:fld>
            <a:endParaRPr lang="en-GB"/>
          </a:p>
        </p:txBody>
      </p:sp>
    </p:spTree>
    <p:extLst>
      <p:ext uri="{BB962C8B-B14F-4D97-AF65-F5344CB8AC3E}">
        <p14:creationId xmlns:p14="http://schemas.microsoft.com/office/powerpoint/2010/main" val="755689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The primary aim of this respective slide is to understand the importance of personal value with reference to building and maintaining successful relationships within teams. Similarly, with references to those aspects it can be further considered that the evaluation of personal value provides a guiding compass to navigate relationship challenges and builds a strong foundation for team relationship. </a:t>
            </a:r>
            <a:endParaRPr lang="en-US" sz="2800"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In this context, building trust can often lead to a much better foundation for the relationship that can be achieved through valuing personal opinion. In this context the importance of personal value in building successful team relationships often ensure building mutual “trusts”. In the opinion of </a:t>
            </a:r>
            <a:r>
              <a:rPr lang="en-US" sz="1800" b="0" i="0" u="none" strike="noStrike" dirty="0" err="1">
                <a:solidFill>
                  <a:srgbClr val="000000"/>
                </a:solidFill>
                <a:effectLst/>
                <a:latin typeface="Times New Roman" panose="02020603050405020304" pitchFamily="18" charset="0"/>
              </a:rPr>
              <a:t>Goodsett</a:t>
            </a:r>
            <a:r>
              <a:rPr lang="en-US" sz="1800" b="0" i="0" u="none" strike="noStrike" dirty="0">
                <a:solidFill>
                  <a:srgbClr val="000000"/>
                </a:solidFill>
                <a:effectLst/>
                <a:latin typeface="Times New Roman" panose="02020603050405020304" pitchFamily="18" charset="0"/>
              </a:rPr>
              <a:t>, (2021), when the partners shared similar opinions and values, they were more likely to trust each other within the team. Valuing personal opinion is important in building a successful team relationship as it helps in testing each other's opinion and respecting their perspectives. For example, when a team member values their perspectives, the sense of confidence and accountability also portrays that fosters the sense of trust building. Thereby, based on the above evaluation, it can be found that for any successful relationship valuing the self-opinion can often lead to better trustful and successful relationships. </a:t>
            </a:r>
            <a:endParaRPr lang="en-US" sz="2800"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From the research perspective, successful relationships within the partnership often demand openness and transparency (Lansing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2023). This can be achieved by valuing others that often emphasises on open communication and building interpersonal </a:t>
            </a:r>
            <a:r>
              <a:rPr lang="en-US" sz="1800" b="0" i="0" u="none" strike="noStrike" dirty="0" err="1">
                <a:solidFill>
                  <a:srgbClr val="000000"/>
                </a:solidFill>
                <a:effectLst/>
                <a:latin typeface="Times New Roman" panose="02020603050405020304" pitchFamily="18" charset="0"/>
              </a:rPr>
              <a:t>bondings</a:t>
            </a:r>
            <a:r>
              <a:rPr lang="en-US" sz="1800" b="0" i="0" u="none" strike="noStrike" dirty="0">
                <a:solidFill>
                  <a:srgbClr val="000000"/>
                </a:solidFill>
                <a:effectLst/>
                <a:latin typeface="Times New Roman" panose="02020603050405020304" pitchFamily="18" charset="0"/>
              </a:rPr>
              <a:t> within the teams. Supporting the statement, understanding each other’s value and facilitates in open and transparent communication that allows the team members to reflect on their values, challenges and opinions without any hindrances. Similarly, in this context, any team can </a:t>
            </a:r>
            <a:r>
              <a:rPr lang="en-US" sz="1800" b="0" i="0" u="none" strike="noStrike" dirty="0" err="1">
                <a:solidFill>
                  <a:srgbClr val="000000"/>
                </a:solidFill>
                <a:effectLst/>
                <a:latin typeface="Times New Roman" panose="02020603050405020304" pitchFamily="18" charset="0"/>
              </a:rPr>
              <a:t>fister</a:t>
            </a:r>
            <a:r>
              <a:rPr lang="en-US" sz="1800" b="0" i="0" u="none" strike="noStrike" dirty="0">
                <a:solidFill>
                  <a:srgbClr val="000000"/>
                </a:solidFill>
                <a:effectLst/>
                <a:latin typeface="Times New Roman" panose="02020603050405020304" pitchFamily="18" charset="0"/>
              </a:rPr>
              <a:t> successfully when exposed with self valuing norms. That not only encourages the members to reflect on their true selves but also enables them to share their honest opinion while operating as a group in an academic standard. </a:t>
            </a:r>
            <a:endParaRPr lang="en-US" sz="2800" b="0" dirty="0">
              <a:effectLst/>
            </a:endParaRPr>
          </a:p>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Sharing values and prioritising on individual norms often can lead to effective decisions and collaborative framework. For example, when conducting challenging decisions, honest opinion and personal values often can be a great solution to make the decision for the team based on critical thinking approaches. Providing importance for individual personal value, can certainly create a collaborative framework for making informed decisions that are logically supported. Thus, based on the above mentioned perspectives and arguments of multiple factors it can be a significant approach to value one’s personal opinion and contribution while operating as a group or unit to obtain a team objective in both professionally and academic perspective.</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6AC68AEB-7A3B-407B-836F-305800646364}" type="slidenum">
              <a:rPr lang="en-GB" smtClean="0"/>
              <a:t>6</a:t>
            </a:fld>
            <a:endParaRPr lang="en-GB"/>
          </a:p>
        </p:txBody>
      </p:sp>
    </p:spTree>
    <p:extLst>
      <p:ext uri="{BB962C8B-B14F-4D97-AF65-F5344CB8AC3E}">
        <p14:creationId xmlns:p14="http://schemas.microsoft.com/office/powerpoint/2010/main" val="2329834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800" b="0" i="0" u="none" strike="noStrike" dirty="0">
                <a:solidFill>
                  <a:srgbClr val="000000"/>
                </a:solidFill>
                <a:effectLst/>
                <a:latin typeface="Times New Roman" panose="02020603050405020304" pitchFamily="18" charset="0"/>
              </a:rPr>
              <a:t>This presentation aims to understand the concept of successful relationships in performing as a team. Lastly, the importance of maintaining personal value is justified that supports the successful relationship regime within academic and professional development and circumstances. </a:t>
            </a:r>
            <a:endParaRPr lang="en-GB" dirty="0"/>
          </a:p>
        </p:txBody>
      </p:sp>
      <p:sp>
        <p:nvSpPr>
          <p:cNvPr id="4" name="Slide Number Placeholder 3"/>
          <p:cNvSpPr>
            <a:spLocks noGrp="1"/>
          </p:cNvSpPr>
          <p:nvPr>
            <p:ph type="sldNum" sz="quarter" idx="5"/>
          </p:nvPr>
        </p:nvSpPr>
        <p:spPr/>
        <p:txBody>
          <a:bodyPr/>
          <a:lstStyle/>
          <a:p>
            <a:fld id="{6AC68AEB-7A3B-407B-836F-305800646364}" type="slidenum">
              <a:rPr lang="en-GB" smtClean="0"/>
              <a:t>7</a:t>
            </a:fld>
            <a:endParaRPr lang="en-GB"/>
          </a:p>
        </p:txBody>
      </p:sp>
    </p:spTree>
    <p:extLst>
      <p:ext uri="{BB962C8B-B14F-4D97-AF65-F5344CB8AC3E}">
        <p14:creationId xmlns:p14="http://schemas.microsoft.com/office/powerpoint/2010/main" val="1538865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IN" sz="1800" b="0" i="0" u="none" strike="noStrike" dirty="0">
                <a:solidFill>
                  <a:srgbClr val="222222"/>
                </a:solidFill>
                <a:effectLst/>
                <a:latin typeface="Times New Roman" panose="02020603050405020304" pitchFamily="18" charset="0"/>
              </a:rPr>
              <a:t>Attah, R.U., Garba, B.M.P., Gil-</a:t>
            </a:r>
            <a:r>
              <a:rPr lang="en-IN" sz="1800" b="0" i="0" u="none" strike="noStrike" dirty="0" err="1">
                <a:solidFill>
                  <a:srgbClr val="222222"/>
                </a:solidFill>
                <a:effectLst/>
                <a:latin typeface="Times New Roman" panose="02020603050405020304" pitchFamily="18" charset="0"/>
              </a:rPr>
              <a:t>Ozoudeh</a:t>
            </a:r>
            <a:r>
              <a:rPr lang="en-IN" sz="1800" b="0" i="0" u="none" strike="noStrike" dirty="0">
                <a:solidFill>
                  <a:srgbClr val="222222"/>
                </a:solidFill>
                <a:effectLst/>
                <a:latin typeface="Times New Roman" panose="02020603050405020304" pitchFamily="18" charset="0"/>
              </a:rPr>
              <a:t>, I. and </a:t>
            </a:r>
            <a:r>
              <a:rPr lang="en-IN" sz="1800" b="0" i="0" u="none" strike="noStrike" dirty="0" err="1">
                <a:solidFill>
                  <a:srgbClr val="222222"/>
                </a:solidFill>
                <a:effectLst/>
                <a:latin typeface="Times New Roman" panose="02020603050405020304" pitchFamily="18" charset="0"/>
              </a:rPr>
              <a:t>Iwuanyanwu</a:t>
            </a:r>
            <a:r>
              <a:rPr lang="en-IN" sz="1800" b="0" i="0" u="none" strike="noStrike" dirty="0">
                <a:solidFill>
                  <a:srgbClr val="222222"/>
                </a:solidFill>
                <a:effectLst/>
                <a:latin typeface="Times New Roman" panose="02020603050405020304" pitchFamily="18" charset="0"/>
              </a:rPr>
              <a:t>, O., 2024. Cross-functional team dynamics in technology management: a comprehensive review of efficiency and innovation enhancement. </a:t>
            </a:r>
            <a:r>
              <a:rPr lang="en-IN" sz="1800" b="0" i="1" u="none" strike="noStrike" dirty="0" err="1">
                <a:solidFill>
                  <a:srgbClr val="222222"/>
                </a:solidFill>
                <a:effectLst/>
                <a:latin typeface="Times New Roman" panose="02020603050405020304" pitchFamily="18" charset="0"/>
              </a:rPr>
              <a:t>Eng</a:t>
            </a:r>
            <a:r>
              <a:rPr lang="en-IN" sz="1800" b="0" i="1" u="none" strike="noStrike" dirty="0">
                <a:solidFill>
                  <a:srgbClr val="222222"/>
                </a:solidFill>
                <a:effectLst/>
                <a:latin typeface="Times New Roman" panose="02020603050405020304" pitchFamily="18" charset="0"/>
              </a:rPr>
              <a:t> Sci </a:t>
            </a:r>
            <a:r>
              <a:rPr lang="en-IN" sz="1800" b="0" i="1" u="none" strike="noStrike" dirty="0" err="1">
                <a:solidFill>
                  <a:srgbClr val="222222"/>
                </a:solidFill>
                <a:effectLst/>
                <a:latin typeface="Times New Roman" panose="02020603050405020304" pitchFamily="18" charset="0"/>
              </a:rPr>
              <a:t>Technol</a:t>
            </a:r>
            <a:r>
              <a:rPr lang="en-IN" sz="1800" b="0" i="1" u="none" strike="noStrike" dirty="0">
                <a:solidFill>
                  <a:srgbClr val="222222"/>
                </a:solidFill>
                <a:effectLst/>
                <a:latin typeface="Times New Roman" panose="02020603050405020304" pitchFamily="18" charset="0"/>
              </a:rPr>
              <a:t> J</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5</a:t>
            </a:r>
            <a:r>
              <a:rPr lang="en-IN" sz="1800" b="0" i="0" u="none" strike="noStrike" dirty="0">
                <a:solidFill>
                  <a:srgbClr val="222222"/>
                </a:solidFill>
                <a:effectLst/>
                <a:latin typeface="Times New Roman" panose="02020603050405020304" pitchFamily="18" charset="0"/>
              </a:rPr>
              <a:t>(12), pp.3248-65.</a:t>
            </a:r>
            <a:endParaRPr lang="en-IN" b="0" dirty="0">
              <a:effectLst/>
            </a:endParaRPr>
          </a:p>
          <a:p>
            <a:pPr algn="just" rtl="0">
              <a:spcBef>
                <a:spcPts val="1000"/>
              </a:spcBef>
              <a:spcAft>
                <a:spcPts val="1000"/>
              </a:spcAft>
            </a:pPr>
            <a:r>
              <a:rPr lang="en-IN" sz="1800" b="0" i="0" u="none" strike="noStrike" dirty="0" err="1">
                <a:solidFill>
                  <a:srgbClr val="222222"/>
                </a:solidFill>
                <a:effectLst/>
                <a:latin typeface="Times New Roman" panose="02020603050405020304" pitchFamily="18" charset="0"/>
              </a:rPr>
              <a:t>Goodsett</a:t>
            </a:r>
            <a:r>
              <a:rPr lang="en-IN" sz="1800" b="0" i="0" u="none" strike="noStrike" dirty="0">
                <a:solidFill>
                  <a:srgbClr val="222222"/>
                </a:solidFill>
                <a:effectLst/>
                <a:latin typeface="Times New Roman" panose="02020603050405020304" pitchFamily="18" charset="0"/>
              </a:rPr>
              <a:t>, M., 2021. Commitment, respect, and trust: The building blocks of a strong mentoring relationship.</a:t>
            </a:r>
            <a:endParaRPr lang="en-IN" b="0" dirty="0">
              <a:effectLst/>
            </a:endParaRPr>
          </a:p>
          <a:p>
            <a:pPr algn="just" rtl="0">
              <a:spcBef>
                <a:spcPts val="1000"/>
              </a:spcBef>
              <a:spcAft>
                <a:spcPts val="1000"/>
              </a:spcAft>
            </a:pPr>
            <a:r>
              <a:rPr lang="en-IN" sz="1800" b="0" i="0" u="none" strike="noStrike" dirty="0">
                <a:solidFill>
                  <a:srgbClr val="222222"/>
                </a:solidFill>
                <a:effectLst/>
                <a:latin typeface="Times New Roman" panose="02020603050405020304" pitchFamily="18" charset="0"/>
              </a:rPr>
              <a:t>Lansing, A.E., Romero, N.J., </a:t>
            </a:r>
            <a:r>
              <a:rPr lang="en-IN" sz="1800" b="0" i="0" u="none" strike="noStrike" dirty="0" err="1">
                <a:solidFill>
                  <a:srgbClr val="222222"/>
                </a:solidFill>
                <a:effectLst/>
                <a:latin typeface="Times New Roman" panose="02020603050405020304" pitchFamily="18" charset="0"/>
              </a:rPr>
              <a:t>Siantz</a:t>
            </a:r>
            <a:r>
              <a:rPr lang="en-IN" sz="1800" b="0" i="0" u="none" strike="noStrike" dirty="0">
                <a:solidFill>
                  <a:srgbClr val="222222"/>
                </a:solidFill>
                <a:effectLst/>
                <a:latin typeface="Times New Roman" panose="02020603050405020304" pitchFamily="18" charset="0"/>
              </a:rPr>
              <a:t>, E., Silva, V., </a:t>
            </a:r>
            <a:r>
              <a:rPr lang="en-IN" sz="1800" b="0" i="0" u="none" strike="noStrike" dirty="0" err="1">
                <a:solidFill>
                  <a:srgbClr val="222222"/>
                </a:solidFill>
                <a:effectLst/>
                <a:latin typeface="Times New Roman" panose="02020603050405020304" pitchFamily="18" charset="0"/>
              </a:rPr>
              <a:t>Center</a:t>
            </a:r>
            <a:r>
              <a:rPr lang="en-IN" sz="1800" b="0" i="0" u="none" strike="noStrike" dirty="0">
                <a:solidFill>
                  <a:srgbClr val="222222"/>
                </a:solidFill>
                <a:effectLst/>
                <a:latin typeface="Times New Roman" panose="02020603050405020304" pitchFamily="18" charset="0"/>
              </a:rPr>
              <a:t>, K., Casteel, D. and Gilmer, T., 2023. Building trust: Leadership reflections on community empowerment and engagement in a large urban initiative. </a:t>
            </a:r>
            <a:r>
              <a:rPr lang="en-IN" sz="1800" b="0" i="1" u="none" strike="noStrike" dirty="0">
                <a:solidFill>
                  <a:srgbClr val="222222"/>
                </a:solidFill>
                <a:effectLst/>
                <a:latin typeface="Times New Roman" panose="02020603050405020304" pitchFamily="18" charset="0"/>
              </a:rPr>
              <a:t>BMC Public Health</a:t>
            </a:r>
            <a:r>
              <a:rPr lang="en-IN" sz="1800" b="0" i="0" u="none" strike="noStrike" dirty="0">
                <a:solidFill>
                  <a:srgbClr val="222222"/>
                </a:solidFill>
                <a:effectLst/>
                <a:latin typeface="Times New Roman" panose="02020603050405020304" pitchFamily="18" charset="0"/>
              </a:rPr>
              <a:t>, </a:t>
            </a:r>
            <a:r>
              <a:rPr lang="en-IN" sz="1800" b="0" i="1" u="none" strike="noStrike" dirty="0">
                <a:solidFill>
                  <a:srgbClr val="222222"/>
                </a:solidFill>
                <a:effectLst/>
                <a:latin typeface="Times New Roman" panose="02020603050405020304" pitchFamily="18" charset="0"/>
              </a:rPr>
              <a:t>23</a:t>
            </a:r>
            <a:r>
              <a:rPr lang="en-IN" sz="1800" b="0" i="0" u="none" strike="noStrike" dirty="0">
                <a:solidFill>
                  <a:srgbClr val="222222"/>
                </a:solidFill>
                <a:effectLst/>
                <a:latin typeface="Times New Roman" panose="02020603050405020304" pitchFamily="18" charset="0"/>
              </a:rPr>
              <a:t>(1), p.1252.</a:t>
            </a:r>
            <a:endParaRPr lang="en-IN" b="0" dirty="0">
              <a:effectLst/>
            </a:endParaRPr>
          </a:p>
          <a:p>
            <a:pPr algn="just" rtl="0">
              <a:spcBef>
                <a:spcPts val="1000"/>
              </a:spcBef>
              <a:spcAft>
                <a:spcPts val="1000"/>
              </a:spcAft>
            </a:pPr>
            <a:r>
              <a:rPr lang="en-IN" sz="1800" b="0" i="0" u="none" strike="noStrike" dirty="0" err="1">
                <a:solidFill>
                  <a:srgbClr val="222222"/>
                </a:solidFill>
                <a:effectLst/>
                <a:latin typeface="Times New Roman" panose="02020603050405020304" pitchFamily="18" charset="0"/>
              </a:rPr>
              <a:t>Dyvik</a:t>
            </a:r>
            <a:r>
              <a:rPr lang="en-IN" sz="1800" b="0" i="0" u="none" strike="noStrike" dirty="0">
                <a:solidFill>
                  <a:srgbClr val="222222"/>
                </a:solidFill>
                <a:effectLst/>
                <a:latin typeface="Times New Roman" panose="02020603050405020304" pitchFamily="18" charset="0"/>
              </a:rPr>
              <a:t>, 2024. Importance of emotional- and social skills for employees in Norway 2021. [online] available at:&lt;</a:t>
            </a:r>
            <a:r>
              <a:rPr lang="en-IN" sz="1800" b="0" i="0" u="sng" strike="noStrike" dirty="0">
                <a:solidFill>
                  <a:srgbClr val="1155CC"/>
                </a:solidFill>
                <a:effectLst/>
                <a:latin typeface="Times New Roman" panose="02020603050405020304" pitchFamily="18" charset="0"/>
                <a:hlinkClick r:id="rId3"/>
              </a:rPr>
              <a:t>https://www.statista.com/statistics/1223474/importance-of-emotional-and-social-skills-for-employees-in-norway/#:~:text=For%2063%20percent%20of%20the%20respondents%2C%2063,deemed%20significant%20skills%20in%20Norwegian%20work%20life</a:t>
            </a:r>
            <a:r>
              <a:rPr lang="en-IN" sz="1800" b="0" i="0" u="none" strike="noStrike" dirty="0">
                <a:solidFill>
                  <a:srgbClr val="222222"/>
                </a:solidFill>
                <a:effectLst/>
                <a:latin typeface="Times New Roman" panose="02020603050405020304" pitchFamily="18" charset="0"/>
              </a:rPr>
              <a:t>.&gt; [Accessed on 22nd February 2025]</a:t>
            </a:r>
            <a:endParaRPr lang="en-IN" b="0" dirty="0">
              <a:effectLst/>
            </a:endParaRPr>
          </a:p>
          <a:p>
            <a:pPr algn="just" rtl="0">
              <a:spcBef>
                <a:spcPts val="1000"/>
              </a:spcBef>
              <a:spcAft>
                <a:spcPts val="1000"/>
              </a:spcAft>
            </a:pPr>
            <a:r>
              <a:rPr lang="en-IN" sz="1800" b="0" i="0" u="none" strike="noStrike" dirty="0">
                <a:solidFill>
                  <a:srgbClr val="222222"/>
                </a:solidFill>
                <a:effectLst/>
                <a:latin typeface="Times New Roman" panose="02020603050405020304" pitchFamily="18" charset="0"/>
              </a:rPr>
              <a:t>Gestalt, 2016. It’s All About Relationships! [online] available at:&lt;https://gestalt.on.ca/its-all-about-relationships/&gt; [Accessed on 22nd February 2025]</a:t>
            </a:r>
            <a:endParaRPr lang="en-IN" b="0" dirty="0">
              <a:effectLst/>
            </a:endParaRPr>
          </a:p>
          <a:p>
            <a:br>
              <a:rPr lang="en-IN" dirty="0"/>
            </a:br>
            <a:endParaRPr lang="en-GB" dirty="0"/>
          </a:p>
        </p:txBody>
      </p:sp>
      <p:sp>
        <p:nvSpPr>
          <p:cNvPr id="4" name="Slide Number Placeholder 3"/>
          <p:cNvSpPr>
            <a:spLocks noGrp="1"/>
          </p:cNvSpPr>
          <p:nvPr>
            <p:ph type="sldNum" sz="quarter" idx="5"/>
          </p:nvPr>
        </p:nvSpPr>
        <p:spPr/>
        <p:txBody>
          <a:bodyPr/>
          <a:lstStyle/>
          <a:p>
            <a:fld id="{6AC68AEB-7A3B-407B-836F-305800646364}" type="slidenum">
              <a:rPr lang="en-GB" smtClean="0"/>
              <a:t>8</a:t>
            </a:fld>
            <a:endParaRPr lang="en-GB"/>
          </a:p>
        </p:txBody>
      </p:sp>
    </p:spTree>
    <p:extLst>
      <p:ext uri="{BB962C8B-B14F-4D97-AF65-F5344CB8AC3E}">
        <p14:creationId xmlns:p14="http://schemas.microsoft.com/office/powerpoint/2010/main" val="1226252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FDE8A2-52EE-4DDF-8850-DEDAD2F14D06}"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109418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FDE8A2-52EE-4DDF-8850-DEDAD2F14D06}"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4163958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FDE8A2-52EE-4DDF-8850-DEDAD2F14D06}"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3095663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7FDE8A2-52EE-4DDF-8850-DEDAD2F14D06}" type="datetimeFigureOut">
              <a:rPr lang="en-GB" smtClean="0"/>
              <a:t>11/03/2025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169684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A7FDE8A2-52EE-4DDF-8850-DEDAD2F14D06}" type="datetimeFigureOut">
              <a:rPr lang="en-GB" smtClean="0"/>
              <a:t>11/03/2025</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1924426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A7FDE8A2-52EE-4DDF-8850-DEDAD2F14D06}" type="datetimeFigureOut">
              <a:rPr lang="en-GB" smtClean="0"/>
              <a:t>11/03/2025</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527682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7FDE8A2-52EE-4DDF-8850-DEDAD2F14D06}"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2052691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7FDE8A2-52EE-4DDF-8850-DEDAD2F14D06}" type="datetimeFigureOut">
              <a:rPr lang="en-GB" smtClean="0"/>
              <a:t>11/03/2025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74031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7FDE8A2-52EE-4DDF-8850-DEDAD2F14D06}" type="datetimeFigureOut">
              <a:rPr lang="en-GB" smtClean="0"/>
              <a:t>11/03/2025</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2355247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FDE8A2-52EE-4DDF-8850-DEDAD2F14D06}" type="datetimeFigureOut">
              <a:rPr lang="en-GB" smtClean="0"/>
              <a:t>11/03/2025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2446512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FDE8A2-52EE-4DDF-8850-DEDAD2F14D06}" type="datetimeFigureOut">
              <a:rPr lang="en-GB" smtClean="0"/>
              <a:t>11/03/2025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BE1D44-81C0-465E-BFA2-19BAF823EA33}" type="slidenum">
              <a:rPr lang="en-GB" smtClean="0"/>
              <a:t>‹#›</a:t>
            </a:fld>
            <a:endParaRPr lang="en-GB"/>
          </a:p>
        </p:txBody>
      </p:sp>
    </p:spTree>
    <p:extLst>
      <p:ext uri="{BB962C8B-B14F-4D97-AF65-F5344CB8AC3E}">
        <p14:creationId xmlns:p14="http://schemas.microsoft.com/office/powerpoint/2010/main" val="3907626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A7FDE8A2-52EE-4DDF-8850-DEDAD2F14D06}" type="datetimeFigureOut">
              <a:rPr lang="en-GB" smtClean="0"/>
              <a:t>11/03/2025</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E3BE1D44-81C0-465E-BFA2-19BAF823EA33}" type="slidenum">
              <a:rPr lang="en-GB" smtClean="0"/>
              <a:t>‹#›</a:t>
            </a:fld>
            <a:endParaRPr lang="en-GB"/>
          </a:p>
        </p:txBody>
      </p:sp>
    </p:spTree>
    <p:extLst>
      <p:ext uri="{BB962C8B-B14F-4D97-AF65-F5344CB8AC3E}">
        <p14:creationId xmlns:p14="http://schemas.microsoft.com/office/powerpoint/2010/main" val="11943148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ctrTitle"/>
          </p:nvPr>
        </p:nvSpPr>
        <p:spPr>
          <a:xfrm>
            <a:off x="1069848" y="1298448"/>
            <a:ext cx="7315200" cy="1605619"/>
          </a:xfrm>
        </p:spPr>
        <p:txBody>
          <a:bodyPr>
            <a:normAutofit fontScale="90000"/>
          </a:bodyPr>
          <a:lstStyle/>
          <a:p>
            <a:r>
              <a:rPr lang="en-US" dirty="0">
                <a:latin typeface="Bahnschrift Condensed" panose="020B0502040204020203" pitchFamily="34" charset="0"/>
              </a:rPr>
              <a:t>Effective Team Working and </a:t>
            </a:r>
            <a:br>
              <a:rPr lang="en-US" dirty="0">
                <a:latin typeface="Bahnschrift Condensed" panose="020B0502040204020203" pitchFamily="34" charset="0"/>
              </a:rPr>
            </a:br>
            <a:r>
              <a:rPr lang="en-US" dirty="0">
                <a:latin typeface="Bahnschrift Condensed" panose="020B0502040204020203" pitchFamily="34" charset="0"/>
              </a:rPr>
              <a:t>Communication</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type="subTitle" idx="1"/>
          </p:nvPr>
        </p:nvSpPr>
        <p:spPr>
          <a:xfrm>
            <a:off x="1069848" y="2971799"/>
            <a:ext cx="7315200" cy="1964267"/>
          </a:xfrm>
        </p:spPr>
        <p:txBody>
          <a:bodyPr>
            <a:normAutofit/>
          </a:bodyPr>
          <a:lstStyle/>
          <a:p>
            <a:r>
              <a:rPr lang="en-US" sz="2000" dirty="0">
                <a:latin typeface="Arial" panose="020B0604020202020204" pitchFamily="34" charset="0"/>
                <a:cs typeface="Arial" panose="020B0604020202020204" pitchFamily="34" charset="0"/>
              </a:rPr>
              <a:t>Module code: </a:t>
            </a:r>
            <a:r>
              <a:rPr lang="en-GB" sz="2000" b="1" dirty="0">
                <a:effectLst/>
                <a:latin typeface="Arial" panose="020B0604020202020204" pitchFamily="34" charset="0"/>
                <a:ea typeface="Arial" panose="020B0604020202020204" pitchFamily="34" charset="0"/>
                <a:cs typeface="Arial" panose="020B0604020202020204" pitchFamily="34" charset="0"/>
              </a:rPr>
              <a:t>BMSW4009</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Student name: </a:t>
            </a:r>
            <a:r>
              <a:rPr lang="en-GB" sz="2000" b="1" kern="0" dirty="0">
                <a:effectLst/>
                <a:latin typeface="Arial" panose="020B0604020202020204" pitchFamily="34" charset="0"/>
                <a:ea typeface="Calibri" panose="020F0502020204030204" pitchFamily="34" charset="0"/>
                <a:cs typeface="Arial" panose="020B0604020202020204" pitchFamily="34" charset="0"/>
              </a:rPr>
              <a:t>Daniela Zanfir</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Student ID: </a:t>
            </a:r>
            <a:r>
              <a:rPr lang="en-GB" sz="2000" b="1" kern="0" dirty="0">
                <a:effectLst/>
                <a:latin typeface="Arial" panose="020B0604020202020204" pitchFamily="34" charset="0"/>
                <a:ea typeface="Calibri" panose="020F0502020204030204" pitchFamily="34" charset="0"/>
                <a:cs typeface="Arial" panose="020B0604020202020204" pitchFamily="34" charset="0"/>
              </a:rPr>
              <a:t>2411191@student.uwtsd.ac.uk</a:t>
            </a:r>
            <a:endParaRPr lang="en-US" sz="2000" dirty="0">
              <a:latin typeface="Arial" panose="020B0604020202020204" pitchFamily="34" charset="0"/>
              <a:cs typeface="Arial" panose="020B0604020202020204" pitchFamily="34" charset="0"/>
            </a:endParaRPr>
          </a:p>
          <a:p>
            <a:r>
              <a:rPr lang="en-GB" dirty="0"/>
              <a:t>Subject: </a:t>
            </a:r>
            <a:r>
              <a:rPr lang="en-US" sz="2000" b="1" dirty="0">
                <a:latin typeface="Arial" panose="020B0604020202020204" pitchFamily="34" charset="0"/>
                <a:cs typeface="Arial" panose="020B0604020202020204" pitchFamily="34" charset="0"/>
              </a:rPr>
              <a:t>How to build and develop successful relationships.</a:t>
            </a:r>
            <a:endParaRPr lang="en-GB" sz="2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57791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title"/>
          </p:nvPr>
        </p:nvSpPr>
        <p:spPr/>
        <p:txBody>
          <a:bodyPr>
            <a:normAutofit/>
          </a:bodyPr>
          <a:lstStyle/>
          <a:p>
            <a:r>
              <a:rPr lang="en-US" dirty="0">
                <a:latin typeface="Bahnschrift Condensed" panose="020B0502040204020203" pitchFamily="34" charset="0"/>
              </a:rPr>
              <a:t>Slide 2: Presentation overview </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sz="half" idx="1"/>
          </p:nvPr>
        </p:nvSpPr>
        <p:spPr>
          <a:xfrm>
            <a:off x="3518054" y="886570"/>
            <a:ext cx="3474720" cy="5120640"/>
          </a:xfrm>
        </p:spPr>
        <p:txBody>
          <a:bodyPr>
            <a:normAutofit/>
          </a:bodyPr>
          <a:lstStyle/>
          <a:p>
            <a:r>
              <a:rPr lang="en-US" dirty="0">
                <a:latin typeface="Bahnschrift Condensed" panose="020B0502040204020203" pitchFamily="34" charset="0"/>
              </a:rPr>
              <a:t>Title: </a:t>
            </a:r>
          </a:p>
          <a:p>
            <a:r>
              <a:rPr lang="en-US" b="1" dirty="0">
                <a:latin typeface="Bahnschrift Condensed" panose="020B0502040204020203" pitchFamily="34" charset="0"/>
              </a:rPr>
              <a:t>How to Build and Develop Successful relationships.</a:t>
            </a:r>
            <a:endParaRPr lang="en-GB" b="1" dirty="0"/>
          </a:p>
        </p:txBody>
      </p:sp>
      <p:sp>
        <p:nvSpPr>
          <p:cNvPr id="4" name="Content Placeholder 3">
            <a:extLst>
              <a:ext uri="{FF2B5EF4-FFF2-40B4-BE49-F238E27FC236}">
                <a16:creationId xmlns:a16="http://schemas.microsoft.com/office/drawing/2014/main" id="{070591B4-CDC8-4708-806D-3511C57A8A18}"/>
              </a:ext>
            </a:extLst>
          </p:cNvPr>
          <p:cNvSpPr>
            <a:spLocks noGrp="1"/>
          </p:cNvSpPr>
          <p:nvPr>
            <p:ph sz="half" idx="2"/>
          </p:nvPr>
        </p:nvSpPr>
        <p:spPr/>
        <p:txBody>
          <a:bodyPr>
            <a:normAutofit/>
          </a:bodyPr>
          <a:lstStyle/>
          <a:p>
            <a:pPr marL="0" indent="0">
              <a:buNone/>
            </a:pPr>
            <a:r>
              <a:rPr lang="en-US" sz="1600" dirty="0">
                <a:latin typeface="Bahnschrift Condensed" panose="020B0502040204020203" pitchFamily="34" charset="0"/>
              </a:rPr>
              <a:t>The subject area includes:</a:t>
            </a:r>
          </a:p>
          <a:p>
            <a:r>
              <a:rPr lang="en-US" sz="1600" dirty="0">
                <a:latin typeface="Bahnschrift Condensed" panose="020B0502040204020203" pitchFamily="34" charset="0"/>
              </a:rPr>
              <a:t>Slide 3: Understanding the concept of successful relationships within teams.</a:t>
            </a:r>
          </a:p>
          <a:p>
            <a:r>
              <a:rPr lang="en-US" sz="1600" dirty="0">
                <a:latin typeface="Bahnschrift Condensed" panose="020B0502040204020203" pitchFamily="34" charset="0"/>
              </a:rPr>
              <a:t>Slide 4: Gestalt Theory to define the successful relationship.</a:t>
            </a:r>
          </a:p>
          <a:p>
            <a:r>
              <a:rPr lang="en-US" sz="1600" dirty="0">
                <a:latin typeface="Bahnschrift Condensed" panose="020B0502040204020203" pitchFamily="34" charset="0"/>
              </a:rPr>
              <a:t>Slide 5: Dialectical Tension Theory with reference to successful relationship maintaining.</a:t>
            </a:r>
          </a:p>
          <a:p>
            <a:r>
              <a:rPr lang="en-US" sz="1600" dirty="0">
                <a:latin typeface="Bahnschrift Condensed" panose="020B0502040204020203" pitchFamily="34" charset="0"/>
              </a:rPr>
              <a:t>Slide 6: Importance of personal value in a successful relationship.</a:t>
            </a:r>
          </a:p>
          <a:p>
            <a:r>
              <a:rPr lang="en-US" sz="1600" dirty="0">
                <a:latin typeface="Bahnschrift Condensed" panose="020B0502040204020203" pitchFamily="34" charset="0"/>
              </a:rPr>
              <a:t>Slide 7: Conclusion</a:t>
            </a:r>
          </a:p>
          <a:p>
            <a:r>
              <a:rPr lang="en-US" sz="1600" dirty="0">
                <a:latin typeface="Bahnschrift Condensed" panose="020B0502040204020203" pitchFamily="34" charset="0"/>
              </a:rPr>
              <a:t>Slide 8: Reference lists</a:t>
            </a:r>
          </a:p>
          <a:p>
            <a:endParaRPr lang="en-GB" dirty="0"/>
          </a:p>
        </p:txBody>
      </p:sp>
    </p:spTree>
    <p:extLst>
      <p:ext uri="{BB962C8B-B14F-4D97-AF65-F5344CB8AC3E}">
        <p14:creationId xmlns:p14="http://schemas.microsoft.com/office/powerpoint/2010/main" val="2761056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title"/>
          </p:nvPr>
        </p:nvSpPr>
        <p:spPr/>
        <p:txBody>
          <a:bodyPr>
            <a:normAutofit/>
          </a:bodyPr>
          <a:lstStyle/>
          <a:p>
            <a:r>
              <a:rPr lang="en-US" dirty="0">
                <a:latin typeface="Bahnschrift Condensed" panose="020B0502040204020203" pitchFamily="34" charset="0"/>
              </a:rPr>
              <a:t>Slide 3: Understanding the concept of a successful relationship.</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sz="half" idx="1"/>
          </p:nvPr>
        </p:nvSpPr>
        <p:spPr>
          <a:xfrm>
            <a:off x="3457425" y="397565"/>
            <a:ext cx="5921807" cy="6170212"/>
          </a:xfrm>
        </p:spPr>
        <p:txBody>
          <a:bodyPr>
            <a:normAutofit/>
          </a:bodyPr>
          <a:lstStyle/>
          <a:p>
            <a:pPr marL="0" indent="0" algn="just">
              <a:lnSpc>
                <a:spcPct val="150000"/>
              </a:lnSpc>
              <a:buNone/>
            </a:pPr>
            <a:r>
              <a:rPr lang="en-US" b="1" dirty="0">
                <a:latin typeface="Bahnschrift Condensed" panose="020B0502040204020203" pitchFamily="34" charset="0"/>
              </a:rPr>
              <a:t>What is a successful relationship?</a:t>
            </a:r>
          </a:p>
          <a:p>
            <a:pPr algn="just">
              <a:lnSpc>
                <a:spcPct val="150000"/>
              </a:lnSpc>
            </a:pPr>
            <a:r>
              <a:rPr lang="en-US" sz="1200" dirty="0">
                <a:latin typeface="Arial" panose="020B0604020202020204" pitchFamily="34" charset="0"/>
                <a:cs typeface="Arial" panose="020B0604020202020204" pitchFamily="34" charset="0"/>
              </a:rPr>
              <a:t>This presentation aims to understand </a:t>
            </a:r>
            <a:r>
              <a:rPr lang="en-GB" sz="1200" dirty="0">
                <a:effectLst/>
                <a:latin typeface="Arial" panose="020B0604020202020204" pitchFamily="34" charset="0"/>
                <a:ea typeface="Times New Roman" panose="02020603050405020304" pitchFamily="18" charset="0"/>
                <a:cs typeface="Arial" panose="020B0604020202020204" pitchFamily="34" charset="0"/>
              </a:rPr>
              <a:t>the concept of successful relationships in performing as a team and </a:t>
            </a:r>
            <a:r>
              <a:rPr lang="en-US" sz="1200" dirty="0">
                <a:latin typeface="Arial" panose="020B0604020202020204" pitchFamily="34" charset="0"/>
                <a:cs typeface="Arial" panose="020B0604020202020204" pitchFamily="34" charset="0"/>
              </a:rPr>
              <a:t>how people work  in teams ,to develop and achieve successful relationships across the teams rather than focusing on individual’s success.</a:t>
            </a:r>
          </a:p>
          <a:p>
            <a:pPr algn="just">
              <a:lnSpc>
                <a:spcPct val="150000"/>
              </a:lnSpc>
            </a:pPr>
            <a:endParaRPr lang="en-US" sz="1200" dirty="0">
              <a:latin typeface="Arial" panose="020B0604020202020204" pitchFamily="34" charset="0"/>
              <a:cs typeface="Arial" panose="020B0604020202020204" pitchFamily="34" charset="0"/>
            </a:endParaRPr>
          </a:p>
          <a:p>
            <a:pPr algn="just">
              <a:lnSpc>
                <a:spcPct val="150000"/>
              </a:lnSpc>
            </a:pPr>
            <a:r>
              <a:rPr lang="en-US" sz="1200" dirty="0">
                <a:latin typeface="Arial" panose="020B0604020202020204" pitchFamily="34" charset="0"/>
                <a:cs typeface="Arial" panose="020B0604020202020204" pitchFamily="34" charset="0"/>
              </a:rPr>
              <a:t>The research has found that the successful relationship and operations are certainly the key elements towards organisational success fostering team development (</a:t>
            </a:r>
            <a:r>
              <a:rPr lang="en-US" sz="1200" dirty="0" err="1">
                <a:latin typeface="Arial" panose="020B0604020202020204" pitchFamily="34" charset="0"/>
                <a:cs typeface="Arial" panose="020B0604020202020204" pitchFamily="34" charset="0"/>
              </a:rPr>
              <a:t>Mobolade</a:t>
            </a:r>
            <a:r>
              <a:rPr lang="en-US" sz="1200" dirty="0">
                <a:latin typeface="Arial" panose="020B0604020202020204" pitchFamily="34" charset="0"/>
                <a:cs typeface="Arial" panose="020B0604020202020204" pitchFamily="34" charset="0"/>
              </a:rPr>
              <a:t> and </a:t>
            </a:r>
            <a:r>
              <a:rPr lang="en-US" sz="1200" dirty="0" err="1">
                <a:latin typeface="Arial" panose="020B0604020202020204" pitchFamily="34" charset="0"/>
                <a:cs typeface="Arial" panose="020B0604020202020204" pitchFamily="34" charset="0"/>
              </a:rPr>
              <a:t>Akinade</a:t>
            </a:r>
            <a:r>
              <a:rPr lang="en-US" sz="1200" dirty="0">
                <a:latin typeface="Arial" panose="020B0604020202020204" pitchFamily="34" charset="0"/>
                <a:cs typeface="Arial" panose="020B0604020202020204" pitchFamily="34" charset="0"/>
              </a:rPr>
              <a:t> 2021).</a:t>
            </a:r>
          </a:p>
          <a:p>
            <a:pPr algn="just">
              <a:lnSpc>
                <a:spcPct val="150000"/>
              </a:lnSpc>
            </a:pPr>
            <a:endParaRPr lang="en-US" sz="1200" dirty="0">
              <a:latin typeface="Arial" panose="020B0604020202020204" pitchFamily="34" charset="0"/>
              <a:cs typeface="Arial" panose="020B0604020202020204" pitchFamily="34" charset="0"/>
            </a:endParaRPr>
          </a:p>
          <a:p>
            <a:pPr algn="just">
              <a:lnSpc>
                <a:spcPct val="150000"/>
              </a:lnSpc>
            </a:pPr>
            <a:r>
              <a:rPr lang="en-US" sz="1200" dirty="0">
                <a:latin typeface="Arial" panose="020B0604020202020204" pitchFamily="34" charset="0"/>
                <a:cs typeface="Arial" panose="020B0604020202020204" pitchFamily="34" charset="0"/>
              </a:rPr>
              <a:t>The concept of team working can be defined as the situation when a group of individuals perform tasks to achieve the collaborative and common team goals (</a:t>
            </a:r>
            <a:r>
              <a:rPr lang="en-US" sz="1200" dirty="0" err="1">
                <a:latin typeface="Arial" panose="020B0604020202020204" pitchFamily="34" charset="0"/>
                <a:cs typeface="Arial" panose="020B0604020202020204" pitchFamily="34" charset="0"/>
              </a:rPr>
              <a:t>Barkova</a:t>
            </a:r>
            <a:r>
              <a:rPr lang="en-US" sz="1200" dirty="0">
                <a:latin typeface="Arial" panose="020B0604020202020204" pitchFamily="34" charset="0"/>
                <a:cs typeface="Arial" panose="020B0604020202020204" pitchFamily="34" charset="0"/>
              </a:rPr>
              <a:t> and Melnik 2023).</a:t>
            </a:r>
          </a:p>
        </p:txBody>
      </p:sp>
      <p:pic>
        <p:nvPicPr>
          <p:cNvPr id="6" name="Picture 2" descr="Building Relationships at Workplace">
            <a:extLst>
              <a:ext uri="{FF2B5EF4-FFF2-40B4-BE49-F238E27FC236}">
                <a16:creationId xmlns:a16="http://schemas.microsoft.com/office/drawing/2014/main" id="{7A7EF659-931D-A62F-4B23-89943E33B2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9274" y="2751612"/>
            <a:ext cx="2255433" cy="18442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96551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title"/>
          </p:nvPr>
        </p:nvSpPr>
        <p:spPr/>
        <p:txBody>
          <a:bodyPr>
            <a:normAutofit/>
          </a:bodyPr>
          <a:lstStyle/>
          <a:p>
            <a:r>
              <a:rPr lang="en-US" dirty="0">
                <a:latin typeface="Bahnschrift Condensed" panose="020B0502040204020203" pitchFamily="34" charset="0"/>
              </a:rPr>
              <a:t>Slide 4: Gestalt theory</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sz="half" idx="1"/>
          </p:nvPr>
        </p:nvSpPr>
        <p:spPr>
          <a:xfrm>
            <a:off x="3639311" y="-1"/>
            <a:ext cx="5814790" cy="6782463"/>
          </a:xfrm>
        </p:spPr>
        <p:txBody>
          <a:bodyPr>
            <a:normAutofit/>
          </a:bodyPr>
          <a:lstStyle/>
          <a:p>
            <a:pP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most significant theory can be the “Gestalt Theory” that aims to focus on addressing the behaviour of the people in a complete overview and understanding how the behavior can impact the relationship across the teams.</a:t>
            </a:r>
          </a:p>
          <a:p>
            <a:pPr algn="just">
              <a:lnSpc>
                <a:spcPct val="15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Gestalt theory often focuses on perceiving the “whole” approach in an individual's thinking rather than being self-centered (</a:t>
            </a:r>
            <a:r>
              <a:rPr lang="en-US" sz="1200" dirty="0" err="1">
                <a:latin typeface="Arial" panose="020B0604020202020204" pitchFamily="34" charset="0"/>
                <a:cs typeface="Arial" panose="020B0604020202020204" pitchFamily="34" charset="0"/>
              </a:rPr>
              <a:t>Mungan</a:t>
            </a:r>
            <a:r>
              <a:rPr lang="en-US" sz="1200" dirty="0">
                <a:latin typeface="Arial" panose="020B0604020202020204" pitchFamily="34" charset="0"/>
                <a:cs typeface="Arial" panose="020B0604020202020204" pitchFamily="34" charset="0"/>
              </a:rPr>
              <a:t> 2023).</a:t>
            </a:r>
          </a:p>
          <a:p>
            <a:pPr marL="0" indent="0" algn="just">
              <a:lnSpc>
                <a:spcPct val="150000"/>
              </a:lnSpc>
              <a:buNone/>
            </a:pPr>
            <a:endParaRPr lang="en-US" sz="12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Furthermore, the Gestalt Theory of holistic perception also suggests that any successful relationships, or partners, should focus on understanding the dynamic overview between them as a complete unit to perceive a successful relationship (</a:t>
            </a:r>
            <a:r>
              <a:rPr lang="en-GB" sz="1200" dirty="0" err="1">
                <a:effectLst/>
                <a:latin typeface="Arial" panose="020B0604020202020204" pitchFamily="34" charset="0"/>
                <a:ea typeface="Times New Roman" panose="02020603050405020304" pitchFamily="18" charset="0"/>
                <a:cs typeface="Arial" panose="020B0604020202020204" pitchFamily="34" charset="0"/>
              </a:rPr>
              <a:t>Najarb</a:t>
            </a:r>
            <a:r>
              <a:rPr lang="en-GB" sz="1200" dirty="0">
                <a:effectLst/>
                <a:latin typeface="Arial" panose="020B0604020202020204" pitchFamily="34" charset="0"/>
                <a:ea typeface="Times New Roman" panose="02020603050405020304" pitchFamily="18" charset="0"/>
                <a:cs typeface="Arial" panose="020B0604020202020204" pitchFamily="34" charset="0"/>
              </a:rPr>
              <a:t>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Attariand</a:t>
            </a:r>
            <a:r>
              <a:rPr lang="en-GB" sz="1200" dirty="0">
                <a:effectLst/>
                <a:latin typeface="Arial" panose="020B0604020202020204" pitchFamily="34" charset="0"/>
                <a:ea typeface="Times New Roman" panose="02020603050405020304" pitchFamily="18" charset="0"/>
                <a:cs typeface="Arial" panose="020B0604020202020204" pitchFamily="34" charset="0"/>
              </a:rPr>
              <a:t> 2021).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buFont typeface="Arial" panose="020B0604020202020204" pitchFamily="34" charset="0"/>
              <a:buChar char="•"/>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p:txBody>
      </p:sp>
      <p:pic>
        <p:nvPicPr>
          <p:cNvPr id="3074" name="Picture 2" descr="Gestalt Theory in Logo Design | Logo Geek">
            <a:extLst>
              <a:ext uri="{FF2B5EF4-FFF2-40B4-BE49-F238E27FC236}">
                <a16:creationId xmlns:a16="http://schemas.microsoft.com/office/drawing/2014/main" id="{970C5670-A077-4C4D-989A-DC387F3AB9C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9518643" y="2143970"/>
            <a:ext cx="2307131" cy="2560915"/>
          </a:xfrm>
          <a:prstGeom prst="roundRect">
            <a:avLst>
              <a:gd name="adj" fmla="val 8594"/>
            </a:avLst>
          </a:prstGeom>
          <a:solidFill>
            <a:srgbClr val="FFFFFF">
              <a:shade val="85000"/>
            </a:srgbClr>
          </a:solidFill>
          <a:ln>
            <a:solidFill>
              <a:schemeClr val="tx1"/>
            </a:solidFill>
          </a:ln>
          <a:effectLst>
            <a:reflection blurRad="12700" stA="38000" endPos="28000" dist="5000" dir="5400000" sy="-100000" algn="bl" rotWithShape="0"/>
          </a:effectLst>
        </p:spPr>
      </p:pic>
    </p:spTree>
    <p:extLst>
      <p:ext uri="{BB962C8B-B14F-4D97-AF65-F5344CB8AC3E}">
        <p14:creationId xmlns:p14="http://schemas.microsoft.com/office/powerpoint/2010/main" val="3449685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title"/>
          </p:nvPr>
        </p:nvSpPr>
        <p:spPr/>
        <p:txBody>
          <a:bodyPr>
            <a:normAutofit/>
          </a:bodyPr>
          <a:lstStyle/>
          <a:p>
            <a:r>
              <a:rPr lang="en-US" dirty="0">
                <a:latin typeface="Bahnschrift Condensed" panose="020B0502040204020203" pitchFamily="34" charset="0"/>
              </a:rPr>
              <a:t>Slide 5: Dialectical tension</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sz="half" idx="1"/>
          </p:nvPr>
        </p:nvSpPr>
        <p:spPr>
          <a:xfrm>
            <a:off x="3522428" y="63609"/>
            <a:ext cx="5802537" cy="6687047"/>
          </a:xfrm>
        </p:spPr>
        <p:txBody>
          <a:bodyPr>
            <a:normAutofit/>
          </a:bodyPr>
          <a:lstStyle/>
          <a:p>
            <a:pPr>
              <a:lnSpc>
                <a:spcPct val="150000"/>
              </a:lnSpc>
              <a:buFont typeface="Arial" panose="020B0604020202020204" pitchFamily="34" charset="0"/>
              <a:buChar char="•"/>
            </a:pPr>
            <a:endParaRPr lang="en-GB" sz="1400" u="none" strike="noStrike"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This is the theory that certainly explains how people manage the opposing forces as a group, tension are normal and can be a source of creativity in terms of a successful relationship.</a:t>
            </a:r>
          </a:p>
          <a:p>
            <a:pPr algn="just">
              <a:lnSpc>
                <a:spcPct val="150000"/>
              </a:lnSpc>
              <a:spcBef>
                <a:spcPts val="1000"/>
              </a:spcBef>
              <a:spcAft>
                <a:spcPts val="1000"/>
              </a:spcAft>
              <a:buFont typeface="Arial" panose="020B0604020202020204" pitchFamily="34" charset="0"/>
              <a:buChar char="•"/>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000"/>
              </a:spcBef>
              <a:spcAft>
                <a:spcPts val="1000"/>
              </a:spcAft>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Dialectical theory can be defined as the particular approach of stating how the experiences can be managed when faced with opposing or restraining forces in their collaborative relationship (Baxter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a:t>
            </a:r>
            <a:r>
              <a:rPr lang="en-GB" sz="1200" dirty="0">
                <a:effectLst/>
                <a:latin typeface="Arial" panose="020B0604020202020204" pitchFamily="34" charset="0"/>
                <a:ea typeface="Times New Roman" panose="02020603050405020304" pitchFamily="18" charset="0"/>
                <a:cs typeface="Arial" panose="020B0604020202020204" pitchFamily="34" charset="0"/>
              </a:rPr>
              <a:t> 2021). </a:t>
            </a:r>
          </a:p>
          <a:p>
            <a:pPr algn="just">
              <a:lnSpc>
                <a:spcPct val="150000"/>
              </a:lnSpc>
              <a:spcBef>
                <a:spcPts val="1000"/>
              </a:spcBef>
              <a:spcAft>
                <a:spcPts val="1000"/>
              </a:spcAft>
              <a:buFont typeface="Arial" panose="020B0604020202020204" pitchFamily="34" charset="0"/>
              <a:buChar char="•"/>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000"/>
              </a:spcBef>
              <a:spcAft>
                <a:spcPts val="1000"/>
              </a:spcAft>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Supporting the statement by </a:t>
            </a:r>
            <a:r>
              <a:rPr lang="en-GB" sz="1200" dirty="0" err="1">
                <a:effectLst/>
                <a:latin typeface="Arial" panose="020B0604020202020204" pitchFamily="34" charset="0"/>
                <a:ea typeface="Times New Roman" panose="02020603050405020304" pitchFamily="18" charset="0"/>
                <a:cs typeface="Arial" panose="020B0604020202020204" pitchFamily="34" charset="0"/>
              </a:rPr>
              <a:t>Magun</a:t>
            </a:r>
            <a:r>
              <a:rPr lang="en-GB" sz="1200" dirty="0">
                <a:effectLst/>
                <a:latin typeface="Arial" panose="020B0604020202020204" pitchFamily="34" charset="0"/>
                <a:ea typeface="Times New Roman" panose="02020603050405020304" pitchFamily="18" charset="0"/>
                <a:cs typeface="Arial" panose="020B0604020202020204" pitchFamily="34" charset="0"/>
              </a:rPr>
              <a:t> (2024), the core idea of this Dialectical theory states that when any relationship perceives an opposing force and desires exists, it often stimulates within a relationship. </a:t>
            </a:r>
          </a:p>
          <a:p>
            <a:pPr algn="just">
              <a:lnSpc>
                <a:spcPct val="150000"/>
              </a:lnSpc>
              <a:spcBef>
                <a:spcPts val="1000"/>
              </a:spcBef>
              <a:spcAft>
                <a:spcPts val="1000"/>
              </a:spcAft>
              <a:buFont typeface="Arial" panose="020B0604020202020204" pitchFamily="34" charset="0"/>
              <a:buChar char="•"/>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098" name="Picture 2" descr="Exploring common dialectical tensions constraining collaborative  communication required for post-2020 conservation - ScienceDirect">
            <a:extLst>
              <a:ext uri="{FF2B5EF4-FFF2-40B4-BE49-F238E27FC236}">
                <a16:creationId xmlns:a16="http://schemas.microsoft.com/office/drawing/2014/main" id="{EA719A20-3AC5-4F03-9CD8-62E292FEC71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9549518" y="796239"/>
            <a:ext cx="2153032" cy="2945831"/>
          </a:xfrm>
          <a:prstGeom prst="roundRect">
            <a:avLst>
              <a:gd name="adj" fmla="val 8594"/>
            </a:avLst>
          </a:prstGeom>
          <a:solidFill>
            <a:srgbClr val="FFFFFF">
              <a:shade val="85000"/>
            </a:srgbClr>
          </a:solidFill>
          <a:ln>
            <a:solidFill>
              <a:schemeClr val="tx1"/>
            </a:solidFill>
          </a:ln>
          <a:effectLst>
            <a:reflection blurRad="12700" stA="38000" endPos="28000" dist="5000" dir="5400000" sy="-100000" algn="bl" rotWithShape="0"/>
          </a:effectLst>
        </p:spPr>
      </p:pic>
    </p:spTree>
    <p:extLst>
      <p:ext uri="{BB962C8B-B14F-4D97-AF65-F5344CB8AC3E}">
        <p14:creationId xmlns:p14="http://schemas.microsoft.com/office/powerpoint/2010/main" val="3845039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title"/>
          </p:nvPr>
        </p:nvSpPr>
        <p:spPr/>
        <p:txBody>
          <a:bodyPr>
            <a:normAutofit/>
          </a:bodyPr>
          <a:lstStyle/>
          <a:p>
            <a:r>
              <a:rPr lang="en-US" dirty="0">
                <a:latin typeface="Bahnschrift Condensed" panose="020B0502040204020203" pitchFamily="34" charset="0"/>
              </a:rPr>
              <a:t>Slide 6: Importance of personal values in successful relationship</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sz="half" idx="1"/>
          </p:nvPr>
        </p:nvSpPr>
        <p:spPr>
          <a:xfrm>
            <a:off x="3434963" y="79513"/>
            <a:ext cx="6418900" cy="6778486"/>
          </a:xfrm>
        </p:spPr>
        <p:txBody>
          <a:bodyPr>
            <a:normAutofit/>
          </a:bodyPr>
          <a:lstStyle/>
          <a:p>
            <a:pPr algn="just">
              <a:lnSpc>
                <a:spcPct val="150000"/>
              </a:lnSpc>
              <a:buFont typeface="Arial" panose="020B0604020202020204" pitchFamily="34" charset="0"/>
              <a:buChar char="•"/>
            </a:pPr>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Personal value is a crucial aspect for any successful relationship within the groups.</a:t>
            </a:r>
          </a:p>
          <a:p>
            <a:pPr algn="just">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The primary aim of this respective slide is to understand the importance of personal value with reference to building and maintaining successful relationships within teams.</a:t>
            </a:r>
            <a:r>
              <a:rPr lang="en-US" sz="1200" dirty="0">
                <a:latin typeface="Arial" panose="020B0604020202020204" pitchFamily="34" charset="0"/>
                <a:cs typeface="Arial" panose="020B0604020202020204" pitchFamily="34" charset="0"/>
              </a:rPr>
              <a:t>.</a:t>
            </a:r>
          </a:p>
          <a:p>
            <a:pPr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Valuing self opinion of one of the core foundations that evaluates the mutual understanding, trusts and decision makings within any partnership (Attah </a:t>
            </a:r>
            <a:r>
              <a:rPr lang="en-US" sz="1200" i="1" dirty="0">
                <a:latin typeface="Arial" panose="020B0604020202020204" pitchFamily="34" charset="0"/>
                <a:cs typeface="Arial" panose="020B0604020202020204" pitchFamily="34" charset="0"/>
              </a:rPr>
              <a:t>et al</a:t>
            </a:r>
            <a:r>
              <a:rPr lang="en-US" sz="1200" dirty="0">
                <a:latin typeface="Arial" panose="020B0604020202020204" pitchFamily="34" charset="0"/>
                <a:cs typeface="Arial" panose="020B0604020202020204" pitchFamily="34" charset="0"/>
              </a:rPr>
              <a:t>., 2024).</a:t>
            </a:r>
          </a:p>
          <a:p>
            <a:pPr algn="just">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 In the opinion of </a:t>
            </a:r>
            <a:r>
              <a:rPr lang="en-GB" sz="1200" dirty="0" err="1">
                <a:effectLst/>
                <a:latin typeface="Arial" panose="020B0604020202020204" pitchFamily="34" charset="0"/>
                <a:ea typeface="Times New Roman" panose="02020603050405020304" pitchFamily="18" charset="0"/>
                <a:cs typeface="Arial" panose="020B0604020202020204" pitchFamily="34" charset="0"/>
              </a:rPr>
              <a:t>Goodsett</a:t>
            </a:r>
            <a:r>
              <a:rPr lang="en-GB" sz="1200" dirty="0">
                <a:effectLst/>
                <a:latin typeface="Arial" panose="020B0604020202020204" pitchFamily="34" charset="0"/>
                <a:ea typeface="Times New Roman" panose="02020603050405020304" pitchFamily="18" charset="0"/>
                <a:cs typeface="Arial" panose="020B0604020202020204" pitchFamily="34" charset="0"/>
              </a:rPr>
              <a:t>, (2021), when the partners shared similar opinions and values, they were more likely to trust each other within the team. </a:t>
            </a:r>
          </a:p>
          <a:p>
            <a:pPr algn="just">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Valuing personal opinion is important in building a successful team relationship as it helps in testing each other's opinion and respecting their perspectives. </a:t>
            </a:r>
          </a:p>
          <a:p>
            <a:pPr algn="just">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From the research perspective, successful relationships within the partnership often demand openness and transparency (Lansing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a:t>
            </a:r>
            <a:r>
              <a:rPr lang="en-GB" sz="1200" dirty="0">
                <a:effectLst/>
                <a:latin typeface="Arial" panose="020B0604020202020204" pitchFamily="34" charset="0"/>
                <a:ea typeface="Times New Roman" panose="02020603050405020304" pitchFamily="18" charset="0"/>
                <a:cs typeface="Arial" panose="020B0604020202020204" pitchFamily="34" charset="0"/>
              </a:rPr>
              <a:t> 2023). </a:t>
            </a:r>
          </a:p>
        </p:txBody>
      </p:sp>
      <p:pic>
        <p:nvPicPr>
          <p:cNvPr id="6" name="Content Placeholder 5">
            <a:extLst>
              <a:ext uri="{FF2B5EF4-FFF2-40B4-BE49-F238E27FC236}">
                <a16:creationId xmlns:a16="http://schemas.microsoft.com/office/drawing/2014/main" id="{4D3098B1-CD90-492D-8FD7-FB7FBDCEAE25}"/>
              </a:ext>
            </a:extLst>
          </p:cNvPr>
          <p:cNvPicPr>
            <a:picLocks noGrp="1" noChangeAspect="1"/>
          </p:cNvPicPr>
          <p:nvPr>
            <p:ph sz="half" idx="2"/>
          </p:nvPr>
        </p:nvPicPr>
        <p:blipFill>
          <a:blip r:embed="rId3"/>
          <a:stretch>
            <a:fillRect/>
          </a:stretch>
        </p:blipFill>
        <p:spPr>
          <a:xfrm>
            <a:off x="9853863" y="718167"/>
            <a:ext cx="1812591" cy="2606277"/>
          </a:xfrm>
          <a:prstGeom prst="roundRect">
            <a:avLst>
              <a:gd name="adj" fmla="val 8594"/>
            </a:avLst>
          </a:prstGeom>
          <a:solidFill>
            <a:srgbClr val="FFFFFF">
              <a:shade val="85000"/>
            </a:srgbClr>
          </a:solidFill>
          <a:ln>
            <a:solidFill>
              <a:schemeClr val="tx1"/>
            </a:solidFill>
          </a:ln>
          <a:effectLst>
            <a:reflection blurRad="12700" stA="38000" endPos="28000" dist="5000" dir="5400000" sy="-100000" algn="bl" rotWithShape="0"/>
          </a:effectLst>
        </p:spPr>
      </p:pic>
    </p:spTree>
    <p:extLst>
      <p:ext uri="{BB962C8B-B14F-4D97-AF65-F5344CB8AC3E}">
        <p14:creationId xmlns:p14="http://schemas.microsoft.com/office/powerpoint/2010/main" val="2542231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title"/>
          </p:nvPr>
        </p:nvSpPr>
        <p:spPr/>
        <p:txBody>
          <a:bodyPr>
            <a:normAutofit/>
          </a:bodyPr>
          <a:lstStyle/>
          <a:p>
            <a:r>
              <a:rPr lang="en-US" dirty="0">
                <a:latin typeface="Bahnschrift Condensed" panose="020B0502040204020203" pitchFamily="34" charset="0"/>
              </a:rPr>
              <a:t>Slide 7: </a:t>
            </a:r>
            <a:br>
              <a:rPr lang="en-US" dirty="0">
                <a:latin typeface="Bahnschrift Condensed" panose="020B0502040204020203" pitchFamily="34" charset="0"/>
              </a:rPr>
            </a:br>
            <a:r>
              <a:rPr lang="en-US" dirty="0">
                <a:latin typeface="Bahnschrift Condensed" panose="020B0502040204020203" pitchFamily="34" charset="0"/>
              </a:rPr>
              <a:t>Conclusion </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sz="half" idx="1"/>
          </p:nvPr>
        </p:nvSpPr>
        <p:spPr>
          <a:xfrm>
            <a:off x="3867911" y="868680"/>
            <a:ext cx="5767155" cy="5120640"/>
          </a:xfrm>
        </p:spPr>
        <p:txBody>
          <a:bodyPr>
            <a:normAutofit/>
          </a:bodyPr>
          <a:lstStyle/>
          <a:p>
            <a:pPr algn="just">
              <a:lnSpc>
                <a:spcPct val="150000"/>
              </a:lnSpc>
              <a:buFont typeface="Arial" panose="020B0604020202020204" pitchFamily="34" charset="0"/>
              <a:buChar char="•"/>
            </a:pPr>
            <a:r>
              <a:rPr lang="en-US" sz="1300" dirty="0">
                <a:latin typeface="Arial" panose="020B0604020202020204" pitchFamily="34" charset="0"/>
                <a:cs typeface="Arial" panose="020B0604020202020204" pitchFamily="34" charset="0"/>
              </a:rPr>
              <a:t>In conclusion, it can be found for any successful relationship building in teams, collaborative and team working skills are certainly essential.</a:t>
            </a:r>
          </a:p>
          <a:p>
            <a:pPr algn="just">
              <a:lnSpc>
                <a:spcPct val="150000"/>
              </a:lnSpc>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300" dirty="0">
                <a:latin typeface="Arial" panose="020B0604020202020204" pitchFamily="34" charset="0"/>
                <a:cs typeface="Arial" panose="020B0604020202020204" pitchFamily="34" charset="0"/>
              </a:rPr>
              <a:t>The presentation has found, while analysing the Gestalt Theory that one needs to perform their group tasks based on a holistic view rather than a self-centered approach. </a:t>
            </a:r>
          </a:p>
          <a:p>
            <a:pPr algn="just">
              <a:lnSpc>
                <a:spcPct val="150000"/>
              </a:lnSpc>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300" dirty="0">
                <a:latin typeface="Arial" panose="020B0604020202020204" pitchFamily="34" charset="0"/>
                <a:cs typeface="Arial" panose="020B0604020202020204" pitchFamily="34" charset="0"/>
              </a:rPr>
              <a:t>Having a tension between the teams can foster internal relationships as stated by Dialectical Tension Theory.</a:t>
            </a:r>
          </a:p>
          <a:p>
            <a:pPr marL="0" indent="0" algn="just">
              <a:lnSpc>
                <a:spcPct val="150000"/>
              </a:lnSpc>
              <a:buNone/>
            </a:pPr>
            <a:endParaRPr lang="en-GB" sz="13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6146" name="Picture 2" descr="How to Write a Conclusion that Ties Your Assignment Together -  MakeMyAssignments Blog">
            <a:extLst>
              <a:ext uri="{FF2B5EF4-FFF2-40B4-BE49-F238E27FC236}">
                <a16:creationId xmlns:a16="http://schemas.microsoft.com/office/drawing/2014/main" id="{A3F76B8C-C07B-425C-84ED-D1D129CC2E0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9597095" y="945092"/>
            <a:ext cx="2121566" cy="1360786"/>
          </a:xfrm>
          <a:prstGeom prst="roundRect">
            <a:avLst>
              <a:gd name="adj" fmla="val 8594"/>
            </a:avLst>
          </a:prstGeom>
          <a:solidFill>
            <a:srgbClr val="FFFFFF">
              <a:shade val="85000"/>
            </a:srgbClr>
          </a:solidFill>
          <a:ln>
            <a:solidFill>
              <a:schemeClr val="tx1"/>
            </a:solidFill>
          </a:ln>
          <a:effectLst>
            <a:reflection blurRad="12700" stA="38000" endPos="28000" dist="5000" dir="5400000" sy="-100000" algn="bl" rotWithShape="0"/>
          </a:effectLst>
        </p:spPr>
      </p:pic>
    </p:spTree>
    <p:extLst>
      <p:ext uri="{BB962C8B-B14F-4D97-AF65-F5344CB8AC3E}">
        <p14:creationId xmlns:p14="http://schemas.microsoft.com/office/powerpoint/2010/main" val="1997800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372-A7A9-46B1-8B47-725893A771CD}"/>
              </a:ext>
            </a:extLst>
          </p:cNvPr>
          <p:cNvSpPr>
            <a:spLocks noGrp="1"/>
          </p:cNvSpPr>
          <p:nvPr>
            <p:ph type="title"/>
          </p:nvPr>
        </p:nvSpPr>
        <p:spPr/>
        <p:txBody>
          <a:bodyPr>
            <a:normAutofit/>
          </a:bodyPr>
          <a:lstStyle/>
          <a:p>
            <a:r>
              <a:rPr lang="en-US" dirty="0">
                <a:latin typeface="Bahnschrift Condensed" panose="020B0502040204020203" pitchFamily="34" charset="0"/>
              </a:rPr>
              <a:t>Slide 8: </a:t>
            </a:r>
            <a:br>
              <a:rPr lang="en-US" dirty="0">
                <a:latin typeface="Bahnschrift Condensed" panose="020B0502040204020203" pitchFamily="34" charset="0"/>
              </a:rPr>
            </a:br>
            <a:r>
              <a:rPr lang="en-US" dirty="0">
                <a:latin typeface="Bahnschrift Condensed" panose="020B0502040204020203" pitchFamily="34" charset="0"/>
              </a:rPr>
              <a:t>Reference list</a:t>
            </a:r>
            <a:endParaRPr lang="en-GB" dirty="0">
              <a:latin typeface="Bahnschrift Condensed" panose="020B0502040204020203" pitchFamily="34" charset="0"/>
            </a:endParaRPr>
          </a:p>
        </p:txBody>
      </p:sp>
      <p:sp>
        <p:nvSpPr>
          <p:cNvPr id="3" name="Subtitle 2">
            <a:extLst>
              <a:ext uri="{FF2B5EF4-FFF2-40B4-BE49-F238E27FC236}">
                <a16:creationId xmlns:a16="http://schemas.microsoft.com/office/drawing/2014/main" id="{EE837DBC-66DE-4B87-BDAC-DC6A8D46AA46}"/>
              </a:ext>
            </a:extLst>
          </p:cNvPr>
          <p:cNvSpPr>
            <a:spLocks noGrp="1"/>
          </p:cNvSpPr>
          <p:nvPr>
            <p:ph sz="half" idx="1"/>
          </p:nvPr>
        </p:nvSpPr>
        <p:spPr>
          <a:xfrm>
            <a:off x="3466769" y="63610"/>
            <a:ext cx="8372723" cy="6718853"/>
          </a:xfrm>
        </p:spPr>
        <p:txBody>
          <a:bodyPr>
            <a:noAutofit/>
          </a:bodyPr>
          <a:lstStyle/>
          <a:p>
            <a:pPr marL="0" indent="0" algn="just">
              <a:lnSpc>
                <a:spcPct val="150000"/>
              </a:lnSpc>
              <a:spcBef>
                <a:spcPts val="1000"/>
              </a:spcBef>
              <a:spcAft>
                <a:spcPts val="1000"/>
              </a:spcAft>
              <a:buNone/>
            </a:pP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Attah, R.U., Garba, B.M.P., Gil-</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Ozoudeh</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I. and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Iwuanyanwu</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O., 2024. Cross-functional team dynamics in technology management: a comprehensive review of efficiency and innovation enhancement.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Eng Sci </a:t>
            </a:r>
            <a:r>
              <a:rPr lang="en-GB" sz="1200" i="1" dirty="0" err="1">
                <a:solidFill>
                  <a:srgbClr val="222222"/>
                </a:solidFill>
                <a:effectLst/>
                <a:highlight>
                  <a:srgbClr val="FFFFFF"/>
                </a:highlight>
                <a:latin typeface="Times New Roman" panose="02020603050405020304" pitchFamily="18" charset="0"/>
                <a:ea typeface="Times New Roman" panose="02020603050405020304" pitchFamily="18" charset="0"/>
              </a:rPr>
              <a:t>Technol</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 J</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5</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(12), pp.3248-65.</a:t>
            </a:r>
          </a:p>
          <a:p>
            <a:pPr marL="0" indent="0" algn="just">
              <a:lnSpc>
                <a:spcPct val="150000"/>
              </a:lnSpc>
              <a:spcBef>
                <a:spcPts val="1000"/>
              </a:spcBef>
              <a:spcAft>
                <a:spcPts val="1000"/>
              </a:spcAft>
              <a:buNone/>
            </a:pP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Barkova</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K. and Melnik, A., 2023. Organisational culture as factor of effectiveness in team building.</a:t>
            </a:r>
            <a:endParaRPr lang="en-GB" sz="1200" dirty="0">
              <a:effectLst/>
              <a:latin typeface="Times New Roman" panose="02020603050405020304" pitchFamily="18" charset="0"/>
              <a:ea typeface="Times New Roman" panose="02020603050405020304" pitchFamily="18" charset="0"/>
            </a:endParaRPr>
          </a:p>
          <a:p>
            <a:pPr marL="0" indent="0" algn="just">
              <a:lnSpc>
                <a:spcPct val="150000"/>
              </a:lnSpc>
              <a:spcBef>
                <a:spcPts val="1000"/>
              </a:spcBef>
              <a:spcAft>
                <a:spcPts val="1000"/>
              </a:spcAft>
              <a:buNone/>
            </a:pP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Baxter, L.A.,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Scharp</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K.M. and Thomas, L.J., 2021. Relational dialectics theory.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Journal of Family Theory &amp; Review</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13</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(1), pp.7-20.</a:t>
            </a:r>
          </a:p>
          <a:p>
            <a:pPr marL="0" indent="0" algn="just">
              <a:lnSpc>
                <a:spcPct val="150000"/>
              </a:lnSpc>
              <a:spcBef>
                <a:spcPts val="1000"/>
              </a:spcBef>
              <a:spcAft>
                <a:spcPts val="1000"/>
              </a:spcAft>
              <a:buNone/>
            </a:pP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Goodsett</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M., 2021. Commitment, respect, and trust: The building blocks of a strong mentoring relationship.</a:t>
            </a:r>
          </a:p>
          <a:p>
            <a:pPr marL="0" indent="0" algn="just">
              <a:lnSpc>
                <a:spcPct val="150000"/>
              </a:lnSpc>
              <a:spcBef>
                <a:spcPts val="1000"/>
              </a:spcBef>
              <a:spcAft>
                <a:spcPts val="1000"/>
              </a:spcAft>
              <a:buNone/>
            </a:pP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Lansing, A.E., Romero, N.J.,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Siantz</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E., Silva, V.,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Center</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K., Casteel, D. and Gilmer, T., 2023. Building trust: Leadership reflections on community empowerment and engagement in a large urban initiative.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BMC Public Health</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23</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(1), p.1252.</a:t>
            </a:r>
          </a:p>
          <a:p>
            <a:pPr marL="0" indent="0" algn="just">
              <a:lnSpc>
                <a:spcPct val="150000"/>
              </a:lnSpc>
              <a:spcBef>
                <a:spcPts val="1000"/>
              </a:spcBef>
              <a:spcAft>
                <a:spcPts val="1000"/>
              </a:spcAft>
              <a:buNone/>
            </a:pP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Magun</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 2024. Toward a Dialectical Theory of Politico-Economic Regimes.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Emancipations: A Journal of Critical Social Analysis</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3</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(3), p.8.</a:t>
            </a:r>
          </a:p>
          <a:p>
            <a:pPr marL="0" indent="0" algn="just">
              <a:lnSpc>
                <a:spcPct val="150000"/>
              </a:lnSpc>
              <a:spcBef>
                <a:spcPts val="1000"/>
              </a:spcBef>
              <a:spcAft>
                <a:spcPts val="1000"/>
              </a:spcAft>
              <a:buNone/>
            </a:pP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Mobolade</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G.O. and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Akinade</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M.E., 2021. Team building and teamwork in organizations: Implications to managers and employees in workplaces.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Management, Social Sciences, Peace and Conflict Studies</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11</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(4), p.1</a:t>
            </a:r>
            <a:endParaRPr lang="en-GB" sz="1200" dirty="0">
              <a:effectLst/>
              <a:latin typeface="Times New Roman" panose="02020603050405020304" pitchFamily="18" charset="0"/>
              <a:ea typeface="Times New Roman" panose="02020603050405020304" pitchFamily="18" charset="0"/>
            </a:endParaRPr>
          </a:p>
          <a:p>
            <a:pPr marL="0" indent="0" algn="just">
              <a:lnSpc>
                <a:spcPct val="150000"/>
              </a:lnSpc>
              <a:spcBef>
                <a:spcPts val="1000"/>
              </a:spcBef>
              <a:spcAft>
                <a:spcPts val="1000"/>
              </a:spcAft>
              <a:buNone/>
            </a:pP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Mungan</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E., 2023. Gestalt theory: A revolution put on pause? Prospects for a paradigm shift in the psychological sciences.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New Ideas in Psychology</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200" i="1" dirty="0">
                <a:solidFill>
                  <a:srgbClr val="222222"/>
                </a:solidFill>
                <a:effectLst/>
                <a:highlight>
                  <a:srgbClr val="FFFFFF"/>
                </a:highlight>
                <a:latin typeface="Times New Roman" panose="02020603050405020304" pitchFamily="18" charset="0"/>
                <a:ea typeface="Times New Roman" panose="02020603050405020304" pitchFamily="18" charset="0"/>
              </a:rPr>
              <a:t>71</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p.101036.</a:t>
            </a:r>
            <a:endParaRPr lang="en-GB" sz="1200" dirty="0">
              <a:effectLst/>
              <a:latin typeface="Times New Roman" panose="02020603050405020304" pitchFamily="18" charset="0"/>
              <a:ea typeface="Times New Roman" panose="02020603050405020304" pitchFamily="18" charset="0"/>
            </a:endParaRPr>
          </a:p>
          <a:p>
            <a:pPr marL="0" indent="0" algn="just">
              <a:lnSpc>
                <a:spcPct val="150000"/>
              </a:lnSpc>
              <a:spcBef>
                <a:spcPts val="1000"/>
              </a:spcBef>
              <a:spcAft>
                <a:spcPts val="1000"/>
              </a:spcAft>
              <a:buNone/>
            </a:pP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Najarb</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M.D.B.S.A. and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Attariand</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K.M.K., 2021. Evaluation Visual Perception of Dezful City's Vernacular Urban Spaces between Expert and Non-Expert Based on Gestalt Theory.</a:t>
            </a:r>
            <a:endParaRPr lang="en-GB" sz="1200" dirty="0">
              <a:effectLst/>
              <a:latin typeface="Times New Roman" panose="02020603050405020304" pitchFamily="18" charset="0"/>
              <a:ea typeface="Times New Roman" panose="02020603050405020304" pitchFamily="18" charset="0"/>
            </a:endParaRPr>
          </a:p>
          <a:p>
            <a:pPr marL="0" indent="0" algn="just">
              <a:lnSpc>
                <a:spcPct val="150000"/>
              </a:lnSpc>
              <a:spcBef>
                <a:spcPts val="1000"/>
              </a:spcBef>
              <a:spcAft>
                <a:spcPts val="1000"/>
              </a:spcAft>
              <a:buNone/>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57252242"/>
      </p:ext>
    </p:extLst>
  </p:cSld>
  <p:clrMapOvr>
    <a:masterClrMapping/>
  </p:clrMapOvr>
</p:sld>
</file>

<file path=ppt/theme/theme1.xml><?xml version="1.0" encoding="utf-8"?>
<a:theme xmlns:a="http://schemas.openxmlformats.org/drawingml/2006/main" name="Fra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559</TotalTime>
  <Words>2830</Words>
  <Application>Microsoft Office PowerPoint</Application>
  <PresentationFormat>Widescreen</PresentationFormat>
  <Paragraphs>92</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Bahnschrift Condensed</vt:lpstr>
      <vt:lpstr>Calibri</vt:lpstr>
      <vt:lpstr>Corbel</vt:lpstr>
      <vt:lpstr>Times New Roman</vt:lpstr>
      <vt:lpstr>Wingdings 2</vt:lpstr>
      <vt:lpstr>Frame</vt:lpstr>
      <vt:lpstr>Effective Team Working and  Communication</vt:lpstr>
      <vt:lpstr>Slide 2: Presentation overview </vt:lpstr>
      <vt:lpstr>Slide 3: Understanding the concept of a successful relationship.</vt:lpstr>
      <vt:lpstr>Slide 4: Gestalt theory</vt:lpstr>
      <vt:lpstr>Slide 5: Dialectical tension</vt:lpstr>
      <vt:lpstr>Slide 6: Importance of personal values in successful relationship</vt:lpstr>
      <vt:lpstr>Slide 7:  Conclusion </vt:lpstr>
      <vt:lpstr>Slide 8: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Daniela Zanfir</dc:creator>
  <cp:lastModifiedBy>Daniela Zanfir (2411191)</cp:lastModifiedBy>
  <cp:revision>13</cp:revision>
  <dcterms:created xsi:type="dcterms:W3CDTF">2025-02-22T07:49:34Z</dcterms:created>
  <dcterms:modified xsi:type="dcterms:W3CDTF">2025-03-11T18:53:32Z</dcterms:modified>
</cp:coreProperties>
</file>