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66" r:id="rId7"/>
    <p:sldId id="258" r:id="rId8"/>
    <p:sldId id="259" r:id="rId9"/>
    <p:sldId id="260" r:id="rId10"/>
    <p:sldId id="261" r:id="rId11"/>
    <p:sldId id="262" r:id="rId12"/>
    <p:sldId id="263"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uel Knight (2016504)" userId="ab99ee9b-b4bc-4450-96eb-bcdb382ca559" providerId="ADAL" clId="{F4B15D48-A621-450A-BA13-88CCCA1EB0BB}"/>
    <pc:docChg chg="custSel modSld">
      <pc:chgData name="Samuel Knight (2016504)" userId="ab99ee9b-b4bc-4450-96eb-bcdb382ca559" providerId="ADAL" clId="{F4B15D48-A621-450A-BA13-88CCCA1EB0BB}" dt="2022-03-18T17:25:52.258" v="152" actId="20577"/>
      <pc:docMkLst>
        <pc:docMk/>
      </pc:docMkLst>
      <pc:sldChg chg="modSp mod">
        <pc:chgData name="Samuel Knight (2016504)" userId="ab99ee9b-b4bc-4450-96eb-bcdb382ca559" providerId="ADAL" clId="{F4B15D48-A621-450A-BA13-88CCCA1EB0BB}" dt="2022-03-18T17:22:59.220" v="34" actId="20577"/>
        <pc:sldMkLst>
          <pc:docMk/>
          <pc:sldMk cId="3144707846" sldId="257"/>
        </pc:sldMkLst>
        <pc:spChg chg="mod">
          <ac:chgData name="Samuel Knight (2016504)" userId="ab99ee9b-b4bc-4450-96eb-bcdb382ca559" providerId="ADAL" clId="{F4B15D48-A621-450A-BA13-88CCCA1EB0BB}" dt="2022-03-18T17:22:59.220" v="34" actId="20577"/>
          <ac:spMkLst>
            <pc:docMk/>
            <pc:sldMk cId="3144707846" sldId="257"/>
            <ac:spMk id="2" creationId="{55283990-404A-4F6C-BFE1-6A0573DC39BF}"/>
          </ac:spMkLst>
        </pc:spChg>
      </pc:sldChg>
      <pc:sldChg chg="modSp mod">
        <pc:chgData name="Samuel Knight (2016504)" userId="ab99ee9b-b4bc-4450-96eb-bcdb382ca559" providerId="ADAL" clId="{F4B15D48-A621-450A-BA13-88CCCA1EB0BB}" dt="2022-03-18T17:25:52.258" v="152" actId="20577"/>
        <pc:sldMkLst>
          <pc:docMk/>
          <pc:sldMk cId="1816577729" sldId="258"/>
        </pc:sldMkLst>
        <pc:spChg chg="mod">
          <ac:chgData name="Samuel Knight (2016504)" userId="ab99ee9b-b4bc-4450-96eb-bcdb382ca559" providerId="ADAL" clId="{F4B15D48-A621-450A-BA13-88CCCA1EB0BB}" dt="2022-03-18T17:25:52.258" v="152" actId="20577"/>
          <ac:spMkLst>
            <pc:docMk/>
            <pc:sldMk cId="1816577729" sldId="258"/>
            <ac:spMk id="3" creationId="{5728FEEB-357C-43CE-9BF9-B6D4AB0A568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FB76F-DAC0-4001-B15E-B07C4328EF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AFDB628-48F2-4A8D-971A-6C7B5484EF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A1BBE0E-812C-4DE6-A577-7394AF8899FF}"/>
              </a:ext>
            </a:extLst>
          </p:cNvPr>
          <p:cNvSpPr>
            <a:spLocks noGrp="1"/>
          </p:cNvSpPr>
          <p:nvPr>
            <p:ph type="dt" sz="half" idx="10"/>
          </p:nvPr>
        </p:nvSpPr>
        <p:spPr/>
        <p:txBody>
          <a:bodyPr/>
          <a:lstStyle/>
          <a:p>
            <a:fld id="{CA1BDD41-7EF1-4ED4-BB1C-687923F7B9F7}" type="datetimeFigureOut">
              <a:rPr lang="en-GB" smtClean="0"/>
              <a:t>25/03/2022</a:t>
            </a:fld>
            <a:endParaRPr lang="en-GB"/>
          </a:p>
        </p:txBody>
      </p:sp>
      <p:sp>
        <p:nvSpPr>
          <p:cNvPr id="5" name="Footer Placeholder 4">
            <a:extLst>
              <a:ext uri="{FF2B5EF4-FFF2-40B4-BE49-F238E27FC236}">
                <a16:creationId xmlns:a16="http://schemas.microsoft.com/office/drawing/2014/main" id="{1A9FF047-9440-4D7D-B400-B5AA1884EF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C5F9C0-0A1F-4D1A-A76E-BF4CDE4BD811}"/>
              </a:ext>
            </a:extLst>
          </p:cNvPr>
          <p:cNvSpPr>
            <a:spLocks noGrp="1"/>
          </p:cNvSpPr>
          <p:nvPr>
            <p:ph type="sldNum" sz="quarter" idx="12"/>
          </p:nvPr>
        </p:nvSpPr>
        <p:spPr/>
        <p:txBody>
          <a:bodyPr/>
          <a:lstStyle/>
          <a:p>
            <a:fld id="{C732F47D-762B-443F-8401-FFD831E61CC5}" type="slidenum">
              <a:rPr lang="en-GB" smtClean="0"/>
              <a:t>‹#›</a:t>
            </a:fld>
            <a:endParaRPr lang="en-GB"/>
          </a:p>
        </p:txBody>
      </p:sp>
    </p:spTree>
    <p:extLst>
      <p:ext uri="{BB962C8B-B14F-4D97-AF65-F5344CB8AC3E}">
        <p14:creationId xmlns:p14="http://schemas.microsoft.com/office/powerpoint/2010/main" val="793447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BD93D-FDA5-4EF9-ADC2-DB3A4A09D2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D3E64D-5E34-4E6A-883F-F3D988A195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0FE5CC-0716-41DB-8C61-F450587B5B56}"/>
              </a:ext>
            </a:extLst>
          </p:cNvPr>
          <p:cNvSpPr>
            <a:spLocks noGrp="1"/>
          </p:cNvSpPr>
          <p:nvPr>
            <p:ph type="dt" sz="half" idx="10"/>
          </p:nvPr>
        </p:nvSpPr>
        <p:spPr/>
        <p:txBody>
          <a:bodyPr/>
          <a:lstStyle/>
          <a:p>
            <a:fld id="{CA1BDD41-7EF1-4ED4-BB1C-687923F7B9F7}" type="datetimeFigureOut">
              <a:rPr lang="en-GB" smtClean="0"/>
              <a:t>25/03/2022</a:t>
            </a:fld>
            <a:endParaRPr lang="en-GB"/>
          </a:p>
        </p:txBody>
      </p:sp>
      <p:sp>
        <p:nvSpPr>
          <p:cNvPr id="5" name="Footer Placeholder 4">
            <a:extLst>
              <a:ext uri="{FF2B5EF4-FFF2-40B4-BE49-F238E27FC236}">
                <a16:creationId xmlns:a16="http://schemas.microsoft.com/office/drawing/2014/main" id="{935889DB-D09A-402D-982B-DA0332A48C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80A191-5196-4A89-9B66-F6E66EEB1547}"/>
              </a:ext>
            </a:extLst>
          </p:cNvPr>
          <p:cNvSpPr>
            <a:spLocks noGrp="1"/>
          </p:cNvSpPr>
          <p:nvPr>
            <p:ph type="sldNum" sz="quarter" idx="12"/>
          </p:nvPr>
        </p:nvSpPr>
        <p:spPr/>
        <p:txBody>
          <a:bodyPr/>
          <a:lstStyle/>
          <a:p>
            <a:fld id="{C732F47D-762B-443F-8401-FFD831E61CC5}" type="slidenum">
              <a:rPr lang="en-GB" smtClean="0"/>
              <a:t>‹#›</a:t>
            </a:fld>
            <a:endParaRPr lang="en-GB"/>
          </a:p>
        </p:txBody>
      </p:sp>
    </p:spTree>
    <p:extLst>
      <p:ext uri="{BB962C8B-B14F-4D97-AF65-F5344CB8AC3E}">
        <p14:creationId xmlns:p14="http://schemas.microsoft.com/office/powerpoint/2010/main" val="32101960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1BC4-4297-4CF6-B3C0-CB8DA598FD6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CF4E54-6C29-4F2F-A34A-2393DD4E28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2CF57E-7676-4FBB-9F6D-9ECBC171422A}"/>
              </a:ext>
            </a:extLst>
          </p:cNvPr>
          <p:cNvSpPr>
            <a:spLocks noGrp="1"/>
          </p:cNvSpPr>
          <p:nvPr>
            <p:ph type="dt" sz="half" idx="10"/>
          </p:nvPr>
        </p:nvSpPr>
        <p:spPr/>
        <p:txBody>
          <a:bodyPr/>
          <a:lstStyle/>
          <a:p>
            <a:fld id="{CA1BDD41-7EF1-4ED4-BB1C-687923F7B9F7}" type="datetimeFigureOut">
              <a:rPr lang="en-GB" smtClean="0"/>
              <a:t>25/03/2022</a:t>
            </a:fld>
            <a:endParaRPr lang="en-GB"/>
          </a:p>
        </p:txBody>
      </p:sp>
      <p:sp>
        <p:nvSpPr>
          <p:cNvPr id="5" name="Footer Placeholder 4">
            <a:extLst>
              <a:ext uri="{FF2B5EF4-FFF2-40B4-BE49-F238E27FC236}">
                <a16:creationId xmlns:a16="http://schemas.microsoft.com/office/drawing/2014/main" id="{D5E3D79B-7CCF-4BFF-966E-D1DFA5B9C1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0259E2-5E8C-4530-949A-092D6ED374B9}"/>
              </a:ext>
            </a:extLst>
          </p:cNvPr>
          <p:cNvSpPr>
            <a:spLocks noGrp="1"/>
          </p:cNvSpPr>
          <p:nvPr>
            <p:ph type="sldNum" sz="quarter" idx="12"/>
          </p:nvPr>
        </p:nvSpPr>
        <p:spPr/>
        <p:txBody>
          <a:bodyPr/>
          <a:lstStyle/>
          <a:p>
            <a:fld id="{C732F47D-762B-443F-8401-FFD831E61CC5}" type="slidenum">
              <a:rPr lang="en-GB" smtClean="0"/>
              <a:t>‹#›</a:t>
            </a:fld>
            <a:endParaRPr lang="en-GB"/>
          </a:p>
        </p:txBody>
      </p:sp>
    </p:spTree>
    <p:extLst>
      <p:ext uri="{BB962C8B-B14F-4D97-AF65-F5344CB8AC3E}">
        <p14:creationId xmlns:p14="http://schemas.microsoft.com/office/powerpoint/2010/main" val="78507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1DC75-643A-4F82-87EC-6A06E93DDF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6F42A0-3966-405C-BF16-5C64CBC2086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3326460-4AB5-47AB-8383-F904C08297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4779DD-3096-4FF6-9403-368977443B72}"/>
              </a:ext>
            </a:extLst>
          </p:cNvPr>
          <p:cNvSpPr>
            <a:spLocks noGrp="1"/>
          </p:cNvSpPr>
          <p:nvPr>
            <p:ph type="dt" sz="half" idx="10"/>
          </p:nvPr>
        </p:nvSpPr>
        <p:spPr/>
        <p:txBody>
          <a:bodyPr/>
          <a:lstStyle/>
          <a:p>
            <a:fld id="{CA1BDD41-7EF1-4ED4-BB1C-687923F7B9F7}" type="datetimeFigureOut">
              <a:rPr lang="en-GB" smtClean="0"/>
              <a:t>25/03/2022</a:t>
            </a:fld>
            <a:endParaRPr lang="en-GB"/>
          </a:p>
        </p:txBody>
      </p:sp>
      <p:sp>
        <p:nvSpPr>
          <p:cNvPr id="6" name="Footer Placeholder 5">
            <a:extLst>
              <a:ext uri="{FF2B5EF4-FFF2-40B4-BE49-F238E27FC236}">
                <a16:creationId xmlns:a16="http://schemas.microsoft.com/office/drawing/2014/main" id="{4AE749D3-F380-40C0-B712-10183756AD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26F860-5F99-4CFF-90A0-8127144E7A3D}"/>
              </a:ext>
            </a:extLst>
          </p:cNvPr>
          <p:cNvSpPr>
            <a:spLocks noGrp="1"/>
          </p:cNvSpPr>
          <p:nvPr>
            <p:ph type="sldNum" sz="quarter" idx="12"/>
          </p:nvPr>
        </p:nvSpPr>
        <p:spPr/>
        <p:txBody>
          <a:bodyPr/>
          <a:lstStyle/>
          <a:p>
            <a:fld id="{C732F47D-762B-443F-8401-FFD831E61CC5}" type="slidenum">
              <a:rPr lang="en-GB" smtClean="0"/>
              <a:t>‹#›</a:t>
            </a:fld>
            <a:endParaRPr lang="en-GB"/>
          </a:p>
        </p:txBody>
      </p:sp>
    </p:spTree>
    <p:extLst>
      <p:ext uri="{BB962C8B-B14F-4D97-AF65-F5344CB8AC3E}">
        <p14:creationId xmlns:p14="http://schemas.microsoft.com/office/powerpoint/2010/main" val="3615421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3BD25-5C24-4512-95C0-296C2883CA1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23F2CC-3B18-42E9-98A5-8B1AF03363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32D52C4-2556-4965-A306-CDDEE946A3C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889B149-C601-4D17-8A7F-14F9F49076D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4EE68E-945E-4DB4-B29B-C29803AC9C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781EC2-BD98-4DBB-8822-D2EFDAB1DBF8}"/>
              </a:ext>
            </a:extLst>
          </p:cNvPr>
          <p:cNvSpPr>
            <a:spLocks noGrp="1"/>
          </p:cNvSpPr>
          <p:nvPr>
            <p:ph type="dt" sz="half" idx="10"/>
          </p:nvPr>
        </p:nvSpPr>
        <p:spPr/>
        <p:txBody>
          <a:bodyPr/>
          <a:lstStyle/>
          <a:p>
            <a:fld id="{CA1BDD41-7EF1-4ED4-BB1C-687923F7B9F7}" type="datetimeFigureOut">
              <a:rPr lang="en-GB" smtClean="0"/>
              <a:t>25/03/2022</a:t>
            </a:fld>
            <a:endParaRPr lang="en-GB"/>
          </a:p>
        </p:txBody>
      </p:sp>
      <p:sp>
        <p:nvSpPr>
          <p:cNvPr id="8" name="Footer Placeholder 7">
            <a:extLst>
              <a:ext uri="{FF2B5EF4-FFF2-40B4-BE49-F238E27FC236}">
                <a16:creationId xmlns:a16="http://schemas.microsoft.com/office/drawing/2014/main" id="{400E8766-2812-44DE-8FF4-6201681E78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396CDA6-3A6D-40A7-91AD-31C7D680513B}"/>
              </a:ext>
            </a:extLst>
          </p:cNvPr>
          <p:cNvSpPr>
            <a:spLocks noGrp="1"/>
          </p:cNvSpPr>
          <p:nvPr>
            <p:ph type="sldNum" sz="quarter" idx="12"/>
          </p:nvPr>
        </p:nvSpPr>
        <p:spPr/>
        <p:txBody>
          <a:bodyPr/>
          <a:lstStyle/>
          <a:p>
            <a:fld id="{C732F47D-762B-443F-8401-FFD831E61CC5}" type="slidenum">
              <a:rPr lang="en-GB" smtClean="0"/>
              <a:t>‹#›</a:t>
            </a:fld>
            <a:endParaRPr lang="en-GB"/>
          </a:p>
        </p:txBody>
      </p:sp>
    </p:spTree>
    <p:extLst>
      <p:ext uri="{BB962C8B-B14F-4D97-AF65-F5344CB8AC3E}">
        <p14:creationId xmlns:p14="http://schemas.microsoft.com/office/powerpoint/2010/main" val="2048517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37475-4C16-4C69-BCB4-7366138D23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7B05BED-B7EC-4FA1-9911-7DA53F5D4662}"/>
              </a:ext>
            </a:extLst>
          </p:cNvPr>
          <p:cNvSpPr>
            <a:spLocks noGrp="1"/>
          </p:cNvSpPr>
          <p:nvPr>
            <p:ph type="dt" sz="half" idx="10"/>
          </p:nvPr>
        </p:nvSpPr>
        <p:spPr/>
        <p:txBody>
          <a:bodyPr/>
          <a:lstStyle/>
          <a:p>
            <a:fld id="{CA1BDD41-7EF1-4ED4-BB1C-687923F7B9F7}" type="datetimeFigureOut">
              <a:rPr lang="en-GB" smtClean="0"/>
              <a:t>25/03/2022</a:t>
            </a:fld>
            <a:endParaRPr lang="en-GB"/>
          </a:p>
        </p:txBody>
      </p:sp>
      <p:sp>
        <p:nvSpPr>
          <p:cNvPr id="4" name="Footer Placeholder 3">
            <a:extLst>
              <a:ext uri="{FF2B5EF4-FFF2-40B4-BE49-F238E27FC236}">
                <a16:creationId xmlns:a16="http://schemas.microsoft.com/office/drawing/2014/main" id="{C5B60C0B-AF8F-49FD-8A9E-F4C4850D71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9834A66-0A28-4E20-B7F1-FCFEC8E72EB8}"/>
              </a:ext>
            </a:extLst>
          </p:cNvPr>
          <p:cNvSpPr>
            <a:spLocks noGrp="1"/>
          </p:cNvSpPr>
          <p:nvPr>
            <p:ph type="sldNum" sz="quarter" idx="12"/>
          </p:nvPr>
        </p:nvSpPr>
        <p:spPr/>
        <p:txBody>
          <a:bodyPr/>
          <a:lstStyle/>
          <a:p>
            <a:fld id="{C732F47D-762B-443F-8401-FFD831E61CC5}" type="slidenum">
              <a:rPr lang="en-GB" smtClean="0"/>
              <a:t>‹#›</a:t>
            </a:fld>
            <a:endParaRPr lang="en-GB"/>
          </a:p>
        </p:txBody>
      </p:sp>
    </p:spTree>
    <p:extLst>
      <p:ext uri="{BB962C8B-B14F-4D97-AF65-F5344CB8AC3E}">
        <p14:creationId xmlns:p14="http://schemas.microsoft.com/office/powerpoint/2010/main" val="1840018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9AD83A-62DF-45F4-AE67-D1548208FCD8}"/>
              </a:ext>
            </a:extLst>
          </p:cNvPr>
          <p:cNvSpPr>
            <a:spLocks noGrp="1"/>
          </p:cNvSpPr>
          <p:nvPr>
            <p:ph type="dt" sz="half" idx="10"/>
          </p:nvPr>
        </p:nvSpPr>
        <p:spPr/>
        <p:txBody>
          <a:bodyPr/>
          <a:lstStyle/>
          <a:p>
            <a:fld id="{CA1BDD41-7EF1-4ED4-BB1C-687923F7B9F7}" type="datetimeFigureOut">
              <a:rPr lang="en-GB" smtClean="0"/>
              <a:t>25/03/2022</a:t>
            </a:fld>
            <a:endParaRPr lang="en-GB"/>
          </a:p>
        </p:txBody>
      </p:sp>
      <p:sp>
        <p:nvSpPr>
          <p:cNvPr id="3" name="Footer Placeholder 2">
            <a:extLst>
              <a:ext uri="{FF2B5EF4-FFF2-40B4-BE49-F238E27FC236}">
                <a16:creationId xmlns:a16="http://schemas.microsoft.com/office/drawing/2014/main" id="{E37E1717-9F61-406B-9384-2BDABC31BE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8E08E3-E891-4D2B-9929-D1D374996804}"/>
              </a:ext>
            </a:extLst>
          </p:cNvPr>
          <p:cNvSpPr>
            <a:spLocks noGrp="1"/>
          </p:cNvSpPr>
          <p:nvPr>
            <p:ph type="sldNum" sz="quarter" idx="12"/>
          </p:nvPr>
        </p:nvSpPr>
        <p:spPr/>
        <p:txBody>
          <a:bodyPr/>
          <a:lstStyle/>
          <a:p>
            <a:fld id="{C732F47D-762B-443F-8401-FFD831E61CC5}" type="slidenum">
              <a:rPr lang="en-GB" smtClean="0"/>
              <a:t>‹#›</a:t>
            </a:fld>
            <a:endParaRPr lang="en-GB"/>
          </a:p>
        </p:txBody>
      </p:sp>
    </p:spTree>
    <p:extLst>
      <p:ext uri="{BB962C8B-B14F-4D97-AF65-F5344CB8AC3E}">
        <p14:creationId xmlns:p14="http://schemas.microsoft.com/office/powerpoint/2010/main" val="992617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E977A-B5D4-481B-BD11-5E604DE180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874E53-B652-45B7-B862-DDDFCD2157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8CC9E16-A77D-4BA0-A8CE-737A11F6A0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60E241-43BD-4393-87F6-5383701EC488}"/>
              </a:ext>
            </a:extLst>
          </p:cNvPr>
          <p:cNvSpPr>
            <a:spLocks noGrp="1"/>
          </p:cNvSpPr>
          <p:nvPr>
            <p:ph type="dt" sz="half" idx="10"/>
          </p:nvPr>
        </p:nvSpPr>
        <p:spPr/>
        <p:txBody>
          <a:bodyPr/>
          <a:lstStyle/>
          <a:p>
            <a:fld id="{CA1BDD41-7EF1-4ED4-BB1C-687923F7B9F7}" type="datetimeFigureOut">
              <a:rPr lang="en-GB" smtClean="0"/>
              <a:t>25/03/2022</a:t>
            </a:fld>
            <a:endParaRPr lang="en-GB"/>
          </a:p>
        </p:txBody>
      </p:sp>
      <p:sp>
        <p:nvSpPr>
          <p:cNvPr id="6" name="Footer Placeholder 5">
            <a:extLst>
              <a:ext uri="{FF2B5EF4-FFF2-40B4-BE49-F238E27FC236}">
                <a16:creationId xmlns:a16="http://schemas.microsoft.com/office/drawing/2014/main" id="{9F0CC992-C2DE-46E6-BD1A-93F6E83B35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65C9F4-7A44-4B0F-A38A-710807D2E583}"/>
              </a:ext>
            </a:extLst>
          </p:cNvPr>
          <p:cNvSpPr>
            <a:spLocks noGrp="1"/>
          </p:cNvSpPr>
          <p:nvPr>
            <p:ph type="sldNum" sz="quarter" idx="12"/>
          </p:nvPr>
        </p:nvSpPr>
        <p:spPr/>
        <p:txBody>
          <a:bodyPr/>
          <a:lstStyle/>
          <a:p>
            <a:fld id="{C732F47D-762B-443F-8401-FFD831E61CC5}" type="slidenum">
              <a:rPr lang="en-GB" smtClean="0"/>
              <a:t>‹#›</a:t>
            </a:fld>
            <a:endParaRPr lang="en-GB"/>
          </a:p>
        </p:txBody>
      </p:sp>
    </p:spTree>
    <p:extLst>
      <p:ext uri="{BB962C8B-B14F-4D97-AF65-F5344CB8AC3E}">
        <p14:creationId xmlns:p14="http://schemas.microsoft.com/office/powerpoint/2010/main" val="2057812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F850A-BDB9-47F9-B62A-EFD082717F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BC828C-E5D4-44C4-A3C0-17EB569D1B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0A3B0D-5802-4B6D-B440-D3F5056167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29DD1B-935E-4935-86C6-359EA7E3FC35}"/>
              </a:ext>
            </a:extLst>
          </p:cNvPr>
          <p:cNvSpPr>
            <a:spLocks noGrp="1"/>
          </p:cNvSpPr>
          <p:nvPr>
            <p:ph type="dt" sz="half" idx="10"/>
          </p:nvPr>
        </p:nvSpPr>
        <p:spPr/>
        <p:txBody>
          <a:bodyPr/>
          <a:lstStyle/>
          <a:p>
            <a:fld id="{CA1BDD41-7EF1-4ED4-BB1C-687923F7B9F7}" type="datetimeFigureOut">
              <a:rPr lang="en-GB" smtClean="0"/>
              <a:t>25/03/2022</a:t>
            </a:fld>
            <a:endParaRPr lang="en-GB"/>
          </a:p>
        </p:txBody>
      </p:sp>
      <p:sp>
        <p:nvSpPr>
          <p:cNvPr id="6" name="Footer Placeholder 5">
            <a:extLst>
              <a:ext uri="{FF2B5EF4-FFF2-40B4-BE49-F238E27FC236}">
                <a16:creationId xmlns:a16="http://schemas.microsoft.com/office/drawing/2014/main" id="{8BF34853-E7C0-49AF-BBDB-97AE3A94CF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C4A915-07BE-4272-8892-CD179FDBD050}"/>
              </a:ext>
            </a:extLst>
          </p:cNvPr>
          <p:cNvSpPr>
            <a:spLocks noGrp="1"/>
          </p:cNvSpPr>
          <p:nvPr>
            <p:ph type="sldNum" sz="quarter" idx="12"/>
          </p:nvPr>
        </p:nvSpPr>
        <p:spPr/>
        <p:txBody>
          <a:bodyPr/>
          <a:lstStyle/>
          <a:p>
            <a:fld id="{C732F47D-762B-443F-8401-FFD831E61CC5}" type="slidenum">
              <a:rPr lang="en-GB" smtClean="0"/>
              <a:t>‹#›</a:t>
            </a:fld>
            <a:endParaRPr lang="en-GB"/>
          </a:p>
        </p:txBody>
      </p:sp>
    </p:spTree>
    <p:extLst>
      <p:ext uri="{BB962C8B-B14F-4D97-AF65-F5344CB8AC3E}">
        <p14:creationId xmlns:p14="http://schemas.microsoft.com/office/powerpoint/2010/main" val="2983998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4316F-4AA2-4EE5-8404-A11D8012BC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5D00449-E5DB-463A-BBD4-0600BEA108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7746DF-CABA-4FDB-A162-2C33E5A6D79A}"/>
              </a:ext>
            </a:extLst>
          </p:cNvPr>
          <p:cNvSpPr>
            <a:spLocks noGrp="1"/>
          </p:cNvSpPr>
          <p:nvPr>
            <p:ph type="dt" sz="half" idx="10"/>
          </p:nvPr>
        </p:nvSpPr>
        <p:spPr/>
        <p:txBody>
          <a:bodyPr/>
          <a:lstStyle/>
          <a:p>
            <a:fld id="{CA1BDD41-7EF1-4ED4-BB1C-687923F7B9F7}" type="datetimeFigureOut">
              <a:rPr lang="en-GB" smtClean="0"/>
              <a:t>25/03/2022</a:t>
            </a:fld>
            <a:endParaRPr lang="en-GB"/>
          </a:p>
        </p:txBody>
      </p:sp>
      <p:sp>
        <p:nvSpPr>
          <p:cNvPr id="5" name="Footer Placeholder 4">
            <a:extLst>
              <a:ext uri="{FF2B5EF4-FFF2-40B4-BE49-F238E27FC236}">
                <a16:creationId xmlns:a16="http://schemas.microsoft.com/office/drawing/2014/main" id="{752D3533-21BC-435F-9194-9A548D0E6A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3DD649-907B-451F-AB9E-A3708B5727C3}"/>
              </a:ext>
            </a:extLst>
          </p:cNvPr>
          <p:cNvSpPr>
            <a:spLocks noGrp="1"/>
          </p:cNvSpPr>
          <p:nvPr>
            <p:ph type="sldNum" sz="quarter" idx="12"/>
          </p:nvPr>
        </p:nvSpPr>
        <p:spPr/>
        <p:txBody>
          <a:bodyPr/>
          <a:lstStyle/>
          <a:p>
            <a:fld id="{C732F47D-762B-443F-8401-FFD831E61CC5}" type="slidenum">
              <a:rPr lang="en-GB" smtClean="0"/>
              <a:t>‹#›</a:t>
            </a:fld>
            <a:endParaRPr lang="en-GB"/>
          </a:p>
        </p:txBody>
      </p:sp>
    </p:spTree>
    <p:extLst>
      <p:ext uri="{BB962C8B-B14F-4D97-AF65-F5344CB8AC3E}">
        <p14:creationId xmlns:p14="http://schemas.microsoft.com/office/powerpoint/2010/main" val="28298220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87FE27-AEF4-45FA-B725-EDE62A2E46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4FA969-00D6-4F04-A68A-FE6341EC8B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056A30-D0F2-464C-B224-D2734038A731}"/>
              </a:ext>
            </a:extLst>
          </p:cNvPr>
          <p:cNvSpPr>
            <a:spLocks noGrp="1"/>
          </p:cNvSpPr>
          <p:nvPr>
            <p:ph type="dt" sz="half" idx="10"/>
          </p:nvPr>
        </p:nvSpPr>
        <p:spPr/>
        <p:txBody>
          <a:bodyPr/>
          <a:lstStyle/>
          <a:p>
            <a:fld id="{CA1BDD41-7EF1-4ED4-BB1C-687923F7B9F7}" type="datetimeFigureOut">
              <a:rPr lang="en-GB" smtClean="0"/>
              <a:t>25/03/2022</a:t>
            </a:fld>
            <a:endParaRPr lang="en-GB"/>
          </a:p>
        </p:txBody>
      </p:sp>
      <p:sp>
        <p:nvSpPr>
          <p:cNvPr id="5" name="Footer Placeholder 4">
            <a:extLst>
              <a:ext uri="{FF2B5EF4-FFF2-40B4-BE49-F238E27FC236}">
                <a16:creationId xmlns:a16="http://schemas.microsoft.com/office/drawing/2014/main" id="{1EF2A986-D811-43CF-BF90-73B520FC93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6FE426-9EC8-45E0-988E-6836454C1769}"/>
              </a:ext>
            </a:extLst>
          </p:cNvPr>
          <p:cNvSpPr>
            <a:spLocks noGrp="1"/>
          </p:cNvSpPr>
          <p:nvPr>
            <p:ph type="sldNum" sz="quarter" idx="12"/>
          </p:nvPr>
        </p:nvSpPr>
        <p:spPr/>
        <p:txBody>
          <a:bodyPr/>
          <a:lstStyle/>
          <a:p>
            <a:fld id="{C732F47D-762B-443F-8401-FFD831E61CC5}" type="slidenum">
              <a:rPr lang="en-GB" smtClean="0"/>
              <a:t>‹#›</a:t>
            </a:fld>
            <a:endParaRPr lang="en-GB"/>
          </a:p>
        </p:txBody>
      </p:sp>
    </p:spTree>
    <p:extLst>
      <p:ext uri="{BB962C8B-B14F-4D97-AF65-F5344CB8AC3E}">
        <p14:creationId xmlns:p14="http://schemas.microsoft.com/office/powerpoint/2010/main" val="3146090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3DEF26-2116-4D1C-B4B5-A3A1526172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02D45E-85E9-42B7-92BD-4C0ACDC76C1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E324A7-5DB0-4964-91C6-89170CD5DB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1BDD41-7EF1-4ED4-BB1C-687923F7B9F7}" type="datetimeFigureOut">
              <a:rPr lang="en-GB" smtClean="0"/>
              <a:t>25/03/2022</a:t>
            </a:fld>
            <a:endParaRPr lang="en-GB"/>
          </a:p>
        </p:txBody>
      </p:sp>
      <p:sp>
        <p:nvSpPr>
          <p:cNvPr id="5" name="Footer Placeholder 4">
            <a:extLst>
              <a:ext uri="{FF2B5EF4-FFF2-40B4-BE49-F238E27FC236}">
                <a16:creationId xmlns:a16="http://schemas.microsoft.com/office/drawing/2014/main" id="{5C20FB1B-83CD-47A7-A649-56D6E28203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7FE0F3-0988-4C77-BC4D-7678E7DBDF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32F47D-762B-443F-8401-FFD831E61CC5}" type="slidenum">
              <a:rPr lang="en-GB" smtClean="0"/>
              <a:t>‹#›</a:t>
            </a:fld>
            <a:endParaRPr lang="en-GB"/>
          </a:p>
        </p:txBody>
      </p:sp>
    </p:spTree>
    <p:extLst>
      <p:ext uri="{BB962C8B-B14F-4D97-AF65-F5344CB8AC3E}">
        <p14:creationId xmlns:p14="http://schemas.microsoft.com/office/powerpoint/2010/main" val="199939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nvestopedia.com/terms/f/financial_plan.asp" TargetMode="External"/><Relationship Id="rId2" Type="http://schemas.openxmlformats.org/officeDocument/2006/relationships/hyperlink" Target="https://venngage.com/blog/marketing-pl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58509-63A4-44D4-81A2-C699F84B3A55}"/>
              </a:ext>
            </a:extLst>
          </p:cNvPr>
          <p:cNvSpPr>
            <a:spLocks noGrp="1"/>
          </p:cNvSpPr>
          <p:nvPr>
            <p:ph type="ctrTitle"/>
          </p:nvPr>
        </p:nvSpPr>
        <p:spPr>
          <a:xfrm>
            <a:off x="1524000" y="1122363"/>
            <a:ext cx="9144000" cy="1310444"/>
          </a:xfrm>
        </p:spPr>
        <p:txBody>
          <a:bodyPr>
            <a:normAutofit/>
          </a:bodyPr>
          <a:lstStyle/>
          <a:p>
            <a:pPr algn="l"/>
            <a:r>
              <a:rPr lang="en-GB" sz="1800" dirty="0"/>
              <a:t>Name: Samuel Knight</a:t>
            </a:r>
            <a:br>
              <a:rPr lang="en-GB" sz="1800" dirty="0"/>
            </a:br>
            <a:r>
              <a:rPr lang="en-GB" sz="1800" dirty="0"/>
              <a:t>module: Managing Enterprise in the 21</a:t>
            </a:r>
            <a:r>
              <a:rPr lang="en-GB" sz="1800" baseline="30000" dirty="0"/>
              <a:t>st</a:t>
            </a:r>
            <a:r>
              <a:rPr lang="en-GB" sz="1800" dirty="0"/>
              <a:t> century (BMS 4006_BIRM)</a:t>
            </a:r>
            <a:br>
              <a:rPr lang="en-GB" sz="1800" dirty="0"/>
            </a:br>
            <a:r>
              <a:rPr lang="en-GB" sz="1800" dirty="0"/>
              <a:t>Tutor name: </a:t>
            </a:r>
            <a:r>
              <a:rPr lang="en-GB" sz="1800" dirty="0" err="1"/>
              <a:t>Munodzinesa</a:t>
            </a:r>
            <a:r>
              <a:rPr lang="en-GB" sz="1800" dirty="0"/>
              <a:t> </a:t>
            </a:r>
            <a:r>
              <a:rPr lang="en-GB" sz="1800" dirty="0" err="1"/>
              <a:t>Zuwirai</a:t>
            </a:r>
            <a:br>
              <a:rPr lang="en-GB" sz="1400" dirty="0"/>
            </a:br>
            <a:endParaRPr lang="en-GB" sz="1400" dirty="0"/>
          </a:p>
        </p:txBody>
      </p:sp>
      <p:sp>
        <p:nvSpPr>
          <p:cNvPr id="3" name="Subtitle 2">
            <a:extLst>
              <a:ext uri="{FF2B5EF4-FFF2-40B4-BE49-F238E27FC236}">
                <a16:creationId xmlns:a16="http://schemas.microsoft.com/office/drawing/2014/main" id="{206A6BFD-9666-494F-B19C-AB3A9BADF46A}"/>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578462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83990-404A-4F6C-BFE1-6A0573DC39BF}"/>
              </a:ext>
            </a:extLst>
          </p:cNvPr>
          <p:cNvSpPr>
            <a:spLocks noGrp="1"/>
          </p:cNvSpPr>
          <p:nvPr>
            <p:ph type="title"/>
          </p:nvPr>
        </p:nvSpPr>
        <p:spPr>
          <a:xfrm>
            <a:off x="838200" y="79899"/>
            <a:ext cx="10515600" cy="1325563"/>
          </a:xfrm>
        </p:spPr>
        <p:txBody>
          <a:bodyPr>
            <a:normAutofit/>
          </a:bodyPr>
          <a:lstStyle/>
          <a:p>
            <a:pPr algn="ctr"/>
            <a:r>
              <a:rPr lang="en-GB" sz="2800" dirty="0"/>
              <a:t>Executive summary</a:t>
            </a:r>
          </a:p>
        </p:txBody>
      </p:sp>
      <p:sp>
        <p:nvSpPr>
          <p:cNvPr id="3" name="Content Placeholder 2">
            <a:extLst>
              <a:ext uri="{FF2B5EF4-FFF2-40B4-BE49-F238E27FC236}">
                <a16:creationId xmlns:a16="http://schemas.microsoft.com/office/drawing/2014/main" id="{6261A30B-551F-4488-AE03-C816D6CE0A4C}"/>
              </a:ext>
            </a:extLst>
          </p:cNvPr>
          <p:cNvSpPr>
            <a:spLocks noGrp="1"/>
          </p:cNvSpPr>
          <p:nvPr>
            <p:ph idx="1"/>
          </p:nvPr>
        </p:nvSpPr>
        <p:spPr>
          <a:xfrm>
            <a:off x="838200" y="880844"/>
            <a:ext cx="10515600" cy="5234729"/>
          </a:xfrm>
        </p:spPr>
        <p:txBody>
          <a:bodyPr>
            <a:normAutofit fontScale="25000" lnSpcReduction="20000"/>
          </a:bodyPr>
          <a:lstStyle/>
          <a:p>
            <a:pPr marL="0" indent="0" algn="ctr">
              <a:lnSpc>
                <a:spcPct val="107000"/>
              </a:lnSpc>
              <a:spcAft>
                <a:spcPts val="800"/>
              </a:spcAft>
              <a:buNone/>
            </a:pPr>
            <a:endParaRPr lang="en-GB" b="1" dirty="0">
              <a:latin typeface="Calibri" panose="020F0502020204030204" pitchFamily="34" charset="0"/>
              <a:ea typeface="DengXian" panose="02010600030101010101" pitchFamily="2" charset="-122"/>
              <a:cs typeface="Times New Roman" panose="02020603050405020304" pitchFamily="18" charset="0"/>
            </a:endParaRPr>
          </a:p>
          <a:p>
            <a:pPr algn="ctr">
              <a:lnSpc>
                <a:spcPct val="107000"/>
              </a:lnSpc>
              <a:spcAft>
                <a:spcPts val="800"/>
              </a:spcAft>
            </a:pPr>
            <a:r>
              <a:rPr lang="en-GB" sz="5200" dirty="0">
                <a:effectLst/>
                <a:latin typeface="Calibri" panose="020F0502020204030204" pitchFamily="34" charset="0"/>
                <a:ea typeface="DengXian" panose="02010600030101010101" pitchFamily="2" charset="-122"/>
                <a:cs typeface="Times New Roman" panose="02020603050405020304" pitchFamily="18" charset="0"/>
              </a:rPr>
              <a:t>Organic Knight Hotel Apartments</a:t>
            </a:r>
          </a:p>
          <a:p>
            <a:pPr>
              <a:lnSpc>
                <a:spcPct val="107000"/>
              </a:lnSpc>
              <a:spcAft>
                <a:spcPts val="800"/>
              </a:spcAft>
            </a:pPr>
            <a:r>
              <a:rPr lang="en-GB" sz="5200" b="1" dirty="0">
                <a:effectLst/>
                <a:latin typeface="Calibri" panose="020F0502020204030204" pitchFamily="34" charset="0"/>
                <a:ea typeface="DengXian" panose="02010600030101010101" pitchFamily="2" charset="-122"/>
                <a:cs typeface="Times New Roman" panose="02020603050405020304" pitchFamily="18" charset="0"/>
              </a:rPr>
              <a:t>Business overview</a:t>
            </a:r>
            <a:endParaRPr lang="en-GB" sz="52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4800" dirty="0">
                <a:effectLst/>
                <a:latin typeface="Calibri" panose="020F0502020204030204" pitchFamily="34" charset="0"/>
                <a:ea typeface="DengXian" panose="02010600030101010101" pitchFamily="2" charset="-122"/>
                <a:cs typeface="Times New Roman" panose="02020603050405020304" pitchFamily="18" charset="0"/>
              </a:rPr>
              <a:t>Even though hotel apartments are in high demand by local and international clients, Organic Knight Hotel Apartments will be the UK’s first to offer a health-orientated, non-allergenic, biodegradable, plant-based furniture, linen, and natural supplies that are organic (where applicable) with a menu to match. With perfect use of vertical space, the building will offer underground parking, rent-based relevant commercial outlets on both the ground floor and the mezzanine, as well an organic penthouse garden restaurant that offers an organic menu to both residents and the public. The building will have 150 serviced, family-friendly hotel apartments.</a:t>
            </a:r>
          </a:p>
          <a:p>
            <a:pPr>
              <a:lnSpc>
                <a:spcPct val="107000"/>
              </a:lnSpc>
              <a:spcAft>
                <a:spcPts val="800"/>
              </a:spcAft>
            </a:pPr>
            <a:r>
              <a:rPr lang="en-GB" sz="3400" dirty="0">
                <a:effectLst/>
                <a:latin typeface="Calibri" panose="020F0502020204030204" pitchFamily="34" charset="0"/>
                <a:ea typeface="DengXian" panose="02010600030101010101" pitchFamily="2" charset="-122"/>
                <a:cs typeface="Times New Roman" panose="02020603050405020304" pitchFamily="18" charset="0"/>
              </a:rPr>
              <a:t> </a:t>
            </a:r>
            <a:r>
              <a:rPr lang="en-GB" sz="5200" b="1" dirty="0">
                <a:effectLst/>
                <a:latin typeface="Calibri" panose="020F0502020204030204" pitchFamily="34" charset="0"/>
                <a:ea typeface="DengXian" panose="02010600030101010101" pitchFamily="2" charset="-122"/>
                <a:cs typeface="Times New Roman" panose="02020603050405020304" pitchFamily="18" charset="0"/>
              </a:rPr>
              <a:t>Products and Services</a:t>
            </a:r>
            <a:endParaRPr lang="en-GB" sz="52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4800" dirty="0">
                <a:effectLst/>
                <a:latin typeface="Calibri" panose="020F0502020204030204" pitchFamily="34" charset="0"/>
                <a:ea typeface="DengXian" panose="02010600030101010101" pitchFamily="2" charset="-122"/>
                <a:cs typeface="Times New Roman" panose="02020603050405020304" pitchFamily="18" charset="0"/>
              </a:rPr>
              <a:t>Knight Organic Hotel Apartments will offer 150 serviced family- and business-orientated flats. The flat will feature plant-based, non-allergenic living and surroundings, broadband internet, functioning kitchens, mother- and child-friendly options, etc. Business-friendly apartments will have options to provide multiple emergency technological solutions through a well-trained multi-function business centre. At least two of the rented outlets on the ground and mezzanine floors will cater to the needs of families and businesspeople on short stays. This will be through offering organic ready and to-make foods, childcare products, and technological disposables.</a:t>
            </a:r>
          </a:p>
          <a:p>
            <a:pPr>
              <a:lnSpc>
                <a:spcPct val="107000"/>
              </a:lnSpc>
              <a:spcAft>
                <a:spcPts val="800"/>
              </a:spcAft>
            </a:pPr>
            <a:r>
              <a:rPr lang="en-GB" sz="5200" dirty="0">
                <a:effectLst/>
                <a:latin typeface="Calibri" panose="020F0502020204030204" pitchFamily="34" charset="0"/>
                <a:ea typeface="DengXian" panose="02010600030101010101" pitchFamily="2" charset="-122"/>
                <a:cs typeface="Times New Roman" panose="02020603050405020304" pitchFamily="18" charset="0"/>
              </a:rPr>
              <a:t> </a:t>
            </a:r>
            <a:r>
              <a:rPr lang="en-GB" sz="5200" b="1" dirty="0">
                <a:effectLst/>
                <a:latin typeface="Calibri" panose="020F0502020204030204" pitchFamily="34" charset="0"/>
                <a:ea typeface="DengXian" panose="02010600030101010101" pitchFamily="2" charset="-122"/>
                <a:cs typeface="Times New Roman" panose="02020603050405020304" pitchFamily="18" charset="0"/>
              </a:rPr>
              <a:t>Market Audit</a:t>
            </a:r>
            <a:endParaRPr lang="en-GB" sz="52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4800" dirty="0">
                <a:effectLst/>
                <a:latin typeface="Calibri" panose="020F0502020204030204" pitchFamily="34" charset="0"/>
                <a:ea typeface="DengXian" panose="02010600030101010101" pitchFamily="2" charset="-122"/>
                <a:cs typeface="Times New Roman" panose="02020603050405020304" pitchFamily="18" charset="0"/>
              </a:rPr>
              <a:t>Competition in the hospitality industry is built upon patterns that are decades old. Fluoridated or treated water in showers, baths, kitchens, and washing machines, plastics in handling food, chemical cleaning products and detergents, synthetic toxic furniture surfaces and paint polluting ambient air, chemicals used food preservation and preparation are all scientifically proven to cause cancer and autoimmune illnesses. Yet, the infrastructure competition is built upon cannot function –at least monetarily- without using the above. We will be the first fully organic, plant-based hotel apartment facility in the UK. Our marketing goals is to provide this unique healthy living experience to health-conscious clientele who already have such an experience at home or those who are willing to try.</a:t>
            </a:r>
          </a:p>
          <a:p>
            <a:pPr>
              <a:lnSpc>
                <a:spcPct val="107000"/>
              </a:lnSpc>
              <a:spcAft>
                <a:spcPts val="800"/>
              </a:spcAft>
            </a:pPr>
            <a:r>
              <a:rPr lang="en-GB" sz="3400" b="1" dirty="0">
                <a:effectLst/>
                <a:latin typeface="Calibri" panose="020F0502020204030204" pitchFamily="34" charset="0"/>
                <a:ea typeface="DengXian" panose="02010600030101010101" pitchFamily="2" charset="-122"/>
                <a:cs typeface="Times New Roman" panose="02020603050405020304" pitchFamily="18" charset="0"/>
              </a:rPr>
              <a:t> </a:t>
            </a:r>
            <a:r>
              <a:rPr lang="en-GB" sz="5200" b="1" dirty="0">
                <a:effectLst/>
                <a:latin typeface="Calibri" panose="020F0502020204030204" pitchFamily="34" charset="0"/>
                <a:ea typeface="DengXian" panose="02010600030101010101" pitchFamily="2" charset="-122"/>
                <a:cs typeface="Times New Roman" panose="02020603050405020304" pitchFamily="18" charset="0"/>
              </a:rPr>
              <a:t>Target market  </a:t>
            </a:r>
            <a:endParaRPr lang="en-GB" sz="52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4800" dirty="0">
                <a:effectLst/>
                <a:latin typeface="Calibri" panose="020F0502020204030204" pitchFamily="34" charset="0"/>
                <a:ea typeface="DengXian" panose="02010600030101010101" pitchFamily="2" charset="-122"/>
                <a:cs typeface="Times New Roman" panose="02020603050405020304" pitchFamily="18" charset="0"/>
              </a:rPr>
              <a:t>The clientele of such a business is usually middle-class and upper middle class from a professional or creative background who are active in health-orientated scenes either through participating in practising active sports or being present in health-food stores or nutrition-focused events. The infrastructure of our organic facilities and our biodegradable health-conscious furnishings will be our highest assets with a reputation and focus on everything healthy.</a:t>
            </a:r>
          </a:p>
          <a:p>
            <a:pPr>
              <a:lnSpc>
                <a:spcPct val="107000"/>
              </a:lnSpc>
              <a:spcAft>
                <a:spcPts val="800"/>
              </a:spcAft>
            </a:pPr>
            <a:endParaRPr lang="en-GB" sz="2800" b="1"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b="1" dirty="0">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sz="2800" b="1"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endParaRPr lang="en-GB" b="1" dirty="0">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447078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2DF0A-2FAF-457E-80BB-06CF7E8736D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899907D-581E-4781-AEE1-C86A68FEF7DD}"/>
              </a:ext>
            </a:extLst>
          </p:cNvPr>
          <p:cNvSpPr>
            <a:spLocks noGrp="1"/>
          </p:cNvSpPr>
          <p:nvPr>
            <p:ph idx="1"/>
          </p:nvPr>
        </p:nvSpPr>
        <p:spPr/>
        <p:txBody>
          <a:bodyPr>
            <a:normAutofit fontScale="55000" lnSpcReduction="20000"/>
          </a:bodyPr>
          <a:lstStyle/>
          <a:p>
            <a:pPr marL="228600" marR="0" lvl="0" indent="-228600" algn="l" defTabSz="914400" rtl="0" eaLnBrk="1" fontAlgn="auto" latinLnBrk="0" hangingPunct="1">
              <a:lnSpc>
                <a:spcPct val="107000"/>
              </a:lnSpc>
              <a:spcBef>
                <a:spcPts val="1000"/>
              </a:spcBef>
              <a:spcAft>
                <a:spcPts val="80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 </a:t>
            </a: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Marketing plan</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endParaRPr>
          </a:p>
          <a:p>
            <a:pPr marL="228600" marR="0" lvl="0" indent="-228600" algn="l" defTabSz="914400" rtl="0" eaLnBrk="1" fontAlgn="auto" latinLnBrk="0" hangingPunct="1">
              <a:lnSpc>
                <a:spcPct val="107000"/>
              </a:lnSpc>
              <a:spcBef>
                <a:spcPts val="1000"/>
              </a:spcBef>
              <a:spcAft>
                <a:spcPts val="80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Marketing plan will be divided into three major parts. First, promoting the unique aspects of the business through social media garnering attention using group competitions and ‘’sweeteners’’ encouraging as many potential beneficiaries as possible to participate. For example, we will offer and advertise online and offline a £2,000 prize for anyone who wins the plant-based healthy-eating competition based on the conditions we are advertising on our website, plus a free weekend stay for two. Other online marketing plans will be inviting health and fitness, and business-focused influencers to stay at one of our hotel apartments. Typical online marketing strategies like advertising or posting to mum-focused groups, and hospitality industry websites, etc., will be also used. Offline marketing will be promoted during health-food and organic-living focused events like the Vegan Festival. Finally, we will also rely on word of mouth and direct marketing talking directly to influential yogis, leaders of the Buddhist communities, active environmentalists, active seminars, alternative health professional, etc. Success in this last area may be achieved by offering a percentage from referrals where applicable.</a:t>
            </a:r>
          </a:p>
          <a:p>
            <a:pPr marL="228600" marR="0" lvl="0" indent="-228600" algn="l" defTabSz="914400" rtl="0" eaLnBrk="1" fontAlgn="auto" latinLnBrk="0" hangingPunct="1">
              <a:lnSpc>
                <a:spcPct val="107000"/>
              </a:lnSpc>
              <a:spcBef>
                <a:spcPts val="1000"/>
              </a:spcBef>
              <a:spcAft>
                <a:spcPts val="8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Management Team</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endParaRPr>
          </a:p>
          <a:p>
            <a:pPr marL="228600" marR="0" lvl="0" indent="-228600" algn="l" defTabSz="914400" rtl="0" eaLnBrk="1" fontAlgn="auto" latinLnBrk="0" hangingPunct="1">
              <a:lnSpc>
                <a:spcPct val="107000"/>
              </a:lnSpc>
              <a:spcBef>
                <a:spcPts val="1000"/>
              </a:spcBef>
              <a:spcAft>
                <a:spcPts val="80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The management team will be comprised of people who have the best ideas to develop and promote a business. A training manager will be the most asset in a management team because his role will involve training everyone to carry forward the initiatives of the business. It is our firm belief that the person who can help a business succeed is the one with the best ideas but the one who will ruin it is the one who is not trained to achieve them.</a:t>
            </a:r>
          </a:p>
          <a:p>
            <a:pPr marL="228600" marR="0" lvl="0" indent="-228600" algn="l" defTabSz="914400" rtl="0" eaLnBrk="1" fontAlgn="auto" latinLnBrk="0" hangingPunct="1">
              <a:lnSpc>
                <a:spcPct val="107000"/>
              </a:lnSpc>
              <a:spcBef>
                <a:spcPts val="1000"/>
              </a:spcBef>
              <a:spcAft>
                <a:spcPts val="80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Financial Plan                                                                                                              </a:t>
            </a: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endParaRPr>
          </a:p>
          <a:p>
            <a:pPr marL="228600" marR="0" lvl="0" indent="-228600" algn="l" defTabSz="914400" rtl="0" eaLnBrk="1" fontAlgn="auto" latinLnBrk="0" hangingPunct="1">
              <a:lnSpc>
                <a:spcPct val="107000"/>
              </a:lnSpc>
              <a:spcBef>
                <a:spcPts val="1000"/>
              </a:spcBef>
              <a:spcAft>
                <a:spcPts val="80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rPr>
              <a:t>Five percent of the net profit of this business will be for employees to give them incentive. Crowd funding, angel investors, and personal savings will be used to finance this project. </a:t>
            </a:r>
          </a:p>
          <a:p>
            <a:pPr marL="0" indent="0">
              <a:buNone/>
            </a:pPr>
            <a:endParaRPr lang="en-GB" dirty="0"/>
          </a:p>
        </p:txBody>
      </p:sp>
    </p:spTree>
    <p:extLst>
      <p:ext uri="{BB962C8B-B14F-4D97-AF65-F5344CB8AC3E}">
        <p14:creationId xmlns:p14="http://schemas.microsoft.com/office/powerpoint/2010/main" val="25303392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5B902-C0B9-4883-91B2-6604CEFBB171}"/>
              </a:ext>
            </a:extLst>
          </p:cNvPr>
          <p:cNvSpPr>
            <a:spLocks noGrp="1"/>
          </p:cNvSpPr>
          <p:nvPr>
            <p:ph type="title"/>
          </p:nvPr>
        </p:nvSpPr>
        <p:spPr/>
        <p:txBody>
          <a:bodyPr/>
          <a:lstStyle/>
          <a:p>
            <a:r>
              <a:rPr lang="en-GB" dirty="0"/>
              <a:t>Table of Content</a:t>
            </a:r>
          </a:p>
        </p:txBody>
      </p:sp>
      <p:sp>
        <p:nvSpPr>
          <p:cNvPr id="3" name="Content Placeholder 2">
            <a:extLst>
              <a:ext uri="{FF2B5EF4-FFF2-40B4-BE49-F238E27FC236}">
                <a16:creationId xmlns:a16="http://schemas.microsoft.com/office/drawing/2014/main" id="{5728FEEB-357C-43CE-9BF9-B6D4AB0A568C}"/>
              </a:ext>
            </a:extLst>
          </p:cNvPr>
          <p:cNvSpPr>
            <a:spLocks noGrp="1"/>
          </p:cNvSpPr>
          <p:nvPr>
            <p:ph idx="1"/>
          </p:nvPr>
        </p:nvSpPr>
        <p:spPr>
          <a:xfrm>
            <a:off x="838200" y="1834014"/>
            <a:ext cx="10515600" cy="4351338"/>
          </a:xfrm>
        </p:spPr>
        <p:txBody>
          <a:bodyPr/>
          <a:lstStyle/>
          <a:p>
            <a:r>
              <a:rPr lang="en-GB" dirty="0"/>
              <a:t>Executive summary……………………………….2-3</a:t>
            </a:r>
          </a:p>
          <a:p>
            <a:r>
              <a:rPr lang="en-GB" dirty="0"/>
              <a:t>Target market………………………………………..5</a:t>
            </a:r>
          </a:p>
          <a:p>
            <a:r>
              <a:rPr lang="en-GB" dirty="0"/>
              <a:t>Marketing plan………………………………………6</a:t>
            </a:r>
          </a:p>
          <a:p>
            <a:r>
              <a:rPr lang="en-GB" dirty="0"/>
              <a:t>Management team………………………………..7</a:t>
            </a:r>
          </a:p>
          <a:p>
            <a:r>
              <a:rPr lang="en-GB" dirty="0"/>
              <a:t>Financial Plan…………………………………………8</a:t>
            </a:r>
          </a:p>
          <a:p>
            <a:r>
              <a:rPr lang="en-GB" dirty="0"/>
              <a:t>Cash flow forecast………………………………….9</a:t>
            </a:r>
          </a:p>
          <a:p>
            <a:r>
              <a:rPr lang="en-GB" dirty="0"/>
              <a:t>Profit or loss………………………………………….10</a:t>
            </a:r>
          </a:p>
          <a:p>
            <a:r>
              <a:rPr lang="en-GB"/>
              <a:t>Reference………………………………………………11</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8165777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C30BB-EAD8-4F06-B060-123F52BB2A63}"/>
              </a:ext>
            </a:extLst>
          </p:cNvPr>
          <p:cNvSpPr>
            <a:spLocks noGrp="1"/>
          </p:cNvSpPr>
          <p:nvPr>
            <p:ph type="title"/>
          </p:nvPr>
        </p:nvSpPr>
        <p:spPr/>
        <p:txBody>
          <a:bodyPr/>
          <a:lstStyle/>
          <a:p>
            <a:r>
              <a:rPr lang="en-GB" dirty="0"/>
              <a:t>Target market</a:t>
            </a:r>
          </a:p>
        </p:txBody>
      </p:sp>
      <p:sp>
        <p:nvSpPr>
          <p:cNvPr id="3" name="Content Placeholder 2">
            <a:extLst>
              <a:ext uri="{FF2B5EF4-FFF2-40B4-BE49-F238E27FC236}">
                <a16:creationId xmlns:a16="http://schemas.microsoft.com/office/drawing/2014/main" id="{FC783DDE-0BAF-4146-A78F-B6838DE10CC0}"/>
              </a:ext>
            </a:extLst>
          </p:cNvPr>
          <p:cNvSpPr>
            <a:spLocks noGrp="1"/>
          </p:cNvSpPr>
          <p:nvPr>
            <p:ph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Target Market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Within this area of business we have been looking at the excitement of young adults, who are vibrant and passionate for the club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sceen</a:t>
            </a:r>
            <a:r>
              <a:rPr lang="en-GB" dirty="0">
                <a:solidFill>
                  <a:prstClr val="black"/>
                </a:solidFill>
                <a:latin typeface="Calibri" panose="020F0502020204030204"/>
              </a:rPr>
              <a:t>, also for the much mature adults who cant venture out, there’ll be in-door activities , karaoke, bingo games, etc…</a:t>
            </a:r>
            <a:endParaRPr lang="en-GB" dirty="0"/>
          </a:p>
        </p:txBody>
      </p:sp>
    </p:spTree>
    <p:extLst>
      <p:ext uri="{BB962C8B-B14F-4D97-AF65-F5344CB8AC3E}">
        <p14:creationId xmlns:p14="http://schemas.microsoft.com/office/powerpoint/2010/main" val="2456171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2121F-6FEA-4B42-91FD-274DC22B9B0E}"/>
              </a:ext>
            </a:extLst>
          </p:cNvPr>
          <p:cNvSpPr>
            <a:spLocks noGrp="1"/>
          </p:cNvSpPr>
          <p:nvPr>
            <p:ph type="title"/>
          </p:nvPr>
        </p:nvSpPr>
        <p:spPr/>
        <p:txBody>
          <a:bodyPr/>
          <a:lstStyle/>
          <a:p>
            <a:r>
              <a:rPr lang="en-GB" dirty="0"/>
              <a:t>Marketing Plan</a:t>
            </a:r>
          </a:p>
        </p:txBody>
      </p:sp>
      <p:sp>
        <p:nvSpPr>
          <p:cNvPr id="3" name="Content Placeholder 2">
            <a:extLst>
              <a:ext uri="{FF2B5EF4-FFF2-40B4-BE49-F238E27FC236}">
                <a16:creationId xmlns:a16="http://schemas.microsoft.com/office/drawing/2014/main" id="{1E3F3331-C29B-4A5A-B253-225A8F3B6368}"/>
              </a:ext>
            </a:extLst>
          </p:cNvPr>
          <p:cNvSpPr>
            <a:spLocks noGrp="1"/>
          </p:cNvSpPr>
          <p:nvPr>
            <p:ph idx="1"/>
          </p:nvPr>
        </p:nvSpPr>
        <p:spPr>
          <a:xfrm>
            <a:off x="653642" y="1523621"/>
            <a:ext cx="10515600" cy="4351338"/>
          </a:xfrm>
        </p:spPr>
        <p:txBody>
          <a:bodyPr/>
          <a:lstStyle/>
          <a:p>
            <a:r>
              <a:rPr lang="en-GB" dirty="0"/>
              <a:t>We have come up with the idea of having a </a:t>
            </a:r>
          </a:p>
          <a:p>
            <a:r>
              <a:rPr lang="en-GB" dirty="0"/>
              <a:t>tour guides</a:t>
            </a:r>
          </a:p>
          <a:p>
            <a:r>
              <a:rPr lang="en-GB" dirty="0"/>
              <a:t>Excursions</a:t>
            </a:r>
          </a:p>
          <a:p>
            <a:r>
              <a:rPr lang="en-GB" dirty="0"/>
              <a:t>Visit to the museum </a:t>
            </a:r>
          </a:p>
          <a:p>
            <a:r>
              <a:rPr lang="en-GB" dirty="0"/>
              <a:t>Visit to the entertainment arcade/parks</a:t>
            </a:r>
          </a:p>
          <a:p>
            <a:r>
              <a:rPr lang="en-GB" dirty="0"/>
              <a:t>Wildlife/ zoo</a:t>
            </a:r>
          </a:p>
          <a:p>
            <a:pPr marL="0" indent="0">
              <a:buNone/>
            </a:pPr>
            <a:endParaRPr lang="en-GB" dirty="0"/>
          </a:p>
        </p:txBody>
      </p:sp>
    </p:spTree>
    <p:extLst>
      <p:ext uri="{BB962C8B-B14F-4D97-AF65-F5344CB8AC3E}">
        <p14:creationId xmlns:p14="http://schemas.microsoft.com/office/powerpoint/2010/main" val="2599781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EC35B-E46F-443D-B549-A4C45B59D48D}"/>
              </a:ext>
            </a:extLst>
          </p:cNvPr>
          <p:cNvSpPr>
            <a:spLocks noGrp="1"/>
          </p:cNvSpPr>
          <p:nvPr>
            <p:ph type="title"/>
          </p:nvPr>
        </p:nvSpPr>
        <p:spPr/>
        <p:txBody>
          <a:bodyPr/>
          <a:lstStyle/>
          <a:p>
            <a:r>
              <a:rPr lang="en-GB" dirty="0"/>
              <a:t>Management team</a:t>
            </a:r>
          </a:p>
        </p:txBody>
      </p:sp>
      <p:sp>
        <p:nvSpPr>
          <p:cNvPr id="3" name="Content Placeholder 2">
            <a:extLst>
              <a:ext uri="{FF2B5EF4-FFF2-40B4-BE49-F238E27FC236}">
                <a16:creationId xmlns:a16="http://schemas.microsoft.com/office/drawing/2014/main" id="{103F6F45-AF78-4C5E-8CE0-80DC1F7B8455}"/>
              </a:ext>
            </a:extLst>
          </p:cNvPr>
          <p:cNvSpPr>
            <a:spLocks noGrp="1"/>
          </p:cNvSpPr>
          <p:nvPr>
            <p:ph idx="1"/>
          </p:nvPr>
        </p:nvSpPr>
        <p:spPr/>
        <p:txBody>
          <a:bodyPr/>
          <a:lstStyle/>
          <a:p>
            <a:pPr marL="0" indent="0">
              <a:buNone/>
            </a:pPr>
            <a:r>
              <a:rPr lang="en-GB" dirty="0"/>
              <a:t>The management team will be responsible individuals, able body, keep up to challenges, level of diplomacy, key skills, good customer service, stay focus, approachable, good time management, </a:t>
            </a:r>
          </a:p>
        </p:txBody>
      </p:sp>
    </p:spTree>
    <p:extLst>
      <p:ext uri="{BB962C8B-B14F-4D97-AF65-F5344CB8AC3E}">
        <p14:creationId xmlns:p14="http://schemas.microsoft.com/office/powerpoint/2010/main" val="3049598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A2C07-71E8-45BA-AD47-5600CBF3B927}"/>
              </a:ext>
            </a:extLst>
          </p:cNvPr>
          <p:cNvSpPr>
            <a:spLocks noGrp="1"/>
          </p:cNvSpPr>
          <p:nvPr>
            <p:ph type="title"/>
          </p:nvPr>
        </p:nvSpPr>
        <p:spPr/>
        <p:txBody>
          <a:bodyPr/>
          <a:lstStyle/>
          <a:p>
            <a:r>
              <a:rPr lang="en-GB" dirty="0"/>
              <a:t>Financial Plan</a:t>
            </a:r>
          </a:p>
        </p:txBody>
      </p:sp>
      <p:sp>
        <p:nvSpPr>
          <p:cNvPr id="3" name="Content Placeholder 2">
            <a:extLst>
              <a:ext uri="{FF2B5EF4-FFF2-40B4-BE49-F238E27FC236}">
                <a16:creationId xmlns:a16="http://schemas.microsoft.com/office/drawing/2014/main" id="{F41FF439-DC5E-491E-BB38-7C02CB684C85}"/>
              </a:ext>
            </a:extLst>
          </p:cNvPr>
          <p:cNvSpPr>
            <a:spLocks noGrp="1"/>
          </p:cNvSpPr>
          <p:nvPr>
            <p:ph idx="1"/>
          </p:nvPr>
        </p:nvSpPr>
        <p:spPr/>
        <p:txBody>
          <a:bodyPr/>
          <a:lstStyle/>
          <a:p>
            <a:r>
              <a:rPr lang="en-GB" dirty="0"/>
              <a:t>Borrow money from bank</a:t>
            </a:r>
          </a:p>
          <a:p>
            <a:r>
              <a:rPr lang="en-GB" dirty="0"/>
              <a:t>Our plan is to market the apartments</a:t>
            </a:r>
          </a:p>
          <a:p>
            <a:r>
              <a:rPr lang="en-GB" dirty="0"/>
              <a:t>Re décor</a:t>
            </a:r>
          </a:p>
          <a:p>
            <a:r>
              <a:rPr lang="en-GB" dirty="0"/>
              <a:t>Tour bus</a:t>
            </a:r>
          </a:p>
          <a:p>
            <a:r>
              <a:rPr lang="en-GB" dirty="0"/>
              <a:t>Selling of souvenirs</a:t>
            </a:r>
          </a:p>
          <a:p>
            <a:r>
              <a:rPr lang="en-GB" dirty="0"/>
              <a:t>Company merchandises </a:t>
            </a:r>
          </a:p>
          <a:p>
            <a:pPr marL="0" indent="0">
              <a:buNone/>
            </a:pPr>
            <a:r>
              <a:rPr lang="en-GB" dirty="0"/>
              <a:t> </a:t>
            </a:r>
          </a:p>
          <a:p>
            <a:endParaRPr lang="en-GB" dirty="0"/>
          </a:p>
          <a:p>
            <a:pPr marL="0" indent="0">
              <a:buNone/>
            </a:pPr>
            <a:endParaRPr lang="en-GB" dirty="0"/>
          </a:p>
        </p:txBody>
      </p:sp>
    </p:spTree>
    <p:extLst>
      <p:ext uri="{BB962C8B-B14F-4D97-AF65-F5344CB8AC3E}">
        <p14:creationId xmlns:p14="http://schemas.microsoft.com/office/powerpoint/2010/main" val="2415182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60E4F7-3889-427F-833B-350BD42C511E}"/>
              </a:ext>
            </a:extLst>
          </p:cNvPr>
          <p:cNvSpPr>
            <a:spLocks noGrp="1"/>
          </p:cNvSpPr>
          <p:nvPr>
            <p:ph type="title"/>
          </p:nvPr>
        </p:nvSpPr>
        <p:spPr/>
        <p:txBody>
          <a:bodyPr/>
          <a:lstStyle/>
          <a:p>
            <a:r>
              <a:rPr lang="en-GB" dirty="0"/>
              <a:t>Cash flow forecast</a:t>
            </a:r>
          </a:p>
        </p:txBody>
      </p:sp>
      <p:sp>
        <p:nvSpPr>
          <p:cNvPr id="3" name="Content Placeholder 2">
            <a:extLst>
              <a:ext uri="{FF2B5EF4-FFF2-40B4-BE49-F238E27FC236}">
                <a16:creationId xmlns:a16="http://schemas.microsoft.com/office/drawing/2014/main" id="{96DB4274-EED1-4EE4-99E9-711D613B53FF}"/>
              </a:ext>
            </a:extLst>
          </p:cNvPr>
          <p:cNvSpPr>
            <a:spLocks noGrp="1"/>
          </p:cNvSpPr>
          <p:nvPr>
            <p:ph idx="1"/>
          </p:nvPr>
        </p:nvSpPr>
        <p:spPr/>
        <p:txBody>
          <a:bodyPr/>
          <a:lstStyle/>
          <a:p>
            <a:r>
              <a:rPr lang="en-GB" dirty="0"/>
              <a:t>The cash flow forecast will be a monthly diagnostic of  the flowing of cash withing the business to see which month of week is the most strongest and to build more revenues of those month and to implement other sources of revenues on the more weaker months.</a:t>
            </a:r>
          </a:p>
        </p:txBody>
      </p:sp>
    </p:spTree>
    <p:extLst>
      <p:ext uri="{BB962C8B-B14F-4D97-AF65-F5344CB8AC3E}">
        <p14:creationId xmlns:p14="http://schemas.microsoft.com/office/powerpoint/2010/main" val="2668865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45041-837A-4F1E-82DC-62251AB7122C}"/>
              </a:ext>
            </a:extLst>
          </p:cNvPr>
          <p:cNvSpPr>
            <a:spLocks noGrp="1"/>
          </p:cNvSpPr>
          <p:nvPr>
            <p:ph type="title"/>
          </p:nvPr>
        </p:nvSpPr>
        <p:spPr/>
        <p:txBody>
          <a:bodyPr/>
          <a:lstStyle/>
          <a:p>
            <a:r>
              <a:rPr lang="en-GB" dirty="0"/>
              <a:t>Profit or loss</a:t>
            </a:r>
          </a:p>
        </p:txBody>
      </p:sp>
      <p:sp>
        <p:nvSpPr>
          <p:cNvPr id="3" name="Content Placeholder 2">
            <a:extLst>
              <a:ext uri="{FF2B5EF4-FFF2-40B4-BE49-F238E27FC236}">
                <a16:creationId xmlns:a16="http://schemas.microsoft.com/office/drawing/2014/main" id="{8CFB957C-1961-4BDC-BC6C-B3EC8BBFDE72}"/>
              </a:ext>
            </a:extLst>
          </p:cNvPr>
          <p:cNvSpPr>
            <a:spLocks noGrp="1"/>
          </p:cNvSpPr>
          <p:nvPr>
            <p:ph idx="1"/>
          </p:nvPr>
        </p:nvSpPr>
        <p:spPr/>
        <p:txBody>
          <a:bodyPr/>
          <a:lstStyle/>
          <a:p>
            <a:r>
              <a:rPr lang="en-GB" dirty="0"/>
              <a:t>This refers to all financial revenues which are gained weekly or monthly which summarizes cost, expenses, incurred during a specific period. </a:t>
            </a:r>
          </a:p>
        </p:txBody>
      </p:sp>
    </p:spTree>
    <p:extLst>
      <p:ext uri="{BB962C8B-B14F-4D97-AF65-F5344CB8AC3E}">
        <p14:creationId xmlns:p14="http://schemas.microsoft.com/office/powerpoint/2010/main" val="3179868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A1C0D-479E-4C9B-9ADA-4ECEF97541FF}"/>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7F7F49D4-98A5-4A25-89D4-7E03AF85CBDB}"/>
              </a:ext>
            </a:extLst>
          </p:cNvPr>
          <p:cNvSpPr>
            <a:spLocks noGrp="1"/>
          </p:cNvSpPr>
          <p:nvPr>
            <p:ph idx="1"/>
          </p:nvPr>
        </p:nvSpPr>
        <p:spPr/>
        <p:txBody>
          <a:bodyPr/>
          <a:lstStyle/>
          <a:p>
            <a:r>
              <a:rPr lang="en-GB" sz="1200" b="0" i="0" dirty="0">
                <a:solidFill>
                  <a:srgbClr val="000000"/>
                </a:solidFill>
                <a:effectLst/>
                <a:latin typeface="Open Sans" panose="020B0606030504020204" pitchFamily="34" charset="0"/>
              </a:rPr>
              <a:t>2022. [online] Available at: &lt;https://www.projectmanager.com/blog/write-an-executive-summary&gt; [Accessed 25 March 2022].</a:t>
            </a:r>
          </a:p>
          <a:p>
            <a:r>
              <a:rPr lang="en-GB" sz="1200" dirty="0"/>
              <a:t>URL:</a:t>
            </a:r>
            <a:r>
              <a:rPr lang="en-GB" sz="1200" dirty="0">
                <a:hlinkClick r:id="rId2"/>
              </a:rPr>
              <a:t>https://venngage.com/blog/marketing-plan/</a:t>
            </a:r>
            <a:endParaRPr lang="en-GB" sz="1200" dirty="0"/>
          </a:p>
          <a:p>
            <a:r>
              <a:rPr lang="en-GB" sz="1000" b="0" i="0" dirty="0">
                <a:solidFill>
                  <a:srgbClr val="000000"/>
                </a:solidFill>
                <a:effectLst/>
                <a:latin typeface="Open Sans" panose="020B0606030504020204" pitchFamily="34" charset="0"/>
              </a:rPr>
              <a:t>2022. [online] Available at: &lt;https://www.indeed.com/career-advice/career-development/management-team&gt; [Accessed 25 March 2022].</a:t>
            </a:r>
          </a:p>
          <a:p>
            <a:r>
              <a:rPr lang="en-GB" sz="1200" dirty="0">
                <a:hlinkClick r:id="rId3"/>
              </a:rPr>
              <a:t>https://www.investopedia.com/terms/f/financial_plan.asp</a:t>
            </a:r>
            <a:r>
              <a:rPr lang="en-GB" sz="1200" dirty="0"/>
              <a:t> </a:t>
            </a:r>
          </a:p>
          <a:p>
            <a:pPr marL="0" indent="0">
              <a:buNone/>
            </a:pPr>
            <a:r>
              <a:rPr lang="en-GB" sz="1200" dirty="0"/>
              <a:t>By THE INVESTOPEDIA TEAM</a:t>
            </a:r>
          </a:p>
          <a:p>
            <a:pPr marL="0" indent="0">
              <a:buNone/>
            </a:pPr>
            <a:r>
              <a:rPr lang="en-GB" sz="1200" dirty="0"/>
              <a:t>Updated October 14, 2021</a:t>
            </a:r>
          </a:p>
          <a:p>
            <a:pPr marL="0" indent="0">
              <a:buNone/>
            </a:pPr>
            <a:r>
              <a:rPr lang="en-GB" sz="1200" dirty="0"/>
              <a:t>Reviewed by GORDON SCOTT</a:t>
            </a:r>
          </a:p>
          <a:p>
            <a:pPr marL="0" indent="0">
              <a:buNone/>
            </a:pPr>
            <a:r>
              <a:rPr lang="en-GB" sz="1200" dirty="0"/>
              <a:t>Fact checked by ARIEL COURAGE</a:t>
            </a:r>
          </a:p>
          <a:p>
            <a:r>
              <a:rPr lang="en-GB" sz="1000" b="1" i="0" dirty="0">
                <a:solidFill>
                  <a:srgbClr val="666666"/>
                </a:solidFill>
                <a:effectLst/>
                <a:latin typeface="Open Sans" panose="020B0606030504020204" pitchFamily="34" charset="0"/>
              </a:rPr>
              <a:t> </a:t>
            </a:r>
            <a:r>
              <a:rPr lang="en-GB" sz="1000" b="0" i="0" dirty="0" err="1">
                <a:solidFill>
                  <a:srgbClr val="000000"/>
                </a:solidFill>
                <a:effectLst/>
                <a:latin typeface="Open Sans" panose="020B0606030504020204" pitchFamily="34" charset="0"/>
              </a:rPr>
              <a:t>CashAnalytics</a:t>
            </a:r>
            <a:r>
              <a:rPr lang="en-GB" sz="1000" b="0" i="0" dirty="0">
                <a:solidFill>
                  <a:srgbClr val="000000"/>
                </a:solidFill>
                <a:effectLst/>
                <a:latin typeface="Open Sans" panose="020B0606030504020204" pitchFamily="34" charset="0"/>
              </a:rPr>
              <a:t>. 2022. </a:t>
            </a:r>
            <a:r>
              <a:rPr lang="en-GB" sz="1000" b="0" i="1" dirty="0">
                <a:solidFill>
                  <a:srgbClr val="000000"/>
                </a:solidFill>
                <a:effectLst/>
                <a:latin typeface="Open Sans" panose="020B0606030504020204" pitchFamily="34" charset="0"/>
              </a:rPr>
              <a:t>What is Cash Flow Forecasting?</a:t>
            </a:r>
            <a:r>
              <a:rPr lang="en-GB" sz="1000" b="0" i="0" dirty="0">
                <a:solidFill>
                  <a:srgbClr val="000000"/>
                </a:solidFill>
                <a:effectLst/>
                <a:latin typeface="Open Sans" panose="020B0606030504020204" pitchFamily="34" charset="0"/>
              </a:rPr>
              <a:t>. [online] Available at: &lt;https://www.cashanalytics.com/what-is-cash-flow-forecasting/&gt; [Accessed 25 March 2022].</a:t>
            </a:r>
          </a:p>
          <a:p>
            <a:endParaRPr lang="en-GB" sz="1000" b="0" i="0" dirty="0">
              <a:solidFill>
                <a:srgbClr val="000000"/>
              </a:solidFill>
              <a:effectLst/>
              <a:latin typeface="Open Sans" panose="020B0606030504020204" pitchFamily="34" charset="0"/>
            </a:endParaRPr>
          </a:p>
          <a:p>
            <a:r>
              <a:rPr lang="en-GB" sz="1100" b="0" i="0" dirty="0">
                <a:solidFill>
                  <a:srgbClr val="000000"/>
                </a:solidFill>
                <a:effectLst/>
                <a:latin typeface="Open Sans" panose="020B0606030504020204" pitchFamily="34" charset="0"/>
              </a:rPr>
              <a:t>Investopedia. 2022. </a:t>
            </a:r>
            <a:r>
              <a:rPr lang="en-GB" sz="1100" b="0" i="1" dirty="0">
                <a:solidFill>
                  <a:srgbClr val="000000"/>
                </a:solidFill>
                <a:effectLst/>
                <a:latin typeface="Open Sans" panose="020B0606030504020204" pitchFamily="34" charset="0"/>
              </a:rPr>
              <a:t>Profit and Loss Statement (P&amp;L) Definition</a:t>
            </a:r>
            <a:r>
              <a:rPr lang="en-GB" sz="1100" b="0" i="0" dirty="0">
                <a:solidFill>
                  <a:srgbClr val="000000"/>
                </a:solidFill>
                <a:effectLst/>
                <a:latin typeface="Open Sans" panose="020B0606030504020204" pitchFamily="34" charset="0"/>
              </a:rPr>
              <a:t>. [online] Available at: &lt;https://www.investopedia.com/terms/p/plstatement.asp&gt; [Accessed 25 March 2022].</a:t>
            </a:r>
          </a:p>
          <a:p>
            <a:r>
              <a:rPr lang="en-GB" sz="1000" b="1" i="0" dirty="0">
                <a:solidFill>
                  <a:srgbClr val="666666"/>
                </a:solidFill>
                <a:effectLst/>
                <a:latin typeface="Open Sans" panose="020B0606030504020204" pitchFamily="34" charset="0"/>
              </a:rPr>
              <a:t> </a:t>
            </a:r>
            <a:r>
              <a:rPr lang="en-GB" sz="1000" b="0" i="0" dirty="0">
                <a:solidFill>
                  <a:srgbClr val="000000"/>
                </a:solidFill>
                <a:effectLst/>
                <a:latin typeface="Open Sans" panose="020B0606030504020204" pitchFamily="34" charset="0"/>
              </a:rPr>
              <a:t>Investopedia. 2022. </a:t>
            </a:r>
            <a:r>
              <a:rPr lang="en-GB" sz="1000" b="0" i="1" dirty="0">
                <a:solidFill>
                  <a:srgbClr val="000000"/>
                </a:solidFill>
                <a:effectLst/>
                <a:latin typeface="Open Sans" panose="020B0606030504020204" pitchFamily="34" charset="0"/>
              </a:rPr>
              <a:t>What Is Target Market?</a:t>
            </a:r>
            <a:r>
              <a:rPr lang="en-GB" sz="1000" b="0" i="0" dirty="0">
                <a:solidFill>
                  <a:srgbClr val="000000"/>
                </a:solidFill>
                <a:effectLst/>
                <a:latin typeface="Open Sans" panose="020B0606030504020204" pitchFamily="34" charset="0"/>
              </a:rPr>
              <a:t>. [online] Available at: &lt;https://www.investopedia.com/terms/t/target-market.asp&gt; [Accessed 25 March 2022].</a:t>
            </a:r>
          </a:p>
          <a:p>
            <a:r>
              <a:rPr lang="en-GB" sz="800" b="0" i="0" dirty="0">
                <a:solidFill>
                  <a:srgbClr val="000000"/>
                </a:solidFill>
                <a:effectLst/>
                <a:latin typeface="Open Sans" panose="020B0606030504020204" pitchFamily="34" charset="0"/>
              </a:rPr>
              <a:t>Indeed Career Guide. 2022. </a:t>
            </a:r>
            <a:r>
              <a:rPr lang="en-GB" sz="800" b="0" i="1" dirty="0">
                <a:solidFill>
                  <a:srgbClr val="000000"/>
                </a:solidFill>
                <a:effectLst/>
                <a:latin typeface="Open Sans" panose="020B0606030504020204" pitchFamily="34" charset="0"/>
              </a:rPr>
              <a:t>How To Write a Business Overview (With Examples)</a:t>
            </a:r>
            <a:r>
              <a:rPr lang="en-GB" sz="800" b="0" i="0" dirty="0">
                <a:solidFill>
                  <a:srgbClr val="000000"/>
                </a:solidFill>
                <a:effectLst/>
                <a:latin typeface="Open Sans" panose="020B0606030504020204" pitchFamily="34" charset="0"/>
              </a:rPr>
              <a:t>. </a:t>
            </a:r>
            <a:r>
              <a:rPr lang="en-GB" sz="800" b="0" i="0">
                <a:solidFill>
                  <a:srgbClr val="000000"/>
                </a:solidFill>
                <a:effectLst/>
                <a:latin typeface="Open Sans" panose="020B0606030504020204" pitchFamily="34" charset="0"/>
              </a:rPr>
              <a:t>[online] Available at: &lt;https://www.indeed.com/career-advice/career-development/business-overview-examples&gt; [Accessed 25 March 2022].</a:t>
            </a:r>
            <a:endParaRPr lang="en-GB" sz="1000" b="0" i="0" dirty="0">
              <a:solidFill>
                <a:srgbClr val="000000"/>
              </a:solidFill>
              <a:effectLst/>
              <a:latin typeface="Open Sans" panose="020B0606030504020204" pitchFamily="34" charset="0"/>
            </a:endParaRPr>
          </a:p>
          <a:p>
            <a:endParaRPr lang="en-GB" sz="1200" dirty="0"/>
          </a:p>
        </p:txBody>
      </p:sp>
    </p:spTree>
    <p:extLst>
      <p:ext uri="{BB962C8B-B14F-4D97-AF65-F5344CB8AC3E}">
        <p14:creationId xmlns:p14="http://schemas.microsoft.com/office/powerpoint/2010/main" val="35076731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1f62858b69daeb2e8cacd0c4a4ec61cb">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37750dadc7d6147283f4be76d4ff2531"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6CCA26E-CC63-4622-B887-A8A6D2B2A1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988E56-4DC3-47C5-B0FF-DFA45A8C9EF4}">
  <ds:schemaRefs>
    <ds:schemaRef ds:uri="http://schemas.microsoft.com/sharepoint/v3/contenttype/forms"/>
  </ds:schemaRefs>
</ds:datastoreItem>
</file>

<file path=customXml/itemProps3.xml><?xml version="1.0" encoding="utf-8"?>
<ds:datastoreItem xmlns:ds="http://schemas.openxmlformats.org/officeDocument/2006/customXml" ds:itemID="{5F1E6CA8-04C2-42E1-9420-6E45F5B41CBD}">
  <ds:schemaRefs>
    <ds:schemaRef ds:uri="http://schemas.microsoft.com/office/infopath/2007/PartnerControls"/>
    <ds:schemaRef ds:uri="http://www.w3.org/XML/1998/namespace"/>
    <ds:schemaRef ds:uri="0340dd18-0450-4afb-b5d1-97b484958e7b"/>
    <ds:schemaRef ds:uri="http://schemas.microsoft.com/office/2006/documentManagement/types"/>
    <ds:schemaRef ds:uri="http://purl.org/dc/dcmitype/"/>
    <ds:schemaRef ds:uri="5861d064-84cb-4d90-8285-3b98c6fe9678"/>
    <ds:schemaRef ds:uri="http://purl.org/dc/elements/1.1/"/>
    <ds:schemaRef ds:uri="http://schemas.openxmlformats.org/package/2006/metadata/core-properti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346</TotalTime>
  <Words>1302</Words>
  <Application>Microsoft Office PowerPoint</Application>
  <PresentationFormat>Widescreen</PresentationFormat>
  <Paragraphs>69</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Open Sans</vt:lpstr>
      <vt:lpstr>Office Theme</vt:lpstr>
      <vt:lpstr>Name: Samuel Knight module: Managing Enterprise in the 21st century (BMS 4006_BIRM) Tutor name: Munodzinesa Zuwirai </vt:lpstr>
      <vt:lpstr>Executive summary</vt:lpstr>
      <vt:lpstr>PowerPoint Presentation</vt:lpstr>
      <vt:lpstr>Table of Content</vt:lpstr>
      <vt:lpstr>Target market</vt:lpstr>
      <vt:lpstr>Marketing Plan</vt:lpstr>
      <vt:lpstr>Management team</vt:lpstr>
      <vt:lpstr>Financial Plan</vt:lpstr>
      <vt:lpstr>Cash flow forecast</vt:lpstr>
      <vt:lpstr>Profit or loss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Samuel Knight module: Managing Enterprise in the 21st century (BMS 4006_BIRM) Tutor name: Munodzinesa Zuwirai </dc:title>
  <dc:creator>Samuel Knight (2016504)</dc:creator>
  <cp:lastModifiedBy>Samuel Knight (2016504)</cp:lastModifiedBy>
  <cp:revision>11</cp:revision>
  <dcterms:created xsi:type="dcterms:W3CDTF">2022-03-18T15:41:48Z</dcterms:created>
  <dcterms:modified xsi:type="dcterms:W3CDTF">2022-03-25T14:56:37Z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