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 id="2147483864" r:id="rId2"/>
  </p:sldMasterIdLst>
  <p:notesMasterIdLst>
    <p:notesMasterId r:id="rId34"/>
  </p:notesMasterIdLst>
  <p:sldIdLst>
    <p:sldId id="288" r:id="rId3"/>
    <p:sldId id="287" r:id="rId4"/>
    <p:sldId id="289" r:id="rId5"/>
    <p:sldId id="256" r:id="rId6"/>
    <p:sldId id="257" r:id="rId7"/>
    <p:sldId id="265" r:id="rId8"/>
    <p:sldId id="258" r:id="rId9"/>
    <p:sldId id="259" r:id="rId10"/>
    <p:sldId id="260" r:id="rId11"/>
    <p:sldId id="261" r:id="rId12"/>
    <p:sldId id="267" r:id="rId13"/>
    <p:sldId id="268" r:id="rId14"/>
    <p:sldId id="290" r:id="rId15"/>
    <p:sldId id="263" r:id="rId16"/>
    <p:sldId id="500" r:id="rId17"/>
    <p:sldId id="462" r:id="rId18"/>
    <p:sldId id="404" r:id="rId19"/>
    <p:sldId id="402" r:id="rId20"/>
    <p:sldId id="403" r:id="rId21"/>
    <p:sldId id="501" r:id="rId22"/>
    <p:sldId id="1116" r:id="rId23"/>
    <p:sldId id="375" r:id="rId24"/>
    <p:sldId id="1113" r:id="rId25"/>
    <p:sldId id="1114" r:id="rId26"/>
    <p:sldId id="1140" r:id="rId27"/>
    <p:sldId id="1066" r:id="rId28"/>
    <p:sldId id="1067" r:id="rId29"/>
    <p:sldId id="275" r:id="rId30"/>
    <p:sldId id="276" r:id="rId31"/>
    <p:sldId id="278" r:id="rId32"/>
    <p:sldId id="353" r:id="rId33"/>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1810AF-657C-4651-B122-9A8B306B35FC}" v="50" dt="2025-12-01T13:47:53.3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2616" autoAdjust="0"/>
  </p:normalViewPr>
  <p:slideViewPr>
    <p:cSldViewPr snapToGrid="0">
      <p:cViewPr varScale="1">
        <p:scale>
          <a:sx n="59" d="100"/>
          <a:sy n="59" d="100"/>
        </p:scale>
        <p:origin x="9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5/10/relationships/revisionInfo" Target="revisionInfo.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diagrams/_rels/data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F28548-23F5-4143-AF46-0E224BE3788C}"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en-GB"/>
        </a:p>
      </dgm:t>
    </dgm:pt>
    <dgm:pt modelId="{23030483-7B9C-4FD4-A2F6-DD94DE1A67E0}">
      <dgm:prSet phldrT="[Text]"/>
      <dgm:spPr/>
      <dgm:t>
        <a:bodyPr/>
        <a:lstStyle/>
        <a:p>
          <a:r>
            <a:rPr lang="en-GB" dirty="0"/>
            <a:t>People </a:t>
          </a:r>
        </a:p>
      </dgm:t>
    </dgm:pt>
    <dgm:pt modelId="{DF224965-B385-4BB8-A393-BCAE4AE03C76}" type="parTrans" cxnId="{6D81EA9B-6A89-41D7-9737-D7D7B6F01ECB}">
      <dgm:prSet/>
      <dgm:spPr/>
      <dgm:t>
        <a:bodyPr/>
        <a:lstStyle/>
        <a:p>
          <a:endParaRPr lang="en-GB"/>
        </a:p>
      </dgm:t>
    </dgm:pt>
    <dgm:pt modelId="{8AF56EAD-C9EA-4FBC-99A5-5A8C5EC766DB}" type="sibTrans" cxnId="{6D81EA9B-6A89-41D7-9737-D7D7B6F01ECB}">
      <dgm:prSet/>
      <dgm:spPr/>
      <dgm:t>
        <a:bodyPr/>
        <a:lstStyle/>
        <a:p>
          <a:endParaRPr lang="en-GB"/>
        </a:p>
      </dgm:t>
    </dgm:pt>
    <dgm:pt modelId="{D2ECD6F7-2BDA-4814-80DE-1351AFAC5272}">
      <dgm:prSet phldrT="[Text]"/>
      <dgm:spPr/>
      <dgm:t>
        <a:bodyPr/>
        <a:lstStyle/>
        <a:p>
          <a:r>
            <a:rPr lang="en-GB" dirty="0"/>
            <a:t>Process</a:t>
          </a:r>
        </a:p>
      </dgm:t>
    </dgm:pt>
    <dgm:pt modelId="{5945B01E-0086-467F-8D71-1A8C18BCCDD3}" type="parTrans" cxnId="{F81777FC-9F2C-4E20-BCC0-EB5250AFAC84}">
      <dgm:prSet/>
      <dgm:spPr/>
      <dgm:t>
        <a:bodyPr/>
        <a:lstStyle/>
        <a:p>
          <a:endParaRPr lang="en-GB"/>
        </a:p>
      </dgm:t>
    </dgm:pt>
    <dgm:pt modelId="{68467261-A5E1-480D-8E08-B35E8967CE6A}" type="sibTrans" cxnId="{F81777FC-9F2C-4E20-BCC0-EB5250AFAC84}">
      <dgm:prSet/>
      <dgm:spPr/>
      <dgm:t>
        <a:bodyPr/>
        <a:lstStyle/>
        <a:p>
          <a:endParaRPr lang="en-GB"/>
        </a:p>
      </dgm:t>
    </dgm:pt>
    <dgm:pt modelId="{60047608-BD20-4D1C-B8C1-2BA3DBF26342}">
      <dgm:prSet phldrT="[Text]"/>
      <dgm:spPr/>
      <dgm:t>
        <a:bodyPr/>
        <a:lstStyle/>
        <a:p>
          <a:r>
            <a:rPr lang="en-GB" dirty="0"/>
            <a:t>Physical evidence</a:t>
          </a:r>
        </a:p>
      </dgm:t>
    </dgm:pt>
    <dgm:pt modelId="{08B22516-1892-4E30-AB4E-00504B7D9980}" type="parTrans" cxnId="{76D21F32-4E99-4E3F-BAF6-3F736AB1B2A7}">
      <dgm:prSet/>
      <dgm:spPr/>
      <dgm:t>
        <a:bodyPr/>
        <a:lstStyle/>
        <a:p>
          <a:endParaRPr lang="en-GB"/>
        </a:p>
      </dgm:t>
    </dgm:pt>
    <dgm:pt modelId="{C1D7CAAD-E7C4-4E96-B4FA-FB76D94E9F63}" type="sibTrans" cxnId="{76D21F32-4E99-4E3F-BAF6-3F736AB1B2A7}">
      <dgm:prSet/>
      <dgm:spPr/>
      <dgm:t>
        <a:bodyPr/>
        <a:lstStyle/>
        <a:p>
          <a:endParaRPr lang="en-GB"/>
        </a:p>
      </dgm:t>
    </dgm:pt>
    <dgm:pt modelId="{638326C0-DCEF-4812-ABE3-BD343D25698C}" type="pres">
      <dgm:prSet presAssocID="{05F28548-23F5-4143-AF46-0E224BE3788C}" presName="Name0" presStyleCnt="0">
        <dgm:presLayoutVars>
          <dgm:chMax val="7"/>
          <dgm:chPref val="7"/>
          <dgm:dir/>
        </dgm:presLayoutVars>
      </dgm:prSet>
      <dgm:spPr/>
    </dgm:pt>
    <dgm:pt modelId="{B61115F0-42E7-41D9-9A3C-4597BA47E496}" type="pres">
      <dgm:prSet presAssocID="{05F28548-23F5-4143-AF46-0E224BE3788C}" presName="Name1" presStyleCnt="0"/>
      <dgm:spPr/>
    </dgm:pt>
    <dgm:pt modelId="{9ED28EAE-A972-4B7E-8E78-D287669F22BB}" type="pres">
      <dgm:prSet presAssocID="{05F28548-23F5-4143-AF46-0E224BE3788C}" presName="cycle" presStyleCnt="0"/>
      <dgm:spPr/>
    </dgm:pt>
    <dgm:pt modelId="{2A80F779-7D00-407E-B395-3B6D4D636423}" type="pres">
      <dgm:prSet presAssocID="{05F28548-23F5-4143-AF46-0E224BE3788C}" presName="srcNode" presStyleLbl="node1" presStyleIdx="0" presStyleCnt="3"/>
      <dgm:spPr/>
    </dgm:pt>
    <dgm:pt modelId="{34A9D29A-C5C9-4F2C-9ECA-759BD26FE459}" type="pres">
      <dgm:prSet presAssocID="{05F28548-23F5-4143-AF46-0E224BE3788C}" presName="conn" presStyleLbl="parChTrans1D2" presStyleIdx="0" presStyleCnt="1"/>
      <dgm:spPr/>
    </dgm:pt>
    <dgm:pt modelId="{AB8B24F0-9AE9-4C09-B029-2502D4F8737E}" type="pres">
      <dgm:prSet presAssocID="{05F28548-23F5-4143-AF46-0E224BE3788C}" presName="extraNode" presStyleLbl="node1" presStyleIdx="0" presStyleCnt="3"/>
      <dgm:spPr/>
    </dgm:pt>
    <dgm:pt modelId="{1BEF5818-4D7A-4213-9B86-1B9660D5DF66}" type="pres">
      <dgm:prSet presAssocID="{05F28548-23F5-4143-AF46-0E224BE3788C}" presName="dstNode" presStyleLbl="node1" presStyleIdx="0" presStyleCnt="3"/>
      <dgm:spPr/>
    </dgm:pt>
    <dgm:pt modelId="{B82703D2-DFB5-471E-8917-789FC5DEA907}" type="pres">
      <dgm:prSet presAssocID="{23030483-7B9C-4FD4-A2F6-DD94DE1A67E0}" presName="text_1" presStyleLbl="node1" presStyleIdx="0" presStyleCnt="3">
        <dgm:presLayoutVars>
          <dgm:bulletEnabled val="1"/>
        </dgm:presLayoutVars>
      </dgm:prSet>
      <dgm:spPr/>
    </dgm:pt>
    <dgm:pt modelId="{2057944E-FDA7-4726-A77D-F50C6026A04C}" type="pres">
      <dgm:prSet presAssocID="{23030483-7B9C-4FD4-A2F6-DD94DE1A67E0}" presName="accent_1" presStyleCnt="0"/>
      <dgm:spPr/>
    </dgm:pt>
    <dgm:pt modelId="{63E4B3C2-C94C-4807-98A8-6E550032F7C0}" type="pres">
      <dgm:prSet presAssocID="{23030483-7B9C-4FD4-A2F6-DD94DE1A67E0}" presName="accentRepeatNode" presStyleLbl="solidFgAcc1" presStyleIdx="0" presStyleCnt="3"/>
      <dgm:spPr>
        <a:blipFill rotWithShape="0">
          <a:blip xmlns:r="http://schemas.openxmlformats.org/officeDocument/2006/relationships" r:embed="rId1"/>
          <a:srcRect/>
          <a:stretch>
            <a:fillRect l="-19000" r="-19000"/>
          </a:stretch>
        </a:blipFill>
      </dgm:spPr>
    </dgm:pt>
    <dgm:pt modelId="{93FFCF03-3E65-4AB2-8C87-375CCFDB50EC}" type="pres">
      <dgm:prSet presAssocID="{D2ECD6F7-2BDA-4814-80DE-1351AFAC5272}" presName="text_2" presStyleLbl="node1" presStyleIdx="1" presStyleCnt="3">
        <dgm:presLayoutVars>
          <dgm:bulletEnabled val="1"/>
        </dgm:presLayoutVars>
      </dgm:prSet>
      <dgm:spPr/>
    </dgm:pt>
    <dgm:pt modelId="{51C2C631-081D-4D82-967B-8F9AEF34A333}" type="pres">
      <dgm:prSet presAssocID="{D2ECD6F7-2BDA-4814-80DE-1351AFAC5272}" presName="accent_2" presStyleCnt="0"/>
      <dgm:spPr/>
    </dgm:pt>
    <dgm:pt modelId="{E4B2C536-358E-4AD9-BE39-1652992E9C90}" type="pres">
      <dgm:prSet presAssocID="{D2ECD6F7-2BDA-4814-80DE-1351AFAC5272}" presName="accentRepeatNode" presStyleLbl="solidFgAcc1" presStyleIdx="1" presStyleCnt="3"/>
      <dgm:spPr>
        <a:blipFill rotWithShape="0">
          <a:blip xmlns:r="http://schemas.openxmlformats.org/officeDocument/2006/relationships" r:embed="rId2"/>
          <a:srcRect/>
          <a:stretch>
            <a:fillRect l="-25000" r="-25000"/>
          </a:stretch>
        </a:blipFill>
      </dgm:spPr>
    </dgm:pt>
    <dgm:pt modelId="{D1E4DF6D-AC41-48DE-B08A-725212142F88}" type="pres">
      <dgm:prSet presAssocID="{60047608-BD20-4D1C-B8C1-2BA3DBF26342}" presName="text_3" presStyleLbl="node1" presStyleIdx="2" presStyleCnt="3">
        <dgm:presLayoutVars>
          <dgm:bulletEnabled val="1"/>
        </dgm:presLayoutVars>
      </dgm:prSet>
      <dgm:spPr/>
    </dgm:pt>
    <dgm:pt modelId="{DDB5637E-DC5D-41FA-A580-276BD9902AFB}" type="pres">
      <dgm:prSet presAssocID="{60047608-BD20-4D1C-B8C1-2BA3DBF26342}" presName="accent_3" presStyleCnt="0"/>
      <dgm:spPr/>
    </dgm:pt>
    <dgm:pt modelId="{38A66EFD-D96D-4DB9-9F88-81B900564F97}" type="pres">
      <dgm:prSet presAssocID="{60047608-BD20-4D1C-B8C1-2BA3DBF26342}" presName="accentRepeatNode" presStyleLbl="solidFgAcc1" presStyleIdx="2" presStyleCnt="3"/>
      <dgm:spPr>
        <a:blipFill rotWithShape="0">
          <a:blip xmlns:r="http://schemas.openxmlformats.org/officeDocument/2006/relationships" r:embed="rId3"/>
          <a:srcRect/>
          <a:stretch>
            <a:fillRect l="-34000" r="-34000"/>
          </a:stretch>
        </a:blipFill>
      </dgm:spPr>
    </dgm:pt>
  </dgm:ptLst>
  <dgm:cxnLst>
    <dgm:cxn modelId="{76D21F32-4E99-4E3F-BAF6-3F736AB1B2A7}" srcId="{05F28548-23F5-4143-AF46-0E224BE3788C}" destId="{60047608-BD20-4D1C-B8C1-2BA3DBF26342}" srcOrd="2" destOrd="0" parTransId="{08B22516-1892-4E30-AB4E-00504B7D9980}" sibTransId="{C1D7CAAD-E7C4-4E96-B4FA-FB76D94E9F63}"/>
    <dgm:cxn modelId="{CED72332-9917-4262-AF27-B667DB922213}" type="presOf" srcId="{8AF56EAD-C9EA-4FBC-99A5-5A8C5EC766DB}" destId="{34A9D29A-C5C9-4F2C-9ECA-759BD26FE459}" srcOrd="0" destOrd="0" presId="urn:microsoft.com/office/officeart/2008/layout/VerticalCurvedList"/>
    <dgm:cxn modelId="{6D81EA9B-6A89-41D7-9737-D7D7B6F01ECB}" srcId="{05F28548-23F5-4143-AF46-0E224BE3788C}" destId="{23030483-7B9C-4FD4-A2F6-DD94DE1A67E0}" srcOrd="0" destOrd="0" parTransId="{DF224965-B385-4BB8-A393-BCAE4AE03C76}" sibTransId="{8AF56EAD-C9EA-4FBC-99A5-5A8C5EC766DB}"/>
    <dgm:cxn modelId="{DDF7E2AF-5747-45CA-97C1-9C3540EB061A}" type="presOf" srcId="{D2ECD6F7-2BDA-4814-80DE-1351AFAC5272}" destId="{93FFCF03-3E65-4AB2-8C87-375CCFDB50EC}" srcOrd="0" destOrd="0" presId="urn:microsoft.com/office/officeart/2008/layout/VerticalCurvedList"/>
    <dgm:cxn modelId="{781424C4-2591-42D7-8495-40C99F3B9EE6}" type="presOf" srcId="{05F28548-23F5-4143-AF46-0E224BE3788C}" destId="{638326C0-DCEF-4812-ABE3-BD343D25698C}" srcOrd="0" destOrd="0" presId="urn:microsoft.com/office/officeart/2008/layout/VerticalCurvedList"/>
    <dgm:cxn modelId="{DC578FCB-E970-4748-B9F9-6D661E1D8EAD}" type="presOf" srcId="{23030483-7B9C-4FD4-A2F6-DD94DE1A67E0}" destId="{B82703D2-DFB5-471E-8917-789FC5DEA907}" srcOrd="0" destOrd="0" presId="urn:microsoft.com/office/officeart/2008/layout/VerticalCurvedList"/>
    <dgm:cxn modelId="{9A3ED0E6-70E7-47F1-BAC9-C29A86A79533}" type="presOf" srcId="{60047608-BD20-4D1C-B8C1-2BA3DBF26342}" destId="{D1E4DF6D-AC41-48DE-B08A-725212142F88}" srcOrd="0" destOrd="0" presId="urn:microsoft.com/office/officeart/2008/layout/VerticalCurvedList"/>
    <dgm:cxn modelId="{F81777FC-9F2C-4E20-BCC0-EB5250AFAC84}" srcId="{05F28548-23F5-4143-AF46-0E224BE3788C}" destId="{D2ECD6F7-2BDA-4814-80DE-1351AFAC5272}" srcOrd="1" destOrd="0" parTransId="{5945B01E-0086-467F-8D71-1A8C18BCCDD3}" sibTransId="{68467261-A5E1-480D-8E08-B35E8967CE6A}"/>
    <dgm:cxn modelId="{AF837D67-E196-4C28-8DF8-5E7BCBD6D0F3}" type="presParOf" srcId="{638326C0-DCEF-4812-ABE3-BD343D25698C}" destId="{B61115F0-42E7-41D9-9A3C-4597BA47E496}" srcOrd="0" destOrd="0" presId="urn:microsoft.com/office/officeart/2008/layout/VerticalCurvedList"/>
    <dgm:cxn modelId="{00C15147-B788-41D1-B4E2-367050404B3C}" type="presParOf" srcId="{B61115F0-42E7-41D9-9A3C-4597BA47E496}" destId="{9ED28EAE-A972-4B7E-8E78-D287669F22BB}" srcOrd="0" destOrd="0" presId="urn:microsoft.com/office/officeart/2008/layout/VerticalCurvedList"/>
    <dgm:cxn modelId="{CB1B007C-B6EC-4516-98BE-D1277723156E}" type="presParOf" srcId="{9ED28EAE-A972-4B7E-8E78-D287669F22BB}" destId="{2A80F779-7D00-407E-B395-3B6D4D636423}" srcOrd="0" destOrd="0" presId="urn:microsoft.com/office/officeart/2008/layout/VerticalCurvedList"/>
    <dgm:cxn modelId="{0F22D16C-A698-435A-BADD-45D70D4C5354}" type="presParOf" srcId="{9ED28EAE-A972-4B7E-8E78-D287669F22BB}" destId="{34A9D29A-C5C9-4F2C-9ECA-759BD26FE459}" srcOrd="1" destOrd="0" presId="urn:microsoft.com/office/officeart/2008/layout/VerticalCurvedList"/>
    <dgm:cxn modelId="{7601320A-F60B-491B-8BA2-63FC0604240D}" type="presParOf" srcId="{9ED28EAE-A972-4B7E-8E78-D287669F22BB}" destId="{AB8B24F0-9AE9-4C09-B029-2502D4F8737E}" srcOrd="2" destOrd="0" presId="urn:microsoft.com/office/officeart/2008/layout/VerticalCurvedList"/>
    <dgm:cxn modelId="{0F17C443-632C-4DE0-899D-394FAC4E8E1A}" type="presParOf" srcId="{9ED28EAE-A972-4B7E-8E78-D287669F22BB}" destId="{1BEF5818-4D7A-4213-9B86-1B9660D5DF66}" srcOrd="3" destOrd="0" presId="urn:microsoft.com/office/officeart/2008/layout/VerticalCurvedList"/>
    <dgm:cxn modelId="{F4AD9567-A952-4E1D-A851-71110CD75442}" type="presParOf" srcId="{B61115F0-42E7-41D9-9A3C-4597BA47E496}" destId="{B82703D2-DFB5-471E-8917-789FC5DEA907}" srcOrd="1" destOrd="0" presId="urn:microsoft.com/office/officeart/2008/layout/VerticalCurvedList"/>
    <dgm:cxn modelId="{01F57FD7-7A7A-4DC3-85E4-8341A24F2DE4}" type="presParOf" srcId="{B61115F0-42E7-41D9-9A3C-4597BA47E496}" destId="{2057944E-FDA7-4726-A77D-F50C6026A04C}" srcOrd="2" destOrd="0" presId="urn:microsoft.com/office/officeart/2008/layout/VerticalCurvedList"/>
    <dgm:cxn modelId="{301E2548-06D0-41BB-94AA-1966CB58E214}" type="presParOf" srcId="{2057944E-FDA7-4726-A77D-F50C6026A04C}" destId="{63E4B3C2-C94C-4807-98A8-6E550032F7C0}" srcOrd="0" destOrd="0" presId="urn:microsoft.com/office/officeart/2008/layout/VerticalCurvedList"/>
    <dgm:cxn modelId="{7CC24EE0-B915-4FCD-91C1-09F09AA1AC1F}" type="presParOf" srcId="{B61115F0-42E7-41D9-9A3C-4597BA47E496}" destId="{93FFCF03-3E65-4AB2-8C87-375CCFDB50EC}" srcOrd="3" destOrd="0" presId="urn:microsoft.com/office/officeart/2008/layout/VerticalCurvedList"/>
    <dgm:cxn modelId="{B4BCD1C7-2079-4D62-BD50-328717A09DE0}" type="presParOf" srcId="{B61115F0-42E7-41D9-9A3C-4597BA47E496}" destId="{51C2C631-081D-4D82-967B-8F9AEF34A333}" srcOrd="4" destOrd="0" presId="urn:microsoft.com/office/officeart/2008/layout/VerticalCurvedList"/>
    <dgm:cxn modelId="{6C56387F-8497-49FD-89AD-8E97DF0C2D43}" type="presParOf" srcId="{51C2C631-081D-4D82-967B-8F9AEF34A333}" destId="{E4B2C536-358E-4AD9-BE39-1652992E9C90}" srcOrd="0" destOrd="0" presId="urn:microsoft.com/office/officeart/2008/layout/VerticalCurvedList"/>
    <dgm:cxn modelId="{4E005509-3D15-44E7-B3EB-9F9123B2BBA7}" type="presParOf" srcId="{B61115F0-42E7-41D9-9A3C-4597BA47E496}" destId="{D1E4DF6D-AC41-48DE-B08A-725212142F88}" srcOrd="5" destOrd="0" presId="urn:microsoft.com/office/officeart/2008/layout/VerticalCurvedList"/>
    <dgm:cxn modelId="{FEF3F98F-9334-4100-A2EF-9ABC8080D11D}" type="presParOf" srcId="{B61115F0-42E7-41D9-9A3C-4597BA47E496}" destId="{DDB5637E-DC5D-41FA-A580-276BD9902AFB}" srcOrd="6" destOrd="0" presId="urn:microsoft.com/office/officeart/2008/layout/VerticalCurvedList"/>
    <dgm:cxn modelId="{ACB5F4A4-4FDE-4C45-94B6-AFA1E038CA3B}" type="presParOf" srcId="{DDB5637E-DC5D-41FA-A580-276BD9902AFB}" destId="{38A66EFD-D96D-4DB9-9F88-81B900564F97}"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011A03-20EB-475C-81EB-1D77ECCED646}"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9F3DBC0D-3EAE-491D-89AD-FD460816E22A}">
      <dgm:prSet/>
      <dgm:spPr/>
      <dgm:t>
        <a:bodyPr/>
        <a:lstStyle/>
        <a:p>
          <a:r>
            <a:rPr lang="en-GB" dirty="0">
              <a:effectLst>
                <a:outerShdw blurRad="38100" dist="38100" dir="2700000" algn="tl">
                  <a:srgbClr val="000000">
                    <a:alpha val="43137"/>
                  </a:srgbClr>
                </a:outerShdw>
              </a:effectLst>
            </a:rPr>
            <a:t>Once you’ve figured out your strengths, it’s time to be critical and review your weaknesses</a:t>
          </a:r>
          <a:endParaRPr lang="en-US" dirty="0">
            <a:effectLst>
              <a:outerShdw blurRad="38100" dist="38100" dir="2700000" algn="tl">
                <a:srgbClr val="000000">
                  <a:alpha val="43137"/>
                </a:srgbClr>
              </a:outerShdw>
            </a:effectLst>
          </a:endParaRPr>
        </a:p>
      </dgm:t>
    </dgm:pt>
    <dgm:pt modelId="{4526C97B-AB97-48A9-BEF2-1270FB04A2AD}" type="parTrans" cxnId="{8D32CFEE-A58C-4884-8F43-D2C69CE7F9D3}">
      <dgm:prSet/>
      <dgm:spPr/>
      <dgm:t>
        <a:bodyPr/>
        <a:lstStyle/>
        <a:p>
          <a:endParaRPr lang="en-US"/>
        </a:p>
      </dgm:t>
    </dgm:pt>
    <dgm:pt modelId="{7385632E-B5FA-4162-B9C1-5B048D1B4FFB}" type="sibTrans" cxnId="{8D32CFEE-A58C-4884-8F43-D2C69CE7F9D3}">
      <dgm:prSet/>
      <dgm:spPr/>
      <dgm:t>
        <a:bodyPr/>
        <a:lstStyle/>
        <a:p>
          <a:endParaRPr lang="en-US"/>
        </a:p>
      </dgm:t>
    </dgm:pt>
    <dgm:pt modelId="{81FF29EA-32E3-42AE-A30D-8636E98DF65A}">
      <dgm:prSet/>
      <dgm:spPr/>
      <dgm:t>
        <a:bodyPr/>
        <a:lstStyle/>
        <a:p>
          <a:r>
            <a:rPr lang="en-GB" dirty="0">
              <a:effectLst>
                <a:outerShdw blurRad="38100" dist="38100" dir="2700000" algn="tl">
                  <a:srgbClr val="000000">
                    <a:alpha val="43137"/>
                  </a:srgbClr>
                </a:outerShdw>
              </a:effectLst>
            </a:rPr>
            <a:t>What’s holding your business or project back? shortage of skilled people and financial or budgetary limitations.</a:t>
          </a:r>
          <a:endParaRPr lang="en-US" dirty="0">
            <a:effectLst>
              <a:outerShdw blurRad="38100" dist="38100" dir="2700000" algn="tl">
                <a:srgbClr val="000000">
                  <a:alpha val="43137"/>
                </a:srgbClr>
              </a:outerShdw>
            </a:effectLst>
          </a:endParaRPr>
        </a:p>
      </dgm:t>
    </dgm:pt>
    <dgm:pt modelId="{368F675D-97C9-417A-AFD5-552FB4EF32A8}" type="parTrans" cxnId="{8E27E3FC-C54A-4054-914E-3296C53E9118}">
      <dgm:prSet/>
      <dgm:spPr/>
      <dgm:t>
        <a:bodyPr/>
        <a:lstStyle/>
        <a:p>
          <a:endParaRPr lang="en-US"/>
        </a:p>
      </dgm:t>
    </dgm:pt>
    <dgm:pt modelId="{3188C3B0-5006-4F2E-A61D-52EBCE7C4B08}" type="sibTrans" cxnId="{8E27E3FC-C54A-4054-914E-3296C53E9118}">
      <dgm:prSet/>
      <dgm:spPr/>
      <dgm:t>
        <a:bodyPr/>
        <a:lstStyle/>
        <a:p>
          <a:endParaRPr lang="en-US"/>
        </a:p>
      </dgm:t>
    </dgm:pt>
    <dgm:pt modelId="{3B832A83-1351-4E5A-BB90-23B3ED2C8F99}">
      <dgm:prSet/>
      <dgm:spPr/>
      <dgm:t>
        <a:bodyPr/>
        <a:lstStyle/>
        <a:p>
          <a:r>
            <a:rPr lang="en-GB">
              <a:effectLst>
                <a:outerShdw blurRad="38100" dist="38100" dir="2700000" algn="tl">
                  <a:srgbClr val="000000">
                    <a:alpha val="43137"/>
                  </a:srgbClr>
                </a:outerShdw>
              </a:effectLst>
            </a:rPr>
            <a:t>What does the company LACK?</a:t>
          </a:r>
          <a:endParaRPr lang="en-US">
            <a:effectLst>
              <a:outerShdw blurRad="38100" dist="38100" dir="2700000" algn="tl">
                <a:srgbClr val="000000">
                  <a:alpha val="43137"/>
                </a:srgbClr>
              </a:outerShdw>
            </a:effectLst>
          </a:endParaRPr>
        </a:p>
      </dgm:t>
    </dgm:pt>
    <dgm:pt modelId="{16AEAED7-B84A-45D7-BA2B-329739F265F0}" type="parTrans" cxnId="{948A372E-F5A5-4B91-8DCF-0F2F247DEA07}">
      <dgm:prSet/>
      <dgm:spPr/>
      <dgm:t>
        <a:bodyPr/>
        <a:lstStyle/>
        <a:p>
          <a:endParaRPr lang="en-US"/>
        </a:p>
      </dgm:t>
    </dgm:pt>
    <dgm:pt modelId="{7F431C52-DE39-4E46-9C20-222CADB262F9}" type="sibTrans" cxnId="{948A372E-F5A5-4B91-8DCF-0F2F247DEA07}">
      <dgm:prSet/>
      <dgm:spPr/>
      <dgm:t>
        <a:bodyPr/>
        <a:lstStyle/>
        <a:p>
          <a:endParaRPr lang="en-US"/>
        </a:p>
      </dgm:t>
    </dgm:pt>
    <dgm:pt modelId="{3250446C-CE19-46AA-B564-CC717BB6717B}">
      <dgm:prSet/>
      <dgm:spPr/>
      <dgm:t>
        <a:bodyPr/>
        <a:lstStyle/>
        <a:p>
          <a:r>
            <a:rPr lang="en-GB">
              <a:effectLst>
                <a:outerShdw blurRad="38100" dist="38100" dir="2700000" algn="tl">
                  <a:srgbClr val="000000">
                    <a:alpha val="43137"/>
                  </a:srgbClr>
                </a:outerShdw>
              </a:effectLst>
            </a:rPr>
            <a:t>Things your Competitors do better than you?</a:t>
          </a:r>
          <a:endParaRPr lang="en-US">
            <a:effectLst>
              <a:outerShdw blurRad="38100" dist="38100" dir="2700000" algn="tl">
                <a:srgbClr val="000000">
                  <a:alpha val="43137"/>
                </a:srgbClr>
              </a:outerShdw>
            </a:effectLst>
          </a:endParaRPr>
        </a:p>
      </dgm:t>
    </dgm:pt>
    <dgm:pt modelId="{7A4580F8-8F8B-45AC-A926-444668562662}" type="parTrans" cxnId="{CC216110-CB0F-4BD7-81CD-BB05191A5607}">
      <dgm:prSet/>
      <dgm:spPr/>
      <dgm:t>
        <a:bodyPr/>
        <a:lstStyle/>
        <a:p>
          <a:endParaRPr lang="en-US"/>
        </a:p>
      </dgm:t>
    </dgm:pt>
    <dgm:pt modelId="{2C8CE265-B9D2-4FB5-8828-66CE3EF3B220}" type="sibTrans" cxnId="{CC216110-CB0F-4BD7-81CD-BB05191A5607}">
      <dgm:prSet/>
      <dgm:spPr/>
      <dgm:t>
        <a:bodyPr/>
        <a:lstStyle/>
        <a:p>
          <a:endParaRPr lang="en-US"/>
        </a:p>
      </dgm:t>
    </dgm:pt>
    <dgm:pt modelId="{78F8196B-3257-4C8F-84B0-70160847FD1B}">
      <dgm:prSet/>
      <dgm:spPr/>
      <dgm:t>
        <a:bodyPr/>
        <a:lstStyle/>
        <a:p>
          <a:r>
            <a:rPr lang="en-GB">
              <a:effectLst>
                <a:outerShdw blurRad="38100" dist="38100" dir="2700000" algn="tl">
                  <a:srgbClr val="000000">
                    <a:alpha val="43137"/>
                  </a:srgbClr>
                </a:outerShdw>
              </a:effectLst>
            </a:rPr>
            <a:t>Resource Limitations</a:t>
          </a:r>
          <a:endParaRPr lang="en-US">
            <a:effectLst>
              <a:outerShdw blurRad="38100" dist="38100" dir="2700000" algn="tl">
                <a:srgbClr val="000000">
                  <a:alpha val="43137"/>
                </a:srgbClr>
              </a:outerShdw>
            </a:effectLst>
          </a:endParaRPr>
        </a:p>
      </dgm:t>
    </dgm:pt>
    <dgm:pt modelId="{AF8CD2A8-9D8E-43AD-80F6-8364DB5C352F}" type="parTrans" cxnId="{898B870C-4F40-4F04-86E6-C6BD295D2372}">
      <dgm:prSet/>
      <dgm:spPr/>
      <dgm:t>
        <a:bodyPr/>
        <a:lstStyle/>
        <a:p>
          <a:endParaRPr lang="en-US"/>
        </a:p>
      </dgm:t>
    </dgm:pt>
    <dgm:pt modelId="{C49529FB-DED8-4091-A319-533F72376A32}" type="sibTrans" cxnId="{898B870C-4F40-4F04-86E6-C6BD295D2372}">
      <dgm:prSet/>
      <dgm:spPr/>
      <dgm:t>
        <a:bodyPr/>
        <a:lstStyle/>
        <a:p>
          <a:endParaRPr lang="en-US"/>
        </a:p>
      </dgm:t>
    </dgm:pt>
    <dgm:pt modelId="{892C2DBB-3AF1-44C1-A65F-76F23581DDC7}">
      <dgm:prSet/>
      <dgm:spPr/>
      <dgm:t>
        <a:bodyPr/>
        <a:lstStyle/>
        <a:p>
          <a:r>
            <a:rPr lang="en-GB">
              <a:effectLst>
                <a:outerShdw blurRad="38100" dist="38100" dir="2700000" algn="tl">
                  <a:srgbClr val="000000">
                    <a:alpha val="43137"/>
                  </a:srgbClr>
                </a:outerShdw>
              </a:effectLst>
            </a:rPr>
            <a:t>Unclear unique selling position.</a:t>
          </a:r>
          <a:endParaRPr lang="en-US">
            <a:effectLst>
              <a:outerShdw blurRad="38100" dist="38100" dir="2700000" algn="tl">
                <a:srgbClr val="000000">
                  <a:alpha val="43137"/>
                </a:srgbClr>
              </a:outerShdw>
            </a:effectLst>
          </a:endParaRPr>
        </a:p>
      </dgm:t>
    </dgm:pt>
    <dgm:pt modelId="{A23E6E88-26AF-4DED-B713-E0F795C18186}" type="parTrans" cxnId="{C69DB58D-C5BB-4E86-A567-414D18A959D3}">
      <dgm:prSet/>
      <dgm:spPr/>
      <dgm:t>
        <a:bodyPr/>
        <a:lstStyle/>
        <a:p>
          <a:endParaRPr lang="en-US"/>
        </a:p>
      </dgm:t>
    </dgm:pt>
    <dgm:pt modelId="{805B3357-00A2-4A83-8FA8-4EC7B4080899}" type="sibTrans" cxnId="{C69DB58D-C5BB-4E86-A567-414D18A959D3}">
      <dgm:prSet/>
      <dgm:spPr/>
      <dgm:t>
        <a:bodyPr/>
        <a:lstStyle/>
        <a:p>
          <a:endParaRPr lang="en-US"/>
        </a:p>
      </dgm:t>
    </dgm:pt>
    <dgm:pt modelId="{F4D89CE3-BF6C-43F6-B9E5-CE278138150D}" type="pres">
      <dgm:prSet presAssocID="{19011A03-20EB-475C-81EB-1D77ECCED646}" presName="vert0" presStyleCnt="0">
        <dgm:presLayoutVars>
          <dgm:dir/>
          <dgm:animOne val="branch"/>
          <dgm:animLvl val="lvl"/>
        </dgm:presLayoutVars>
      </dgm:prSet>
      <dgm:spPr/>
    </dgm:pt>
    <dgm:pt modelId="{B02D02AE-5851-462E-BE70-F6FB87104F33}" type="pres">
      <dgm:prSet presAssocID="{9F3DBC0D-3EAE-491D-89AD-FD460816E22A}" presName="thickLine" presStyleLbl="alignNode1" presStyleIdx="0" presStyleCnt="6"/>
      <dgm:spPr/>
    </dgm:pt>
    <dgm:pt modelId="{55D25497-EB69-4D7B-9350-25E4FA20ADC0}" type="pres">
      <dgm:prSet presAssocID="{9F3DBC0D-3EAE-491D-89AD-FD460816E22A}" presName="horz1" presStyleCnt="0"/>
      <dgm:spPr/>
    </dgm:pt>
    <dgm:pt modelId="{351557E7-D426-4665-AE89-014FC1025415}" type="pres">
      <dgm:prSet presAssocID="{9F3DBC0D-3EAE-491D-89AD-FD460816E22A}" presName="tx1" presStyleLbl="revTx" presStyleIdx="0" presStyleCnt="6" custLinFactNeighborX="116" custLinFactNeighborY="337"/>
      <dgm:spPr/>
    </dgm:pt>
    <dgm:pt modelId="{69A9F40B-1373-465E-979E-490D49A23870}" type="pres">
      <dgm:prSet presAssocID="{9F3DBC0D-3EAE-491D-89AD-FD460816E22A}" presName="vert1" presStyleCnt="0"/>
      <dgm:spPr/>
    </dgm:pt>
    <dgm:pt modelId="{BE7BBEA4-8342-4FA6-B8DB-E490219D4BD4}" type="pres">
      <dgm:prSet presAssocID="{81FF29EA-32E3-42AE-A30D-8636E98DF65A}" presName="thickLine" presStyleLbl="alignNode1" presStyleIdx="1" presStyleCnt="6"/>
      <dgm:spPr/>
    </dgm:pt>
    <dgm:pt modelId="{060D4671-869B-4C5A-B7C8-97F881EEE153}" type="pres">
      <dgm:prSet presAssocID="{81FF29EA-32E3-42AE-A30D-8636E98DF65A}" presName="horz1" presStyleCnt="0"/>
      <dgm:spPr/>
    </dgm:pt>
    <dgm:pt modelId="{B1944CC4-4543-47AD-8735-9E65364D1F45}" type="pres">
      <dgm:prSet presAssocID="{81FF29EA-32E3-42AE-A30D-8636E98DF65A}" presName="tx1" presStyleLbl="revTx" presStyleIdx="1" presStyleCnt="6"/>
      <dgm:spPr/>
    </dgm:pt>
    <dgm:pt modelId="{21945934-0DC2-4D00-8852-01650D305560}" type="pres">
      <dgm:prSet presAssocID="{81FF29EA-32E3-42AE-A30D-8636E98DF65A}" presName="vert1" presStyleCnt="0"/>
      <dgm:spPr/>
    </dgm:pt>
    <dgm:pt modelId="{F63607F2-C1FD-4B0D-A021-237F372F4355}" type="pres">
      <dgm:prSet presAssocID="{3B832A83-1351-4E5A-BB90-23B3ED2C8F99}" presName="thickLine" presStyleLbl="alignNode1" presStyleIdx="2" presStyleCnt="6"/>
      <dgm:spPr/>
    </dgm:pt>
    <dgm:pt modelId="{676643D1-7592-4611-A820-BFDD4D21BC3B}" type="pres">
      <dgm:prSet presAssocID="{3B832A83-1351-4E5A-BB90-23B3ED2C8F99}" presName="horz1" presStyleCnt="0"/>
      <dgm:spPr/>
    </dgm:pt>
    <dgm:pt modelId="{45955138-467F-4102-8FFE-2E28DE6B035A}" type="pres">
      <dgm:prSet presAssocID="{3B832A83-1351-4E5A-BB90-23B3ED2C8F99}" presName="tx1" presStyleLbl="revTx" presStyleIdx="2" presStyleCnt="6"/>
      <dgm:spPr/>
    </dgm:pt>
    <dgm:pt modelId="{E3DC1453-9A46-4144-B881-90B59C0CEF91}" type="pres">
      <dgm:prSet presAssocID="{3B832A83-1351-4E5A-BB90-23B3ED2C8F99}" presName="vert1" presStyleCnt="0"/>
      <dgm:spPr/>
    </dgm:pt>
    <dgm:pt modelId="{D9876468-DE16-40DB-84AB-E90EC2698DC2}" type="pres">
      <dgm:prSet presAssocID="{3250446C-CE19-46AA-B564-CC717BB6717B}" presName="thickLine" presStyleLbl="alignNode1" presStyleIdx="3" presStyleCnt="6"/>
      <dgm:spPr/>
    </dgm:pt>
    <dgm:pt modelId="{E9750A81-0D97-4A55-A227-07ABEEF8D3A7}" type="pres">
      <dgm:prSet presAssocID="{3250446C-CE19-46AA-B564-CC717BB6717B}" presName="horz1" presStyleCnt="0"/>
      <dgm:spPr/>
    </dgm:pt>
    <dgm:pt modelId="{C0F27D71-5F4E-4153-9442-0277DA63E5C8}" type="pres">
      <dgm:prSet presAssocID="{3250446C-CE19-46AA-B564-CC717BB6717B}" presName="tx1" presStyleLbl="revTx" presStyleIdx="3" presStyleCnt="6"/>
      <dgm:spPr/>
    </dgm:pt>
    <dgm:pt modelId="{9942AAC7-88D5-4F14-952E-CBC439244900}" type="pres">
      <dgm:prSet presAssocID="{3250446C-CE19-46AA-B564-CC717BB6717B}" presName="vert1" presStyleCnt="0"/>
      <dgm:spPr/>
    </dgm:pt>
    <dgm:pt modelId="{84CDFCAF-0136-40B6-90E6-00482056B768}" type="pres">
      <dgm:prSet presAssocID="{78F8196B-3257-4C8F-84B0-70160847FD1B}" presName="thickLine" presStyleLbl="alignNode1" presStyleIdx="4" presStyleCnt="6"/>
      <dgm:spPr/>
    </dgm:pt>
    <dgm:pt modelId="{3143C6A9-DD65-4442-B667-664E842C969E}" type="pres">
      <dgm:prSet presAssocID="{78F8196B-3257-4C8F-84B0-70160847FD1B}" presName="horz1" presStyleCnt="0"/>
      <dgm:spPr/>
    </dgm:pt>
    <dgm:pt modelId="{A4B7DEEB-C676-4BD0-B7CC-97DB257358F7}" type="pres">
      <dgm:prSet presAssocID="{78F8196B-3257-4C8F-84B0-70160847FD1B}" presName="tx1" presStyleLbl="revTx" presStyleIdx="4" presStyleCnt="6"/>
      <dgm:spPr/>
    </dgm:pt>
    <dgm:pt modelId="{006E3334-719F-49CA-B37B-1731605EC076}" type="pres">
      <dgm:prSet presAssocID="{78F8196B-3257-4C8F-84B0-70160847FD1B}" presName="vert1" presStyleCnt="0"/>
      <dgm:spPr/>
    </dgm:pt>
    <dgm:pt modelId="{105906EB-B183-4F53-8E85-0BD3C6ADFE88}" type="pres">
      <dgm:prSet presAssocID="{892C2DBB-3AF1-44C1-A65F-76F23581DDC7}" presName="thickLine" presStyleLbl="alignNode1" presStyleIdx="5" presStyleCnt="6"/>
      <dgm:spPr/>
    </dgm:pt>
    <dgm:pt modelId="{B93C19C3-33CF-4E0D-8809-4B3262AAFE1A}" type="pres">
      <dgm:prSet presAssocID="{892C2DBB-3AF1-44C1-A65F-76F23581DDC7}" presName="horz1" presStyleCnt="0"/>
      <dgm:spPr/>
    </dgm:pt>
    <dgm:pt modelId="{E0E61A87-0253-4BD2-A9FB-D0C195273F35}" type="pres">
      <dgm:prSet presAssocID="{892C2DBB-3AF1-44C1-A65F-76F23581DDC7}" presName="tx1" presStyleLbl="revTx" presStyleIdx="5" presStyleCnt="6"/>
      <dgm:spPr/>
    </dgm:pt>
    <dgm:pt modelId="{A70C3F40-5516-4C04-AA0F-A91417BD15D5}" type="pres">
      <dgm:prSet presAssocID="{892C2DBB-3AF1-44C1-A65F-76F23581DDC7}" presName="vert1" presStyleCnt="0"/>
      <dgm:spPr/>
    </dgm:pt>
  </dgm:ptLst>
  <dgm:cxnLst>
    <dgm:cxn modelId="{7128A20A-FA33-4AF8-87E7-177039E16DB7}" type="presOf" srcId="{3B832A83-1351-4E5A-BB90-23B3ED2C8F99}" destId="{45955138-467F-4102-8FFE-2E28DE6B035A}" srcOrd="0" destOrd="0" presId="urn:microsoft.com/office/officeart/2008/layout/LinedList"/>
    <dgm:cxn modelId="{898B870C-4F40-4F04-86E6-C6BD295D2372}" srcId="{19011A03-20EB-475C-81EB-1D77ECCED646}" destId="{78F8196B-3257-4C8F-84B0-70160847FD1B}" srcOrd="4" destOrd="0" parTransId="{AF8CD2A8-9D8E-43AD-80F6-8364DB5C352F}" sibTransId="{C49529FB-DED8-4091-A319-533F72376A32}"/>
    <dgm:cxn modelId="{CC216110-CB0F-4BD7-81CD-BB05191A5607}" srcId="{19011A03-20EB-475C-81EB-1D77ECCED646}" destId="{3250446C-CE19-46AA-B564-CC717BB6717B}" srcOrd="3" destOrd="0" parTransId="{7A4580F8-8F8B-45AC-A926-444668562662}" sibTransId="{2C8CE265-B9D2-4FB5-8828-66CE3EF3B220}"/>
    <dgm:cxn modelId="{948A372E-F5A5-4B91-8DCF-0F2F247DEA07}" srcId="{19011A03-20EB-475C-81EB-1D77ECCED646}" destId="{3B832A83-1351-4E5A-BB90-23B3ED2C8F99}" srcOrd="2" destOrd="0" parTransId="{16AEAED7-B84A-45D7-BA2B-329739F265F0}" sibTransId="{7F431C52-DE39-4E46-9C20-222CADB262F9}"/>
    <dgm:cxn modelId="{DEE50B49-BEA9-42F3-9D00-B20D7CF71EB2}" type="presOf" srcId="{9F3DBC0D-3EAE-491D-89AD-FD460816E22A}" destId="{351557E7-D426-4665-AE89-014FC1025415}" srcOrd="0" destOrd="0" presId="urn:microsoft.com/office/officeart/2008/layout/LinedList"/>
    <dgm:cxn modelId="{1FE80972-D3A1-42BE-ABEB-225EDAE51323}" type="presOf" srcId="{892C2DBB-3AF1-44C1-A65F-76F23581DDC7}" destId="{E0E61A87-0253-4BD2-A9FB-D0C195273F35}" srcOrd="0" destOrd="0" presId="urn:microsoft.com/office/officeart/2008/layout/LinedList"/>
    <dgm:cxn modelId="{9D428552-C9FA-459B-8785-034FCFE97E82}" type="presOf" srcId="{81FF29EA-32E3-42AE-A30D-8636E98DF65A}" destId="{B1944CC4-4543-47AD-8735-9E65364D1F45}" srcOrd="0" destOrd="0" presId="urn:microsoft.com/office/officeart/2008/layout/LinedList"/>
    <dgm:cxn modelId="{1E9F4B59-719D-4AB6-8451-B8EF332B1B8E}" type="presOf" srcId="{78F8196B-3257-4C8F-84B0-70160847FD1B}" destId="{A4B7DEEB-C676-4BD0-B7CC-97DB257358F7}" srcOrd="0" destOrd="0" presId="urn:microsoft.com/office/officeart/2008/layout/LinedList"/>
    <dgm:cxn modelId="{7B853B7E-D312-45D6-9FFD-56B3813B4771}" type="presOf" srcId="{3250446C-CE19-46AA-B564-CC717BB6717B}" destId="{C0F27D71-5F4E-4153-9442-0277DA63E5C8}" srcOrd="0" destOrd="0" presId="urn:microsoft.com/office/officeart/2008/layout/LinedList"/>
    <dgm:cxn modelId="{C69DB58D-C5BB-4E86-A567-414D18A959D3}" srcId="{19011A03-20EB-475C-81EB-1D77ECCED646}" destId="{892C2DBB-3AF1-44C1-A65F-76F23581DDC7}" srcOrd="5" destOrd="0" parTransId="{A23E6E88-26AF-4DED-B713-E0F795C18186}" sibTransId="{805B3357-00A2-4A83-8FA8-4EC7B4080899}"/>
    <dgm:cxn modelId="{92467ADE-5920-4DAC-8EFF-2D74EC516AA6}" type="presOf" srcId="{19011A03-20EB-475C-81EB-1D77ECCED646}" destId="{F4D89CE3-BF6C-43F6-B9E5-CE278138150D}" srcOrd="0" destOrd="0" presId="urn:microsoft.com/office/officeart/2008/layout/LinedList"/>
    <dgm:cxn modelId="{8D32CFEE-A58C-4884-8F43-D2C69CE7F9D3}" srcId="{19011A03-20EB-475C-81EB-1D77ECCED646}" destId="{9F3DBC0D-3EAE-491D-89AD-FD460816E22A}" srcOrd="0" destOrd="0" parTransId="{4526C97B-AB97-48A9-BEF2-1270FB04A2AD}" sibTransId="{7385632E-B5FA-4162-B9C1-5B048D1B4FFB}"/>
    <dgm:cxn modelId="{8E27E3FC-C54A-4054-914E-3296C53E9118}" srcId="{19011A03-20EB-475C-81EB-1D77ECCED646}" destId="{81FF29EA-32E3-42AE-A30D-8636E98DF65A}" srcOrd="1" destOrd="0" parTransId="{368F675D-97C9-417A-AFD5-552FB4EF32A8}" sibTransId="{3188C3B0-5006-4F2E-A61D-52EBCE7C4B08}"/>
    <dgm:cxn modelId="{FBDD7940-E2FC-4970-8017-94A353563EF6}" type="presParOf" srcId="{F4D89CE3-BF6C-43F6-B9E5-CE278138150D}" destId="{B02D02AE-5851-462E-BE70-F6FB87104F33}" srcOrd="0" destOrd="0" presId="urn:microsoft.com/office/officeart/2008/layout/LinedList"/>
    <dgm:cxn modelId="{1732CE2E-D8FE-4AA4-90DC-76E3E21F318C}" type="presParOf" srcId="{F4D89CE3-BF6C-43F6-B9E5-CE278138150D}" destId="{55D25497-EB69-4D7B-9350-25E4FA20ADC0}" srcOrd="1" destOrd="0" presId="urn:microsoft.com/office/officeart/2008/layout/LinedList"/>
    <dgm:cxn modelId="{91B8A93F-AEEB-4296-AC46-C3CD2D8458FA}" type="presParOf" srcId="{55D25497-EB69-4D7B-9350-25E4FA20ADC0}" destId="{351557E7-D426-4665-AE89-014FC1025415}" srcOrd="0" destOrd="0" presId="urn:microsoft.com/office/officeart/2008/layout/LinedList"/>
    <dgm:cxn modelId="{2CE2AB01-3479-4566-8408-F8510909C9C2}" type="presParOf" srcId="{55D25497-EB69-4D7B-9350-25E4FA20ADC0}" destId="{69A9F40B-1373-465E-979E-490D49A23870}" srcOrd="1" destOrd="0" presId="urn:microsoft.com/office/officeart/2008/layout/LinedList"/>
    <dgm:cxn modelId="{501F3544-2A71-47C8-A5B6-44CF4F901400}" type="presParOf" srcId="{F4D89CE3-BF6C-43F6-B9E5-CE278138150D}" destId="{BE7BBEA4-8342-4FA6-B8DB-E490219D4BD4}" srcOrd="2" destOrd="0" presId="urn:microsoft.com/office/officeart/2008/layout/LinedList"/>
    <dgm:cxn modelId="{92EE9CDB-589D-4902-9B18-4145ABC35226}" type="presParOf" srcId="{F4D89CE3-BF6C-43F6-B9E5-CE278138150D}" destId="{060D4671-869B-4C5A-B7C8-97F881EEE153}" srcOrd="3" destOrd="0" presId="urn:microsoft.com/office/officeart/2008/layout/LinedList"/>
    <dgm:cxn modelId="{24BDF10D-8878-4B77-A9AC-F7FCCE741CE1}" type="presParOf" srcId="{060D4671-869B-4C5A-B7C8-97F881EEE153}" destId="{B1944CC4-4543-47AD-8735-9E65364D1F45}" srcOrd="0" destOrd="0" presId="urn:microsoft.com/office/officeart/2008/layout/LinedList"/>
    <dgm:cxn modelId="{24C20ECC-FEA1-4A94-94C9-3C9BF75B73F9}" type="presParOf" srcId="{060D4671-869B-4C5A-B7C8-97F881EEE153}" destId="{21945934-0DC2-4D00-8852-01650D305560}" srcOrd="1" destOrd="0" presId="urn:microsoft.com/office/officeart/2008/layout/LinedList"/>
    <dgm:cxn modelId="{1AAE7529-62EE-44B1-AF2C-12590F911A7A}" type="presParOf" srcId="{F4D89CE3-BF6C-43F6-B9E5-CE278138150D}" destId="{F63607F2-C1FD-4B0D-A021-237F372F4355}" srcOrd="4" destOrd="0" presId="urn:microsoft.com/office/officeart/2008/layout/LinedList"/>
    <dgm:cxn modelId="{42F034ED-ED2A-4475-B950-FE4C49ABFD34}" type="presParOf" srcId="{F4D89CE3-BF6C-43F6-B9E5-CE278138150D}" destId="{676643D1-7592-4611-A820-BFDD4D21BC3B}" srcOrd="5" destOrd="0" presId="urn:microsoft.com/office/officeart/2008/layout/LinedList"/>
    <dgm:cxn modelId="{D5DF9666-D204-4575-B69F-A1A55B7149B6}" type="presParOf" srcId="{676643D1-7592-4611-A820-BFDD4D21BC3B}" destId="{45955138-467F-4102-8FFE-2E28DE6B035A}" srcOrd="0" destOrd="0" presId="urn:microsoft.com/office/officeart/2008/layout/LinedList"/>
    <dgm:cxn modelId="{91917487-6300-47D7-B16F-8AEC1ED5B5DB}" type="presParOf" srcId="{676643D1-7592-4611-A820-BFDD4D21BC3B}" destId="{E3DC1453-9A46-4144-B881-90B59C0CEF91}" srcOrd="1" destOrd="0" presId="urn:microsoft.com/office/officeart/2008/layout/LinedList"/>
    <dgm:cxn modelId="{5B030A42-5DEB-492C-ABCD-777C18EC8097}" type="presParOf" srcId="{F4D89CE3-BF6C-43F6-B9E5-CE278138150D}" destId="{D9876468-DE16-40DB-84AB-E90EC2698DC2}" srcOrd="6" destOrd="0" presId="urn:microsoft.com/office/officeart/2008/layout/LinedList"/>
    <dgm:cxn modelId="{CE50608F-5D56-4819-B8D6-5ED9CC0AED6D}" type="presParOf" srcId="{F4D89CE3-BF6C-43F6-B9E5-CE278138150D}" destId="{E9750A81-0D97-4A55-A227-07ABEEF8D3A7}" srcOrd="7" destOrd="0" presId="urn:microsoft.com/office/officeart/2008/layout/LinedList"/>
    <dgm:cxn modelId="{5F180EEE-E1C3-42AA-B07D-E2C3242619FB}" type="presParOf" srcId="{E9750A81-0D97-4A55-A227-07ABEEF8D3A7}" destId="{C0F27D71-5F4E-4153-9442-0277DA63E5C8}" srcOrd="0" destOrd="0" presId="urn:microsoft.com/office/officeart/2008/layout/LinedList"/>
    <dgm:cxn modelId="{58F81F8B-D089-45D7-89A3-6623006E7757}" type="presParOf" srcId="{E9750A81-0D97-4A55-A227-07ABEEF8D3A7}" destId="{9942AAC7-88D5-4F14-952E-CBC439244900}" srcOrd="1" destOrd="0" presId="urn:microsoft.com/office/officeart/2008/layout/LinedList"/>
    <dgm:cxn modelId="{199CC6D4-46E9-454E-9C0F-16907451D08B}" type="presParOf" srcId="{F4D89CE3-BF6C-43F6-B9E5-CE278138150D}" destId="{84CDFCAF-0136-40B6-90E6-00482056B768}" srcOrd="8" destOrd="0" presId="urn:microsoft.com/office/officeart/2008/layout/LinedList"/>
    <dgm:cxn modelId="{81C39F3D-22F3-428F-AB5F-C296CF0A8440}" type="presParOf" srcId="{F4D89CE3-BF6C-43F6-B9E5-CE278138150D}" destId="{3143C6A9-DD65-4442-B667-664E842C969E}" srcOrd="9" destOrd="0" presId="urn:microsoft.com/office/officeart/2008/layout/LinedList"/>
    <dgm:cxn modelId="{7AA40669-94C7-40B8-ABF4-BA554A9625F6}" type="presParOf" srcId="{3143C6A9-DD65-4442-B667-664E842C969E}" destId="{A4B7DEEB-C676-4BD0-B7CC-97DB257358F7}" srcOrd="0" destOrd="0" presId="urn:microsoft.com/office/officeart/2008/layout/LinedList"/>
    <dgm:cxn modelId="{9C8B4FD8-40BF-46E0-906E-6541696A9650}" type="presParOf" srcId="{3143C6A9-DD65-4442-B667-664E842C969E}" destId="{006E3334-719F-49CA-B37B-1731605EC076}" srcOrd="1" destOrd="0" presId="urn:microsoft.com/office/officeart/2008/layout/LinedList"/>
    <dgm:cxn modelId="{30993259-C5B9-49A0-83D2-7B1E40192D73}" type="presParOf" srcId="{F4D89CE3-BF6C-43F6-B9E5-CE278138150D}" destId="{105906EB-B183-4F53-8E85-0BD3C6ADFE88}" srcOrd="10" destOrd="0" presId="urn:microsoft.com/office/officeart/2008/layout/LinedList"/>
    <dgm:cxn modelId="{2F7AFC1B-C985-4746-81D0-893115C81F49}" type="presParOf" srcId="{F4D89CE3-BF6C-43F6-B9E5-CE278138150D}" destId="{B93C19C3-33CF-4E0D-8809-4B3262AAFE1A}" srcOrd="11" destOrd="0" presId="urn:microsoft.com/office/officeart/2008/layout/LinedList"/>
    <dgm:cxn modelId="{8E85A9CE-34AD-477A-9F69-D4B961C01061}" type="presParOf" srcId="{B93C19C3-33CF-4E0D-8809-4B3262AAFE1A}" destId="{E0E61A87-0253-4BD2-A9FB-D0C195273F35}" srcOrd="0" destOrd="0" presId="urn:microsoft.com/office/officeart/2008/layout/LinedList"/>
    <dgm:cxn modelId="{053C0D51-C1A3-47C3-966F-D9C37ADCC835}" type="presParOf" srcId="{B93C19C3-33CF-4E0D-8809-4B3262AAFE1A}" destId="{A70C3F40-5516-4C04-AA0F-A91417BD15D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A9D29A-C5C9-4F2C-9ECA-759BD26FE459}">
      <dsp:nvSpPr>
        <dsp:cNvPr id="0" name=""/>
        <dsp:cNvSpPr/>
      </dsp:nvSpPr>
      <dsp:spPr>
        <a:xfrm>
          <a:off x="-3135311" y="-482597"/>
          <a:ext cx="3739600" cy="3739600"/>
        </a:xfrm>
        <a:prstGeom prst="blockArc">
          <a:avLst>
            <a:gd name="adj1" fmla="val 18900000"/>
            <a:gd name="adj2" fmla="val 2700000"/>
            <a:gd name="adj3" fmla="val 578"/>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2703D2-DFB5-471E-8917-789FC5DEA907}">
      <dsp:nvSpPr>
        <dsp:cNvPr id="0" name=""/>
        <dsp:cNvSpPr/>
      </dsp:nvSpPr>
      <dsp:spPr>
        <a:xfrm>
          <a:off x="388555" y="277440"/>
          <a:ext cx="3033009" cy="55488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43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People </a:t>
          </a:r>
        </a:p>
      </dsp:txBody>
      <dsp:txXfrm>
        <a:off x="388555" y="277440"/>
        <a:ext cx="3033009" cy="554881"/>
      </dsp:txXfrm>
    </dsp:sp>
    <dsp:sp modelId="{63E4B3C2-C94C-4807-98A8-6E550032F7C0}">
      <dsp:nvSpPr>
        <dsp:cNvPr id="0" name=""/>
        <dsp:cNvSpPr/>
      </dsp:nvSpPr>
      <dsp:spPr>
        <a:xfrm>
          <a:off x="41754" y="208080"/>
          <a:ext cx="693601" cy="693601"/>
        </a:xfrm>
        <a:prstGeom prst="ellipse">
          <a:avLst/>
        </a:prstGeom>
        <a:blipFill rotWithShape="0">
          <a:blip xmlns:r="http://schemas.openxmlformats.org/officeDocument/2006/relationships" r:embed="rId1"/>
          <a:srcRect/>
          <a:stretch>
            <a:fillRect l="-19000" r="-19000"/>
          </a:stretch>
        </a:blip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FFCF03-3E65-4AB2-8C87-375CCFDB50EC}">
      <dsp:nvSpPr>
        <dsp:cNvPr id="0" name=""/>
        <dsp:cNvSpPr/>
      </dsp:nvSpPr>
      <dsp:spPr>
        <a:xfrm>
          <a:off x="590254" y="1109762"/>
          <a:ext cx="2831310" cy="554881"/>
        </a:xfrm>
        <a:prstGeom prst="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43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Process</a:t>
          </a:r>
        </a:p>
      </dsp:txBody>
      <dsp:txXfrm>
        <a:off x="590254" y="1109762"/>
        <a:ext cx="2831310" cy="554881"/>
      </dsp:txXfrm>
    </dsp:sp>
    <dsp:sp modelId="{E4B2C536-358E-4AD9-BE39-1652992E9C90}">
      <dsp:nvSpPr>
        <dsp:cNvPr id="0" name=""/>
        <dsp:cNvSpPr/>
      </dsp:nvSpPr>
      <dsp:spPr>
        <a:xfrm>
          <a:off x="243454" y="1040401"/>
          <a:ext cx="693601" cy="693601"/>
        </a:xfrm>
        <a:prstGeom prst="ellipse">
          <a:avLst/>
        </a:prstGeom>
        <a:blipFill rotWithShape="0">
          <a:blip xmlns:r="http://schemas.openxmlformats.org/officeDocument/2006/relationships" r:embed="rId2"/>
          <a:srcRect/>
          <a:stretch>
            <a:fillRect l="-25000" r="-25000"/>
          </a:stretch>
        </a:blip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E4DF6D-AC41-48DE-B08A-725212142F88}">
      <dsp:nvSpPr>
        <dsp:cNvPr id="0" name=""/>
        <dsp:cNvSpPr/>
      </dsp:nvSpPr>
      <dsp:spPr>
        <a:xfrm>
          <a:off x="388555" y="1942083"/>
          <a:ext cx="3033009" cy="554881"/>
        </a:xfrm>
        <a:prstGeom prst="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43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Physical evidence</a:t>
          </a:r>
        </a:p>
      </dsp:txBody>
      <dsp:txXfrm>
        <a:off x="388555" y="1942083"/>
        <a:ext cx="3033009" cy="554881"/>
      </dsp:txXfrm>
    </dsp:sp>
    <dsp:sp modelId="{38A66EFD-D96D-4DB9-9F88-81B900564F97}">
      <dsp:nvSpPr>
        <dsp:cNvPr id="0" name=""/>
        <dsp:cNvSpPr/>
      </dsp:nvSpPr>
      <dsp:spPr>
        <a:xfrm>
          <a:off x="41754" y="1872723"/>
          <a:ext cx="693601" cy="693601"/>
        </a:xfrm>
        <a:prstGeom prst="ellipse">
          <a:avLst/>
        </a:prstGeom>
        <a:blipFill rotWithShape="0">
          <a:blip xmlns:r="http://schemas.openxmlformats.org/officeDocument/2006/relationships" r:embed="rId3"/>
          <a:srcRect/>
          <a:stretch>
            <a:fillRect l="-34000" r="-34000"/>
          </a:stretch>
        </a:blip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2D02AE-5851-462E-BE70-F6FB87104F33}">
      <dsp:nvSpPr>
        <dsp:cNvPr id="0" name=""/>
        <dsp:cNvSpPr/>
      </dsp:nvSpPr>
      <dsp:spPr>
        <a:xfrm>
          <a:off x="0" y="2219"/>
          <a:ext cx="454327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51557E7-D426-4665-AE89-014FC1025415}">
      <dsp:nvSpPr>
        <dsp:cNvPr id="0" name=""/>
        <dsp:cNvSpPr/>
      </dsp:nvSpPr>
      <dsp:spPr>
        <a:xfrm>
          <a:off x="0" y="4769"/>
          <a:ext cx="4543279" cy="756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effectLst>
                <a:outerShdw blurRad="38100" dist="38100" dir="2700000" algn="tl">
                  <a:srgbClr val="000000">
                    <a:alpha val="43137"/>
                  </a:srgbClr>
                </a:outerShdw>
              </a:effectLst>
            </a:rPr>
            <a:t>Once you’ve figured out your strengths, it’s time to be critical and review your weaknesses</a:t>
          </a:r>
          <a:endParaRPr lang="en-US" sz="1500" kern="1200" dirty="0">
            <a:effectLst>
              <a:outerShdw blurRad="38100" dist="38100" dir="2700000" algn="tl">
                <a:srgbClr val="000000">
                  <a:alpha val="43137"/>
                </a:srgbClr>
              </a:outerShdw>
            </a:effectLst>
          </a:endParaRPr>
        </a:p>
      </dsp:txBody>
      <dsp:txXfrm>
        <a:off x="0" y="4769"/>
        <a:ext cx="4543279" cy="756682"/>
      </dsp:txXfrm>
    </dsp:sp>
    <dsp:sp modelId="{BE7BBEA4-8342-4FA6-B8DB-E490219D4BD4}">
      <dsp:nvSpPr>
        <dsp:cNvPr id="0" name=""/>
        <dsp:cNvSpPr/>
      </dsp:nvSpPr>
      <dsp:spPr>
        <a:xfrm>
          <a:off x="0" y="758901"/>
          <a:ext cx="454327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1944CC4-4543-47AD-8735-9E65364D1F45}">
      <dsp:nvSpPr>
        <dsp:cNvPr id="0" name=""/>
        <dsp:cNvSpPr/>
      </dsp:nvSpPr>
      <dsp:spPr>
        <a:xfrm>
          <a:off x="0" y="758901"/>
          <a:ext cx="4543279" cy="756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effectLst>
                <a:outerShdw blurRad="38100" dist="38100" dir="2700000" algn="tl">
                  <a:srgbClr val="000000">
                    <a:alpha val="43137"/>
                  </a:srgbClr>
                </a:outerShdw>
              </a:effectLst>
            </a:rPr>
            <a:t>What’s holding your business or project back? shortage of skilled people and financial or budgetary limitations.</a:t>
          </a:r>
          <a:endParaRPr lang="en-US" sz="1500" kern="1200" dirty="0">
            <a:effectLst>
              <a:outerShdw blurRad="38100" dist="38100" dir="2700000" algn="tl">
                <a:srgbClr val="000000">
                  <a:alpha val="43137"/>
                </a:srgbClr>
              </a:outerShdw>
            </a:effectLst>
          </a:endParaRPr>
        </a:p>
      </dsp:txBody>
      <dsp:txXfrm>
        <a:off x="0" y="758901"/>
        <a:ext cx="4543279" cy="756682"/>
      </dsp:txXfrm>
    </dsp:sp>
    <dsp:sp modelId="{F63607F2-C1FD-4B0D-A021-237F372F4355}">
      <dsp:nvSpPr>
        <dsp:cNvPr id="0" name=""/>
        <dsp:cNvSpPr/>
      </dsp:nvSpPr>
      <dsp:spPr>
        <a:xfrm>
          <a:off x="0" y="1515583"/>
          <a:ext cx="4543279"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5955138-467F-4102-8FFE-2E28DE6B035A}">
      <dsp:nvSpPr>
        <dsp:cNvPr id="0" name=""/>
        <dsp:cNvSpPr/>
      </dsp:nvSpPr>
      <dsp:spPr>
        <a:xfrm>
          <a:off x="0" y="1515583"/>
          <a:ext cx="4543279" cy="756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effectLst>
                <a:outerShdw blurRad="38100" dist="38100" dir="2700000" algn="tl">
                  <a:srgbClr val="000000">
                    <a:alpha val="43137"/>
                  </a:srgbClr>
                </a:outerShdw>
              </a:effectLst>
            </a:rPr>
            <a:t>What does the company LACK?</a:t>
          </a:r>
          <a:endParaRPr lang="en-US" sz="1500" kern="1200">
            <a:effectLst>
              <a:outerShdw blurRad="38100" dist="38100" dir="2700000" algn="tl">
                <a:srgbClr val="000000">
                  <a:alpha val="43137"/>
                </a:srgbClr>
              </a:outerShdw>
            </a:effectLst>
          </a:endParaRPr>
        </a:p>
      </dsp:txBody>
      <dsp:txXfrm>
        <a:off x="0" y="1515583"/>
        <a:ext cx="4543279" cy="756682"/>
      </dsp:txXfrm>
    </dsp:sp>
    <dsp:sp modelId="{D9876468-DE16-40DB-84AB-E90EC2698DC2}">
      <dsp:nvSpPr>
        <dsp:cNvPr id="0" name=""/>
        <dsp:cNvSpPr/>
      </dsp:nvSpPr>
      <dsp:spPr>
        <a:xfrm>
          <a:off x="0" y="2272266"/>
          <a:ext cx="4543279"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0F27D71-5F4E-4153-9442-0277DA63E5C8}">
      <dsp:nvSpPr>
        <dsp:cNvPr id="0" name=""/>
        <dsp:cNvSpPr/>
      </dsp:nvSpPr>
      <dsp:spPr>
        <a:xfrm>
          <a:off x="0" y="2272266"/>
          <a:ext cx="4543279" cy="756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effectLst>
                <a:outerShdw blurRad="38100" dist="38100" dir="2700000" algn="tl">
                  <a:srgbClr val="000000">
                    <a:alpha val="43137"/>
                  </a:srgbClr>
                </a:outerShdw>
              </a:effectLst>
            </a:rPr>
            <a:t>Things your Competitors do better than you?</a:t>
          </a:r>
          <a:endParaRPr lang="en-US" sz="1500" kern="1200">
            <a:effectLst>
              <a:outerShdw blurRad="38100" dist="38100" dir="2700000" algn="tl">
                <a:srgbClr val="000000">
                  <a:alpha val="43137"/>
                </a:srgbClr>
              </a:outerShdw>
            </a:effectLst>
          </a:endParaRPr>
        </a:p>
      </dsp:txBody>
      <dsp:txXfrm>
        <a:off x="0" y="2272266"/>
        <a:ext cx="4543279" cy="756682"/>
      </dsp:txXfrm>
    </dsp:sp>
    <dsp:sp modelId="{84CDFCAF-0136-40B6-90E6-00482056B768}">
      <dsp:nvSpPr>
        <dsp:cNvPr id="0" name=""/>
        <dsp:cNvSpPr/>
      </dsp:nvSpPr>
      <dsp:spPr>
        <a:xfrm>
          <a:off x="0" y="3028948"/>
          <a:ext cx="4543279"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4B7DEEB-C676-4BD0-B7CC-97DB257358F7}">
      <dsp:nvSpPr>
        <dsp:cNvPr id="0" name=""/>
        <dsp:cNvSpPr/>
      </dsp:nvSpPr>
      <dsp:spPr>
        <a:xfrm>
          <a:off x="0" y="3028948"/>
          <a:ext cx="4543279" cy="756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effectLst>
                <a:outerShdw blurRad="38100" dist="38100" dir="2700000" algn="tl">
                  <a:srgbClr val="000000">
                    <a:alpha val="43137"/>
                  </a:srgbClr>
                </a:outerShdw>
              </a:effectLst>
            </a:rPr>
            <a:t>Resource Limitations</a:t>
          </a:r>
          <a:endParaRPr lang="en-US" sz="1500" kern="1200">
            <a:effectLst>
              <a:outerShdw blurRad="38100" dist="38100" dir="2700000" algn="tl">
                <a:srgbClr val="000000">
                  <a:alpha val="43137"/>
                </a:srgbClr>
              </a:outerShdw>
            </a:effectLst>
          </a:endParaRPr>
        </a:p>
      </dsp:txBody>
      <dsp:txXfrm>
        <a:off x="0" y="3028948"/>
        <a:ext cx="4543279" cy="756682"/>
      </dsp:txXfrm>
    </dsp:sp>
    <dsp:sp modelId="{105906EB-B183-4F53-8E85-0BD3C6ADFE88}">
      <dsp:nvSpPr>
        <dsp:cNvPr id="0" name=""/>
        <dsp:cNvSpPr/>
      </dsp:nvSpPr>
      <dsp:spPr>
        <a:xfrm>
          <a:off x="0" y="3785630"/>
          <a:ext cx="454327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0E61A87-0253-4BD2-A9FB-D0C195273F35}">
      <dsp:nvSpPr>
        <dsp:cNvPr id="0" name=""/>
        <dsp:cNvSpPr/>
      </dsp:nvSpPr>
      <dsp:spPr>
        <a:xfrm>
          <a:off x="0" y="3785630"/>
          <a:ext cx="4543279" cy="756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effectLst>
                <a:outerShdw blurRad="38100" dist="38100" dir="2700000" algn="tl">
                  <a:srgbClr val="000000">
                    <a:alpha val="43137"/>
                  </a:srgbClr>
                </a:outerShdw>
              </a:effectLst>
            </a:rPr>
            <a:t>Unclear unique selling position.</a:t>
          </a:r>
          <a:endParaRPr lang="en-US" sz="1500" kern="1200">
            <a:effectLst>
              <a:outerShdw blurRad="38100" dist="38100" dir="2700000" algn="tl">
                <a:srgbClr val="000000">
                  <a:alpha val="43137"/>
                </a:srgbClr>
              </a:outerShdw>
            </a:effectLst>
          </a:endParaRPr>
        </a:p>
      </dsp:txBody>
      <dsp:txXfrm>
        <a:off x="0" y="3785630"/>
        <a:ext cx="4543279" cy="75668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07DF4A4E-08F3-4F47-B8D9-75778A729D0A}" type="datetimeFigureOut">
              <a:rPr lang="en-GB" smtClean="0"/>
              <a:t>08/12/2025</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510B00C3-A634-4B64-A8FA-8C6FBF438E1E}" type="slidenum">
              <a:rPr lang="en-GB" smtClean="0"/>
              <a:t>‹#›</a:t>
            </a:fld>
            <a:endParaRPr lang="en-GB"/>
          </a:p>
        </p:txBody>
      </p:sp>
    </p:spTree>
    <p:extLst>
      <p:ext uri="{BB962C8B-B14F-4D97-AF65-F5344CB8AC3E}">
        <p14:creationId xmlns:p14="http://schemas.microsoft.com/office/powerpoint/2010/main" val="4204346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1</a:t>
            </a:fld>
            <a:endParaRPr lang="en-GB"/>
          </a:p>
        </p:txBody>
      </p:sp>
    </p:spTree>
    <p:extLst>
      <p:ext uri="{BB962C8B-B14F-4D97-AF65-F5344CB8AC3E}">
        <p14:creationId xmlns:p14="http://schemas.microsoft.com/office/powerpoint/2010/main" val="28538865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4</a:t>
            </a:fld>
            <a:endParaRPr lang="en-GB"/>
          </a:p>
        </p:txBody>
      </p:sp>
    </p:spTree>
    <p:extLst>
      <p:ext uri="{BB962C8B-B14F-4D97-AF65-F5344CB8AC3E}">
        <p14:creationId xmlns:p14="http://schemas.microsoft.com/office/powerpoint/2010/main" val="2617723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10B00C3-A634-4B64-A8FA-8C6FBF438E1E}" type="slidenum">
              <a:rPr lang="en-GB" smtClean="0"/>
              <a:t>5</a:t>
            </a:fld>
            <a:endParaRPr lang="en-GB"/>
          </a:p>
        </p:txBody>
      </p:sp>
    </p:spTree>
    <p:extLst>
      <p:ext uri="{BB962C8B-B14F-4D97-AF65-F5344CB8AC3E}">
        <p14:creationId xmlns:p14="http://schemas.microsoft.com/office/powerpoint/2010/main" val="34265582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10B00C3-A634-4B64-A8FA-8C6FBF438E1E}" type="slidenum">
              <a:rPr lang="en-GB" smtClean="0"/>
              <a:t>6</a:t>
            </a:fld>
            <a:endParaRPr lang="en-GB"/>
          </a:p>
        </p:txBody>
      </p:sp>
    </p:spTree>
    <p:extLst>
      <p:ext uri="{BB962C8B-B14F-4D97-AF65-F5344CB8AC3E}">
        <p14:creationId xmlns:p14="http://schemas.microsoft.com/office/powerpoint/2010/main" val="1010466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7</a:t>
            </a:fld>
            <a:endParaRPr lang="en-GB"/>
          </a:p>
        </p:txBody>
      </p:sp>
    </p:spTree>
    <p:extLst>
      <p:ext uri="{BB962C8B-B14F-4D97-AF65-F5344CB8AC3E}">
        <p14:creationId xmlns:p14="http://schemas.microsoft.com/office/powerpoint/2010/main" val="267000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8</a:t>
            </a:fld>
            <a:endParaRPr lang="en-GB"/>
          </a:p>
        </p:txBody>
      </p:sp>
    </p:spTree>
    <p:extLst>
      <p:ext uri="{BB962C8B-B14F-4D97-AF65-F5344CB8AC3E}">
        <p14:creationId xmlns:p14="http://schemas.microsoft.com/office/powerpoint/2010/main" val="3399582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9</a:t>
            </a:fld>
            <a:endParaRPr lang="en-GB"/>
          </a:p>
        </p:txBody>
      </p:sp>
    </p:spTree>
    <p:extLst>
      <p:ext uri="{BB962C8B-B14F-4D97-AF65-F5344CB8AC3E}">
        <p14:creationId xmlns:p14="http://schemas.microsoft.com/office/powerpoint/2010/main" val="387520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10B00C3-A634-4B64-A8FA-8C6FBF438E1E}" type="slidenum">
              <a:rPr lang="en-GB" smtClean="0"/>
              <a:t>10</a:t>
            </a:fld>
            <a:endParaRPr lang="en-GB"/>
          </a:p>
        </p:txBody>
      </p:sp>
    </p:spTree>
    <p:extLst>
      <p:ext uri="{BB962C8B-B14F-4D97-AF65-F5344CB8AC3E}">
        <p14:creationId xmlns:p14="http://schemas.microsoft.com/office/powerpoint/2010/main" val="2738882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10B00C3-A634-4B64-A8FA-8C6FBF438E1E}" type="slidenum">
              <a:rPr lang="en-GB" smtClean="0"/>
              <a:t>11</a:t>
            </a:fld>
            <a:endParaRPr lang="en-GB"/>
          </a:p>
        </p:txBody>
      </p:sp>
    </p:spTree>
    <p:extLst>
      <p:ext uri="{BB962C8B-B14F-4D97-AF65-F5344CB8AC3E}">
        <p14:creationId xmlns:p14="http://schemas.microsoft.com/office/powerpoint/2010/main" val="3588652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10B00C3-A634-4B64-A8FA-8C6FBF438E1E}" type="slidenum">
              <a:rPr lang="en-GB" smtClean="0"/>
              <a:t>12</a:t>
            </a:fld>
            <a:endParaRPr lang="en-GB"/>
          </a:p>
        </p:txBody>
      </p:sp>
    </p:spTree>
    <p:extLst>
      <p:ext uri="{BB962C8B-B14F-4D97-AF65-F5344CB8AC3E}">
        <p14:creationId xmlns:p14="http://schemas.microsoft.com/office/powerpoint/2010/main" val="4641262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14</a:t>
            </a:fld>
            <a:endParaRPr lang="en-GB"/>
          </a:p>
        </p:txBody>
      </p:sp>
    </p:spTree>
    <p:extLst>
      <p:ext uri="{BB962C8B-B14F-4D97-AF65-F5344CB8AC3E}">
        <p14:creationId xmlns:p14="http://schemas.microsoft.com/office/powerpoint/2010/main" val="25275747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Mary Bitner, Bernard booms</a:t>
            </a:r>
          </a:p>
        </p:txBody>
      </p:sp>
      <p:sp>
        <p:nvSpPr>
          <p:cNvPr id="4" name="Slide Number Placeholder 3"/>
          <p:cNvSpPr>
            <a:spLocks noGrp="1"/>
          </p:cNvSpPr>
          <p:nvPr>
            <p:ph type="sldNum" sz="quarter" idx="5"/>
          </p:nvPr>
        </p:nvSpPr>
        <p:spPr/>
        <p:txBody>
          <a:bodyPr/>
          <a:lstStyle/>
          <a:p>
            <a:fld id="{C61AA1B0-6674-47E2-A806-BB52131062EA}" type="slidenum">
              <a:rPr lang="en-GB" smtClean="0"/>
              <a:t>15</a:t>
            </a:fld>
            <a:endParaRPr lang="en-GB"/>
          </a:p>
        </p:txBody>
      </p:sp>
    </p:spTree>
    <p:extLst>
      <p:ext uri="{BB962C8B-B14F-4D97-AF65-F5344CB8AC3E}">
        <p14:creationId xmlns:p14="http://schemas.microsoft.com/office/powerpoint/2010/main" val="3971687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668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strengths are internal so when you look for something specific that they do the reason why cant be “because of things happening around the world </a:t>
            </a:r>
            <a:r>
              <a:rPr lang="en-GB" dirty="0" err="1"/>
              <a:t>e.g</a:t>
            </a:r>
            <a:r>
              <a:rPr lang="en-GB" dirty="0"/>
              <a:t> economics/politics/war/famine etc, think, do they have the most skilled people, own their own supply chain (vertical integration) etc..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127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Weakness and opportunity similarity example -  if I have limited geographical range for my business like a local shop, there are many opportunities for growth and expansion, Deliveries, selling online, etc..</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6657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it important to set goals? </a:t>
            </a:r>
          </a:p>
          <a:p>
            <a:endParaRPr lang="en-GB" dirty="0"/>
          </a:p>
          <a:p>
            <a:r>
              <a:rPr lang="en-GB" dirty="0" err="1"/>
              <a:t>e.g</a:t>
            </a:r>
            <a:r>
              <a:rPr lang="en-GB" dirty="0"/>
              <a:t> shared vison for all, keeps us on track, helps identify all areas that need to be considered, consistency etc...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4F5602-060E-4B41-B6B2-6DE0F8D6B4B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3777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it important to set goals, </a:t>
            </a:r>
            <a:r>
              <a:rPr lang="en-GB" dirty="0" err="1"/>
              <a:t>e.g</a:t>
            </a:r>
            <a:r>
              <a:rPr lang="en-GB" dirty="0"/>
              <a:t> shared vison for all, keeps us on track, helps identify all areas that need to be considered, consistency etc...  </a:t>
            </a:r>
          </a:p>
        </p:txBody>
      </p:sp>
      <p:sp>
        <p:nvSpPr>
          <p:cNvPr id="4" name="Slide Number Placeholder 3"/>
          <p:cNvSpPr>
            <a:spLocks noGrp="1"/>
          </p:cNvSpPr>
          <p:nvPr>
            <p:ph type="sldNum" sz="quarter" idx="5"/>
          </p:nvPr>
        </p:nvSpPr>
        <p:spPr/>
        <p:txBody>
          <a:bodyPr/>
          <a:lstStyle/>
          <a:p>
            <a:fld id="{5C4F5602-060E-4B41-B6B2-6DE0F8D6B4BC}" type="slidenum">
              <a:rPr lang="en-GB" smtClean="0"/>
              <a:t>21</a:t>
            </a:fld>
            <a:endParaRPr lang="en-GB"/>
          </a:p>
        </p:txBody>
      </p:sp>
    </p:spTree>
    <p:extLst>
      <p:ext uri="{BB962C8B-B14F-4D97-AF65-F5344CB8AC3E}">
        <p14:creationId xmlns:p14="http://schemas.microsoft.com/office/powerpoint/2010/main" val="473777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assessment 2 you have a selection of hotels you can choose from however the savvy amongst you will use the hotel selection from your 1</a:t>
            </a:r>
            <a:r>
              <a:rPr lang="en-GB" baseline="30000" dirty="0"/>
              <a:t>st</a:t>
            </a:r>
            <a:r>
              <a:rPr lang="en-GB" dirty="0"/>
              <a:t> assessment as this will mean you already have a good idea of your hotels situation</a:t>
            </a:r>
          </a:p>
          <a:p>
            <a:r>
              <a:rPr lang="en-GB" dirty="0"/>
              <a:t>From assessment 1 you can identify weaknesses or difficulties where the brand may not be performing as well as possible, you can use this to identify and create a SMART target</a:t>
            </a:r>
          </a:p>
          <a:p>
            <a:endParaRPr lang="en-GB" dirty="0"/>
          </a:p>
          <a:p>
            <a:r>
              <a:rPr lang="en-GB" dirty="0" err="1"/>
              <a:t>e.g</a:t>
            </a:r>
            <a:r>
              <a:rPr lang="en-GB" dirty="0"/>
              <a:t> </a:t>
            </a:r>
            <a:r>
              <a:rPr lang="en-GB" dirty="0" err="1"/>
              <a:t>moxy</a:t>
            </a:r>
            <a:r>
              <a:rPr lang="en-GB" dirty="0"/>
              <a:t> hotel caters to the young and trendy but under utilise social media which is a priority channel for their target consumer profiles</a:t>
            </a:r>
          </a:p>
          <a:p>
            <a:endParaRPr lang="en-GB" dirty="0"/>
          </a:p>
          <a:p>
            <a:r>
              <a:rPr lang="en-GB" dirty="0"/>
              <a:t>So a SMART target for them may be “ the brand will Aim to release marketing communications via Twitter Instagram and ticktock twice per day in order to achieve 100,000 online interactions over an 18 month campaign measured utilising the </a:t>
            </a:r>
            <a:r>
              <a:rPr lang="en-GB" dirty="0" err="1"/>
              <a:t>hubspot</a:t>
            </a:r>
            <a:r>
              <a:rPr lang="en-GB" dirty="0"/>
              <a:t> social media management tool” </a:t>
            </a:r>
          </a:p>
          <a:p>
            <a:endParaRPr lang="en-GB" dirty="0"/>
          </a:p>
          <a:p>
            <a:r>
              <a:rPr lang="en-GB" dirty="0"/>
              <a:t>You will need to include a SMART target as part of your assessment 2. </a:t>
            </a:r>
          </a:p>
          <a:p>
            <a:endParaRPr lang="en-GB" dirty="0"/>
          </a:p>
          <a:p>
            <a:pPr marL="2286000" indent="-2286000" algn="just">
              <a:tabLst>
                <a:tab pos="457200" algn="l"/>
                <a:tab pos="914400" algn="l"/>
                <a:tab pos="1371600" algn="l"/>
                <a:tab pos="1828800" algn="l"/>
              </a:tabLst>
            </a:pPr>
            <a:r>
              <a:rPr lang="en-GB" sz="1800" b="0" dirty="0">
                <a:effectLst/>
                <a:latin typeface="Arial" panose="020B0604020202020204" pitchFamily="34" charset="0"/>
                <a:ea typeface="Times New Roman" panose="02020603050405020304" pitchFamily="18" charset="0"/>
              </a:rPr>
              <a:t>Hilton Hotel</a:t>
            </a:r>
            <a:endParaRPr lang="en-GB" sz="1800" b="1" dirty="0">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err="1">
                <a:effectLst/>
                <a:latin typeface="Arial" panose="020B0604020202020204" pitchFamily="34" charset="0"/>
                <a:ea typeface="Times New Roman" panose="02020603050405020304" pitchFamily="18" charset="0"/>
              </a:rPr>
              <a:t>JoandJoe</a:t>
            </a:r>
            <a:endParaRPr lang="en-GB" sz="1800" b="1" dirty="0">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a:effectLst/>
                <a:latin typeface="Arial" panose="020B0604020202020204" pitchFamily="34" charset="0"/>
                <a:ea typeface="Times New Roman" panose="02020603050405020304" pitchFamily="18" charset="0"/>
              </a:rPr>
              <a:t>Grand Hyatt</a:t>
            </a:r>
            <a:endParaRPr lang="en-GB" sz="1800" b="1" dirty="0">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a:solidFill>
                  <a:srgbClr val="FF0000"/>
                </a:solidFill>
                <a:effectLst/>
                <a:latin typeface="Arial" panose="020B0604020202020204" pitchFamily="34" charset="0"/>
                <a:ea typeface="Times New Roman" panose="02020603050405020304" pitchFamily="18" charset="0"/>
              </a:rPr>
              <a:t>Holiday Inn</a:t>
            </a:r>
            <a:endParaRPr lang="en-GB" sz="1800" b="1" dirty="0">
              <a:solidFill>
                <a:srgbClr val="FF0000"/>
              </a:solidFill>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a:effectLst/>
                <a:latin typeface="Arial" panose="020B0604020202020204" pitchFamily="34" charset="0"/>
                <a:ea typeface="Times New Roman" panose="02020603050405020304" pitchFamily="18" charset="0"/>
              </a:rPr>
              <a:t>Six Senses</a:t>
            </a:r>
            <a:endParaRPr lang="en-GB" sz="1800" b="1" dirty="0">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a:effectLst/>
                <a:latin typeface="Arial" panose="020B0604020202020204" pitchFamily="34" charset="0"/>
                <a:ea typeface="Times New Roman" panose="02020603050405020304" pitchFamily="18" charset="0"/>
              </a:rPr>
              <a:t>Best Western</a:t>
            </a:r>
            <a:endParaRPr lang="en-GB" sz="1800" b="1" dirty="0">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a:effectLst/>
                <a:latin typeface="Arial" panose="020B0604020202020204" pitchFamily="34" charset="0"/>
                <a:ea typeface="Times New Roman" panose="02020603050405020304" pitchFamily="18" charset="0"/>
              </a:rPr>
              <a:t>Raffles</a:t>
            </a:r>
            <a:endParaRPr lang="en-GB" sz="1800" b="1" dirty="0">
              <a:effectLst/>
              <a:latin typeface="Times New Roman" panose="02020603050405020304" pitchFamily="18" charset="0"/>
              <a:ea typeface="Times New Roman" panose="02020603050405020304" pitchFamily="18" charset="0"/>
            </a:endParaRPr>
          </a:p>
          <a:p>
            <a:pPr marL="2286000" indent="-2286000" algn="just">
              <a:tabLst>
                <a:tab pos="457200" algn="l"/>
                <a:tab pos="914400" algn="l"/>
                <a:tab pos="1371600" algn="l"/>
                <a:tab pos="1828800" algn="l"/>
              </a:tabLst>
            </a:pPr>
            <a:r>
              <a:rPr lang="en-GB" sz="1800" b="0" dirty="0">
                <a:effectLst/>
                <a:latin typeface="Arial" panose="020B0604020202020204" pitchFamily="34" charset="0"/>
                <a:ea typeface="Times New Roman" panose="02020603050405020304" pitchFamily="18" charset="0"/>
              </a:rPr>
              <a:t>Ibis</a:t>
            </a:r>
            <a:endParaRPr lang="en-GB" sz="1800" b="1"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C4F5602-060E-4B41-B6B2-6DE0F8D6B4BC}" type="slidenum">
              <a:rPr lang="en-GB" smtClean="0"/>
              <a:t>22</a:t>
            </a:fld>
            <a:endParaRPr lang="en-GB"/>
          </a:p>
        </p:txBody>
      </p:sp>
    </p:spTree>
    <p:extLst>
      <p:ext uri="{BB962C8B-B14F-4D97-AF65-F5344CB8AC3E}">
        <p14:creationId xmlns:p14="http://schemas.microsoft.com/office/powerpoint/2010/main" val="1491463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29033AE0-F5F8-4D39-9BF5-755C53B82BD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5675">
              <a:spcBef>
                <a:spcPct val="30000"/>
              </a:spcBef>
              <a:defRPr sz="1200">
                <a:solidFill>
                  <a:schemeClr val="tx1"/>
                </a:solidFill>
                <a:latin typeface="Arial" panose="020B0604020202020204" pitchFamily="34" charset="0"/>
              </a:defRPr>
            </a:lvl1pPr>
            <a:lvl2pPr marL="742950" indent="-285750" defTabSz="955675">
              <a:spcBef>
                <a:spcPct val="30000"/>
              </a:spcBef>
              <a:defRPr sz="1200">
                <a:solidFill>
                  <a:schemeClr val="tx1"/>
                </a:solidFill>
                <a:latin typeface="Arial" panose="020B0604020202020204" pitchFamily="34" charset="0"/>
              </a:defRPr>
            </a:lvl2pPr>
            <a:lvl3pPr marL="1143000" indent="-228600" defTabSz="955675">
              <a:spcBef>
                <a:spcPct val="30000"/>
              </a:spcBef>
              <a:defRPr sz="1200">
                <a:solidFill>
                  <a:schemeClr val="tx1"/>
                </a:solidFill>
                <a:latin typeface="Arial" panose="020B0604020202020204" pitchFamily="34" charset="0"/>
              </a:defRPr>
            </a:lvl3pPr>
            <a:lvl4pPr marL="1600200" indent="-228600" defTabSz="955675">
              <a:spcBef>
                <a:spcPct val="30000"/>
              </a:spcBef>
              <a:defRPr sz="1200">
                <a:solidFill>
                  <a:schemeClr val="tx1"/>
                </a:solidFill>
                <a:latin typeface="Arial" panose="020B0604020202020204" pitchFamily="34" charset="0"/>
              </a:defRPr>
            </a:lvl4pPr>
            <a:lvl5pPr marL="2057400" indent="-228600" defTabSz="955675">
              <a:spcBef>
                <a:spcPct val="30000"/>
              </a:spcBef>
              <a:defRPr sz="1200">
                <a:solidFill>
                  <a:schemeClr val="tx1"/>
                </a:solidFill>
                <a:latin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3AB4E2A-C3AD-4E27-A0AB-ABFFEC2EBC48}" type="slidenum">
              <a:rPr lang="en-US" altLang="en-US" sz="1300"/>
              <a:pPr>
                <a:spcBef>
                  <a:spcPct val="0"/>
                </a:spcBef>
              </a:pPr>
              <a:t>23</a:t>
            </a:fld>
            <a:endParaRPr lang="en-US" altLang="en-US" sz="1300"/>
          </a:p>
        </p:txBody>
      </p:sp>
      <p:sp>
        <p:nvSpPr>
          <p:cNvPr id="27651" name="Rectangle 2">
            <a:extLst>
              <a:ext uri="{FF2B5EF4-FFF2-40B4-BE49-F238E27FC236}">
                <a16:creationId xmlns:a16="http://schemas.microsoft.com/office/drawing/2014/main" id="{F7EED0AA-AB2B-44D3-B171-05D6C7E36B5D}"/>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0C563620-F359-41C4-901F-0D5D474431C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36383464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44C77DAB-11CA-4401-BE56-2B8E02216C54}"/>
              </a:ext>
            </a:extLst>
          </p:cNvPr>
          <p:cNvSpPr>
            <a:spLocks noGrp="1" noRot="1" noChangeAspect="1" noTextEdit="1"/>
          </p:cNvSpPr>
          <p:nvPr>
            <p:ph type="sldImg"/>
          </p:nvPr>
        </p:nvSpPr>
        <p:spPr>
          <a:ln/>
        </p:spPr>
      </p:sp>
      <p:sp>
        <p:nvSpPr>
          <p:cNvPr id="31747" name="Notes Placeholder 2">
            <a:extLst>
              <a:ext uri="{FF2B5EF4-FFF2-40B4-BE49-F238E27FC236}">
                <a16:creationId xmlns:a16="http://schemas.microsoft.com/office/drawing/2014/main" id="{1EBED81C-4DAF-42FA-8DB6-26D0121BD1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You need to consider – what media are our consumers reading/getting exposed to ? </a:t>
            </a:r>
            <a:r>
              <a:rPr lang="en-GB" altLang="en-US" dirty="0" err="1">
                <a:latin typeface="Arial" panose="020B0604020202020204" pitchFamily="34" charset="0"/>
              </a:rPr>
              <a:t>Eg</a:t>
            </a:r>
            <a:r>
              <a:rPr lang="en-GB" altLang="en-US" dirty="0">
                <a:latin typeface="Arial" panose="020B0604020202020204" pitchFamily="34" charset="0"/>
              </a:rPr>
              <a:t> Harrods guide and £1,500 toy car upcoming Christmas.</a:t>
            </a:r>
          </a:p>
          <a:p>
            <a:r>
              <a:rPr lang="en-GB" altLang="en-US" dirty="0">
                <a:latin typeface="Arial" panose="020B0604020202020204" pitchFamily="34" charset="0"/>
              </a:rPr>
              <a:t>Examples in Katz 2003 The Media Handbook 2</a:t>
            </a:r>
            <a:r>
              <a:rPr lang="en-GB" altLang="en-US" baseline="30000" dirty="0">
                <a:latin typeface="Arial" panose="020B0604020202020204" pitchFamily="34" charset="0"/>
              </a:rPr>
              <a:t>nd</a:t>
            </a:r>
            <a:r>
              <a:rPr lang="en-GB" altLang="en-US" dirty="0">
                <a:latin typeface="Arial" panose="020B0604020202020204" pitchFamily="34" charset="0"/>
              </a:rPr>
              <a:t> ed. </a:t>
            </a:r>
          </a:p>
          <a:p>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044C6B75-7A04-451C-B6B1-39AB4BC5652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5675">
              <a:spcBef>
                <a:spcPct val="30000"/>
              </a:spcBef>
              <a:defRPr sz="1200">
                <a:solidFill>
                  <a:schemeClr val="tx1"/>
                </a:solidFill>
                <a:latin typeface="Arial" panose="020B0604020202020204" pitchFamily="34" charset="0"/>
              </a:defRPr>
            </a:lvl1pPr>
            <a:lvl2pPr marL="742950" indent="-285750" defTabSz="955675">
              <a:spcBef>
                <a:spcPct val="30000"/>
              </a:spcBef>
              <a:defRPr sz="1200">
                <a:solidFill>
                  <a:schemeClr val="tx1"/>
                </a:solidFill>
                <a:latin typeface="Arial" panose="020B0604020202020204" pitchFamily="34" charset="0"/>
              </a:defRPr>
            </a:lvl2pPr>
            <a:lvl3pPr marL="1143000" indent="-228600" defTabSz="955675">
              <a:spcBef>
                <a:spcPct val="30000"/>
              </a:spcBef>
              <a:defRPr sz="1200">
                <a:solidFill>
                  <a:schemeClr val="tx1"/>
                </a:solidFill>
                <a:latin typeface="Arial" panose="020B0604020202020204" pitchFamily="34" charset="0"/>
              </a:defRPr>
            </a:lvl3pPr>
            <a:lvl4pPr marL="1600200" indent="-228600" defTabSz="955675">
              <a:spcBef>
                <a:spcPct val="30000"/>
              </a:spcBef>
              <a:defRPr sz="1200">
                <a:solidFill>
                  <a:schemeClr val="tx1"/>
                </a:solidFill>
                <a:latin typeface="Arial" panose="020B0604020202020204" pitchFamily="34" charset="0"/>
              </a:defRPr>
            </a:lvl4pPr>
            <a:lvl5pPr marL="2057400" indent="-228600" defTabSz="955675">
              <a:spcBef>
                <a:spcPct val="30000"/>
              </a:spcBef>
              <a:defRPr sz="1200">
                <a:solidFill>
                  <a:schemeClr val="tx1"/>
                </a:solidFill>
                <a:latin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53B32C-9D04-40E2-926E-5BEE40DF4411}" type="slidenum">
              <a:rPr lang="en-US" altLang="en-US" sz="1300"/>
              <a:pPr>
                <a:spcBef>
                  <a:spcPct val="0"/>
                </a:spcBef>
              </a:pPr>
              <a:t>24</a:t>
            </a:fld>
            <a:endParaRPr lang="en-US" altLang="en-US" sz="1300"/>
          </a:p>
        </p:txBody>
      </p:sp>
    </p:spTree>
    <p:extLst>
      <p:ext uri="{BB962C8B-B14F-4D97-AF65-F5344CB8AC3E}">
        <p14:creationId xmlns:p14="http://schemas.microsoft.com/office/powerpoint/2010/main" val="3307990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p:spPr>
        <p:txBody>
          <a:bodyPr/>
          <a:lstStyle/>
          <a:p>
            <a:pPr eaLnBrk="1" hangingPunct="1"/>
            <a:r>
              <a:rPr lang="en-GB" altLang="en-US" dirty="0"/>
              <a:t>Emotion always trumps reason</a:t>
            </a:r>
          </a:p>
          <a:p>
            <a:pPr eaLnBrk="1" hangingPunct="1"/>
            <a:endParaRPr lang="en-GB" altLang="en-US" dirty="0"/>
          </a:p>
        </p:txBody>
      </p:sp>
      <p:sp>
        <p:nvSpPr>
          <p:cNvPr id="6144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5B87A2-6786-4B78-A297-905F063CAC13}" type="slidenum">
              <a:rPr lang="en-GB" altLang="en-US"/>
              <a:pPr/>
              <a:t>25</a:t>
            </a:fld>
            <a:endParaRPr lang="en-GB" altLang="en-US"/>
          </a:p>
        </p:txBody>
      </p:sp>
    </p:spTree>
    <p:extLst>
      <p:ext uri="{BB962C8B-B14F-4D97-AF65-F5344CB8AC3E}">
        <p14:creationId xmlns:p14="http://schemas.microsoft.com/office/powerpoint/2010/main" val="2332026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2FC05D7C-4877-44DE-9FB1-889AA6DB0FE4}" type="slidenum">
              <a:rPr lang="en-US" altLang="en-US">
                <a:latin typeface="Arial" panose="020B0604020202020204" pitchFamily="34" charset="0"/>
              </a:rPr>
              <a:pPr eaLnBrk="1" hangingPunct="1">
                <a:spcBef>
                  <a:spcPct val="0"/>
                </a:spcBef>
              </a:pPr>
              <a:t>26</a:t>
            </a:fld>
            <a:endParaRPr lang="en-US" altLang="en-US">
              <a:latin typeface="Arial" panose="020B0604020202020204" pitchFamily="34" charset="0"/>
            </a:endParaRPr>
          </a:p>
        </p:txBody>
      </p:sp>
    </p:spTree>
    <p:extLst>
      <p:ext uri="{BB962C8B-B14F-4D97-AF65-F5344CB8AC3E}">
        <p14:creationId xmlns:p14="http://schemas.microsoft.com/office/powerpoint/2010/main" val="804194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7BFD8E8E-D6B3-45AB-BD28-76DCE7B705E1}" type="slidenum">
              <a:rPr lang="en-US" altLang="en-US">
                <a:latin typeface="Arial" panose="020B0604020202020204" pitchFamily="34" charset="0"/>
              </a:rPr>
              <a:pPr eaLnBrk="1" hangingPunct="1">
                <a:spcBef>
                  <a:spcPct val="0"/>
                </a:spcBef>
              </a:pPr>
              <a:t>27</a:t>
            </a:fld>
            <a:endParaRPr lang="en-US" altLang="en-US">
              <a:latin typeface="Arial" panose="020B0604020202020204" pitchFamily="34" charset="0"/>
            </a:endParaRPr>
          </a:p>
        </p:txBody>
      </p:sp>
    </p:spTree>
    <p:extLst>
      <p:ext uri="{BB962C8B-B14F-4D97-AF65-F5344CB8AC3E}">
        <p14:creationId xmlns:p14="http://schemas.microsoft.com/office/powerpoint/2010/main" val="32530948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28</a:t>
            </a:fld>
            <a:endParaRPr lang="en-GB"/>
          </a:p>
        </p:txBody>
      </p:sp>
    </p:spTree>
    <p:extLst>
      <p:ext uri="{BB962C8B-B14F-4D97-AF65-F5344CB8AC3E}">
        <p14:creationId xmlns:p14="http://schemas.microsoft.com/office/powerpoint/2010/main" val="40036349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29</a:t>
            </a:fld>
            <a:endParaRPr lang="en-GB"/>
          </a:p>
        </p:txBody>
      </p:sp>
    </p:spTree>
    <p:extLst>
      <p:ext uri="{BB962C8B-B14F-4D97-AF65-F5344CB8AC3E}">
        <p14:creationId xmlns:p14="http://schemas.microsoft.com/office/powerpoint/2010/main" val="23839373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10B00C3-A634-4B64-A8FA-8C6FBF438E1E}" type="slidenum">
              <a:rPr lang="en-GB" smtClean="0"/>
              <a:t>30</a:t>
            </a:fld>
            <a:endParaRPr lang="en-GB"/>
          </a:p>
        </p:txBody>
      </p:sp>
    </p:spTree>
    <p:extLst>
      <p:ext uri="{BB962C8B-B14F-4D97-AF65-F5344CB8AC3E}">
        <p14:creationId xmlns:p14="http://schemas.microsoft.com/office/powerpoint/2010/main" val="1416434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83284890-85D2-4D7B-8EF5-15A9C1DB8F42}" type="datetimeFigureOut">
              <a:rPr lang="en-US" smtClean="0"/>
              <a:t>12/8/2025</a:t>
            </a:fld>
            <a:endParaRPr lang="en-US" dirty="0"/>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04693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82F5661D-6934-4B32-B92C-470368BF1EC6}" type="datetimeFigureOut">
              <a:rPr lang="en-US" smtClean="0"/>
              <a:t>12/8/2025</a:t>
            </a:fld>
            <a:endParaRPr lang="en-US" dirty="0"/>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62789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C6F822A4-8DA6-4447-9B1F-C5DB58435268}" type="datetimeFigureOut">
              <a:rPr lang="en-US" smtClean="0"/>
              <a:t>12/8/2025</a:t>
            </a:fld>
            <a:endParaRPr lang="en-US" dirty="0"/>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45399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E548D31E-DCDA-41A7-9C67-C4B11B94D21D}" type="datetimeFigureOut">
              <a:rPr lang="en-US" smtClean="0"/>
              <a:t>12/8/2025</a:t>
            </a:fld>
            <a:endParaRPr lang="en-US" dirty="0"/>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217958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9B3762C0-B258-48F1-ADE6-176B4174CCDD}" type="datetimeFigureOut">
              <a:rPr lang="en-US" smtClean="0"/>
              <a:t>12/8/2025</a:t>
            </a:fld>
            <a:endParaRPr lang="en-US" dirty="0"/>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35246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677919A6-33EB-49BD-A62F-1FA56B9F9712}" type="datetimeFigureOut">
              <a:rPr lang="en-US" smtClean="0"/>
              <a:t>12/8/2025</a:t>
            </a:fld>
            <a:endParaRPr lang="en-US" dirty="0"/>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032528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CA4E7D1B-D673-4CF6-8672-009D42ABD2A0}" type="datetimeFigureOut">
              <a:rPr lang="en-US" smtClean="0"/>
              <a:t>12/8/2025</a:t>
            </a:fld>
            <a:endParaRPr lang="en-US" dirty="0"/>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61827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DA16AA21-1863-4931-97CB-99D0A168701B}" type="datetimeFigureOut">
              <a:rPr lang="en-US" smtClean="0"/>
              <a:t>12/8/2025</a:t>
            </a:fld>
            <a:endParaRPr lang="en-US" dirty="0"/>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13464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3772C379-9A7C-4C87-A116-CBE9F58B04C5}" type="datetimeFigureOut">
              <a:rPr lang="en-US" smtClean="0"/>
              <a:t>12/8/2025</a:t>
            </a:fld>
            <a:endParaRPr lang="en-US" dirty="0"/>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64635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87157CC2-0FC8-4686-B024-99790E0F5162}" type="datetimeFigureOut">
              <a:rPr lang="en-US" smtClean="0"/>
              <a:t>12/8/2025</a:t>
            </a:fld>
            <a:endParaRPr lang="en-US" dirty="0"/>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16413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F6764DA5-CD3D-4590-A511-FCD3BC7A793E}" type="datetimeFigureOut">
              <a:rPr lang="en-US" smtClean="0"/>
              <a:t>12/8/2025</a:t>
            </a:fld>
            <a:endParaRPr lang="en-US" dirty="0"/>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737711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044412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2454943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2909148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7226015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1674813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49074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2726645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090087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891199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41512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08/12/2025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8280241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2" y="1516011"/>
            <a:ext cx="1074419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343100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26633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4C608-40B1-4030-A28D-5B74BC98ADCE}" type="datetimeFigureOut">
              <a:rPr lang="en-US" smtClean="0"/>
              <a:t>12/8/2025</a:t>
            </a:fld>
            <a:endParaRPr lang="en-US" dirty="0"/>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6381560"/>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08/12/2025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1417457192"/>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13.png"/><Relationship Id="rId7" Type="http://schemas.openxmlformats.org/officeDocument/2006/relationships/image" Target="../media/image17.png"/><Relationship Id="rId12"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6.jpeg"/><Relationship Id="rId11" Type="http://schemas.openxmlformats.org/officeDocument/2006/relationships/diagramColors" Target="../diagrams/colors1.xml"/><Relationship Id="rId5" Type="http://schemas.openxmlformats.org/officeDocument/2006/relationships/image" Target="../media/image15.jpeg"/><Relationship Id="rId10" Type="http://schemas.openxmlformats.org/officeDocument/2006/relationships/diagramQuickStyle" Target="../diagrams/quickStyle1.xml"/><Relationship Id="rId4" Type="http://schemas.openxmlformats.org/officeDocument/2006/relationships/image" Target="../media/image14.png"/><Relationship Id="rId9"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YCoQwZ9BQ9Q"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hyperlink" Target="https://www.youtube.com/watch?v=6gDCAEyLABo"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vDGrfhJH1P4"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s://www.youtube.com/watch?v=eZgD89VYkVc"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US" altLang="en-US" dirty="0"/>
              <a:t>A marketing and sales planning framework</a:t>
            </a:r>
            <a:endParaRPr lang="en-GB" dirty="0"/>
          </a:p>
        </p:txBody>
      </p:sp>
      <p:pic>
        <p:nvPicPr>
          <p:cNvPr id="4" name="Picture 3" descr="Y:\Graphics\Powerpoint\PE_UK\PE515-FILL\Final Files\GIf\ch05\M05NF006.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2347" y="1462208"/>
            <a:ext cx="8442894" cy="419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0318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8704" y="551346"/>
            <a:ext cx="11594592" cy="3139321"/>
          </a:xfrm>
          <a:prstGeom prst="rect">
            <a:avLst/>
          </a:prstGeom>
        </p:spPr>
        <p:txBody>
          <a:bodyPr wrap="square">
            <a:spAutoFit/>
          </a:bodyPr>
          <a:lstStyle/>
          <a:p>
            <a:r>
              <a:rPr lang="en-US" b="1" dirty="0"/>
              <a:t>Assessment 2</a:t>
            </a:r>
          </a:p>
          <a:p>
            <a:r>
              <a:rPr lang="en-US" b="1" dirty="0"/>
              <a:t>Component A (50%) Sales Plan (1500 words) -/+10%</a:t>
            </a:r>
            <a:endParaRPr lang="en-GB" dirty="0"/>
          </a:p>
          <a:p>
            <a:r>
              <a:rPr lang="en-US" b="1" dirty="0"/>
              <a:t> </a:t>
            </a:r>
            <a:endParaRPr lang="en-GB" dirty="0"/>
          </a:p>
          <a:p>
            <a:r>
              <a:rPr lang="en-US" dirty="0"/>
              <a:t>Bringing together all the relevant sales and marketing information you have gathered on your restaurant; you will propose a targeted strategy that will help drive the business forward. The purpose of this plan will be to increase both visibility/Profile and sales for the restaurant. You will develop a piece of digital marketing content as part of your plan (see Component B).</a:t>
            </a:r>
            <a:endParaRPr lang="en-GB" dirty="0"/>
          </a:p>
          <a:p>
            <a:r>
              <a:rPr lang="en-US" dirty="0"/>
              <a:t> </a:t>
            </a:r>
            <a:endParaRPr lang="en-GB" dirty="0"/>
          </a:p>
          <a:p>
            <a:r>
              <a:rPr lang="en-US" dirty="0"/>
              <a:t>Consider what you are trying to achieve and to whom it is targeted. Has this been tried before and with what degree of success? How will you measure the success or otherwise of your project? For example, additional revenue streams, targeted promotions and staff training could be considered. </a:t>
            </a:r>
            <a:endParaRPr lang="en-GB" dirty="0"/>
          </a:p>
        </p:txBody>
      </p:sp>
    </p:spTree>
    <p:extLst>
      <p:ext uri="{BB962C8B-B14F-4D97-AF65-F5344CB8AC3E}">
        <p14:creationId xmlns:p14="http://schemas.microsoft.com/office/powerpoint/2010/main" val="3746447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0BC09B-46DD-9BE9-4970-E9D9EE7E937D}"/>
              </a:ext>
            </a:extLst>
          </p:cNvPr>
          <p:cNvSpPr>
            <a:spLocks noGrp="1"/>
          </p:cNvSpPr>
          <p:nvPr>
            <p:ph idx="1"/>
          </p:nvPr>
        </p:nvSpPr>
        <p:spPr>
          <a:xfrm>
            <a:off x="838200" y="758825"/>
            <a:ext cx="10515600" cy="4351338"/>
          </a:xfrm>
        </p:spPr>
        <p:txBody>
          <a:bodyPr>
            <a:normAutofit fontScale="85000" lnSpcReduction="10000"/>
          </a:bodyPr>
          <a:lstStyle/>
          <a:p>
            <a:r>
              <a:rPr lang="en-US" b="1" dirty="0"/>
              <a:t>Component B (50%) Presentation (10 mins) -/+10%</a:t>
            </a:r>
            <a:endParaRPr lang="en-GB" dirty="0"/>
          </a:p>
          <a:p>
            <a:r>
              <a:rPr lang="en-US" dirty="0"/>
              <a:t>Your presentation will focus on the piece of digital content you have created as part of your plan. You will play your content and then explain how it contributes to increasing both visibility and sales of the restaurant to a new market.</a:t>
            </a:r>
            <a:endParaRPr lang="en-GB" dirty="0"/>
          </a:p>
          <a:p>
            <a:pPr marL="0" indent="0">
              <a:buNone/>
            </a:pPr>
            <a:r>
              <a:rPr lang="en-US" b="1" dirty="0"/>
              <a:t> </a:t>
            </a:r>
            <a:endParaRPr lang="en-GB" dirty="0"/>
          </a:p>
          <a:p>
            <a:r>
              <a:rPr lang="en-US" dirty="0"/>
              <a:t>The presentation will be prepared using PowerPoint and must last for 10 </a:t>
            </a:r>
            <a:r>
              <a:rPr lang="en-US" b="1" dirty="0"/>
              <a:t>minutes</a:t>
            </a:r>
            <a:r>
              <a:rPr lang="en-US" dirty="0"/>
              <a:t> (this is a timed exercise, and you will not be permitted to go over the time, with marks potentially being deducted for a presentation that is very short or long).</a:t>
            </a:r>
            <a:endParaRPr lang="en-GB" dirty="0"/>
          </a:p>
          <a:p>
            <a:pPr marL="0" indent="0">
              <a:buNone/>
            </a:pPr>
            <a:r>
              <a:rPr lang="en-US" dirty="0"/>
              <a:t> </a:t>
            </a:r>
            <a:endParaRPr lang="en-GB" dirty="0"/>
          </a:p>
          <a:p>
            <a:r>
              <a:rPr lang="en-US" dirty="0"/>
              <a:t>Remember that you only have a short time to present, so keep the slides punchy and to the point. Remember, enthusiasm backed by data and a solid plan is the best way to sell to an audience.</a:t>
            </a:r>
            <a:endParaRPr lang="en-GB" dirty="0"/>
          </a:p>
          <a:p>
            <a:endParaRPr lang="en-GB" dirty="0"/>
          </a:p>
        </p:txBody>
      </p:sp>
    </p:spTree>
    <p:extLst>
      <p:ext uri="{BB962C8B-B14F-4D97-AF65-F5344CB8AC3E}">
        <p14:creationId xmlns:p14="http://schemas.microsoft.com/office/powerpoint/2010/main" val="453194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2287" y="197784"/>
            <a:ext cx="9966960" cy="3035808"/>
          </a:xfrm>
        </p:spPr>
        <p:txBody>
          <a:bodyPr/>
          <a:lstStyle/>
          <a:p>
            <a:r>
              <a:rPr lang="en-GB" sz="6600" dirty="0"/>
              <a:t>Marketing communications: </a:t>
            </a:r>
            <a:r>
              <a:rPr lang="en-GB" sz="5400" dirty="0"/>
              <a:t>strategy and planning</a:t>
            </a:r>
          </a:p>
        </p:txBody>
      </p:sp>
      <p:sp>
        <p:nvSpPr>
          <p:cNvPr id="4" name="TextBox 3"/>
          <p:cNvSpPr txBox="1"/>
          <p:nvPr/>
        </p:nvSpPr>
        <p:spPr>
          <a:xfrm>
            <a:off x="3574473" y="3757352"/>
            <a:ext cx="7099069" cy="369332"/>
          </a:xfrm>
          <a:prstGeom prst="rect">
            <a:avLst/>
          </a:prstGeom>
          <a:noFill/>
        </p:spPr>
        <p:txBody>
          <a:bodyPr wrap="square" rtlCol="0">
            <a:spAutoFit/>
          </a:bodyPr>
          <a:lstStyle/>
          <a:p>
            <a:r>
              <a:rPr lang="en-GB" dirty="0"/>
              <a:t>production orientation v’s market orientation</a:t>
            </a:r>
          </a:p>
        </p:txBody>
      </p:sp>
      <p:sp>
        <p:nvSpPr>
          <p:cNvPr id="5" name="TextBox 4"/>
          <p:cNvSpPr txBox="1"/>
          <p:nvPr/>
        </p:nvSpPr>
        <p:spPr>
          <a:xfrm>
            <a:off x="1363287" y="4371109"/>
            <a:ext cx="9842269" cy="923330"/>
          </a:xfrm>
          <a:prstGeom prst="rect">
            <a:avLst/>
          </a:prstGeom>
          <a:noFill/>
        </p:spPr>
        <p:txBody>
          <a:bodyPr wrap="square" rtlCol="0">
            <a:spAutoFit/>
          </a:bodyPr>
          <a:lstStyle/>
          <a:p>
            <a:r>
              <a:rPr lang="en-GB" dirty="0"/>
              <a:t>A market orientation to strategy requires a consideration of the needs of the audience first and then a determination of the various messages, media and disciplines necessary to accomplish the strategy: an outside-in approach</a:t>
            </a:r>
          </a:p>
        </p:txBody>
      </p:sp>
      <p:sp>
        <p:nvSpPr>
          <p:cNvPr id="3" name="Rectangle 2"/>
          <p:cNvSpPr/>
          <p:nvPr/>
        </p:nvSpPr>
        <p:spPr>
          <a:xfrm>
            <a:off x="4972050" y="543288"/>
            <a:ext cx="7096125" cy="369332"/>
          </a:xfrm>
          <a:prstGeom prst="rect">
            <a:avLst/>
          </a:prstGeom>
        </p:spPr>
        <p:txBody>
          <a:bodyPr wrap="square">
            <a:spAutoFit/>
          </a:bodyPr>
          <a:lstStyle/>
          <a:p>
            <a:r>
              <a:rPr lang="en-US" dirty="0">
                <a:solidFill>
                  <a:srgbClr val="001BA0"/>
                </a:solidFill>
              </a:rPr>
              <a:t>‘a plan of action designed to achieve a long-term or overall aim’</a:t>
            </a:r>
            <a:endParaRPr lang="en-GB" dirty="0"/>
          </a:p>
        </p:txBody>
      </p:sp>
    </p:spTree>
    <p:extLst>
      <p:ext uri="{BB962C8B-B14F-4D97-AF65-F5344CB8AC3E}">
        <p14:creationId xmlns:p14="http://schemas.microsoft.com/office/powerpoint/2010/main" val="3537788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Graphics\Powerpoint\PE_UK\PE515-FILL\Final Files\GIf\ch05\M05NF0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7874" y="1871887"/>
            <a:ext cx="4181475" cy="418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957543" y="262543"/>
            <a:ext cx="5966043" cy="1609344"/>
          </a:xfrm>
        </p:spPr>
        <p:txBody>
          <a:bodyPr>
            <a:normAutofit fontScale="90000"/>
          </a:bodyPr>
          <a:lstStyle/>
          <a:p>
            <a:pPr algn="r">
              <a:spcBef>
                <a:spcPct val="50000"/>
              </a:spcBef>
            </a:pPr>
            <a:r>
              <a:rPr lang="en-US" altLang="en-US" sz="4000" dirty="0"/>
              <a:t>Four interpretations of marketing communications strategy</a:t>
            </a:r>
            <a:endParaRPr lang="en-GB" altLang="en-US" sz="4000" dirty="0"/>
          </a:p>
        </p:txBody>
      </p:sp>
      <p:sp>
        <p:nvSpPr>
          <p:cNvPr id="5" name="TextBox 4"/>
          <p:cNvSpPr txBox="1"/>
          <p:nvPr/>
        </p:nvSpPr>
        <p:spPr>
          <a:xfrm>
            <a:off x="561197" y="2177103"/>
            <a:ext cx="5999120" cy="1815882"/>
          </a:xfrm>
          <a:prstGeom prst="rect">
            <a:avLst/>
          </a:prstGeom>
          <a:noFill/>
        </p:spPr>
        <p:txBody>
          <a:bodyPr wrap="square" rtlCol="0">
            <a:spAutoFit/>
          </a:bodyPr>
          <a:lstStyle/>
          <a:p>
            <a:r>
              <a:rPr lang="en-GB" sz="2800" dirty="0"/>
              <a:t>Marketing communications strategy concerns the overall approach used to realise marketing objectives, within an audience related context.</a:t>
            </a:r>
          </a:p>
        </p:txBody>
      </p:sp>
      <p:sp>
        <p:nvSpPr>
          <p:cNvPr id="6" name="TextBox 5"/>
          <p:cNvSpPr txBox="1"/>
          <p:nvPr/>
        </p:nvSpPr>
        <p:spPr>
          <a:xfrm rot="19516882">
            <a:off x="967453" y="1087057"/>
            <a:ext cx="457670" cy="1569660"/>
          </a:xfrm>
          <a:prstGeom prst="rect">
            <a:avLst/>
          </a:prstGeom>
          <a:noFill/>
        </p:spPr>
        <p:txBody>
          <a:bodyPr wrap="square" rtlCol="0">
            <a:spAutoFit/>
          </a:bodyPr>
          <a:lstStyle/>
          <a:p>
            <a:r>
              <a:rPr lang="en-GB" sz="9600" dirty="0"/>
              <a:t>?</a:t>
            </a:r>
          </a:p>
        </p:txBody>
      </p:sp>
    </p:spTree>
    <p:extLst>
      <p:ext uri="{BB962C8B-B14F-4D97-AF65-F5344CB8AC3E}">
        <p14:creationId xmlns:p14="http://schemas.microsoft.com/office/powerpoint/2010/main" val="3010366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0451" y="4224338"/>
            <a:ext cx="3511549" cy="2633662"/>
          </a:xfrm>
          <a:prstGeom prst="rect">
            <a:avLst/>
          </a:prstGeom>
        </p:spPr>
      </p:pic>
      <p:sp>
        <p:nvSpPr>
          <p:cNvPr id="2" name="Title 1"/>
          <p:cNvSpPr>
            <a:spLocks noGrp="1"/>
          </p:cNvSpPr>
          <p:nvPr>
            <p:ph type="title"/>
          </p:nvPr>
        </p:nvSpPr>
        <p:spPr>
          <a:xfrm>
            <a:off x="283028" y="9768"/>
            <a:ext cx="10515600" cy="1325563"/>
          </a:xfrm>
        </p:spPr>
        <p:txBody>
          <a:bodyPr/>
          <a:lstStyle/>
          <a:p>
            <a:r>
              <a:rPr lang="en-GB" dirty="0"/>
              <a:t>Positioning strategies</a:t>
            </a:r>
          </a:p>
        </p:txBody>
      </p:sp>
      <p:sp>
        <p:nvSpPr>
          <p:cNvPr id="3" name="Content Placeholder 2"/>
          <p:cNvSpPr>
            <a:spLocks noGrp="1"/>
          </p:cNvSpPr>
          <p:nvPr>
            <p:ph idx="1"/>
          </p:nvPr>
        </p:nvSpPr>
        <p:spPr>
          <a:xfrm>
            <a:off x="518668" y="1901286"/>
            <a:ext cx="7091935" cy="4646104"/>
          </a:xfrm>
        </p:spPr>
        <p:txBody>
          <a:bodyPr/>
          <a:lstStyle/>
          <a:p>
            <a:r>
              <a:rPr lang="en-GB" sz="4000" dirty="0"/>
              <a:t>S</a:t>
            </a:r>
            <a:r>
              <a:rPr lang="en-GB" dirty="0"/>
              <a:t>egmenting </a:t>
            </a:r>
          </a:p>
          <a:p>
            <a:r>
              <a:rPr lang="en-GB" sz="4000" dirty="0"/>
              <a:t>T</a:t>
            </a:r>
            <a:r>
              <a:rPr lang="en-GB" dirty="0"/>
              <a:t>argeting </a:t>
            </a:r>
          </a:p>
          <a:p>
            <a:r>
              <a:rPr lang="en-GB" sz="4000" dirty="0"/>
              <a:t>P</a:t>
            </a:r>
            <a:r>
              <a:rPr lang="en-GB" sz="3600" dirty="0"/>
              <a:t>ositioning</a:t>
            </a:r>
            <a:r>
              <a:rPr lang="en-GB" dirty="0"/>
              <a:t> </a:t>
            </a:r>
          </a:p>
          <a:p>
            <a:endParaRPr lang="en-GB" dirty="0"/>
          </a:p>
          <a:p>
            <a:pPr marL="0" indent="0">
              <a:buNone/>
            </a:pPr>
            <a:r>
              <a:rPr lang="en-GB" sz="2800" dirty="0"/>
              <a:t>‘a company with limited resources needs to pick only the best opportunities to pursue’</a:t>
            </a:r>
          </a:p>
          <a:p>
            <a:pPr marL="0" indent="0">
              <a:buNone/>
            </a:pPr>
            <a:r>
              <a:rPr lang="en-GB" dirty="0"/>
              <a:t>(</a:t>
            </a:r>
            <a:r>
              <a:rPr lang="en-GB" dirty="0" err="1"/>
              <a:t>Beane</a:t>
            </a:r>
            <a:r>
              <a:rPr lang="en-GB" dirty="0"/>
              <a:t> and Ennis, 1987)</a:t>
            </a:r>
          </a:p>
        </p:txBody>
      </p:sp>
      <p:pic>
        <p:nvPicPr>
          <p:cNvPr id="4" name="Picture 4" descr="Y:\Graphics\Powerpoint\PE_UK\PE515-FILL\Final Files\GIf\ch05\M05NF0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9115" y="1828799"/>
            <a:ext cx="6544217" cy="2614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a:cxnSpLocks/>
          </p:cNvCxnSpPr>
          <p:nvPr/>
        </p:nvCxnSpPr>
        <p:spPr>
          <a:xfrm flipV="1">
            <a:off x="2367643" y="2465614"/>
            <a:ext cx="2906486" cy="5061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0496994" y="4470930"/>
            <a:ext cx="1262507" cy="276999"/>
          </a:xfrm>
          <a:prstGeom prst="rect">
            <a:avLst/>
          </a:prstGeom>
          <a:noFill/>
        </p:spPr>
        <p:txBody>
          <a:bodyPr wrap="square" rtlCol="0">
            <a:spAutoFit/>
          </a:bodyPr>
          <a:lstStyle/>
          <a:p>
            <a:r>
              <a:rPr lang="en-GB" sz="1200" dirty="0"/>
              <a:t>Edwards, 2011</a:t>
            </a:r>
          </a:p>
        </p:txBody>
      </p:sp>
      <p:sp>
        <p:nvSpPr>
          <p:cNvPr id="8" name="Rectangle 7"/>
          <p:cNvSpPr/>
          <p:nvPr/>
        </p:nvSpPr>
        <p:spPr>
          <a:xfrm>
            <a:off x="7853825" y="1459467"/>
            <a:ext cx="3819507" cy="369332"/>
          </a:xfrm>
          <a:prstGeom prst="rect">
            <a:avLst/>
          </a:prstGeom>
        </p:spPr>
        <p:txBody>
          <a:bodyPr wrap="none">
            <a:spAutoFit/>
          </a:bodyPr>
          <a:lstStyle/>
          <a:p>
            <a:r>
              <a:rPr lang="en-GB" altLang="en-US" dirty="0"/>
              <a:t>A journey of four emotional stages</a:t>
            </a:r>
            <a:endParaRPr lang="en-GB" dirty="0"/>
          </a:p>
        </p:txBody>
      </p:sp>
    </p:spTree>
    <p:extLst>
      <p:ext uri="{BB962C8B-B14F-4D97-AF65-F5344CB8AC3E}">
        <p14:creationId xmlns:p14="http://schemas.microsoft.com/office/powerpoint/2010/main" val="3843227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46" y="1357355"/>
            <a:ext cx="10058400" cy="1609344"/>
          </a:xfrm>
        </p:spPr>
        <p:txBody>
          <a:bodyPr/>
          <a:lstStyle/>
          <a:p>
            <a:r>
              <a:rPr lang="en-GB" dirty="0"/>
              <a:t>Audience strategies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8721" y="682059"/>
            <a:ext cx="5885864" cy="4595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p:cNvSpPr txBox="1"/>
          <p:nvPr/>
        </p:nvSpPr>
        <p:spPr>
          <a:xfrm rot="20011952">
            <a:off x="2476787" y="3337456"/>
            <a:ext cx="3763478" cy="1569660"/>
          </a:xfrm>
          <a:prstGeom prst="rect">
            <a:avLst/>
          </a:prstGeom>
          <a:noFill/>
        </p:spPr>
        <p:txBody>
          <a:bodyPr wrap="square" rtlCol="0">
            <a:spAutoFit/>
          </a:bodyPr>
          <a:lstStyle/>
          <a:p>
            <a:r>
              <a:rPr lang="en-GB" sz="9600" dirty="0"/>
              <a:t>3p’s</a:t>
            </a:r>
          </a:p>
        </p:txBody>
      </p:sp>
    </p:spTree>
    <p:extLst>
      <p:ext uri="{BB962C8B-B14F-4D97-AF65-F5344CB8AC3E}">
        <p14:creationId xmlns:p14="http://schemas.microsoft.com/office/powerpoint/2010/main" val="3325467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2837" y="177961"/>
            <a:ext cx="10058400" cy="1609344"/>
          </a:xfrm>
        </p:spPr>
        <p:txBody>
          <a:bodyPr>
            <a:normAutofit fontScale="90000"/>
          </a:bodyPr>
          <a:lstStyle/>
          <a:p>
            <a:pPr algn="r"/>
            <a:r>
              <a:rPr lang="en-US" altLang="en-US" sz="4400" dirty="0"/>
              <a:t>The Direction of a marketing communications pull strategy</a:t>
            </a:r>
            <a:br>
              <a:rPr lang="en-US" altLang="en-US" sz="4400" dirty="0"/>
            </a:br>
            <a:r>
              <a:rPr lang="en-US" altLang="en-US" sz="2000" i="1" dirty="0"/>
              <a:t>Source</a:t>
            </a:r>
            <a:r>
              <a:rPr lang="en-US" altLang="en-US" sz="2000" dirty="0"/>
              <a:t>: From </a:t>
            </a:r>
            <a:r>
              <a:rPr lang="en-US" altLang="en-US" sz="2000" i="1" dirty="0"/>
              <a:t>Essentials of Marketing Communications</a:t>
            </a:r>
            <a:r>
              <a:rPr lang="en-US" altLang="en-US" sz="2000" dirty="0"/>
              <a:t>, Pearson Education  (Fill, C. 2011) figure 4.2, p. 99.</a:t>
            </a:r>
            <a:br>
              <a:rPr lang="en-GB" altLang="en-US" sz="2000" dirty="0"/>
            </a:br>
            <a:endParaRPr lang="en-GB" sz="2000" dirty="0"/>
          </a:p>
        </p:txBody>
      </p:sp>
      <p:pic>
        <p:nvPicPr>
          <p:cNvPr id="4" name="Picture 3" descr="Y:\Graphics\Powerpoint\PE_UK\PE515-FILL\Final Files\GIf\ch05\M05NF00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9158" y="2065238"/>
            <a:ext cx="6733683" cy="45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8395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4371" y="293439"/>
            <a:ext cx="10058400" cy="1609344"/>
          </a:xfrm>
        </p:spPr>
        <p:txBody>
          <a:bodyPr>
            <a:normAutofit/>
          </a:bodyPr>
          <a:lstStyle/>
          <a:p>
            <a:pPr algn="r"/>
            <a:r>
              <a:rPr lang="en-US" altLang="en-US" sz="4400" dirty="0"/>
              <a:t>The direction of a marketing communications push strategy</a:t>
            </a:r>
            <a:endParaRPr lang="en-GB" sz="4400" dirty="0"/>
          </a:p>
        </p:txBody>
      </p:sp>
      <p:pic>
        <p:nvPicPr>
          <p:cNvPr id="4" name="Picture 3" descr="Y:\Graphics\Powerpoint\PE_UK\PE515-FILL\Final Files\GIf\ch05\M05NF00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9652" y="1970117"/>
            <a:ext cx="6898792" cy="4623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6614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5949" y="286017"/>
            <a:ext cx="10338539" cy="1609344"/>
          </a:xfrm>
        </p:spPr>
        <p:txBody>
          <a:bodyPr>
            <a:normAutofit fontScale="90000"/>
          </a:bodyPr>
          <a:lstStyle/>
          <a:p>
            <a:pPr algn="r"/>
            <a:r>
              <a:rPr lang="en-US" altLang="en-US" sz="5300" dirty="0"/>
              <a:t>The direction of a </a:t>
            </a:r>
            <a:r>
              <a:rPr lang="en-US" altLang="en-US" sz="4900" dirty="0"/>
              <a:t>marketing communications profile strategy</a:t>
            </a:r>
            <a:br>
              <a:rPr lang="en-US" altLang="en-US" sz="9600" dirty="0"/>
            </a:br>
            <a:r>
              <a:rPr lang="en-US" altLang="en-US" sz="2200" i="1" dirty="0"/>
              <a:t>Source: </a:t>
            </a:r>
            <a:r>
              <a:rPr lang="en-US" altLang="en-US" sz="2200" dirty="0"/>
              <a:t>From</a:t>
            </a:r>
            <a:r>
              <a:rPr lang="en-US" altLang="en-US" sz="2200" i="1" dirty="0"/>
              <a:t> Essentials of Marketing Communications</a:t>
            </a:r>
            <a:r>
              <a:rPr lang="en-US" altLang="en-US" sz="2200" dirty="0"/>
              <a:t>, Pearson Education (Fill, C. 2011)  figure 4.4, p. 102.</a:t>
            </a:r>
            <a:br>
              <a:rPr lang="en-GB" altLang="en-US" sz="2200" dirty="0"/>
            </a:br>
            <a:endParaRPr lang="en-GB" sz="2200" dirty="0"/>
          </a:p>
        </p:txBody>
      </p:sp>
      <p:pic>
        <p:nvPicPr>
          <p:cNvPr id="4" name="Picture 3" descr="Y:\Graphics\Powerpoint\PE_UK\PE515-FILL\Final Files\GIf\ch05\M05NF00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5166" y="2172947"/>
            <a:ext cx="5794375"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5483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6571" y="2215297"/>
            <a:ext cx="11865429" cy="4050792"/>
          </a:xfrm>
        </p:spPr>
        <p:txBody>
          <a:bodyPr>
            <a:normAutofit fontScale="92500"/>
          </a:bodyPr>
          <a:lstStyle/>
          <a:p>
            <a:pPr marL="0" indent="0">
              <a:buNone/>
            </a:pPr>
            <a:r>
              <a:rPr lang="en-GB" sz="2800" dirty="0"/>
              <a:t>A launch of a new shampoo product will involve a push strategy to get the product on the shelves of the appropriate retailers.  The strategy would be to gain retailer acceptance of the new brand and to position it as a profitable new brand to gain consumer interest.  Personal Selling supported by trade promotions will be the main marketing communications tool.  A pull strategy to develop awareness about the brand will need to be created, accompanied by appropriate public relations work.  The next step will be to create particular brand associations and thereby position the brand in the minds of the target audience.  Messages may be primarily functional or expressive, but the use of incentives to encourage consumers to trial the product.  To support the brand, care lines and a website will need to be put in place to provide credibility as well as a buyer reference point and an opportunity to interact with the brand.</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625" y="-130629"/>
            <a:ext cx="6048375" cy="20383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40130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7700" y="1375029"/>
            <a:ext cx="6350000" cy="43434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Title 1"/>
          <p:cNvSpPr>
            <a:spLocks noGrp="1"/>
          </p:cNvSpPr>
          <p:nvPr>
            <p:ph type="title"/>
          </p:nvPr>
        </p:nvSpPr>
        <p:spPr/>
        <p:txBody>
          <a:bodyPr>
            <a:normAutofit fontScale="90000"/>
          </a:bodyPr>
          <a:lstStyle/>
          <a:p>
            <a:r>
              <a:rPr lang="en-GB" dirty="0"/>
              <a:t>Platform strategies</a:t>
            </a:r>
            <a:br>
              <a:rPr lang="en-GB" dirty="0"/>
            </a:br>
            <a:r>
              <a:rPr lang="en-GB" sz="3100" dirty="0"/>
              <a:t>concerning the essence of the promise a brand makes to its customers.</a:t>
            </a:r>
          </a:p>
        </p:txBody>
      </p:sp>
      <p:sp>
        <p:nvSpPr>
          <p:cNvPr id="3" name="Content Placeholder 2"/>
          <p:cNvSpPr>
            <a:spLocks noGrp="1"/>
          </p:cNvSpPr>
          <p:nvPr>
            <p:ph idx="1"/>
          </p:nvPr>
        </p:nvSpPr>
        <p:spPr>
          <a:xfrm>
            <a:off x="1066800" y="1831576"/>
            <a:ext cx="10058400" cy="4050792"/>
          </a:xfrm>
        </p:spPr>
        <p:txBody>
          <a:bodyPr>
            <a:normAutofit lnSpcReduction="10000"/>
          </a:bodyPr>
          <a:lstStyle/>
          <a:p>
            <a:r>
              <a:rPr lang="en-GB" dirty="0" err="1"/>
              <a:t>Coca-cola</a:t>
            </a:r>
            <a:r>
              <a:rPr lang="en-GB" dirty="0"/>
              <a:t> ?</a:t>
            </a:r>
          </a:p>
          <a:p>
            <a:r>
              <a:rPr lang="en-GB" dirty="0"/>
              <a:t>Volvo – cars?</a:t>
            </a:r>
          </a:p>
          <a:p>
            <a:r>
              <a:rPr lang="en-GB" dirty="0"/>
              <a:t>Persil – washing powder?</a:t>
            </a:r>
          </a:p>
          <a:p>
            <a:r>
              <a:rPr lang="en-GB" dirty="0"/>
              <a:t>Nike?</a:t>
            </a:r>
          </a:p>
          <a:p>
            <a:r>
              <a:rPr lang="en-GB" dirty="0"/>
              <a:t>Duracell – batteries?</a:t>
            </a:r>
          </a:p>
          <a:p>
            <a:r>
              <a:rPr lang="en-GB" dirty="0"/>
              <a:t>Aldi and Lidl – supermarkets?</a:t>
            </a:r>
          </a:p>
          <a:p>
            <a:r>
              <a:rPr lang="en-GB" dirty="0"/>
              <a:t>Kia – cars?</a:t>
            </a:r>
          </a:p>
          <a:p>
            <a:r>
              <a:rPr lang="en-GB" dirty="0"/>
              <a:t>Red Bull?</a:t>
            </a:r>
          </a:p>
        </p:txBody>
      </p:sp>
    </p:spTree>
    <p:extLst>
      <p:ext uri="{BB962C8B-B14F-4D97-AF65-F5344CB8AC3E}">
        <p14:creationId xmlns:p14="http://schemas.microsoft.com/office/powerpoint/2010/main" val="2964740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6746D-053A-42B5-797E-4D086365C788}"/>
              </a:ext>
            </a:extLst>
          </p:cNvPr>
          <p:cNvSpPr>
            <a:spLocks noGrp="1"/>
          </p:cNvSpPr>
          <p:nvPr>
            <p:ph type="title"/>
          </p:nvPr>
        </p:nvSpPr>
        <p:spPr>
          <a:xfrm>
            <a:off x="260684" y="-75707"/>
            <a:ext cx="10515600" cy="1325563"/>
          </a:xfrm>
        </p:spPr>
        <p:txBody>
          <a:bodyPr/>
          <a:lstStyle/>
          <a:p>
            <a:r>
              <a:rPr lang="en-GB" dirty="0"/>
              <a:t>Sales/marketing plan</a:t>
            </a:r>
          </a:p>
        </p:txBody>
      </p:sp>
      <p:sp>
        <p:nvSpPr>
          <p:cNvPr id="3" name="Content Placeholder 2">
            <a:extLst>
              <a:ext uri="{FF2B5EF4-FFF2-40B4-BE49-F238E27FC236}">
                <a16:creationId xmlns:a16="http://schemas.microsoft.com/office/drawing/2014/main" id="{62007658-1507-1899-1229-11CDC16BE386}"/>
              </a:ext>
            </a:extLst>
          </p:cNvPr>
          <p:cNvSpPr>
            <a:spLocks noGrp="1"/>
          </p:cNvSpPr>
          <p:nvPr>
            <p:ph idx="1"/>
          </p:nvPr>
        </p:nvSpPr>
        <p:spPr>
          <a:xfrm>
            <a:off x="376187" y="1036354"/>
            <a:ext cx="4760167" cy="4351338"/>
          </a:xfrm>
        </p:spPr>
        <p:txBody>
          <a:bodyPr>
            <a:normAutofit fontScale="92500" lnSpcReduction="20000"/>
          </a:bodyPr>
          <a:lstStyle/>
          <a:p>
            <a:r>
              <a:rPr lang="en-GB" dirty="0"/>
              <a:t>Context analysis – Marketing mix (from assessment 1) SWOT = what is wrong, where are the opportunities? Who are the customers (</a:t>
            </a:r>
            <a:r>
              <a:rPr lang="en-GB" dirty="0" err="1"/>
              <a:t>SparkTorro</a:t>
            </a:r>
            <a:r>
              <a:rPr lang="en-GB" dirty="0"/>
              <a:t>)</a:t>
            </a:r>
          </a:p>
          <a:p>
            <a:r>
              <a:rPr lang="en-GB" dirty="0"/>
              <a:t>Communications Goals – SMART target</a:t>
            </a:r>
          </a:p>
          <a:p>
            <a:r>
              <a:rPr lang="en-GB" dirty="0"/>
              <a:t>Comms strategy – What channels, what message? </a:t>
            </a:r>
          </a:p>
          <a:p>
            <a:r>
              <a:rPr lang="en-GB" dirty="0"/>
              <a:t>Comms mix – which from the mix? </a:t>
            </a:r>
          </a:p>
          <a:p>
            <a:r>
              <a:rPr lang="en-GB" dirty="0"/>
              <a:t>Implementation – Gannt chart</a:t>
            </a:r>
          </a:p>
          <a:p>
            <a:r>
              <a:rPr lang="en-GB" dirty="0"/>
              <a:t>Evaluation – KPI’s</a:t>
            </a:r>
          </a:p>
        </p:txBody>
      </p:sp>
      <p:pic>
        <p:nvPicPr>
          <p:cNvPr id="4" name="Picture 3" descr="Y:\Graphics\Powerpoint\PE_UK\PE515-FILL\Final Files\GIf\ch05\M05NF006.gif">
            <a:extLst>
              <a:ext uri="{FF2B5EF4-FFF2-40B4-BE49-F238E27FC236}">
                <a16:creationId xmlns:a16="http://schemas.microsoft.com/office/drawing/2014/main" id="{5BB39914-C60F-ADE3-0292-517A0A702B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2159" y="1412842"/>
            <a:ext cx="5809017" cy="419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6244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61919"/>
            <a:ext cx="10058400" cy="1609344"/>
          </a:xfrm>
        </p:spPr>
        <p:txBody>
          <a:bodyPr>
            <a:normAutofit/>
          </a:bodyPr>
          <a:lstStyle/>
          <a:p>
            <a:pPr algn="r"/>
            <a:r>
              <a:rPr lang="en-US" altLang="en-US" dirty="0"/>
              <a:t>The main elements of the context analysis</a:t>
            </a:r>
            <a:br>
              <a:rPr lang="en-GB" altLang="en-US" dirty="0"/>
            </a:br>
            <a:endParaRPr lang="en-GB" dirty="0"/>
          </a:p>
        </p:txBody>
      </p:sp>
      <p:pic>
        <p:nvPicPr>
          <p:cNvPr id="4" name="Picture 3" descr="Y:\Graphics\Powerpoint\PE_UK\PE515-FILL\Final Files\GIf\ch05\M05NT0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3879" y="1207557"/>
            <a:ext cx="7217670" cy="531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3105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Shape&#10;&#10;Description automatically generated">
            <a:extLst>
              <a:ext uri="{FF2B5EF4-FFF2-40B4-BE49-F238E27FC236}">
                <a16:creationId xmlns:a16="http://schemas.microsoft.com/office/drawing/2014/main" id="{8C629097-B0FF-4211-8C9C-7AE4646711B0}"/>
              </a:ext>
            </a:extLst>
          </p:cNvPr>
          <p:cNvPicPr>
            <a:picLocks noChangeAspect="1"/>
          </p:cNvPicPr>
          <p:nvPr/>
        </p:nvPicPr>
        <p:blipFill>
          <a:blip r:embed="rId3"/>
          <a:stretch>
            <a:fillRect/>
          </a:stretch>
        </p:blipFill>
        <p:spPr>
          <a:xfrm>
            <a:off x="460924" y="654595"/>
            <a:ext cx="3356136" cy="3096344"/>
          </a:xfrm>
          <a:prstGeom prst="rect">
            <a:avLst/>
          </a:prstGeom>
        </p:spPr>
      </p:pic>
      <p:sp>
        <p:nvSpPr>
          <p:cNvPr id="6" name="TextBox 5">
            <a:extLst>
              <a:ext uri="{FF2B5EF4-FFF2-40B4-BE49-F238E27FC236}">
                <a16:creationId xmlns:a16="http://schemas.microsoft.com/office/drawing/2014/main" id="{F0572689-BD03-4511-9813-0F29957C0A7E}"/>
              </a:ext>
            </a:extLst>
          </p:cNvPr>
          <p:cNvSpPr txBox="1"/>
          <p:nvPr/>
        </p:nvSpPr>
        <p:spPr>
          <a:xfrm>
            <a:off x="385484" y="194156"/>
            <a:ext cx="288032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Context analysis</a:t>
            </a:r>
            <a:endParaRPr lang="en-GB" sz="2400" b="1" dirty="0">
              <a:solidFill>
                <a:srgbClr val="0070C0"/>
              </a:solidFill>
            </a:endParaRPr>
          </a:p>
        </p:txBody>
      </p:sp>
      <p:sp>
        <p:nvSpPr>
          <p:cNvPr id="7" name="TextBox 6">
            <a:extLst>
              <a:ext uri="{FF2B5EF4-FFF2-40B4-BE49-F238E27FC236}">
                <a16:creationId xmlns:a16="http://schemas.microsoft.com/office/drawing/2014/main" id="{FFBFFA69-01A2-4D79-AA30-02FA55D601FC}"/>
              </a:ext>
            </a:extLst>
          </p:cNvPr>
          <p:cNvSpPr txBox="1"/>
          <p:nvPr/>
        </p:nvSpPr>
        <p:spPr>
          <a:xfrm>
            <a:off x="5375920" y="352623"/>
            <a:ext cx="509930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dirty="0"/>
            </a:br>
            <a:endParaRPr lang="en-US" dirty="0"/>
          </a:p>
        </p:txBody>
      </p:sp>
      <p:sp>
        <p:nvSpPr>
          <p:cNvPr id="3" name="TextBox 2">
            <a:extLst>
              <a:ext uri="{FF2B5EF4-FFF2-40B4-BE49-F238E27FC236}">
                <a16:creationId xmlns:a16="http://schemas.microsoft.com/office/drawing/2014/main" id="{B2BC6A5A-E315-3520-AD82-B89CBB7D2CA8}"/>
              </a:ext>
            </a:extLst>
          </p:cNvPr>
          <p:cNvSpPr txBox="1"/>
          <p:nvPr/>
        </p:nvSpPr>
        <p:spPr>
          <a:xfrm>
            <a:off x="3956102" y="3454709"/>
            <a:ext cx="1800978" cy="369332"/>
          </a:xfrm>
          <a:prstGeom prst="rect">
            <a:avLst/>
          </a:prstGeom>
          <a:noFill/>
        </p:spPr>
        <p:txBody>
          <a:bodyPr wrap="square">
            <a:spAutoFit/>
          </a:bodyPr>
          <a:lstStyle/>
          <a:p>
            <a:r>
              <a:rPr lang="en-GB" dirty="0"/>
              <a:t>(McCarthy, 1960) </a:t>
            </a:r>
          </a:p>
        </p:txBody>
      </p:sp>
      <p:pic>
        <p:nvPicPr>
          <p:cNvPr id="10" name="Picture 9" descr="Qr code&#10;&#10;Description automatically generated">
            <a:extLst>
              <a:ext uri="{FF2B5EF4-FFF2-40B4-BE49-F238E27FC236}">
                <a16:creationId xmlns:a16="http://schemas.microsoft.com/office/drawing/2014/main" id="{D7059462-F064-C060-EC5E-197E87827E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3410" y="21477"/>
            <a:ext cx="5311991" cy="5311991"/>
          </a:xfrm>
          <a:prstGeom prst="rect">
            <a:avLst/>
          </a:prstGeom>
        </p:spPr>
      </p:pic>
      <p:sp>
        <p:nvSpPr>
          <p:cNvPr id="12" name="TextBox 11">
            <a:extLst>
              <a:ext uri="{FF2B5EF4-FFF2-40B4-BE49-F238E27FC236}">
                <a16:creationId xmlns:a16="http://schemas.microsoft.com/office/drawing/2014/main" id="{4AAE6381-AC98-9541-8EE9-AFFC42A5653A}"/>
              </a:ext>
            </a:extLst>
          </p:cNvPr>
          <p:cNvSpPr txBox="1"/>
          <p:nvPr/>
        </p:nvSpPr>
        <p:spPr>
          <a:xfrm>
            <a:off x="7356132" y="5504641"/>
            <a:ext cx="4322331" cy="923330"/>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a:defRPr/>
            </a:pPr>
            <a:r>
              <a:rPr lang="en-GB" dirty="0"/>
              <a:t>Scan the QR code and scroll through answer the quiz at the end (15 mins) </a:t>
            </a:r>
          </a:p>
          <a:p>
            <a:pPr defTabSz="457200">
              <a:defRPr/>
            </a:pPr>
            <a:endParaRPr lang="en-GB" kern="0" dirty="0">
              <a:solidFill>
                <a:prstClr val="black"/>
              </a:solidFill>
              <a:latin typeface="Abadi" panose="020B0604020202020204" pitchFamily="34" charset="0"/>
            </a:endParaRPr>
          </a:p>
        </p:txBody>
      </p:sp>
      <p:pic>
        <p:nvPicPr>
          <p:cNvPr id="2" name="Picture 2" descr="Eugene Jerome McCarthy - 213 - Marketing Mix">
            <a:extLst>
              <a:ext uri="{FF2B5EF4-FFF2-40B4-BE49-F238E27FC236}">
                <a16:creationId xmlns:a16="http://schemas.microsoft.com/office/drawing/2014/main" id="{F6536A4C-21BA-4027-4637-68C3B80D26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9282" y="794321"/>
            <a:ext cx="2116717" cy="2669490"/>
          </a:xfrm>
          <a:prstGeom prst="rect">
            <a:avLst/>
          </a:prstGeom>
          <a:noFill/>
          <a:extLst>
            <a:ext uri="{909E8E84-426E-40DD-AFC4-6F175D3DCCD1}">
              <a14:hiddenFill xmlns:a14="http://schemas.microsoft.com/office/drawing/2010/main">
                <a:solidFill>
                  <a:srgbClr val="FFFFFF"/>
                </a:solidFill>
              </a14:hiddenFill>
            </a:ext>
          </a:extLst>
        </p:spPr>
      </p:pic>
      <p:sp>
        <p:nvSpPr>
          <p:cNvPr id="4" name="Subtitle 2">
            <a:extLst>
              <a:ext uri="{FF2B5EF4-FFF2-40B4-BE49-F238E27FC236}">
                <a16:creationId xmlns:a16="http://schemas.microsoft.com/office/drawing/2014/main" id="{1A35F4EF-C91A-BCE9-383C-D9065F040466}"/>
              </a:ext>
            </a:extLst>
          </p:cNvPr>
          <p:cNvSpPr txBox="1">
            <a:spLocks/>
          </p:cNvSpPr>
          <p:nvPr/>
        </p:nvSpPr>
        <p:spPr>
          <a:xfrm>
            <a:off x="3927132" y="5504641"/>
            <a:ext cx="6858000" cy="1655762"/>
          </a:xfrm>
          <a:prstGeom prst="rect">
            <a:avLst/>
          </a:prstGeom>
        </p:spPr>
        <p:txBody>
          <a:bodyPr vert="horz" lIns="91440" tIns="45720" rIns="91440" bIns="45720" rtlCol="0" anchor="t">
            <a:normAutofit/>
          </a:bodyPr>
          <a:lst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sz="1800" dirty="0"/>
              <a:t>(Booms &amp; Bitner, 1981)</a:t>
            </a:r>
          </a:p>
        </p:txBody>
      </p:sp>
      <p:pic>
        <p:nvPicPr>
          <p:cNvPr id="8" name="Picture 4" descr="Bernard Henry Booms">
            <a:extLst>
              <a:ext uri="{FF2B5EF4-FFF2-40B4-BE49-F238E27FC236}">
                <a16:creationId xmlns:a16="http://schemas.microsoft.com/office/drawing/2014/main" id="{4D6EFA68-2664-669E-C7C1-A4B90120B4F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0261" r="10951"/>
          <a:stretch/>
        </p:blipFill>
        <p:spPr bwMode="auto">
          <a:xfrm>
            <a:off x="4092211" y="3935528"/>
            <a:ext cx="1067685" cy="149475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Mary Jo Bitner biography, a service marketing guru | ToolsHero">
            <a:extLst>
              <a:ext uri="{FF2B5EF4-FFF2-40B4-BE49-F238E27FC236}">
                <a16:creationId xmlns:a16="http://schemas.microsoft.com/office/drawing/2014/main" id="{8904F58E-DB12-18F4-BFD7-57DB8B75E9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59896" y="3935528"/>
            <a:ext cx="1067685" cy="149475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6CCDA0FB-68BF-CB17-2AE1-3655BBF600FD}"/>
              </a:ext>
            </a:extLst>
          </p:cNvPr>
          <p:cNvGraphicFramePr/>
          <p:nvPr/>
        </p:nvGraphicFramePr>
        <p:xfrm>
          <a:off x="261535" y="3429000"/>
          <a:ext cx="3456384" cy="27744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57106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Graphic spid="11"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B2085-7E38-6B22-4DF2-012BA009C780}"/>
              </a:ext>
            </a:extLst>
          </p:cNvPr>
          <p:cNvSpPr>
            <a:spLocks noGrp="1"/>
          </p:cNvSpPr>
          <p:nvPr>
            <p:ph type="title"/>
          </p:nvPr>
        </p:nvSpPr>
        <p:spPr>
          <a:xfrm>
            <a:off x="111628" y="279536"/>
            <a:ext cx="7886700" cy="1325563"/>
          </a:xfrm>
        </p:spPr>
        <p:txBody>
          <a:bodyPr>
            <a:normAutofit/>
          </a:bodyPr>
          <a:lstStyle/>
          <a:p>
            <a:r>
              <a:rPr lang="en-GB" dirty="0"/>
              <a:t>Context analysis</a:t>
            </a:r>
            <a:br>
              <a:rPr lang="en-GB" dirty="0"/>
            </a:br>
            <a:endParaRPr lang="en-GB" dirty="0"/>
          </a:p>
        </p:txBody>
      </p:sp>
      <p:sp>
        <p:nvSpPr>
          <p:cNvPr id="3" name="Content Placeholder 2">
            <a:extLst>
              <a:ext uri="{FF2B5EF4-FFF2-40B4-BE49-F238E27FC236}">
                <a16:creationId xmlns:a16="http://schemas.microsoft.com/office/drawing/2014/main" id="{29E030F5-8B5C-4BC1-0C63-F15483E3ED1A}"/>
              </a:ext>
            </a:extLst>
          </p:cNvPr>
          <p:cNvSpPr>
            <a:spLocks noGrp="1"/>
          </p:cNvSpPr>
          <p:nvPr>
            <p:ph sz="half" idx="1"/>
          </p:nvPr>
        </p:nvSpPr>
        <p:spPr>
          <a:xfrm>
            <a:off x="411008" y="2152482"/>
            <a:ext cx="4994088" cy="4351338"/>
          </a:xfrm>
        </p:spPr>
        <p:txBody>
          <a:bodyPr/>
          <a:lstStyle/>
          <a:p>
            <a:pPr marL="0" indent="0">
              <a:buNone/>
            </a:pPr>
            <a:r>
              <a:rPr lang="en-GB" sz="2000" dirty="0">
                <a:solidFill>
                  <a:srgbClr val="000000"/>
                </a:solidFill>
              </a:rPr>
              <a:t>What do we sell?</a:t>
            </a:r>
          </a:p>
          <a:p>
            <a:pPr marL="0" indent="0">
              <a:buNone/>
            </a:pPr>
            <a:r>
              <a:rPr lang="en-GB" sz="2000" dirty="0">
                <a:solidFill>
                  <a:srgbClr val="000000"/>
                </a:solidFill>
              </a:rPr>
              <a:t>USP?</a:t>
            </a:r>
          </a:p>
          <a:p>
            <a:pPr marL="0" indent="0">
              <a:buNone/>
            </a:pPr>
            <a:r>
              <a:rPr lang="en-GB" sz="2000" dirty="0">
                <a:solidFill>
                  <a:srgbClr val="000000"/>
                </a:solidFill>
              </a:rPr>
              <a:t>How do we differ from competitors?</a:t>
            </a:r>
          </a:p>
          <a:p>
            <a:pPr marL="0" indent="0">
              <a:buNone/>
            </a:pPr>
            <a:r>
              <a:rPr lang="en-GB" sz="2000" dirty="0">
                <a:solidFill>
                  <a:srgbClr val="000000"/>
                </a:solidFill>
              </a:rPr>
              <a:t>What are our sources of competitive advantage?</a:t>
            </a:r>
          </a:p>
          <a:p>
            <a:pPr marL="0" indent="0">
              <a:buNone/>
            </a:pPr>
            <a:r>
              <a:rPr lang="en-GB" sz="2000" dirty="0">
                <a:solidFill>
                  <a:srgbClr val="000000"/>
                </a:solidFill>
              </a:rPr>
              <a:t>What are our current goals?</a:t>
            </a:r>
          </a:p>
          <a:p>
            <a:pPr marL="0" indent="0">
              <a:buNone/>
            </a:pPr>
            <a:r>
              <a:rPr lang="en-GB" sz="2000" dirty="0">
                <a:solidFill>
                  <a:srgbClr val="000000"/>
                </a:solidFill>
              </a:rPr>
              <a:t>Are we meeting customer needs?</a:t>
            </a:r>
          </a:p>
          <a:p>
            <a:pPr marL="0" indent="0">
              <a:buNone/>
            </a:pPr>
            <a:endParaRPr lang="en-GB" dirty="0"/>
          </a:p>
        </p:txBody>
      </p:sp>
      <p:sp>
        <p:nvSpPr>
          <p:cNvPr id="4" name="Content Placeholder 3">
            <a:extLst>
              <a:ext uri="{FF2B5EF4-FFF2-40B4-BE49-F238E27FC236}">
                <a16:creationId xmlns:a16="http://schemas.microsoft.com/office/drawing/2014/main" id="{B62CDF2D-DCA5-0016-F637-E6F4D00EB845}"/>
              </a:ext>
            </a:extLst>
          </p:cNvPr>
          <p:cNvSpPr>
            <a:spLocks noGrp="1"/>
          </p:cNvSpPr>
          <p:nvPr>
            <p:ph sz="half" idx="2"/>
          </p:nvPr>
        </p:nvSpPr>
        <p:spPr>
          <a:xfrm>
            <a:off x="10077820" y="4199943"/>
            <a:ext cx="3867150" cy="4351338"/>
          </a:xfrm>
        </p:spPr>
        <p:txBody>
          <a:bodyPr/>
          <a:lstStyle/>
          <a:p>
            <a:r>
              <a:rPr lang="en-GB" dirty="0"/>
              <a:t>Strengths </a:t>
            </a:r>
          </a:p>
          <a:p>
            <a:r>
              <a:rPr lang="en-GB" dirty="0"/>
              <a:t>Weaknesses</a:t>
            </a:r>
          </a:p>
          <a:p>
            <a:r>
              <a:rPr lang="en-GB" dirty="0"/>
              <a:t>Opportunities </a:t>
            </a:r>
          </a:p>
          <a:p>
            <a:r>
              <a:rPr lang="en-GB" dirty="0"/>
              <a:t>Threats</a:t>
            </a:r>
          </a:p>
        </p:txBody>
      </p:sp>
      <p:pic>
        <p:nvPicPr>
          <p:cNvPr id="6" name="Picture 5">
            <a:extLst>
              <a:ext uri="{FF2B5EF4-FFF2-40B4-BE49-F238E27FC236}">
                <a16:creationId xmlns:a16="http://schemas.microsoft.com/office/drawing/2014/main" id="{86D260EA-C42B-6431-4A37-5A6345C55117}"/>
              </a:ext>
            </a:extLst>
          </p:cNvPr>
          <p:cNvPicPr>
            <a:picLocks noChangeAspect="1"/>
          </p:cNvPicPr>
          <p:nvPr/>
        </p:nvPicPr>
        <p:blipFill>
          <a:blip r:embed="rId3"/>
          <a:stretch>
            <a:fillRect/>
          </a:stretch>
        </p:blipFill>
        <p:spPr>
          <a:xfrm>
            <a:off x="7895637" y="212537"/>
            <a:ext cx="3971956" cy="3879890"/>
          </a:xfrm>
          <a:prstGeom prst="rect">
            <a:avLst/>
          </a:prstGeom>
        </p:spPr>
      </p:pic>
    </p:spTree>
    <p:extLst>
      <p:ext uri="{BB962C8B-B14F-4D97-AF65-F5344CB8AC3E}">
        <p14:creationId xmlns:p14="http://schemas.microsoft.com/office/powerpoint/2010/main" val="2551506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8ACB4-3A15-41C5-B1BD-82D4C20858F4}"/>
              </a:ext>
            </a:extLst>
          </p:cNvPr>
          <p:cNvSpPr>
            <a:spLocks noGrp="1"/>
          </p:cNvSpPr>
          <p:nvPr>
            <p:ph type="title"/>
          </p:nvPr>
        </p:nvSpPr>
        <p:spPr>
          <a:xfrm>
            <a:off x="8093157" y="420226"/>
            <a:ext cx="2962672" cy="490066"/>
          </a:xfrm>
        </p:spPr>
        <p:txBody>
          <a:bodyPr>
            <a:normAutofit fontScale="90000"/>
          </a:bodyPr>
          <a:lstStyle/>
          <a:p>
            <a:r>
              <a:rPr lang="en-GB" sz="4400" dirty="0"/>
              <a:t> </a:t>
            </a:r>
            <a:r>
              <a:rPr lang="en-GB" sz="3200" b="1" dirty="0"/>
              <a:t>Strengths</a:t>
            </a:r>
            <a:endParaRPr lang="en-GB" sz="3200" dirty="0"/>
          </a:p>
        </p:txBody>
      </p:sp>
      <p:sp>
        <p:nvSpPr>
          <p:cNvPr id="3" name="Content Placeholder 2">
            <a:extLst>
              <a:ext uri="{FF2B5EF4-FFF2-40B4-BE49-F238E27FC236}">
                <a16:creationId xmlns:a16="http://schemas.microsoft.com/office/drawing/2014/main" id="{20E345C9-1C70-43FB-84CD-27FBFA4DEF3D}"/>
              </a:ext>
            </a:extLst>
          </p:cNvPr>
          <p:cNvSpPr>
            <a:spLocks noGrp="1"/>
          </p:cNvSpPr>
          <p:nvPr>
            <p:ph sz="half" idx="1"/>
          </p:nvPr>
        </p:nvSpPr>
        <p:spPr>
          <a:xfrm>
            <a:off x="629449" y="1005157"/>
            <a:ext cx="4723348" cy="4923366"/>
          </a:xfrm>
        </p:spPr>
        <p:txBody>
          <a:bodyPr>
            <a:normAutofit fontScale="70000" lnSpcReduction="20000"/>
          </a:bodyPr>
          <a:lstStyle/>
          <a:p>
            <a:pPr marL="0" indent="0">
              <a:lnSpc>
                <a:spcPct val="120000"/>
              </a:lnSpc>
              <a:buNone/>
            </a:pPr>
            <a:r>
              <a:rPr lang="en-GB" sz="3300" dirty="0">
                <a:cs typeface="Arial" panose="020B0604020202020204" pitchFamily="34" charset="0"/>
              </a:rPr>
              <a:t>What a Company does especially well. </a:t>
            </a:r>
          </a:p>
          <a:p>
            <a:pPr marL="0" indent="0">
              <a:lnSpc>
                <a:spcPct val="120000"/>
              </a:lnSpc>
              <a:buNone/>
            </a:pPr>
            <a:r>
              <a:rPr lang="en-GB" sz="3300" dirty="0">
                <a:cs typeface="Arial" panose="020B0604020202020204" pitchFamily="34" charset="0"/>
              </a:rPr>
              <a:t>This could be something intangible, such as </a:t>
            </a:r>
            <a:r>
              <a:rPr lang="en-GB" sz="3300" b="1" dirty="0">
                <a:cs typeface="Arial" panose="020B0604020202020204" pitchFamily="34" charset="0"/>
              </a:rPr>
              <a:t>the ‘BRAND’.</a:t>
            </a:r>
          </a:p>
          <a:p>
            <a:pPr marL="0" indent="0">
              <a:lnSpc>
                <a:spcPct val="120000"/>
              </a:lnSpc>
              <a:buNone/>
            </a:pPr>
            <a:r>
              <a:rPr lang="en-GB" sz="3300" dirty="0">
                <a:cs typeface="Arial" panose="020B0604020202020204" pitchFamily="34" charset="0"/>
              </a:rPr>
              <a:t>It could also be your people and your </a:t>
            </a:r>
            <a:r>
              <a:rPr lang="en-GB" sz="3300" b="1" dirty="0">
                <a:cs typeface="Arial" panose="020B0604020202020204" pitchFamily="34" charset="0"/>
              </a:rPr>
              <a:t>highly skilled and knowledgeable staff</a:t>
            </a:r>
            <a:r>
              <a:rPr lang="en-GB" sz="3300" dirty="0">
                <a:cs typeface="Arial" panose="020B0604020202020204" pitchFamily="34" charset="0"/>
              </a:rPr>
              <a:t>.</a:t>
            </a:r>
          </a:p>
          <a:p>
            <a:pPr marL="0" indent="0">
              <a:lnSpc>
                <a:spcPct val="120000"/>
              </a:lnSpc>
              <a:buNone/>
            </a:pPr>
            <a:r>
              <a:rPr lang="en-GB" sz="3300" b="1" dirty="0">
                <a:cs typeface="Arial" panose="020B0604020202020204" pitchFamily="34" charset="0"/>
              </a:rPr>
              <a:t>YOUR Customer Service</a:t>
            </a:r>
            <a:r>
              <a:rPr lang="en-GB" sz="3300" dirty="0">
                <a:cs typeface="Arial" panose="020B0604020202020204" pitchFamily="34" charset="0"/>
              </a:rPr>
              <a:t>.</a:t>
            </a:r>
          </a:p>
          <a:p>
            <a:pPr marL="0" indent="0">
              <a:lnSpc>
                <a:spcPct val="120000"/>
              </a:lnSpc>
              <a:buNone/>
            </a:pPr>
            <a:r>
              <a:rPr lang="en-GB" sz="3300" b="1" dirty="0">
                <a:cs typeface="Arial" panose="020B0604020202020204" pitchFamily="34" charset="0"/>
              </a:rPr>
              <a:t>Your LOCATION.</a:t>
            </a:r>
          </a:p>
          <a:p>
            <a:pPr marL="0" indent="0">
              <a:lnSpc>
                <a:spcPct val="120000"/>
              </a:lnSpc>
              <a:buNone/>
            </a:pPr>
            <a:r>
              <a:rPr lang="en-GB" sz="3300" b="1" dirty="0">
                <a:cs typeface="Arial" panose="020B0604020202020204" pitchFamily="34" charset="0"/>
              </a:rPr>
              <a:t>Strong leadership</a:t>
            </a:r>
            <a:r>
              <a:rPr lang="en-GB" sz="3300" dirty="0">
                <a:cs typeface="Arial" panose="020B0604020202020204" pitchFamily="34" charset="0"/>
              </a:rPr>
              <a:t>, or a great team!</a:t>
            </a:r>
          </a:p>
          <a:p>
            <a:endParaRPr lang="en-GB" dirty="0"/>
          </a:p>
        </p:txBody>
      </p:sp>
      <p:pic>
        <p:nvPicPr>
          <p:cNvPr id="5" name="Content Placeholder 4">
            <a:extLst>
              <a:ext uri="{FF2B5EF4-FFF2-40B4-BE49-F238E27FC236}">
                <a16:creationId xmlns:a16="http://schemas.microsoft.com/office/drawing/2014/main" id="{ED9AC491-C1BE-4A6F-AB74-1BA4A05221E6}"/>
              </a:ext>
            </a:extLst>
          </p:cNvPr>
          <p:cNvPicPr>
            <a:picLocks noGrp="1" noChangeAspect="1"/>
          </p:cNvPicPr>
          <p:nvPr>
            <p:ph sz="half" idx="2"/>
          </p:nvPr>
        </p:nvPicPr>
        <p:blipFill>
          <a:blip r:embed="rId3"/>
          <a:stretch>
            <a:fillRect/>
          </a:stretch>
        </p:blipFill>
        <p:spPr>
          <a:xfrm>
            <a:off x="7221353" y="1005157"/>
            <a:ext cx="3724518" cy="3941330"/>
          </a:xfrm>
          <a:prstGeom prst="rect">
            <a:avLst/>
          </a:prstGeom>
        </p:spPr>
      </p:pic>
      <p:sp>
        <p:nvSpPr>
          <p:cNvPr id="6" name="TextBox 5">
            <a:extLst>
              <a:ext uri="{FF2B5EF4-FFF2-40B4-BE49-F238E27FC236}">
                <a16:creationId xmlns:a16="http://schemas.microsoft.com/office/drawing/2014/main" id="{A3CF8692-F82E-42DE-BAA3-06B7104EB52F}"/>
              </a:ext>
            </a:extLst>
          </p:cNvPr>
          <p:cNvSpPr txBox="1"/>
          <p:nvPr/>
        </p:nvSpPr>
        <p:spPr>
          <a:xfrm>
            <a:off x="229579" y="158616"/>
            <a:ext cx="4572000" cy="523220"/>
          </a:xfrm>
          <a:prstGeom prst="rect">
            <a:avLst/>
          </a:prstGeom>
          <a:noFill/>
        </p:spPr>
        <p:txBody>
          <a:bodyPr wrap="square">
            <a:spAutoFit/>
          </a:bodyPr>
          <a:lstStyle/>
          <a:p>
            <a:pPr defTabSz="457200"/>
            <a:r>
              <a:rPr lang="en-GB" sz="2800" dirty="0"/>
              <a:t>Context analysis</a:t>
            </a:r>
            <a:endParaRPr lang="en-GB" dirty="0">
              <a:solidFill>
                <a:prstClr val="black"/>
              </a:solidFill>
              <a:latin typeface="Calibri" panose="020F0502020204030204"/>
            </a:endParaRPr>
          </a:p>
        </p:txBody>
      </p:sp>
      <p:sp>
        <p:nvSpPr>
          <p:cNvPr id="4" name="TextBox 3">
            <a:extLst>
              <a:ext uri="{FF2B5EF4-FFF2-40B4-BE49-F238E27FC236}">
                <a16:creationId xmlns:a16="http://schemas.microsoft.com/office/drawing/2014/main" id="{C2E358D1-8E05-2A83-E5BE-E678DB311B1C}"/>
              </a:ext>
            </a:extLst>
          </p:cNvPr>
          <p:cNvSpPr txBox="1"/>
          <p:nvPr/>
        </p:nvSpPr>
        <p:spPr>
          <a:xfrm>
            <a:off x="2515579" y="5001993"/>
            <a:ext cx="8067582" cy="923330"/>
          </a:xfrm>
          <a:prstGeom prst="rect">
            <a:avLst/>
          </a:prstGeom>
          <a:solidFill>
            <a:schemeClr val="accent5">
              <a:lumMod val="40000"/>
              <a:lumOff val="60000"/>
            </a:schemeClr>
          </a:solidFill>
          <a:ln>
            <a:solidFill>
              <a:schemeClr val="accent1">
                <a:lumMod val="60000"/>
                <a:lumOff val="40000"/>
              </a:schemeClr>
            </a:solidFill>
          </a:ln>
          <a:effectLst>
            <a:outerShdw blurRad="50800" dist="38100" dir="5400000" algn="t" rotWithShape="0">
              <a:prstClr val="black">
                <a:alpha val="40000"/>
              </a:prstClr>
            </a:outerShdw>
          </a:effectLst>
        </p:spPr>
        <p:txBody>
          <a:bodyPr wrap="square" rtlCol="0">
            <a:spAutoFit/>
          </a:bodyPr>
          <a:lstStyle/>
          <a:p>
            <a:pPr defTabSz="457200"/>
            <a:r>
              <a:rPr lang="en-GB" dirty="0">
                <a:solidFill>
                  <a:prstClr val="black"/>
                </a:solidFill>
                <a:latin typeface="Abadi" panose="020B0604020202020204" pitchFamily="34" charset="0"/>
              </a:rPr>
              <a:t>Think of your placement and tell me something ‘specific’ </a:t>
            </a:r>
          </a:p>
          <a:p>
            <a:pPr defTabSz="457200"/>
            <a:r>
              <a:rPr lang="en-GB" dirty="0">
                <a:solidFill>
                  <a:prstClr val="black"/>
                </a:solidFill>
                <a:latin typeface="Abadi" panose="020B0604020202020204" pitchFamily="34" charset="0"/>
              </a:rPr>
              <a:t>that you feel they do better than anyone else and how you can prove it (evidence)?    (10 mins)</a:t>
            </a:r>
          </a:p>
        </p:txBody>
      </p:sp>
    </p:spTree>
    <p:extLst>
      <p:ext uri="{BB962C8B-B14F-4D97-AF65-F5344CB8AC3E}">
        <p14:creationId xmlns:p14="http://schemas.microsoft.com/office/powerpoint/2010/main" val="95859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96FA8-DCEF-4BD5-9C69-C926A0732182}"/>
              </a:ext>
            </a:extLst>
          </p:cNvPr>
          <p:cNvSpPr>
            <a:spLocks noGrp="1"/>
          </p:cNvSpPr>
          <p:nvPr>
            <p:ph type="title"/>
          </p:nvPr>
        </p:nvSpPr>
        <p:spPr>
          <a:xfrm>
            <a:off x="252449" y="-42094"/>
            <a:ext cx="4094129" cy="1325563"/>
          </a:xfrm>
        </p:spPr>
        <p:txBody>
          <a:bodyPr>
            <a:normAutofit/>
          </a:bodyPr>
          <a:lstStyle/>
          <a:p>
            <a:r>
              <a:rPr lang="en-GB" b="1" dirty="0"/>
              <a:t>Weaknesses</a:t>
            </a:r>
          </a:p>
        </p:txBody>
      </p:sp>
      <p:graphicFrame>
        <p:nvGraphicFramePr>
          <p:cNvPr id="4" name="Content Placeholder 2">
            <a:extLst>
              <a:ext uri="{FF2B5EF4-FFF2-40B4-BE49-F238E27FC236}">
                <a16:creationId xmlns:a16="http://schemas.microsoft.com/office/drawing/2014/main" id="{4375C86C-312F-4EBC-BD54-25569EE8FF8C}"/>
              </a:ext>
            </a:extLst>
          </p:cNvPr>
          <p:cNvGraphicFramePr>
            <a:graphicFrameLocks noGrp="1"/>
          </p:cNvGraphicFramePr>
          <p:nvPr>
            <p:ph idx="1"/>
          </p:nvPr>
        </p:nvGraphicFramePr>
        <p:xfrm>
          <a:off x="6499367" y="402027"/>
          <a:ext cx="4543279" cy="4544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5D440F86-A8B9-4E14-AD8D-3B6301CC76A3}"/>
              </a:ext>
            </a:extLst>
          </p:cNvPr>
          <p:cNvPicPr>
            <a:picLocks noChangeAspect="1"/>
          </p:cNvPicPr>
          <p:nvPr/>
        </p:nvPicPr>
        <p:blipFill>
          <a:blip r:embed="rId7"/>
          <a:stretch>
            <a:fillRect/>
          </a:stretch>
        </p:blipFill>
        <p:spPr>
          <a:xfrm>
            <a:off x="252449" y="1025420"/>
            <a:ext cx="3583036" cy="355616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TextBox 2">
            <a:extLst>
              <a:ext uri="{FF2B5EF4-FFF2-40B4-BE49-F238E27FC236}">
                <a16:creationId xmlns:a16="http://schemas.microsoft.com/office/drawing/2014/main" id="{29C955CE-327A-8669-9570-683FF4BD1BC2}"/>
              </a:ext>
            </a:extLst>
          </p:cNvPr>
          <p:cNvSpPr txBox="1"/>
          <p:nvPr/>
        </p:nvSpPr>
        <p:spPr>
          <a:xfrm>
            <a:off x="1773975" y="4946559"/>
            <a:ext cx="8067582" cy="1200329"/>
          </a:xfrm>
          <a:prstGeom prst="rect">
            <a:avLst/>
          </a:prstGeom>
          <a:solidFill>
            <a:schemeClr val="accent5">
              <a:lumMod val="40000"/>
              <a:lumOff val="60000"/>
            </a:schemeClr>
          </a:solidFill>
          <a:ln>
            <a:solidFill>
              <a:schemeClr val="accent1">
                <a:lumMod val="60000"/>
                <a:lumOff val="40000"/>
              </a:schemeClr>
            </a:solidFill>
          </a:ln>
          <a:effectLst>
            <a:outerShdw blurRad="50800" dist="38100" dir="5400000" algn="t" rotWithShape="0">
              <a:prstClr val="black">
                <a:alpha val="40000"/>
              </a:prstClr>
            </a:outerShdw>
          </a:effectLst>
        </p:spPr>
        <p:txBody>
          <a:bodyPr wrap="square" rtlCol="0">
            <a:spAutoFit/>
          </a:bodyPr>
          <a:lstStyle/>
          <a:p>
            <a:pPr defTabSz="457200"/>
            <a:r>
              <a:rPr lang="en-GB" dirty="0">
                <a:solidFill>
                  <a:prstClr val="black"/>
                </a:solidFill>
                <a:latin typeface="Abadi" panose="020B0604020202020204" pitchFamily="34" charset="0"/>
              </a:rPr>
              <a:t>For the same brand, what are their weakness (these can be hard to find as companies don’t like to advertise their weaknesses, a good place to look is reviews sites! Trip advisor, amazon product reviews, you tube/social media etc.. (10 mins)</a:t>
            </a:r>
          </a:p>
        </p:txBody>
      </p:sp>
    </p:spTree>
    <p:extLst>
      <p:ext uri="{BB962C8B-B14F-4D97-AF65-F5344CB8AC3E}">
        <p14:creationId xmlns:p14="http://schemas.microsoft.com/office/powerpoint/2010/main" val="247458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069FD-98CA-4C39-AEEB-6B6EFE912BF7}"/>
              </a:ext>
            </a:extLst>
          </p:cNvPr>
          <p:cNvSpPr>
            <a:spLocks noGrp="1"/>
          </p:cNvSpPr>
          <p:nvPr>
            <p:ph type="title"/>
          </p:nvPr>
        </p:nvSpPr>
        <p:spPr>
          <a:xfrm>
            <a:off x="6856766" y="332656"/>
            <a:ext cx="3682752" cy="562074"/>
          </a:xfrm>
        </p:spPr>
        <p:txBody>
          <a:bodyPr anchor="ctr">
            <a:normAutofit/>
          </a:bodyPr>
          <a:lstStyle/>
          <a:p>
            <a:r>
              <a:rPr lang="en-GB" sz="3200" b="1" dirty="0"/>
              <a:t>Opportunities</a:t>
            </a:r>
            <a:endParaRPr lang="en-GB" sz="3200" dirty="0"/>
          </a:p>
        </p:txBody>
      </p:sp>
      <p:sp>
        <p:nvSpPr>
          <p:cNvPr id="3" name="Content Placeholder 2">
            <a:extLst>
              <a:ext uri="{FF2B5EF4-FFF2-40B4-BE49-F238E27FC236}">
                <a16:creationId xmlns:a16="http://schemas.microsoft.com/office/drawing/2014/main" id="{8E5A68BF-068D-4347-A215-629F19B3A14A}"/>
              </a:ext>
            </a:extLst>
          </p:cNvPr>
          <p:cNvSpPr>
            <a:spLocks noGrp="1"/>
          </p:cNvSpPr>
          <p:nvPr>
            <p:ph sz="half" idx="1"/>
          </p:nvPr>
        </p:nvSpPr>
        <p:spPr>
          <a:xfrm>
            <a:off x="1752972" y="341754"/>
            <a:ext cx="4919092" cy="4455399"/>
          </a:xfrm>
        </p:spPr>
        <p:txBody>
          <a:bodyPr>
            <a:normAutofit fontScale="62500" lnSpcReduction="20000"/>
          </a:bodyPr>
          <a:lstStyle/>
          <a:p>
            <a:pPr marL="0" indent="0">
              <a:lnSpc>
                <a:spcPct val="120000"/>
              </a:lnSpc>
              <a:buNone/>
            </a:pPr>
            <a:r>
              <a:rPr lang="en-GB" sz="3400" dirty="0"/>
              <a:t>Marketing team - </a:t>
            </a:r>
            <a:r>
              <a:rPr lang="en-GB" sz="3400" b="1" dirty="0"/>
              <a:t>That’s an opportunity. </a:t>
            </a:r>
          </a:p>
          <a:p>
            <a:pPr marL="0" indent="0">
              <a:lnSpc>
                <a:spcPct val="120000"/>
              </a:lnSpc>
              <a:buNone/>
            </a:pPr>
            <a:r>
              <a:rPr lang="en-GB" sz="3400" dirty="0"/>
              <a:t>Is your company developing an innovative new idea that will open up NEW markets or demographics? </a:t>
            </a:r>
            <a:r>
              <a:rPr lang="en-GB" sz="3400" b="1" dirty="0"/>
              <a:t>That’s another opportunity.</a:t>
            </a:r>
          </a:p>
          <a:p>
            <a:pPr marL="0" indent="0">
              <a:lnSpc>
                <a:spcPct val="120000"/>
              </a:lnSpc>
              <a:buNone/>
            </a:pPr>
            <a:r>
              <a:rPr lang="en-GB" sz="3400" dirty="0"/>
              <a:t>Press/</a:t>
            </a:r>
            <a:r>
              <a:rPr lang="en-GB" sz="3400" b="1" dirty="0"/>
              <a:t>MEDIA coverage </a:t>
            </a:r>
            <a:r>
              <a:rPr lang="en-GB" sz="3400" dirty="0"/>
              <a:t>of your company.</a:t>
            </a:r>
          </a:p>
          <a:p>
            <a:pPr marL="0" indent="0">
              <a:lnSpc>
                <a:spcPct val="120000"/>
              </a:lnSpc>
              <a:buNone/>
            </a:pPr>
            <a:r>
              <a:rPr lang="en-GB" sz="3400" b="1" dirty="0"/>
              <a:t>FEW </a:t>
            </a:r>
            <a:r>
              <a:rPr lang="en-GB" sz="3400" dirty="0"/>
              <a:t>competitors in your area.</a:t>
            </a:r>
          </a:p>
          <a:p>
            <a:pPr marL="0" indent="0">
              <a:lnSpc>
                <a:spcPct val="120000"/>
              </a:lnSpc>
              <a:buNone/>
            </a:pPr>
            <a:r>
              <a:rPr lang="en-GB" sz="3400" dirty="0"/>
              <a:t>A SWOT analysis covers everything you could do to  grow as a company or advance your organization’s mission.</a:t>
            </a:r>
          </a:p>
          <a:p>
            <a:pPr>
              <a:lnSpc>
                <a:spcPct val="90000"/>
              </a:lnSpc>
            </a:pPr>
            <a:endParaRPr lang="en-GB" sz="1500" dirty="0"/>
          </a:p>
        </p:txBody>
      </p:sp>
      <p:pic>
        <p:nvPicPr>
          <p:cNvPr id="4" name="Picture 3" descr="Logo, company name&#10;&#10;Description automatically generated">
            <a:extLst>
              <a:ext uri="{FF2B5EF4-FFF2-40B4-BE49-F238E27FC236}">
                <a16:creationId xmlns:a16="http://schemas.microsoft.com/office/drawing/2014/main" id="{C4DF3306-3D30-4B5D-8340-51B49B7C2C06}"/>
              </a:ext>
            </a:extLst>
          </p:cNvPr>
          <p:cNvPicPr>
            <a:picLocks noChangeAspect="1"/>
          </p:cNvPicPr>
          <p:nvPr/>
        </p:nvPicPr>
        <p:blipFill>
          <a:blip r:embed="rId3"/>
          <a:stretch>
            <a:fillRect/>
          </a:stretch>
        </p:blipFill>
        <p:spPr>
          <a:xfrm>
            <a:off x="6886121" y="1196753"/>
            <a:ext cx="3148556" cy="3124943"/>
          </a:xfrm>
          <a:prstGeom prst="rect">
            <a:avLst/>
          </a:prstGeom>
          <a:noFill/>
        </p:spPr>
      </p:pic>
      <p:sp>
        <p:nvSpPr>
          <p:cNvPr id="5" name="TextBox 4">
            <a:extLst>
              <a:ext uri="{FF2B5EF4-FFF2-40B4-BE49-F238E27FC236}">
                <a16:creationId xmlns:a16="http://schemas.microsoft.com/office/drawing/2014/main" id="{5B3FCFAD-D0A0-AB6E-F00B-3AE2F1B79D7D}"/>
              </a:ext>
            </a:extLst>
          </p:cNvPr>
          <p:cNvSpPr txBox="1"/>
          <p:nvPr/>
        </p:nvSpPr>
        <p:spPr>
          <a:xfrm>
            <a:off x="2135560" y="4437112"/>
            <a:ext cx="8067582" cy="1477328"/>
          </a:xfrm>
          <a:prstGeom prst="rect">
            <a:avLst/>
          </a:prstGeom>
          <a:solidFill>
            <a:schemeClr val="accent5">
              <a:lumMod val="40000"/>
              <a:lumOff val="60000"/>
            </a:schemeClr>
          </a:solidFill>
          <a:ln>
            <a:solidFill>
              <a:schemeClr val="accent1">
                <a:lumMod val="60000"/>
                <a:lumOff val="40000"/>
              </a:schemeClr>
            </a:solidFill>
          </a:ln>
          <a:effectLst>
            <a:outerShdw blurRad="50800" dist="38100" dir="5400000" algn="t" rotWithShape="0">
              <a:prstClr val="black">
                <a:alpha val="40000"/>
              </a:prstClr>
            </a:outerShdw>
          </a:effectLst>
        </p:spPr>
        <p:txBody>
          <a:bodyPr wrap="square" rtlCol="0">
            <a:spAutoFit/>
          </a:bodyPr>
          <a:lstStyle/>
          <a:p>
            <a:pPr defTabSz="457200"/>
            <a:r>
              <a:rPr lang="en-GB" dirty="0">
                <a:solidFill>
                  <a:prstClr val="black"/>
                </a:solidFill>
                <a:latin typeface="Abadi" panose="020B0604020202020204" pitchFamily="34" charset="0"/>
              </a:rPr>
              <a:t>For the same brand, find an opportunity (Again a good place to look is reviews sites! Often a weakness and opportunity can be the same thing! Find a link which you think shows an opportunity (Not the same link as your weakness) and post in the </a:t>
            </a:r>
            <a:r>
              <a:rPr lang="en-GB" dirty="0" err="1">
                <a:solidFill>
                  <a:prstClr val="black"/>
                </a:solidFill>
                <a:latin typeface="Abadi" panose="020B0604020202020204" pitchFamily="34" charset="0"/>
              </a:rPr>
              <a:t>chatbox</a:t>
            </a:r>
            <a:r>
              <a:rPr lang="en-GB" dirty="0">
                <a:solidFill>
                  <a:prstClr val="black"/>
                </a:solidFill>
                <a:latin typeface="Abadi" panose="020B0604020202020204" pitchFamily="34" charset="0"/>
              </a:rPr>
              <a:t> with a short explanation of what the link says and explain what the opportunity is.  (10 mins)</a:t>
            </a:r>
          </a:p>
        </p:txBody>
      </p:sp>
      <p:sp>
        <p:nvSpPr>
          <p:cNvPr id="6" name="Content Placeholder 2">
            <a:extLst>
              <a:ext uri="{FF2B5EF4-FFF2-40B4-BE49-F238E27FC236}">
                <a16:creationId xmlns:a16="http://schemas.microsoft.com/office/drawing/2014/main" id="{A767EAD5-4810-5144-26A8-5B2400C44AE6}"/>
              </a:ext>
            </a:extLst>
          </p:cNvPr>
          <p:cNvSpPr txBox="1">
            <a:spLocks/>
          </p:cNvSpPr>
          <p:nvPr/>
        </p:nvSpPr>
        <p:spPr>
          <a:xfrm>
            <a:off x="12804576" y="3464031"/>
            <a:ext cx="4919092" cy="26015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sz="1200" b="1" dirty="0">
                <a:solidFill>
                  <a:prstClr val="black"/>
                </a:solidFill>
                <a:latin typeface="Calibri" panose="020F0502020204030204"/>
              </a:rPr>
              <a:t>TOWS </a:t>
            </a:r>
          </a:p>
          <a:p>
            <a:pPr marL="0" indent="0">
              <a:lnSpc>
                <a:spcPct val="120000"/>
              </a:lnSpc>
              <a:buNone/>
            </a:pPr>
            <a:r>
              <a:rPr lang="en-GB" sz="1200" b="1" dirty="0">
                <a:solidFill>
                  <a:prstClr val="black"/>
                </a:solidFill>
                <a:latin typeface="Calibri" panose="020F0502020204030204"/>
              </a:rPr>
              <a:t>Exploring strategy </a:t>
            </a:r>
          </a:p>
          <a:p>
            <a:pPr marL="0" indent="0">
              <a:lnSpc>
                <a:spcPct val="120000"/>
              </a:lnSpc>
              <a:buNone/>
            </a:pPr>
            <a:r>
              <a:rPr lang="en-GB" sz="1200" b="1" dirty="0">
                <a:solidFill>
                  <a:prstClr val="black"/>
                </a:solidFill>
                <a:latin typeface="Calibri" panose="020F0502020204030204"/>
              </a:rPr>
              <a:t>Whittington, Etal</a:t>
            </a:r>
          </a:p>
        </p:txBody>
      </p:sp>
    </p:spTree>
    <p:extLst>
      <p:ext uri="{BB962C8B-B14F-4D97-AF65-F5344CB8AC3E}">
        <p14:creationId xmlns:p14="http://schemas.microsoft.com/office/powerpoint/2010/main" val="262516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18436" name="Picture 3">
            <a:extLst>
              <a:ext uri="{FF2B5EF4-FFF2-40B4-BE49-F238E27FC236}">
                <a16:creationId xmlns:a16="http://schemas.microsoft.com/office/drawing/2014/main" id="{C613FEBB-8FA9-3C8B-A88E-0B459D2BB0A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587" t="634" r="35553" b="-634"/>
          <a:stretch/>
        </p:blipFill>
        <p:spPr bwMode="auto">
          <a:xfrm>
            <a:off x="6096001" y="-156946"/>
            <a:ext cx="4572000" cy="7014946"/>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02210136-1D28-F71A-38EA-4393D8D26E99}"/>
              </a:ext>
            </a:extLst>
          </p:cNvPr>
          <p:cNvSpPr txBox="1">
            <a:spLocks/>
          </p:cNvSpPr>
          <p:nvPr/>
        </p:nvSpPr>
        <p:spPr>
          <a:xfrm>
            <a:off x="811831" y="2909122"/>
            <a:ext cx="5169987" cy="46085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sz="1600" b="1" dirty="0">
                <a:solidFill>
                  <a:prstClr val="white"/>
                </a:solidFill>
                <a:latin typeface="Calibri" panose="020F0502020204030204"/>
              </a:rPr>
              <a:t>We have identified from market research and our situational analysis where we want to go-</a:t>
            </a:r>
          </a:p>
          <a:p>
            <a:pPr marL="0" indent="0">
              <a:lnSpc>
                <a:spcPct val="120000"/>
              </a:lnSpc>
              <a:buNone/>
            </a:pPr>
            <a:r>
              <a:rPr lang="en-GB" sz="1600" b="1" dirty="0">
                <a:solidFill>
                  <a:prstClr val="white"/>
                </a:solidFill>
                <a:latin typeface="Calibri" panose="020F0502020204030204"/>
              </a:rPr>
              <a:t>Lets be SMART!</a:t>
            </a:r>
          </a:p>
        </p:txBody>
      </p:sp>
      <p:sp>
        <p:nvSpPr>
          <p:cNvPr id="3" name="Title 1">
            <a:extLst>
              <a:ext uri="{FF2B5EF4-FFF2-40B4-BE49-F238E27FC236}">
                <a16:creationId xmlns:a16="http://schemas.microsoft.com/office/drawing/2014/main" id="{51232B41-0273-7552-B6D1-9FE4E4CE60BA}"/>
              </a:ext>
            </a:extLst>
          </p:cNvPr>
          <p:cNvSpPr txBox="1">
            <a:spLocks/>
          </p:cNvSpPr>
          <p:nvPr/>
        </p:nvSpPr>
        <p:spPr>
          <a:xfrm>
            <a:off x="392261" y="356494"/>
            <a:ext cx="78867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prstClr val="white"/>
                </a:solidFill>
                <a:latin typeface="Calibri Light" panose="020F0302020204030204"/>
              </a:rPr>
              <a:t>Communications goal?</a:t>
            </a:r>
            <a:br>
              <a:rPr lang="en-GB" dirty="0">
                <a:solidFill>
                  <a:prstClr val="white"/>
                </a:solidFill>
                <a:latin typeface="Calibri Light" panose="020F0302020204030204"/>
              </a:rPr>
            </a:br>
            <a:endParaRPr lang="en-GB" dirty="0">
              <a:solidFill>
                <a:prstClr val="white"/>
              </a:solidFill>
              <a:latin typeface="Calibri Light" panose="020F0302020204030204"/>
            </a:endParaRPr>
          </a:p>
        </p:txBody>
      </p:sp>
    </p:spTree>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rain Your Brain: How to Start Thinking in a Foreign Language | FluentU  Language Learning">
            <a:extLst>
              <a:ext uri="{FF2B5EF4-FFF2-40B4-BE49-F238E27FC236}">
                <a16:creationId xmlns:a16="http://schemas.microsoft.com/office/drawing/2014/main" id="{9CF151F4-9C38-264C-828C-A945622A9A58}"/>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5480" r="26390"/>
          <a:stretch/>
        </p:blipFill>
        <p:spPr bwMode="auto">
          <a:xfrm>
            <a:off x="8311464" y="2492897"/>
            <a:ext cx="2356537" cy="3260877"/>
          </a:xfrm>
          <a:prstGeom prst="rect">
            <a:avLst/>
          </a:prstGeom>
          <a:noFill/>
          <a:extLst>
            <a:ext uri="{909E8E84-426E-40DD-AFC4-6F175D3DCCD1}">
              <a14:hiddenFill xmlns:a14="http://schemas.microsoft.com/office/drawing/2010/main">
                <a:solidFill>
                  <a:srgbClr val="FFFFFF"/>
                </a:solidFill>
              </a14:hiddenFill>
            </a:ext>
          </a:extLst>
        </p:spPr>
      </p:pic>
      <p:sp>
        <p:nvSpPr>
          <p:cNvPr id="18435" name="Title 2">
            <a:extLst>
              <a:ext uri="{FF2B5EF4-FFF2-40B4-BE49-F238E27FC236}">
                <a16:creationId xmlns:a16="http://schemas.microsoft.com/office/drawing/2014/main" id="{66DE8181-92EC-0161-633A-618ABCEC2F92}"/>
              </a:ext>
            </a:extLst>
          </p:cNvPr>
          <p:cNvSpPr>
            <a:spLocks noGrp="1"/>
          </p:cNvSpPr>
          <p:nvPr>
            <p:ph type="title"/>
          </p:nvPr>
        </p:nvSpPr>
        <p:spPr>
          <a:xfrm>
            <a:off x="1639957" y="42355"/>
            <a:ext cx="2968500" cy="994172"/>
          </a:xfrm>
        </p:spPr>
        <p:txBody>
          <a:bodyPr>
            <a:normAutofit fontScale="90000"/>
          </a:bodyPr>
          <a:lstStyle/>
          <a:p>
            <a:pPr eaLnBrk="1" hangingPunct="1"/>
            <a:r>
              <a:rPr lang="en-US" altLang="en-US" dirty="0">
                <a:solidFill>
                  <a:srgbClr val="FF0000"/>
                </a:solidFill>
                <a:latin typeface="Trebuchet MS" panose="020B0603020202020204" pitchFamily="34" charset="0"/>
              </a:rPr>
              <a:t>S</a:t>
            </a:r>
            <a:r>
              <a:rPr lang="en-US" altLang="en-US" dirty="0">
                <a:latin typeface="Trebuchet MS" panose="020B0603020202020204" pitchFamily="34" charset="0"/>
              </a:rPr>
              <a:t>.</a:t>
            </a:r>
            <a:r>
              <a:rPr lang="en-US" altLang="en-US" dirty="0">
                <a:solidFill>
                  <a:srgbClr val="92D050"/>
                </a:solidFill>
                <a:latin typeface="Trebuchet MS" panose="020B0603020202020204" pitchFamily="34" charset="0"/>
              </a:rPr>
              <a:t>M</a:t>
            </a:r>
            <a:r>
              <a:rPr lang="en-US" altLang="en-US" dirty="0">
                <a:latin typeface="Trebuchet MS" panose="020B0603020202020204" pitchFamily="34" charset="0"/>
              </a:rPr>
              <a:t>.</a:t>
            </a:r>
            <a:r>
              <a:rPr lang="en-US" altLang="en-US" dirty="0">
                <a:solidFill>
                  <a:srgbClr val="00B0F0"/>
                </a:solidFill>
                <a:latin typeface="Trebuchet MS" panose="020B0603020202020204" pitchFamily="34" charset="0"/>
              </a:rPr>
              <a:t>A</a:t>
            </a:r>
            <a:r>
              <a:rPr lang="en-US" altLang="en-US" dirty="0">
                <a:latin typeface="Trebuchet MS" panose="020B0603020202020204" pitchFamily="34" charset="0"/>
              </a:rPr>
              <a:t>.</a:t>
            </a:r>
            <a:r>
              <a:rPr lang="en-US" altLang="en-US" dirty="0">
                <a:solidFill>
                  <a:srgbClr val="7030A0"/>
                </a:solidFill>
                <a:latin typeface="Trebuchet MS" panose="020B0603020202020204" pitchFamily="34" charset="0"/>
              </a:rPr>
              <a:t>R</a:t>
            </a:r>
            <a:r>
              <a:rPr lang="en-US" altLang="en-US" dirty="0">
                <a:latin typeface="Trebuchet MS" panose="020B0603020202020204" pitchFamily="34" charset="0"/>
              </a:rPr>
              <a:t>.</a:t>
            </a:r>
            <a:r>
              <a:rPr lang="en-US" altLang="en-US" dirty="0">
                <a:solidFill>
                  <a:schemeClr val="accent2"/>
                </a:solidFill>
                <a:latin typeface="Trebuchet MS" panose="020B0603020202020204" pitchFamily="34" charset="0"/>
              </a:rPr>
              <a:t>T</a:t>
            </a:r>
            <a:r>
              <a:rPr lang="en-US" altLang="en-US" dirty="0">
                <a:latin typeface="Trebuchet MS" panose="020B0603020202020204" pitchFamily="34" charset="0"/>
              </a:rPr>
              <a:t>. Goals are…</a:t>
            </a:r>
          </a:p>
        </p:txBody>
      </p:sp>
      <p:sp>
        <p:nvSpPr>
          <p:cNvPr id="18434" name="Content Placeholder 1">
            <a:extLst>
              <a:ext uri="{FF2B5EF4-FFF2-40B4-BE49-F238E27FC236}">
                <a16:creationId xmlns:a16="http://schemas.microsoft.com/office/drawing/2014/main" id="{6BD7D7F6-943A-5368-A874-D5AB26ACB2CA}"/>
              </a:ext>
            </a:extLst>
          </p:cNvPr>
          <p:cNvSpPr>
            <a:spLocks noGrp="1"/>
          </p:cNvSpPr>
          <p:nvPr>
            <p:ph idx="1"/>
          </p:nvPr>
        </p:nvSpPr>
        <p:spPr>
          <a:xfrm>
            <a:off x="1649061" y="1189420"/>
            <a:ext cx="2916761" cy="220373"/>
          </a:xfrm>
        </p:spPr>
        <p:txBody>
          <a:bodyPr anchor="t">
            <a:normAutofit fontScale="92500" lnSpcReduction="20000"/>
          </a:bodyPr>
          <a:lstStyle/>
          <a:p>
            <a:pPr marL="0" indent="0">
              <a:buNone/>
            </a:pPr>
            <a:r>
              <a:rPr lang="en-US" altLang="en-US" sz="1200" dirty="0">
                <a:solidFill>
                  <a:srgbClr val="FF0000"/>
                </a:solidFill>
                <a:latin typeface="Trebuchet MS" panose="020B0603020202020204" pitchFamily="34" charset="0"/>
              </a:rPr>
              <a:t>Specific</a:t>
            </a:r>
          </a:p>
          <a:p>
            <a:pPr eaLnBrk="1" hangingPunct="1"/>
            <a:endParaRPr lang="en-US" altLang="en-US" sz="1200" dirty="0">
              <a:latin typeface="Trebuchet MS" panose="020B0603020202020204" pitchFamily="34" charset="0"/>
            </a:endParaRPr>
          </a:p>
          <a:p>
            <a:pPr eaLnBrk="1" hangingPunct="1"/>
            <a:endParaRPr lang="en-US" altLang="en-US" sz="1200" dirty="0">
              <a:latin typeface="Trebuchet MS" panose="020B0603020202020204" pitchFamily="34" charset="0"/>
            </a:endParaRPr>
          </a:p>
          <a:p>
            <a:pPr eaLnBrk="1" hangingPunct="1"/>
            <a:endParaRPr lang="en-US" altLang="en-US" sz="1200" dirty="0">
              <a:latin typeface="Trebuchet MS" panose="020B0603020202020204" pitchFamily="34" charset="0"/>
            </a:endParaRPr>
          </a:p>
          <a:p>
            <a:pPr eaLnBrk="1" hangingPunct="1"/>
            <a:endParaRPr lang="en-US" altLang="en-US" sz="1200" dirty="0">
              <a:latin typeface="Trebuchet MS" panose="020B0603020202020204" pitchFamily="34" charset="0"/>
            </a:endParaRPr>
          </a:p>
          <a:p>
            <a:pPr eaLnBrk="1" hangingPunct="1"/>
            <a:endParaRPr lang="en-US" altLang="en-US" sz="1200" dirty="0">
              <a:latin typeface="Trebuchet MS" panose="020B0603020202020204" pitchFamily="34" charset="0"/>
            </a:endParaRPr>
          </a:p>
        </p:txBody>
      </p:sp>
      <p:sp>
        <p:nvSpPr>
          <p:cNvPr id="4" name="Content Placeholder 1">
            <a:extLst>
              <a:ext uri="{FF2B5EF4-FFF2-40B4-BE49-F238E27FC236}">
                <a16:creationId xmlns:a16="http://schemas.microsoft.com/office/drawing/2014/main" id="{8CCECED7-34A2-B5E6-781A-871606FC9183}"/>
              </a:ext>
            </a:extLst>
          </p:cNvPr>
          <p:cNvSpPr txBox="1">
            <a:spLocks/>
          </p:cNvSpPr>
          <p:nvPr/>
        </p:nvSpPr>
        <p:spPr>
          <a:xfrm>
            <a:off x="2313729" y="1190387"/>
            <a:ext cx="3676571" cy="2163712"/>
          </a:xfrm>
          <a:prstGeom prst="rect">
            <a:avLst/>
          </a:prstGeom>
        </p:spPr>
        <p:txBody>
          <a:bodyPr vert="horz" lIns="68580" tIns="34290" rIns="68580" bIns="3429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900" dirty="0">
                <a:latin typeface="Trebuchet MS" panose="020B0603020202020204" pitchFamily="34" charset="0"/>
              </a:rPr>
              <a:t>- </a:t>
            </a:r>
            <a:r>
              <a:rPr lang="en-US" altLang="en-US" sz="1100" dirty="0">
                <a:latin typeface="Trebuchet MS" panose="020B0603020202020204" pitchFamily="34" charset="0"/>
              </a:rPr>
              <a:t>Specific goals answer the following questions:</a:t>
            </a:r>
          </a:p>
          <a:p>
            <a:pPr>
              <a:buFont typeface="Wingdings 3" panose="05040102010807070707" pitchFamily="18" charset="2"/>
              <a:buNone/>
            </a:pPr>
            <a:r>
              <a:rPr lang="en-US" altLang="en-US" sz="1100" dirty="0">
                <a:latin typeface="Trebuchet MS" panose="020B0603020202020204" pitchFamily="34" charset="0"/>
              </a:rPr>
              <a:t>		Who:       Who is involved? </a:t>
            </a:r>
          </a:p>
          <a:p>
            <a:pPr>
              <a:buFont typeface="Wingdings 3" panose="05040102010807070707" pitchFamily="18" charset="2"/>
              <a:buNone/>
            </a:pPr>
            <a:r>
              <a:rPr lang="en-US" altLang="en-US" sz="1100" dirty="0">
                <a:latin typeface="Trebuchet MS" panose="020B0603020202020204" pitchFamily="34" charset="0"/>
              </a:rPr>
              <a:t>		What:      What do I want to accomplish?</a:t>
            </a:r>
          </a:p>
          <a:p>
            <a:pPr>
              <a:buFont typeface="Wingdings 3" panose="05040102010807070707" pitchFamily="18" charset="2"/>
              <a:buNone/>
            </a:pPr>
            <a:r>
              <a:rPr lang="en-US" altLang="en-US" sz="1100" dirty="0">
                <a:latin typeface="Trebuchet MS" panose="020B0603020202020204" pitchFamily="34" charset="0"/>
              </a:rPr>
              <a:t>		Where:    Identify a location.</a:t>
            </a:r>
          </a:p>
          <a:p>
            <a:pPr>
              <a:buFont typeface="Wingdings 3" panose="05040102010807070707" pitchFamily="18" charset="2"/>
              <a:buNone/>
            </a:pPr>
            <a:r>
              <a:rPr lang="en-US" altLang="en-US" sz="1100" dirty="0">
                <a:latin typeface="Trebuchet MS" panose="020B0603020202020204" pitchFamily="34" charset="0"/>
              </a:rPr>
              <a:t>		When:     Establish a time frame.</a:t>
            </a:r>
          </a:p>
          <a:p>
            <a:pPr>
              <a:buFont typeface="Wingdings 3" panose="05040102010807070707" pitchFamily="18" charset="2"/>
              <a:buNone/>
            </a:pPr>
            <a:r>
              <a:rPr lang="en-US" altLang="en-US" sz="1100" dirty="0">
                <a:latin typeface="Trebuchet MS" panose="020B0603020202020204" pitchFamily="34" charset="0"/>
              </a:rPr>
              <a:t>		Which:    Identify requirements/constraints. </a:t>
            </a:r>
          </a:p>
          <a:p>
            <a:pPr>
              <a:buFont typeface="Wingdings 3" panose="05040102010807070707" pitchFamily="18" charset="2"/>
              <a:buNone/>
            </a:pPr>
            <a:r>
              <a:rPr lang="en-US" altLang="en-US" sz="1100" dirty="0">
                <a:latin typeface="Trebuchet MS" panose="020B0603020202020204" pitchFamily="34" charset="0"/>
              </a:rPr>
              <a:t>		Why:       Specific reasons, purpose or 		     </a:t>
            </a:r>
          </a:p>
          <a:p>
            <a:pPr>
              <a:buFont typeface="Wingdings 3" panose="05040102010807070707" pitchFamily="18" charset="2"/>
              <a:buNone/>
            </a:pPr>
            <a:r>
              <a:rPr lang="en-US" altLang="en-US" sz="1100" dirty="0">
                <a:latin typeface="Trebuchet MS" panose="020B0603020202020204" pitchFamily="34" charset="0"/>
              </a:rPr>
              <a:t>                                  benefits of accomplishing the goal. </a:t>
            </a:r>
          </a:p>
          <a:p>
            <a:endParaRPr lang="en-US" altLang="en-US" sz="900" dirty="0">
              <a:latin typeface="Trebuchet MS" panose="020B0603020202020204" pitchFamily="34" charset="0"/>
            </a:endParaRPr>
          </a:p>
        </p:txBody>
      </p:sp>
      <p:sp>
        <p:nvSpPr>
          <p:cNvPr id="6" name="Content Placeholder 1">
            <a:extLst>
              <a:ext uri="{FF2B5EF4-FFF2-40B4-BE49-F238E27FC236}">
                <a16:creationId xmlns:a16="http://schemas.microsoft.com/office/drawing/2014/main" id="{C46D3888-9A8E-CBA9-642D-8303F557FDB5}"/>
              </a:ext>
            </a:extLst>
          </p:cNvPr>
          <p:cNvSpPr txBox="1">
            <a:spLocks/>
          </p:cNvSpPr>
          <p:nvPr/>
        </p:nvSpPr>
        <p:spPr>
          <a:xfrm>
            <a:off x="6676445" y="1167369"/>
            <a:ext cx="2989431" cy="1084398"/>
          </a:xfrm>
          <a:prstGeom prst="rect">
            <a:avLst/>
          </a:prstGeom>
        </p:spPr>
        <p:txBody>
          <a:bodyPr vert="horz" lIns="68580" tIns="34290" rIns="68580" bIns="3429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1100" dirty="0">
                <a:latin typeface="Trebuchet MS" panose="020B0603020202020204" pitchFamily="34" charset="0"/>
              </a:rPr>
              <a:t>- To determine if your goal is measurable, ask questions such as</a:t>
            </a:r>
          </a:p>
          <a:p>
            <a:pPr lvl="1"/>
            <a:r>
              <a:rPr lang="en-US" altLang="en-US" sz="1100" dirty="0">
                <a:latin typeface="Trebuchet MS" panose="020B0603020202020204" pitchFamily="34" charset="0"/>
              </a:rPr>
              <a:t>How much? </a:t>
            </a:r>
          </a:p>
          <a:p>
            <a:pPr lvl="1"/>
            <a:r>
              <a:rPr lang="en-US" altLang="en-US" sz="1100" dirty="0">
                <a:latin typeface="Trebuchet MS" panose="020B0603020202020204" pitchFamily="34" charset="0"/>
              </a:rPr>
              <a:t>How many? </a:t>
            </a:r>
          </a:p>
          <a:p>
            <a:pPr lvl="1"/>
            <a:r>
              <a:rPr lang="en-US" altLang="en-US" sz="1100" dirty="0">
                <a:latin typeface="Trebuchet MS" panose="020B0603020202020204" pitchFamily="34" charset="0"/>
              </a:rPr>
              <a:t>How will I know when it is accomplished? </a:t>
            </a:r>
          </a:p>
          <a:p>
            <a:endParaRPr lang="en-US" altLang="en-US" sz="1200" dirty="0">
              <a:latin typeface="Trebuchet MS" panose="020B0603020202020204" pitchFamily="34" charset="0"/>
            </a:endParaRPr>
          </a:p>
        </p:txBody>
      </p:sp>
      <p:sp>
        <p:nvSpPr>
          <p:cNvPr id="7" name="Content Placeholder 1">
            <a:extLst>
              <a:ext uri="{FF2B5EF4-FFF2-40B4-BE49-F238E27FC236}">
                <a16:creationId xmlns:a16="http://schemas.microsoft.com/office/drawing/2014/main" id="{7DA87453-D1F0-0BB5-A65C-7365EBE520C8}"/>
              </a:ext>
            </a:extLst>
          </p:cNvPr>
          <p:cNvSpPr txBox="1">
            <a:spLocks/>
          </p:cNvSpPr>
          <p:nvPr/>
        </p:nvSpPr>
        <p:spPr>
          <a:xfrm>
            <a:off x="7301688" y="2590730"/>
            <a:ext cx="2019551" cy="766864"/>
          </a:xfrm>
          <a:prstGeom prst="rect">
            <a:avLst/>
          </a:prstGeom>
        </p:spPr>
        <p:txBody>
          <a:bodyPr vert="horz" lIns="68580" tIns="34290" rIns="68580" bIns="3429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100" dirty="0">
                <a:latin typeface="Trebuchet MS" panose="020B0603020202020204" pitchFamily="34" charset="0"/>
              </a:rPr>
              <a:t>The goal is “do-able”</a:t>
            </a:r>
          </a:p>
          <a:p>
            <a:r>
              <a:rPr lang="en-US" altLang="en-US" sz="1100" dirty="0">
                <a:latin typeface="Trebuchet MS" panose="020B0603020202020204" pitchFamily="34" charset="0"/>
              </a:rPr>
              <a:t>It is action-oriented</a:t>
            </a:r>
          </a:p>
          <a:p>
            <a:r>
              <a:rPr lang="en-US" altLang="en-US" sz="1100" dirty="0">
                <a:latin typeface="Trebuchet MS" panose="020B0603020202020204" pitchFamily="34" charset="0"/>
              </a:rPr>
              <a:t>It is “within reach”</a:t>
            </a:r>
          </a:p>
        </p:txBody>
      </p:sp>
      <p:sp>
        <p:nvSpPr>
          <p:cNvPr id="8" name="Content Placeholder 1">
            <a:extLst>
              <a:ext uri="{FF2B5EF4-FFF2-40B4-BE49-F238E27FC236}">
                <a16:creationId xmlns:a16="http://schemas.microsoft.com/office/drawing/2014/main" id="{B22E2CEC-44F1-F6AE-5031-62929E970EF6}"/>
              </a:ext>
            </a:extLst>
          </p:cNvPr>
          <p:cNvSpPr txBox="1">
            <a:spLocks/>
          </p:cNvSpPr>
          <p:nvPr/>
        </p:nvSpPr>
        <p:spPr>
          <a:xfrm>
            <a:off x="2313729" y="3789041"/>
            <a:ext cx="2814791" cy="877285"/>
          </a:xfrm>
          <a:prstGeom prst="rect">
            <a:avLst/>
          </a:prstGeom>
        </p:spPr>
        <p:txBody>
          <a:bodyPr vert="horz" lIns="68580" tIns="34290" rIns="68580" bIns="3429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100" dirty="0">
                <a:latin typeface="Trebuchet MS" panose="020B0603020202020204" pitchFamily="34" charset="0"/>
              </a:rPr>
              <a:t>The goal must be an objective toward which you are both willing and able to work.</a:t>
            </a:r>
          </a:p>
          <a:p>
            <a:r>
              <a:rPr lang="en-US" altLang="en-US" sz="1100" dirty="0">
                <a:latin typeface="Trebuchet MS" panose="020B0603020202020204" pitchFamily="34" charset="0"/>
              </a:rPr>
              <a:t>Again, it must be “do-able”</a:t>
            </a:r>
          </a:p>
          <a:p>
            <a:r>
              <a:rPr lang="en-US" altLang="en-US" sz="1100" dirty="0">
                <a:latin typeface="Trebuchet MS" panose="020B0603020202020204" pitchFamily="34" charset="0"/>
              </a:rPr>
              <a:t>People must believe it can be accomplished</a:t>
            </a:r>
          </a:p>
          <a:p>
            <a:r>
              <a:rPr lang="en-US" altLang="en-US" sz="1100" dirty="0">
                <a:latin typeface="Trebuchet MS" panose="020B0603020202020204" pitchFamily="34" charset="0"/>
              </a:rPr>
              <a:t>Address the marketing objectives</a:t>
            </a:r>
          </a:p>
        </p:txBody>
      </p:sp>
      <p:sp>
        <p:nvSpPr>
          <p:cNvPr id="9" name="Content Placeholder 1">
            <a:extLst>
              <a:ext uri="{FF2B5EF4-FFF2-40B4-BE49-F238E27FC236}">
                <a16:creationId xmlns:a16="http://schemas.microsoft.com/office/drawing/2014/main" id="{C3395DEB-1DA2-6BF9-D473-D4E1826EA756}"/>
              </a:ext>
            </a:extLst>
          </p:cNvPr>
          <p:cNvSpPr txBox="1">
            <a:spLocks/>
          </p:cNvSpPr>
          <p:nvPr/>
        </p:nvSpPr>
        <p:spPr>
          <a:xfrm>
            <a:off x="6382391" y="3765358"/>
            <a:ext cx="2309240" cy="820141"/>
          </a:xfrm>
          <a:prstGeom prst="rect">
            <a:avLst/>
          </a:prstGeom>
        </p:spPr>
        <p:txBody>
          <a:bodyPr vert="horz" lIns="68580" tIns="34290" rIns="68580" bIns="3429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100" dirty="0">
                <a:latin typeface="Trebuchet MS" panose="020B0603020202020204" pitchFamily="34" charset="0"/>
              </a:rPr>
              <a:t>You should establish a timeframe</a:t>
            </a:r>
          </a:p>
          <a:p>
            <a:r>
              <a:rPr lang="en-US" altLang="en-US" sz="1100" dirty="0">
                <a:latin typeface="Trebuchet MS" panose="020B0603020202020204" pitchFamily="34" charset="0"/>
              </a:rPr>
              <a:t>The timeframe </a:t>
            </a:r>
            <a:r>
              <a:rPr lang="en-US" altLang="en-US" sz="1100" b="1" i="1" dirty="0">
                <a:latin typeface="Trebuchet MS" panose="020B0603020202020204" pitchFamily="34" charset="0"/>
              </a:rPr>
              <a:t>must  </a:t>
            </a:r>
            <a:r>
              <a:rPr lang="en-US" altLang="en-US" sz="1100" dirty="0">
                <a:latin typeface="Trebuchet MS" panose="020B0603020202020204" pitchFamily="34" charset="0"/>
              </a:rPr>
              <a:t>be realistic</a:t>
            </a:r>
          </a:p>
          <a:p>
            <a:r>
              <a:rPr lang="en-US" altLang="en-US" sz="1100" dirty="0">
                <a:latin typeface="Trebuchet MS" panose="020B0603020202020204" pitchFamily="34" charset="0"/>
              </a:rPr>
              <a:t>Everyone needs to know the timeframe…make it public</a:t>
            </a:r>
          </a:p>
        </p:txBody>
      </p:sp>
      <p:sp>
        <p:nvSpPr>
          <p:cNvPr id="11" name="TextBox 10">
            <a:extLst>
              <a:ext uri="{FF2B5EF4-FFF2-40B4-BE49-F238E27FC236}">
                <a16:creationId xmlns:a16="http://schemas.microsoft.com/office/drawing/2014/main" id="{935EC651-806B-E666-4DD1-32490B13B75B}"/>
              </a:ext>
            </a:extLst>
          </p:cNvPr>
          <p:cNvSpPr txBox="1"/>
          <p:nvPr/>
        </p:nvSpPr>
        <p:spPr>
          <a:xfrm>
            <a:off x="5827208" y="1124745"/>
            <a:ext cx="4720701" cy="276999"/>
          </a:xfrm>
          <a:prstGeom prst="rect">
            <a:avLst/>
          </a:prstGeom>
          <a:noFill/>
        </p:spPr>
        <p:txBody>
          <a:bodyPr wrap="square">
            <a:spAutoFit/>
          </a:bodyPr>
          <a:lstStyle/>
          <a:p>
            <a:pPr eaLnBrk="1" hangingPunct="1"/>
            <a:r>
              <a:rPr lang="en-US" altLang="en-US" sz="1200" dirty="0">
                <a:solidFill>
                  <a:srgbClr val="92D050"/>
                </a:solidFill>
                <a:latin typeface="Trebuchet MS" panose="020B0603020202020204" pitchFamily="34" charset="0"/>
              </a:rPr>
              <a:t>Measurable</a:t>
            </a:r>
          </a:p>
        </p:txBody>
      </p:sp>
      <p:sp>
        <p:nvSpPr>
          <p:cNvPr id="12" name="Content Placeholder 1">
            <a:extLst>
              <a:ext uri="{FF2B5EF4-FFF2-40B4-BE49-F238E27FC236}">
                <a16:creationId xmlns:a16="http://schemas.microsoft.com/office/drawing/2014/main" id="{1557807D-82FF-73E4-0C33-221B32F1CA0F}"/>
              </a:ext>
            </a:extLst>
          </p:cNvPr>
          <p:cNvSpPr txBox="1">
            <a:spLocks/>
          </p:cNvSpPr>
          <p:nvPr/>
        </p:nvSpPr>
        <p:spPr>
          <a:xfrm>
            <a:off x="6494543" y="2329459"/>
            <a:ext cx="1043284" cy="579258"/>
          </a:xfrm>
          <a:prstGeom prst="rect">
            <a:avLst/>
          </a:prstGeom>
        </p:spPr>
        <p:txBody>
          <a:bodyPr vert="horz" lIns="68580" tIns="34290" rIns="68580" bIns="3429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1200" dirty="0">
              <a:latin typeface="Trebuchet MS" panose="020B0603020202020204" pitchFamily="34" charset="0"/>
            </a:endParaRPr>
          </a:p>
          <a:p>
            <a:pPr marL="0" indent="0">
              <a:buNone/>
            </a:pPr>
            <a:r>
              <a:rPr lang="en-US" altLang="en-US" sz="1200" dirty="0">
                <a:solidFill>
                  <a:srgbClr val="00B0F0"/>
                </a:solidFill>
                <a:latin typeface="Trebuchet MS" panose="020B0603020202020204" pitchFamily="34" charset="0"/>
              </a:rPr>
              <a:t>Attainable</a:t>
            </a:r>
          </a:p>
        </p:txBody>
      </p:sp>
      <p:sp>
        <p:nvSpPr>
          <p:cNvPr id="13" name="Content Placeholder 1">
            <a:extLst>
              <a:ext uri="{FF2B5EF4-FFF2-40B4-BE49-F238E27FC236}">
                <a16:creationId xmlns:a16="http://schemas.microsoft.com/office/drawing/2014/main" id="{C43C5BC2-0FF5-DD9E-2E19-F5225757FF32}"/>
              </a:ext>
            </a:extLst>
          </p:cNvPr>
          <p:cNvSpPr txBox="1">
            <a:spLocks/>
          </p:cNvSpPr>
          <p:nvPr/>
        </p:nvSpPr>
        <p:spPr>
          <a:xfrm>
            <a:off x="1665489" y="3773397"/>
            <a:ext cx="1043284" cy="579258"/>
          </a:xfrm>
          <a:prstGeom prst="rect">
            <a:avLst/>
          </a:prstGeom>
        </p:spPr>
        <p:txBody>
          <a:bodyPr vert="horz" lIns="68580" tIns="34290" rIns="68580" bIns="3429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1200" dirty="0">
                <a:solidFill>
                  <a:srgbClr val="7030A0"/>
                </a:solidFill>
                <a:latin typeface="Trebuchet MS" panose="020B0603020202020204" pitchFamily="34" charset="0"/>
              </a:rPr>
              <a:t>Realistic/</a:t>
            </a:r>
          </a:p>
          <a:p>
            <a:pPr marL="0" indent="0">
              <a:buNone/>
            </a:pPr>
            <a:r>
              <a:rPr lang="en-US" altLang="en-US" sz="1200" dirty="0">
                <a:solidFill>
                  <a:srgbClr val="7030A0"/>
                </a:solidFill>
                <a:latin typeface="Trebuchet MS" panose="020B0603020202020204" pitchFamily="34" charset="0"/>
              </a:rPr>
              <a:t>Relevant</a:t>
            </a:r>
          </a:p>
        </p:txBody>
      </p:sp>
      <p:sp>
        <p:nvSpPr>
          <p:cNvPr id="14" name="Content Placeholder 1">
            <a:extLst>
              <a:ext uri="{FF2B5EF4-FFF2-40B4-BE49-F238E27FC236}">
                <a16:creationId xmlns:a16="http://schemas.microsoft.com/office/drawing/2014/main" id="{CFA1BF97-DB5E-43C7-6A26-53089BF7514D}"/>
              </a:ext>
            </a:extLst>
          </p:cNvPr>
          <p:cNvSpPr txBox="1">
            <a:spLocks/>
          </p:cNvSpPr>
          <p:nvPr/>
        </p:nvSpPr>
        <p:spPr>
          <a:xfrm>
            <a:off x="5860749" y="3782831"/>
            <a:ext cx="1043284" cy="579258"/>
          </a:xfrm>
          <a:prstGeom prst="rect">
            <a:avLst/>
          </a:prstGeom>
        </p:spPr>
        <p:txBody>
          <a:bodyPr vert="horz" lIns="68580" tIns="34290" rIns="68580" bIns="3429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1200" dirty="0">
                <a:solidFill>
                  <a:schemeClr val="accent2"/>
                </a:solidFill>
                <a:latin typeface="Trebuchet MS" panose="020B0603020202020204" pitchFamily="34" charset="0"/>
              </a:rPr>
              <a:t>Timely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8CAA456-5F1C-6924-B649-32DAC64A58D5}"/>
              </a:ext>
            </a:extLst>
          </p:cNvPr>
          <p:cNvSpPr>
            <a:spLocks noGrp="1"/>
          </p:cNvSpPr>
          <p:nvPr>
            <p:ph type="title"/>
          </p:nvPr>
        </p:nvSpPr>
        <p:spPr>
          <a:xfrm>
            <a:off x="3591456" y="-1738196"/>
            <a:ext cx="3599175" cy="4376572"/>
          </a:xfrm>
        </p:spPr>
        <p:txBody>
          <a:bodyPr anchor="ctr">
            <a:normAutofit/>
          </a:bodyPr>
          <a:lstStyle/>
          <a:p>
            <a:r>
              <a:rPr lang="en-GB" altLang="en-US" sz="4800" dirty="0">
                <a:latin typeface="Trebuchet MS" panose="020B0603020202020204" pitchFamily="34" charset="0"/>
              </a:rPr>
              <a:t>Objectives</a:t>
            </a:r>
          </a:p>
        </p:txBody>
      </p:sp>
      <p:sp>
        <p:nvSpPr>
          <p:cNvPr id="2" name="Title 2">
            <a:extLst>
              <a:ext uri="{FF2B5EF4-FFF2-40B4-BE49-F238E27FC236}">
                <a16:creationId xmlns:a16="http://schemas.microsoft.com/office/drawing/2014/main" id="{97D03695-F7DC-A479-57E7-133E4AE7C597}"/>
              </a:ext>
            </a:extLst>
          </p:cNvPr>
          <p:cNvSpPr txBox="1">
            <a:spLocks/>
          </p:cNvSpPr>
          <p:nvPr/>
        </p:nvSpPr>
        <p:spPr>
          <a:xfrm>
            <a:off x="1855091" y="922084"/>
            <a:ext cx="6260912" cy="1325563"/>
          </a:xfrm>
          <a:prstGeom prst="rect">
            <a:avLst/>
          </a:prstGeom>
        </p:spPr>
        <p:txBody>
          <a:bodyP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latin typeface="Trebuchet MS" panose="020B0603020202020204" pitchFamily="34" charset="0"/>
              </a:rPr>
              <a:t>For assessment 1:</a:t>
            </a:r>
          </a:p>
          <a:p>
            <a:r>
              <a:rPr lang="en-US" altLang="en-US" dirty="0">
                <a:latin typeface="Trebuchet MS" panose="020B0603020202020204" pitchFamily="34" charset="0"/>
              </a:rPr>
              <a:t>Set objectives based on what you have found in the situational analysis and market research.</a:t>
            </a:r>
          </a:p>
        </p:txBody>
      </p:sp>
      <p:sp>
        <p:nvSpPr>
          <p:cNvPr id="3" name="Content Placeholder 1">
            <a:extLst>
              <a:ext uri="{FF2B5EF4-FFF2-40B4-BE49-F238E27FC236}">
                <a16:creationId xmlns:a16="http://schemas.microsoft.com/office/drawing/2014/main" id="{31D15EE1-6718-9714-1C7D-9BB6974FDBDC}"/>
              </a:ext>
            </a:extLst>
          </p:cNvPr>
          <p:cNvSpPr txBox="1">
            <a:spLocks/>
          </p:cNvSpPr>
          <p:nvPr/>
        </p:nvSpPr>
        <p:spPr>
          <a:xfrm>
            <a:off x="1742534" y="2577629"/>
            <a:ext cx="4085438" cy="3181684"/>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600" dirty="0">
                <a:latin typeface="Trebuchet MS" panose="020B0603020202020204" pitchFamily="34" charset="0"/>
              </a:rPr>
              <a:t>Specific - What are you going to do?  (be specific, don’t be vague)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Measurable – what will be achieved?  Quantitative metric.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Attainable – This is ‘Do-able’ because?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Realistic – what's the likely outcome?</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Timely – What is the deadline?</a:t>
            </a:r>
          </a:p>
        </p:txBody>
      </p:sp>
      <p:pic>
        <p:nvPicPr>
          <p:cNvPr id="4" name="Picture 3" descr="C:\Users\Debbie\Pictures\Microsoft Clip Organizer\j0439243.jpg">
            <a:extLst>
              <a:ext uri="{FF2B5EF4-FFF2-40B4-BE49-F238E27FC236}">
                <a16:creationId xmlns:a16="http://schemas.microsoft.com/office/drawing/2014/main" id="{3640B9C7-2E45-8314-E8EC-CF5F35FCA61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670" r="24663" b="2"/>
          <a:stretch/>
        </p:blipFill>
        <p:spPr bwMode="auto">
          <a:xfrm>
            <a:off x="8921519" y="-26775"/>
            <a:ext cx="1744689" cy="259228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9A0BE0EC-0A10-EB89-A961-41B3FCCAC502}"/>
              </a:ext>
            </a:extLst>
          </p:cNvPr>
          <p:cNvSpPr txBox="1"/>
          <p:nvPr/>
        </p:nvSpPr>
        <p:spPr>
          <a:xfrm>
            <a:off x="5793492" y="2558408"/>
            <a:ext cx="4655974" cy="830997"/>
          </a:xfrm>
          <a:prstGeom prst="rect">
            <a:avLst/>
          </a:prstGeom>
          <a:noFill/>
        </p:spPr>
        <p:txBody>
          <a:bodyPr wrap="square">
            <a:spAutoFit/>
          </a:bodyPr>
          <a:lstStyle/>
          <a:p>
            <a:pPr algn="ctr"/>
            <a:r>
              <a:rPr lang="en-GB" sz="1200" dirty="0"/>
              <a:t> “Manage a promotional campaign targeting (Customer segment/profile) addressing the concerns raised from examining customer feedback and reviews (Found from your situational analysis 5C’s)……” </a:t>
            </a:r>
          </a:p>
        </p:txBody>
      </p:sp>
      <p:sp>
        <p:nvSpPr>
          <p:cNvPr id="10" name="TextBox 9">
            <a:extLst>
              <a:ext uri="{FF2B5EF4-FFF2-40B4-BE49-F238E27FC236}">
                <a16:creationId xmlns:a16="http://schemas.microsoft.com/office/drawing/2014/main" id="{E39A8E78-2453-FDF5-1E7E-A903857B5103}"/>
              </a:ext>
            </a:extLst>
          </p:cNvPr>
          <p:cNvSpPr txBox="1"/>
          <p:nvPr/>
        </p:nvSpPr>
        <p:spPr>
          <a:xfrm>
            <a:off x="5793492" y="3414425"/>
            <a:ext cx="4655974" cy="461665"/>
          </a:xfrm>
          <a:prstGeom prst="rect">
            <a:avLst/>
          </a:prstGeom>
          <a:noFill/>
        </p:spPr>
        <p:txBody>
          <a:bodyPr wrap="square">
            <a:spAutoFit/>
          </a:bodyPr>
          <a:lstStyle/>
          <a:p>
            <a:r>
              <a:rPr lang="en-GB" sz="1200" dirty="0"/>
              <a:t> “I will attract 100 customers and 1,000 online customer interactions over a 2 month campaign…….”</a:t>
            </a:r>
          </a:p>
        </p:txBody>
      </p:sp>
      <p:sp>
        <p:nvSpPr>
          <p:cNvPr id="11" name="TextBox 10">
            <a:extLst>
              <a:ext uri="{FF2B5EF4-FFF2-40B4-BE49-F238E27FC236}">
                <a16:creationId xmlns:a16="http://schemas.microsoft.com/office/drawing/2014/main" id="{137019B3-8C47-24FE-4077-F72A660F246D}"/>
              </a:ext>
            </a:extLst>
          </p:cNvPr>
          <p:cNvSpPr txBox="1"/>
          <p:nvPr/>
        </p:nvSpPr>
        <p:spPr>
          <a:xfrm>
            <a:off x="5788016" y="4155243"/>
            <a:ext cx="4655974" cy="276999"/>
          </a:xfrm>
          <a:prstGeom prst="rect">
            <a:avLst/>
          </a:prstGeom>
          <a:noFill/>
        </p:spPr>
        <p:txBody>
          <a:bodyPr wrap="square">
            <a:spAutoFit/>
          </a:bodyPr>
          <a:lstStyle/>
          <a:p>
            <a:r>
              <a:rPr lang="en-GB" sz="1200" dirty="0"/>
              <a:t>“ 100 new customers, 1,000 interactions over 2 months….” </a:t>
            </a:r>
          </a:p>
        </p:txBody>
      </p:sp>
      <p:sp>
        <p:nvSpPr>
          <p:cNvPr id="13" name="TextBox 12">
            <a:extLst>
              <a:ext uri="{FF2B5EF4-FFF2-40B4-BE49-F238E27FC236}">
                <a16:creationId xmlns:a16="http://schemas.microsoft.com/office/drawing/2014/main" id="{0FCE5DD6-A196-B63F-91C2-E3E1A0C17901}"/>
              </a:ext>
            </a:extLst>
          </p:cNvPr>
          <p:cNvSpPr txBox="1"/>
          <p:nvPr/>
        </p:nvSpPr>
        <p:spPr>
          <a:xfrm>
            <a:off x="5816615" y="4707564"/>
            <a:ext cx="4655974" cy="461665"/>
          </a:xfrm>
          <a:prstGeom prst="rect">
            <a:avLst/>
          </a:prstGeom>
          <a:noFill/>
        </p:spPr>
        <p:txBody>
          <a:bodyPr wrap="square">
            <a:spAutoFit/>
          </a:bodyPr>
          <a:lstStyle/>
          <a:p>
            <a:r>
              <a:rPr lang="en-GB" sz="1200" dirty="0"/>
              <a:t>“This will elevate customers concerns, raise brand awareness and attract a realistic return…….”   </a:t>
            </a:r>
          </a:p>
        </p:txBody>
      </p:sp>
      <p:sp>
        <p:nvSpPr>
          <p:cNvPr id="14" name="TextBox 13">
            <a:extLst>
              <a:ext uri="{FF2B5EF4-FFF2-40B4-BE49-F238E27FC236}">
                <a16:creationId xmlns:a16="http://schemas.microsoft.com/office/drawing/2014/main" id="{5F89EE76-D69B-936C-AF59-E08501EBAF27}"/>
              </a:ext>
            </a:extLst>
          </p:cNvPr>
          <p:cNvSpPr txBox="1"/>
          <p:nvPr/>
        </p:nvSpPr>
        <p:spPr>
          <a:xfrm>
            <a:off x="5837838" y="5392955"/>
            <a:ext cx="4655974" cy="276999"/>
          </a:xfrm>
          <a:prstGeom prst="rect">
            <a:avLst/>
          </a:prstGeom>
          <a:noFill/>
        </p:spPr>
        <p:txBody>
          <a:bodyPr wrap="square">
            <a:spAutoFit/>
          </a:bodyPr>
          <a:lstStyle/>
          <a:p>
            <a:r>
              <a:rPr lang="en-GB" sz="1200" dirty="0"/>
              <a:t>“By When?”</a:t>
            </a:r>
          </a:p>
        </p:txBody>
      </p:sp>
      <p:pic>
        <p:nvPicPr>
          <p:cNvPr id="15" name="Picture 14">
            <a:extLst>
              <a:ext uri="{FF2B5EF4-FFF2-40B4-BE49-F238E27FC236}">
                <a16:creationId xmlns:a16="http://schemas.microsoft.com/office/drawing/2014/main" id="{486A432F-B137-FB5D-21BF-4AB963BDCA47}"/>
              </a:ext>
            </a:extLst>
          </p:cNvPr>
          <p:cNvPicPr>
            <a:picLocks noChangeAspect="1"/>
          </p:cNvPicPr>
          <p:nvPr/>
        </p:nvPicPr>
        <p:blipFill rotWithShape="1">
          <a:blip r:embed="rId4"/>
          <a:srcRect l="37632" t="18918" r="12710" b="65306"/>
          <a:stretch/>
        </p:blipFill>
        <p:spPr>
          <a:xfrm>
            <a:off x="1630809" y="142512"/>
            <a:ext cx="1944216" cy="6151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0" grpId="0"/>
      <p:bldP spid="11"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A3F7E049-2BC0-41FA-91C4-1F6D1833C94F}"/>
              </a:ext>
            </a:extLst>
          </p:cNvPr>
          <p:cNvSpPr>
            <a:spLocks noGrp="1" noChangeArrowheads="1"/>
          </p:cNvSpPr>
          <p:nvPr>
            <p:ph type="title"/>
          </p:nvPr>
        </p:nvSpPr>
        <p:spPr>
          <a:xfrm>
            <a:off x="279918" y="-109835"/>
            <a:ext cx="10512764" cy="1143000"/>
          </a:xfrm>
        </p:spPr>
        <p:txBody>
          <a:bodyPr>
            <a:noAutofit/>
          </a:bodyPr>
          <a:lstStyle/>
          <a:p>
            <a:pPr>
              <a:defRPr/>
            </a:pPr>
            <a:r>
              <a:rPr lang="en-GB" sz="4000" dirty="0">
                <a:solidFill>
                  <a:schemeClr val="bg2">
                    <a:lumMod val="25000"/>
                  </a:schemeClr>
                </a:solidFill>
              </a:rPr>
              <a:t>Communications strategy: Reaching the Audience</a:t>
            </a:r>
            <a:endParaRPr lang="en-US" sz="4000" dirty="0">
              <a:solidFill>
                <a:schemeClr val="bg2">
                  <a:lumMod val="25000"/>
                </a:schemeClr>
              </a:solidFill>
            </a:endParaRPr>
          </a:p>
        </p:txBody>
      </p:sp>
      <p:sp>
        <p:nvSpPr>
          <p:cNvPr id="26627" name="Slide Number Placeholder 5">
            <a:extLst>
              <a:ext uri="{FF2B5EF4-FFF2-40B4-BE49-F238E27FC236}">
                <a16:creationId xmlns:a16="http://schemas.microsoft.com/office/drawing/2014/main" id="{EEC930A9-F655-4011-AAB6-1E4550676590}"/>
              </a:ext>
            </a:extLst>
          </p:cNvPr>
          <p:cNvSpPr>
            <a:spLocks noGrp="1"/>
          </p:cNvSpPr>
          <p:nvPr>
            <p:ph type="sldNum" sz="quarter" idx="12"/>
          </p:nvPr>
        </p:nvSpPr>
        <p:spPr bwMode="auto">
          <a:xfrm>
            <a:off x="7685087" y="6304748"/>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7B6B24FD-0B7C-4793-A80F-6BB4639F3366}" type="slidenum">
              <a:rPr lang="en-US" altLang="en-US" sz="1600">
                <a:solidFill>
                  <a:srgbClr val="7B9899"/>
                </a:solidFill>
                <a:latin typeface="Arial" panose="020B0604020202020204" pitchFamily="34" charset="0"/>
              </a:rPr>
              <a:pPr>
                <a:spcBef>
                  <a:spcPct val="0"/>
                </a:spcBef>
                <a:buClrTx/>
                <a:buSzTx/>
                <a:buFontTx/>
                <a:buNone/>
              </a:pPr>
              <a:t>23</a:t>
            </a:fld>
            <a:endParaRPr lang="en-US" altLang="en-US" sz="1600">
              <a:solidFill>
                <a:srgbClr val="7B9899"/>
              </a:solidFill>
              <a:latin typeface="Arial" panose="020B0604020202020204" pitchFamily="34" charset="0"/>
            </a:endParaRPr>
          </a:p>
        </p:txBody>
      </p:sp>
      <p:sp>
        <p:nvSpPr>
          <p:cNvPr id="26628" name="Rectangle 3">
            <a:extLst>
              <a:ext uri="{FF2B5EF4-FFF2-40B4-BE49-F238E27FC236}">
                <a16:creationId xmlns:a16="http://schemas.microsoft.com/office/drawing/2014/main" id="{7E7FDB94-5A25-4DE4-B944-F908B6905400}"/>
              </a:ext>
            </a:extLst>
          </p:cNvPr>
          <p:cNvSpPr>
            <a:spLocks noGrp="1" noChangeArrowheads="1"/>
          </p:cNvSpPr>
          <p:nvPr>
            <p:ph sz="quarter" idx="1"/>
          </p:nvPr>
        </p:nvSpPr>
        <p:spPr>
          <a:xfrm>
            <a:off x="1687702" y="1033165"/>
            <a:ext cx="8504238" cy="4572000"/>
          </a:xfrm>
        </p:spPr>
        <p:txBody>
          <a:bodyPr/>
          <a:lstStyle/>
          <a:p>
            <a:pPr eaLnBrk="1" hangingPunct="1">
              <a:buFontTx/>
              <a:buNone/>
            </a:pPr>
            <a:r>
              <a:rPr lang="en-GB" altLang="en-US" sz="2200" dirty="0"/>
              <a:t> “</a:t>
            </a:r>
            <a:r>
              <a:rPr lang="en-GB" altLang="en-US" sz="2200" i="1" dirty="0"/>
              <a:t>A promotional campaign cannot be effective if it is not seen by sufficient number of interested consumers</a:t>
            </a:r>
            <a:r>
              <a:rPr lang="en-GB" altLang="en-US" sz="2200" dirty="0"/>
              <a:t>” </a:t>
            </a:r>
          </a:p>
          <a:p>
            <a:pPr eaLnBrk="1" hangingPunct="1">
              <a:buFontTx/>
              <a:buNone/>
            </a:pPr>
            <a:r>
              <a:rPr lang="en-GB" altLang="en-US" sz="2200" dirty="0">
                <a:solidFill>
                  <a:srgbClr val="FF0000"/>
                </a:solidFill>
              </a:rPr>
              <a:t>	</a:t>
            </a:r>
          </a:p>
          <a:p>
            <a:pPr eaLnBrk="1" hangingPunct="1">
              <a:buFontTx/>
              <a:buNone/>
            </a:pPr>
            <a:r>
              <a:rPr lang="en-GB" altLang="en-US" sz="2200" dirty="0">
                <a:solidFill>
                  <a:srgbClr val="FF0000"/>
                </a:solidFill>
              </a:rPr>
              <a:t>	</a:t>
            </a:r>
            <a:r>
              <a:rPr lang="en-GB" altLang="en-US" sz="2200" dirty="0"/>
              <a:t>REACHING THE </a:t>
            </a:r>
            <a:r>
              <a:rPr lang="en-GB" altLang="en-US" sz="2200" dirty="0">
                <a:solidFill>
                  <a:srgbClr val="FF0000"/>
                </a:solidFill>
              </a:rPr>
              <a:t>RIGHT AUDIENCE</a:t>
            </a:r>
            <a:r>
              <a:rPr lang="en-GB" altLang="en-US" sz="2200" dirty="0"/>
              <a:t>, </a:t>
            </a:r>
          </a:p>
          <a:p>
            <a:pPr eaLnBrk="1" hangingPunct="1">
              <a:buFontTx/>
              <a:buNone/>
            </a:pPr>
            <a:r>
              <a:rPr lang="en-GB" altLang="en-US" sz="2200" dirty="0"/>
              <a:t>                        IN THE </a:t>
            </a:r>
            <a:r>
              <a:rPr lang="en-GB" altLang="en-US" sz="2200" dirty="0">
                <a:solidFill>
                  <a:srgbClr val="FF0000"/>
                </a:solidFill>
              </a:rPr>
              <a:t>RIGHT CONTEXT</a:t>
            </a:r>
            <a:r>
              <a:rPr lang="en-GB" altLang="en-US" sz="2200" dirty="0"/>
              <a:t>, </a:t>
            </a:r>
          </a:p>
          <a:p>
            <a:pPr eaLnBrk="1" hangingPunct="1">
              <a:buFontTx/>
              <a:buNone/>
            </a:pPr>
            <a:r>
              <a:rPr lang="en-GB" altLang="en-US" sz="2200" dirty="0"/>
              <a:t>                                  AT THE </a:t>
            </a:r>
            <a:r>
              <a:rPr lang="en-GB" altLang="en-US" sz="2200" dirty="0">
                <a:solidFill>
                  <a:srgbClr val="FF0000"/>
                </a:solidFill>
              </a:rPr>
              <a:t>RIGHT TIME</a:t>
            </a:r>
            <a:r>
              <a:rPr lang="en-GB" altLang="en-US" sz="2200" dirty="0"/>
              <a:t> </a:t>
            </a:r>
          </a:p>
          <a:p>
            <a:pPr eaLnBrk="1" hangingPunct="1">
              <a:buFontTx/>
              <a:buNone/>
            </a:pPr>
            <a:r>
              <a:rPr lang="en-GB" altLang="en-US" sz="2200" dirty="0"/>
              <a:t>                &amp;     AT AN </a:t>
            </a:r>
            <a:r>
              <a:rPr lang="en-GB" altLang="en-US" sz="2200" dirty="0">
                <a:solidFill>
                  <a:srgbClr val="FF0000"/>
                </a:solidFill>
              </a:rPr>
              <a:t>ACCEPTABLE COST</a:t>
            </a:r>
          </a:p>
        </p:txBody>
      </p:sp>
      <p:pic>
        <p:nvPicPr>
          <p:cNvPr id="5" name="Picture 4">
            <a:extLst>
              <a:ext uri="{FF2B5EF4-FFF2-40B4-BE49-F238E27FC236}">
                <a16:creationId xmlns:a16="http://schemas.microsoft.com/office/drawing/2014/main" id="{BF899CCE-0EAC-3C59-F528-5FAD0329A4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8049" y="2237641"/>
            <a:ext cx="3808619" cy="2478211"/>
          </a:xfrm>
          <a:prstGeom prst="rect">
            <a:avLst/>
          </a:prstGeom>
        </p:spPr>
      </p:pic>
      <p:pic>
        <p:nvPicPr>
          <p:cNvPr id="1026" name="Picture 2" descr="9 iconic TV ads Brits will never forget | indy100">
            <a:extLst>
              <a:ext uri="{FF2B5EF4-FFF2-40B4-BE49-F238E27FC236}">
                <a16:creationId xmlns:a16="http://schemas.microsoft.com/office/drawing/2014/main" id="{38EBA23A-40D4-4A7E-2C56-C9D43668A50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3933" y="4066676"/>
            <a:ext cx="3131840" cy="156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5452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a:extLst>
              <a:ext uri="{FF2B5EF4-FFF2-40B4-BE49-F238E27FC236}">
                <a16:creationId xmlns:a16="http://schemas.microsoft.com/office/drawing/2014/main" id="{FD89765B-5B33-4023-AC4F-44BC6652DE2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21D70E27-03D7-40EE-A818-356B08EB9B34}" type="slidenum">
              <a:rPr lang="en-US" altLang="en-US" sz="1600">
                <a:solidFill>
                  <a:srgbClr val="7B9899"/>
                </a:solidFill>
                <a:latin typeface="Arial" panose="020B0604020202020204" pitchFamily="34" charset="0"/>
              </a:rPr>
              <a:pPr>
                <a:spcBef>
                  <a:spcPct val="0"/>
                </a:spcBef>
                <a:buClrTx/>
                <a:buSzTx/>
                <a:buFontTx/>
                <a:buNone/>
              </a:pPr>
              <a:t>24</a:t>
            </a:fld>
            <a:endParaRPr lang="en-US" altLang="en-US" sz="1600">
              <a:solidFill>
                <a:srgbClr val="7B9899"/>
              </a:solidFill>
              <a:latin typeface="Arial" panose="020B0604020202020204" pitchFamily="34" charset="0"/>
            </a:endParaRPr>
          </a:p>
        </p:txBody>
      </p:sp>
      <p:sp>
        <p:nvSpPr>
          <p:cNvPr id="6147" name="Rectangle 3">
            <a:extLst>
              <a:ext uri="{FF2B5EF4-FFF2-40B4-BE49-F238E27FC236}">
                <a16:creationId xmlns:a16="http://schemas.microsoft.com/office/drawing/2014/main" id="{4443169E-892D-431A-9DCB-BF961D39D4DD}"/>
              </a:ext>
            </a:extLst>
          </p:cNvPr>
          <p:cNvSpPr>
            <a:spLocks noGrp="1" noChangeArrowheads="1"/>
          </p:cNvSpPr>
          <p:nvPr>
            <p:ph sz="quarter" idx="1"/>
          </p:nvPr>
        </p:nvSpPr>
        <p:spPr>
          <a:xfrm>
            <a:off x="1524000" y="1392592"/>
            <a:ext cx="9144000" cy="4929188"/>
          </a:xfrm>
        </p:spPr>
        <p:txBody>
          <a:bodyPr>
            <a:normAutofit/>
          </a:bodyPr>
          <a:lstStyle/>
          <a:p>
            <a:pPr marL="533400" indent="-533400">
              <a:buFont typeface="Wingdings 2"/>
              <a:buChar char=""/>
              <a:defRPr/>
            </a:pPr>
            <a:r>
              <a:rPr lang="en-GB" sz="2200" dirty="0"/>
              <a:t>Optimize exposure through a </a:t>
            </a:r>
            <a:r>
              <a:rPr lang="en-GB" sz="2200" b="1" dirty="0">
                <a:solidFill>
                  <a:srgbClr val="CC0000"/>
                </a:solidFill>
              </a:rPr>
              <a:t>combination of media</a:t>
            </a:r>
          </a:p>
          <a:p>
            <a:pPr marL="533400" indent="-533400">
              <a:buFont typeface="Wingdings 2"/>
              <a:buChar char=""/>
              <a:defRPr/>
            </a:pPr>
            <a:r>
              <a:rPr lang="en-GB" sz="2200" dirty="0"/>
              <a:t>Match target audience’s </a:t>
            </a:r>
            <a:r>
              <a:rPr lang="en-GB" sz="2200" b="1" dirty="0">
                <a:solidFill>
                  <a:srgbClr val="CC0000"/>
                </a:solidFill>
              </a:rPr>
              <a:t>media habits </a:t>
            </a:r>
          </a:p>
          <a:p>
            <a:pPr marL="533400" indent="-533400">
              <a:buFont typeface="Wingdings 2"/>
              <a:buChar char=""/>
              <a:defRPr/>
            </a:pPr>
            <a:r>
              <a:rPr lang="en-GB" sz="2200" dirty="0"/>
              <a:t>At the </a:t>
            </a:r>
            <a:r>
              <a:rPr lang="en-GB" sz="2200" b="1" dirty="0">
                <a:solidFill>
                  <a:srgbClr val="CC0000"/>
                </a:solidFill>
              </a:rPr>
              <a:t>lowest possible cost</a:t>
            </a:r>
          </a:p>
          <a:p>
            <a:pPr marL="533400" indent="-533400">
              <a:buNone/>
              <a:defRPr/>
            </a:pPr>
            <a:endParaRPr lang="en-GB" sz="2200" b="1" u="sng" dirty="0"/>
          </a:p>
          <a:p>
            <a:pPr marL="533400" indent="-533400" algn="ctr">
              <a:buNone/>
              <a:defRPr/>
            </a:pPr>
            <a:r>
              <a:rPr lang="en-GB" sz="2200" b="1" u="sng" dirty="0"/>
              <a:t>You Need to know:</a:t>
            </a:r>
          </a:p>
          <a:p>
            <a:pPr marL="533400" indent="-533400" algn="ctr">
              <a:buNone/>
              <a:defRPr/>
            </a:pPr>
            <a:r>
              <a:rPr lang="en-GB" sz="2200" dirty="0"/>
              <a:t>Target </a:t>
            </a:r>
            <a:r>
              <a:rPr lang="en-GB" sz="2200" b="1" dirty="0"/>
              <a:t>audience’s</a:t>
            </a:r>
          </a:p>
          <a:p>
            <a:pPr marL="533400" indent="-533400">
              <a:buNone/>
              <a:defRPr/>
            </a:pPr>
            <a:endParaRPr lang="en-GB" sz="2200" b="1" dirty="0"/>
          </a:p>
          <a:p>
            <a:pPr marL="533400" indent="-533400">
              <a:buNone/>
              <a:defRPr/>
            </a:pPr>
            <a:r>
              <a:rPr lang="en-GB" sz="2200" b="1" dirty="0"/>
              <a:t>                                profile           media habits</a:t>
            </a:r>
          </a:p>
          <a:p>
            <a:pPr marL="533400" indent="-533400">
              <a:buNone/>
              <a:defRPr/>
            </a:pPr>
            <a:r>
              <a:rPr lang="en-GB" sz="2200" dirty="0"/>
              <a:t>e.g.</a:t>
            </a:r>
            <a:r>
              <a:rPr lang="en-GB" sz="2200" b="1" dirty="0"/>
              <a:t> </a:t>
            </a:r>
            <a:r>
              <a:rPr lang="en-GB" sz="2200" dirty="0"/>
              <a:t>Trying to plan media use for toothpaste:</a:t>
            </a:r>
          </a:p>
          <a:p>
            <a:pPr marL="533400" indent="-533400">
              <a:buNone/>
              <a:defRPr/>
            </a:pPr>
            <a:r>
              <a:rPr lang="en-GB" sz="2200" dirty="0"/>
              <a:t>        Which media would you target for users mainly interested in </a:t>
            </a:r>
          </a:p>
          <a:p>
            <a:pPr marL="533400" indent="-533400">
              <a:buNone/>
              <a:defRPr/>
            </a:pPr>
            <a:r>
              <a:rPr lang="en-GB" sz="2200" dirty="0"/>
              <a:t>    a. preventing cavities (health benefit)  b. having white teeth (image benefit)?</a:t>
            </a:r>
          </a:p>
          <a:p>
            <a:pPr marL="533400" indent="-533400">
              <a:buFontTx/>
              <a:buAutoNum type="arabicPeriod"/>
              <a:defRPr/>
            </a:pPr>
            <a:endParaRPr lang="en-GB" sz="2000" dirty="0"/>
          </a:p>
          <a:p>
            <a:pPr marL="533400" indent="-533400">
              <a:lnSpc>
                <a:spcPct val="80000"/>
              </a:lnSpc>
              <a:buNone/>
              <a:defRPr/>
            </a:pPr>
            <a:endParaRPr lang="en-GB" sz="1800" dirty="0"/>
          </a:p>
          <a:p>
            <a:pPr marL="533400" indent="-533400">
              <a:lnSpc>
                <a:spcPct val="80000"/>
              </a:lnSpc>
              <a:buNone/>
              <a:defRPr/>
            </a:pPr>
            <a:endParaRPr lang="en-GB" sz="1900" dirty="0">
              <a:solidFill>
                <a:srgbClr val="FF0000"/>
              </a:solidFill>
            </a:endParaRPr>
          </a:p>
          <a:p>
            <a:pPr marL="533400" indent="-533400">
              <a:lnSpc>
                <a:spcPct val="80000"/>
              </a:lnSpc>
              <a:buFont typeface="Wingdings 2"/>
              <a:buChar char=""/>
              <a:defRPr/>
            </a:pPr>
            <a:endParaRPr lang="en-US" sz="1900" dirty="0">
              <a:solidFill>
                <a:srgbClr val="FF0000"/>
              </a:solidFill>
            </a:endParaRPr>
          </a:p>
        </p:txBody>
      </p:sp>
      <p:cxnSp>
        <p:nvCxnSpPr>
          <p:cNvPr id="11" name="Straight Arrow Connector 10">
            <a:extLst>
              <a:ext uri="{FF2B5EF4-FFF2-40B4-BE49-F238E27FC236}">
                <a16:creationId xmlns:a16="http://schemas.microsoft.com/office/drawing/2014/main" id="{D90A87CD-AC01-4D5C-A22D-A561505DD6F5}"/>
              </a:ext>
            </a:extLst>
          </p:cNvPr>
          <p:cNvCxnSpPr/>
          <p:nvPr/>
        </p:nvCxnSpPr>
        <p:spPr>
          <a:xfrm rot="10800000" flipV="1">
            <a:off x="4285036" y="3832377"/>
            <a:ext cx="500063" cy="4286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C52CE05-700C-4A9D-B83E-1539D9292AC7}"/>
              </a:ext>
            </a:extLst>
          </p:cNvPr>
          <p:cNvCxnSpPr/>
          <p:nvPr/>
        </p:nvCxnSpPr>
        <p:spPr>
          <a:xfrm>
            <a:off x="5314446" y="3804741"/>
            <a:ext cx="571500" cy="4286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Rectangle 2">
            <a:extLst>
              <a:ext uri="{FF2B5EF4-FFF2-40B4-BE49-F238E27FC236}">
                <a16:creationId xmlns:a16="http://schemas.microsoft.com/office/drawing/2014/main" id="{3464EB32-2577-49E2-B8AD-8E97871926DC}"/>
              </a:ext>
            </a:extLst>
          </p:cNvPr>
          <p:cNvSpPr txBox="1">
            <a:spLocks noChangeArrowheads="1"/>
          </p:cNvSpPr>
          <p:nvPr/>
        </p:nvSpPr>
        <p:spPr bwMode="auto">
          <a:xfrm>
            <a:off x="2185988" y="455614"/>
            <a:ext cx="8534400" cy="758825"/>
          </a:xfrm>
          <a:prstGeom prst="rect">
            <a:avLst/>
          </a:prstGeom>
          <a:noFill/>
          <a:ln w="9525">
            <a:noFill/>
            <a:miter lim="800000"/>
            <a:headEnd/>
            <a:tailEnd/>
          </a:ln>
        </p:spPr>
        <p:txBody>
          <a:bodyPr anchor="b">
            <a:noAutofit/>
          </a:bodyPr>
          <a:lstStyle/>
          <a:p>
            <a:pPr algn="ctr">
              <a:defRPr/>
            </a:pPr>
            <a:r>
              <a:rPr lang="en-GB" sz="4000" dirty="0">
                <a:solidFill>
                  <a:schemeClr val="bg2">
                    <a:lumMod val="25000"/>
                  </a:schemeClr>
                </a:solidFill>
                <a:latin typeface="+mj-lt"/>
                <a:ea typeface="+mj-ea"/>
                <a:cs typeface="+mj-cs"/>
              </a:rPr>
              <a:t>Media Planning: Knowing the Audience</a:t>
            </a:r>
          </a:p>
          <a:p>
            <a:pPr algn="ctr">
              <a:defRPr/>
            </a:pPr>
            <a:r>
              <a:rPr lang="en-GB" sz="3200" dirty="0">
                <a:solidFill>
                  <a:schemeClr val="bg2">
                    <a:lumMod val="25000"/>
                  </a:schemeClr>
                </a:solidFill>
                <a:latin typeface="+mj-lt"/>
                <a:ea typeface="+mj-ea"/>
                <a:cs typeface="+mj-cs"/>
              </a:rPr>
              <a:t>(suitability of the medium for the audience) </a:t>
            </a:r>
            <a:endParaRPr lang="en-US" sz="3200" dirty="0">
              <a:solidFill>
                <a:schemeClr val="bg2">
                  <a:lumMod val="25000"/>
                </a:schemeClr>
              </a:solidFill>
              <a:latin typeface="+mj-lt"/>
              <a:ea typeface="+mj-ea"/>
              <a:cs typeface="+mj-cs"/>
            </a:endParaRPr>
          </a:p>
        </p:txBody>
      </p:sp>
      <p:pic>
        <p:nvPicPr>
          <p:cNvPr id="30728" name="Picture 3">
            <a:extLst>
              <a:ext uri="{FF2B5EF4-FFF2-40B4-BE49-F238E27FC236}">
                <a16:creationId xmlns:a16="http://schemas.microsoft.com/office/drawing/2014/main" id="{BE6BDB53-0ADA-4969-B74D-B2399D8897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6060" y="5949583"/>
            <a:ext cx="9525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TextBox 16">
            <a:extLst>
              <a:ext uri="{FF2B5EF4-FFF2-40B4-BE49-F238E27FC236}">
                <a16:creationId xmlns:a16="http://schemas.microsoft.com/office/drawing/2014/main" id="{F6C84C07-0557-4D20-9896-D4AA8AB4E4FB}"/>
              </a:ext>
            </a:extLst>
          </p:cNvPr>
          <p:cNvSpPr txBox="1">
            <a:spLocks noChangeArrowheads="1"/>
          </p:cNvSpPr>
          <p:nvPr/>
        </p:nvSpPr>
        <p:spPr bwMode="auto">
          <a:xfrm>
            <a:off x="7506434" y="2777812"/>
            <a:ext cx="2945480" cy="183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eaLnBrk="1" hangingPunct="1">
              <a:lnSpc>
                <a:spcPct val="90000"/>
              </a:lnSpc>
              <a:spcBef>
                <a:spcPct val="0"/>
              </a:spcBef>
              <a:buClrTx/>
              <a:buSzTx/>
              <a:buFont typeface="Wingdings" panose="05000000000000000000" pitchFamily="2" charset="2"/>
              <a:buNone/>
            </a:pPr>
            <a:r>
              <a:rPr lang="en-GB" altLang="en-US" sz="1800" dirty="0">
                <a:latin typeface="Lucida Sans" panose="020B0602030504020204" pitchFamily="34" charset="0"/>
              </a:rPr>
              <a:t>PS:</a:t>
            </a:r>
          </a:p>
          <a:p>
            <a:pPr eaLnBrk="1" hangingPunct="1">
              <a:lnSpc>
                <a:spcPct val="90000"/>
              </a:lnSpc>
              <a:spcBef>
                <a:spcPct val="0"/>
              </a:spcBef>
              <a:buClrTx/>
              <a:buSzTx/>
              <a:buFont typeface="Wingdings" panose="05000000000000000000" pitchFamily="2" charset="2"/>
              <a:buNone/>
            </a:pPr>
            <a:r>
              <a:rPr lang="en-GB" altLang="en-US" sz="1800" dirty="0">
                <a:latin typeface="Lucida Sans" panose="020B0602030504020204" pitchFamily="34" charset="0"/>
              </a:rPr>
              <a:t>Check data on circulated audience and media habits what's trending (google trends), what does similar web tell you? </a:t>
            </a:r>
          </a:p>
        </p:txBody>
      </p:sp>
    </p:spTree>
    <p:extLst>
      <p:ext uri="{BB962C8B-B14F-4D97-AF65-F5344CB8AC3E}">
        <p14:creationId xmlns:p14="http://schemas.microsoft.com/office/powerpoint/2010/main" val="2298404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693545" y="1002480"/>
            <a:ext cx="6120680" cy="3844929"/>
          </a:xfrm>
        </p:spPr>
      </p:pic>
      <p:pic>
        <p:nvPicPr>
          <p:cNvPr id="2" name="Picture 1" descr="C:\Users\stephanie\Desktop\Aristotle_9820 (1).JPG">
            <a:extLst>
              <a:ext uri="{FF2B5EF4-FFF2-40B4-BE49-F238E27FC236}">
                <a16:creationId xmlns:a16="http://schemas.microsoft.com/office/drawing/2014/main" id="{226BD3DF-19CE-2FDD-D8CF-A76B0A12D400}"/>
              </a:ext>
            </a:extLst>
          </p:cNvPr>
          <p:cNvPicPr>
            <a:picLocks noChangeAspect="1" noChangeArrowheads="1"/>
          </p:cNvPicPr>
          <p:nvPr/>
        </p:nvPicPr>
        <p:blipFill>
          <a:blip r:embed="rId4"/>
          <a:srcRect/>
          <a:stretch>
            <a:fillRect/>
          </a:stretch>
        </p:blipFill>
        <p:spPr bwMode="auto">
          <a:xfrm>
            <a:off x="8256241" y="188641"/>
            <a:ext cx="1994453" cy="2513011"/>
          </a:xfrm>
          <a:prstGeom prst="rect">
            <a:avLst/>
          </a:prstGeom>
          <a:noFill/>
        </p:spPr>
      </p:pic>
      <p:pic>
        <p:nvPicPr>
          <p:cNvPr id="7" name="Picture 6">
            <a:extLst>
              <a:ext uri="{FF2B5EF4-FFF2-40B4-BE49-F238E27FC236}">
                <a16:creationId xmlns:a16="http://schemas.microsoft.com/office/drawing/2014/main" id="{AAF6AEEA-DCDD-E8B1-6B3A-F9F8B03CA4A3}"/>
              </a:ext>
            </a:extLst>
          </p:cNvPr>
          <p:cNvPicPr>
            <a:picLocks noChangeAspect="1"/>
          </p:cNvPicPr>
          <p:nvPr/>
        </p:nvPicPr>
        <p:blipFill>
          <a:blip r:embed="rId5"/>
          <a:stretch>
            <a:fillRect/>
          </a:stretch>
        </p:blipFill>
        <p:spPr>
          <a:xfrm>
            <a:off x="7843371" y="2924945"/>
            <a:ext cx="2655085" cy="1751171"/>
          </a:xfrm>
          <a:prstGeom prst="rect">
            <a:avLst/>
          </a:prstGeom>
        </p:spPr>
      </p:pic>
    </p:spTree>
    <p:extLst>
      <p:ext uri="{BB962C8B-B14F-4D97-AF65-F5344CB8AC3E}">
        <p14:creationId xmlns:p14="http://schemas.microsoft.com/office/powerpoint/2010/main" val="152113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fill="hold" nodeType="clickEffect">
                                  <p:stCondLst>
                                    <p:cond delay="0"/>
                                  </p:stCondLst>
                                  <p:childTnLst>
                                    <p:animClr clrSpc="rgb" dir="cw">
                                      <p:cBhvr override="childStyle">
                                        <p:cTn id="12" dur="100" fill="hold"/>
                                        <p:tgtEl>
                                          <p:spTgt spid="2"/>
                                        </p:tgtEl>
                                        <p:attrNameLst>
                                          <p:attrName>style.color</p:attrName>
                                        </p:attrNameLst>
                                      </p:cBhvr>
                                      <p:to>
                                        <a:schemeClr val="accent2"/>
                                      </p:to>
                                    </p:animClr>
                                    <p:animClr clrSpc="rgb" dir="cw">
                                      <p:cBhvr>
                                        <p:cTn id="13" dur="100" fill="hold"/>
                                        <p:tgtEl>
                                          <p:spTgt spid="2"/>
                                        </p:tgtEl>
                                        <p:attrNameLst>
                                          <p:attrName>fillcolor</p:attrName>
                                        </p:attrNameLst>
                                      </p:cBhvr>
                                      <p:to>
                                        <a:schemeClr val="accent2"/>
                                      </p:to>
                                    </p:animClr>
                                    <p:set>
                                      <p:cBhvr>
                                        <p:cTn id="14" dur="100" fill="hold"/>
                                        <p:tgtEl>
                                          <p:spTgt spid="2"/>
                                        </p:tgtEl>
                                        <p:attrNameLst>
                                          <p:attrName>fill.type</p:attrName>
                                        </p:attrNameLst>
                                      </p:cBhvr>
                                      <p:to>
                                        <p:strVal val="solid"/>
                                      </p:to>
                                    </p:set>
                                    <p:set>
                                      <p:cBhvr>
                                        <p:cTn id="15" dur="100" fill="hold"/>
                                        <p:tgtEl>
                                          <p:spTgt spid="2"/>
                                        </p:tgtEl>
                                        <p:attrNameLst>
                                          <p:attrName>fill.on</p:attrName>
                                        </p:attrNameLst>
                                      </p:cBhvr>
                                      <p:to>
                                        <p:strVal val="true"/>
                                      </p:to>
                                    </p:set>
                                    <p:animRot by="120000">
                                      <p:cBhvr>
                                        <p:cTn id="16" dur="100" fill="hold">
                                          <p:stCondLst>
                                            <p:cond delay="0"/>
                                          </p:stCondLst>
                                        </p:cTn>
                                        <p:tgtEl>
                                          <p:spTgt spid="2"/>
                                        </p:tgtEl>
                                        <p:attrNameLst>
                                          <p:attrName>r</p:attrName>
                                        </p:attrNameLst>
                                      </p:cBhvr>
                                    </p:animRot>
                                    <p:animRot by="-240000">
                                      <p:cBhvr>
                                        <p:cTn id="17" dur="200" fill="hold">
                                          <p:stCondLst>
                                            <p:cond delay="200"/>
                                          </p:stCondLst>
                                        </p:cTn>
                                        <p:tgtEl>
                                          <p:spTgt spid="2"/>
                                        </p:tgtEl>
                                        <p:attrNameLst>
                                          <p:attrName>r</p:attrName>
                                        </p:attrNameLst>
                                      </p:cBhvr>
                                    </p:animRot>
                                    <p:animRot by="240000">
                                      <p:cBhvr>
                                        <p:cTn id="18" dur="200" fill="hold">
                                          <p:stCondLst>
                                            <p:cond delay="400"/>
                                          </p:stCondLst>
                                        </p:cTn>
                                        <p:tgtEl>
                                          <p:spTgt spid="2"/>
                                        </p:tgtEl>
                                        <p:attrNameLst>
                                          <p:attrName>r</p:attrName>
                                        </p:attrNameLst>
                                      </p:cBhvr>
                                    </p:animRot>
                                    <p:animRot by="-240000">
                                      <p:cBhvr>
                                        <p:cTn id="19" dur="200" fill="hold">
                                          <p:stCondLst>
                                            <p:cond delay="600"/>
                                          </p:stCondLst>
                                        </p:cTn>
                                        <p:tgtEl>
                                          <p:spTgt spid="2"/>
                                        </p:tgtEl>
                                        <p:attrNameLst>
                                          <p:attrName>r</p:attrName>
                                        </p:attrNameLst>
                                      </p:cBhvr>
                                    </p:animRot>
                                    <p:animRot by="120000">
                                      <p:cBhvr>
                                        <p:cTn id="2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1515782" y="190936"/>
            <a:ext cx="8531225" cy="990600"/>
          </a:xfrm>
        </p:spPr>
        <p:txBody>
          <a:bodyPr/>
          <a:lstStyle/>
          <a:p>
            <a:pPr>
              <a:defRPr/>
            </a:pPr>
            <a:r>
              <a:rPr lang="en-US" altLang="en-US" sz="3200" dirty="0">
                <a:latin typeface="+mn-lt"/>
              </a:rPr>
              <a:t>Message appeals in trying to persuade</a:t>
            </a:r>
          </a:p>
        </p:txBody>
      </p:sp>
      <p:sp>
        <p:nvSpPr>
          <p:cNvPr id="30723" name="Content Placeholder 2"/>
          <p:cNvSpPr>
            <a:spLocks noGrp="1"/>
          </p:cNvSpPr>
          <p:nvPr>
            <p:ph sz="quarter" idx="1"/>
          </p:nvPr>
        </p:nvSpPr>
        <p:spPr>
          <a:xfrm>
            <a:off x="1704693" y="1340768"/>
            <a:ext cx="8153400" cy="4495800"/>
          </a:xfrm>
        </p:spPr>
        <p:txBody>
          <a:bodyPr>
            <a:normAutofit/>
          </a:bodyPr>
          <a:lstStyle/>
          <a:p>
            <a:pPr marL="457200" indent="-457200">
              <a:buNone/>
              <a:defRPr/>
            </a:pPr>
            <a:r>
              <a:rPr lang="en-US" altLang="en-US" dirty="0">
                <a:solidFill>
                  <a:srgbClr val="0070C0"/>
                </a:solidFill>
              </a:rPr>
              <a:t>A. Informational/Rational Based Appeals</a:t>
            </a:r>
          </a:p>
          <a:p>
            <a:pPr marL="457200" indent="-457200">
              <a:buFontTx/>
              <a:buChar char="-"/>
              <a:defRPr/>
            </a:pPr>
            <a:r>
              <a:rPr lang="en-US" altLang="en-US" sz="2400" b="1" dirty="0"/>
              <a:t>Factual</a:t>
            </a:r>
            <a:r>
              <a:rPr lang="en-US" altLang="en-US" sz="2400" dirty="0"/>
              <a:t> (‘the hard sell’ – lots of information)</a:t>
            </a:r>
          </a:p>
          <a:p>
            <a:pPr marL="457200" indent="-457200">
              <a:buFontTx/>
              <a:buChar char="-"/>
              <a:defRPr/>
            </a:pPr>
            <a:r>
              <a:rPr lang="en-US" altLang="en-US" sz="2400" b="1" dirty="0"/>
              <a:t>Slice of life </a:t>
            </a:r>
            <a:r>
              <a:rPr lang="en-US" altLang="en-US" sz="2400" dirty="0"/>
              <a:t>( ‘They have had the same problem – their teeth hurt too!’ / to relate to the consumer)</a:t>
            </a:r>
            <a:r>
              <a:rPr lang="en-GB" sz="2400" dirty="0"/>
              <a:t> </a:t>
            </a:r>
          </a:p>
          <a:p>
            <a:pPr marL="457200" indent="-457200">
              <a:buFontTx/>
              <a:buChar char="-"/>
              <a:defRPr/>
            </a:pPr>
            <a:r>
              <a:rPr lang="en-US" altLang="en-US" sz="2400" b="1" dirty="0"/>
              <a:t>Demonstration</a:t>
            </a:r>
            <a:r>
              <a:rPr lang="en-US" altLang="en-US" sz="2400" dirty="0"/>
              <a:t> ( before and after / a solution to your problem)</a:t>
            </a:r>
            <a:r>
              <a:rPr lang="en-GB" altLang="en-US" sz="2400" dirty="0"/>
              <a:t>                                                                                         </a:t>
            </a:r>
            <a:r>
              <a:rPr lang="en-GB" sz="2400" dirty="0">
                <a:hlinkClick r:id="rId3"/>
              </a:rPr>
              <a:t>British Airways safety video - director's cut - YouTube</a:t>
            </a:r>
            <a:endParaRPr lang="en-US" altLang="en-US" sz="2400" dirty="0"/>
          </a:p>
          <a:p>
            <a:pPr marL="457200" indent="-457200">
              <a:buFontTx/>
              <a:buChar char="-"/>
              <a:defRPr/>
            </a:pPr>
            <a:r>
              <a:rPr lang="en-US" altLang="en-US" sz="2400" b="1" dirty="0"/>
              <a:t>Comparative advertising</a:t>
            </a:r>
            <a:r>
              <a:rPr lang="en-US" altLang="en-US" sz="2400" dirty="0"/>
              <a:t> (particularly for new entrants/followers to establish superiority)                  </a:t>
            </a:r>
            <a:r>
              <a:rPr lang="en-GB" sz="2000" dirty="0">
                <a:hlinkClick r:id="rId4"/>
              </a:rPr>
              <a:t>DURACELL BUNNY COMMERCIAL UK - YouTube</a:t>
            </a:r>
            <a:endParaRPr lang="en-US" altLang="en-US" sz="2400" dirty="0"/>
          </a:p>
        </p:txBody>
      </p:sp>
      <p:pic>
        <p:nvPicPr>
          <p:cNvPr id="12292" name="Picture 2" descr="http://2.bp.blogspot.com/-ODHBX9rnxMA/UA5F1thE9RI/AAAAAAAABA8/j0aMEFd3IPY/s1600/duracell_bunn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24976" y="4495801"/>
            <a:ext cx="134302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247358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1775520" y="130"/>
            <a:ext cx="8153400" cy="990600"/>
          </a:xfrm>
        </p:spPr>
        <p:txBody>
          <a:bodyPr/>
          <a:lstStyle/>
          <a:p>
            <a:pPr>
              <a:defRPr/>
            </a:pPr>
            <a:r>
              <a:rPr lang="en-US" altLang="en-US" dirty="0"/>
              <a:t>Message appeals (cont.)</a:t>
            </a:r>
          </a:p>
        </p:txBody>
      </p:sp>
      <p:sp>
        <p:nvSpPr>
          <p:cNvPr id="31747" name="Content Placeholder 2"/>
          <p:cNvSpPr>
            <a:spLocks noGrp="1"/>
          </p:cNvSpPr>
          <p:nvPr>
            <p:ph sz="quarter" idx="1"/>
          </p:nvPr>
        </p:nvSpPr>
        <p:spPr>
          <a:xfrm>
            <a:off x="1775520" y="1181100"/>
            <a:ext cx="8153400" cy="4495800"/>
          </a:xfrm>
        </p:spPr>
        <p:txBody>
          <a:bodyPr>
            <a:normAutofit/>
          </a:bodyPr>
          <a:lstStyle/>
          <a:p>
            <a:pPr marL="457200" indent="-457200">
              <a:buNone/>
              <a:defRPr/>
            </a:pPr>
            <a:r>
              <a:rPr lang="en-US" altLang="en-US" dirty="0">
                <a:solidFill>
                  <a:srgbClr val="0070C0"/>
                </a:solidFill>
              </a:rPr>
              <a:t>B. Emotional Based Appeals </a:t>
            </a:r>
            <a:r>
              <a:rPr lang="en-US" altLang="en-US" dirty="0"/>
              <a:t>(the ‘soft sell’)</a:t>
            </a:r>
          </a:p>
          <a:p>
            <a:pPr marL="457200" indent="-457200">
              <a:buFontTx/>
              <a:buChar char="-"/>
              <a:defRPr/>
            </a:pPr>
            <a:r>
              <a:rPr lang="en-US" altLang="en-US" sz="2400" b="1" dirty="0"/>
              <a:t>Fear</a:t>
            </a:r>
            <a:r>
              <a:rPr lang="en-US" altLang="en-US" sz="2400" dirty="0"/>
              <a:t> (e.g. DUI adverts)</a:t>
            </a:r>
          </a:p>
          <a:p>
            <a:pPr marL="457200" indent="-457200">
              <a:buFontTx/>
              <a:buChar char="-"/>
              <a:defRPr/>
            </a:pPr>
            <a:r>
              <a:rPr lang="en-GB" sz="2400" b="1" dirty="0"/>
              <a:t>Storytelling executions </a:t>
            </a:r>
            <a:r>
              <a:rPr lang="en-GB" sz="2400" dirty="0"/>
              <a:t>– contrast to ‘hard sell’ the product is more at the periphery </a:t>
            </a:r>
            <a:r>
              <a:rPr lang="en-GB" sz="1800" dirty="0">
                <a:hlinkClick r:id="rId3"/>
              </a:rPr>
              <a:t>Cannes Lion Award-Winning "Three Little Pigs advert" - YouTube</a:t>
            </a:r>
            <a:endParaRPr lang="en-US" altLang="en-US" sz="2400" dirty="0"/>
          </a:p>
          <a:p>
            <a:pPr marL="457200" indent="-457200">
              <a:buFontTx/>
              <a:buChar char="-"/>
              <a:defRPr/>
            </a:pPr>
            <a:r>
              <a:rPr lang="en-US" altLang="en-US" sz="2400" b="1" dirty="0" err="1"/>
              <a:t>Humour</a:t>
            </a:r>
            <a:r>
              <a:rPr lang="en-US" altLang="en-US" sz="2400" b="1" dirty="0"/>
              <a:t> </a:t>
            </a:r>
            <a:r>
              <a:rPr lang="en-US" altLang="en-US" sz="2400" dirty="0"/>
              <a:t>(generally for low involvement)</a:t>
            </a:r>
            <a:r>
              <a:rPr lang="en-GB" sz="2400" dirty="0">
                <a:hlinkClick r:id="rId4"/>
              </a:rPr>
              <a:t> Haynes Baked Beans Astronaut Ad - YouTube</a:t>
            </a:r>
            <a:endParaRPr lang="en-US" altLang="en-US" sz="2400" dirty="0"/>
          </a:p>
          <a:p>
            <a:pPr marL="457200" indent="-457200">
              <a:buFontTx/>
              <a:buChar char="-"/>
              <a:defRPr/>
            </a:pPr>
            <a:r>
              <a:rPr lang="en-US" altLang="en-US" sz="2400" b="1" dirty="0"/>
              <a:t>Animation</a:t>
            </a:r>
            <a:r>
              <a:rPr lang="en-US" altLang="en-US" sz="2400" dirty="0"/>
              <a:t> ( provides interest to low involvement brands and presents clearer higher involvement guidelines)</a:t>
            </a:r>
          </a:p>
          <a:p>
            <a:pPr marL="457200" indent="-457200">
              <a:buFontTx/>
              <a:buChar char="-"/>
              <a:defRPr/>
            </a:pPr>
            <a:r>
              <a:rPr lang="en-US" altLang="en-US" sz="2400" b="1" dirty="0"/>
              <a:t>Fantasy / surrealism </a:t>
            </a:r>
            <a:r>
              <a:rPr lang="en-US" altLang="en-US" sz="2400" dirty="0"/>
              <a:t>(challenging consumers / engagement)</a:t>
            </a:r>
          </a:p>
          <a:p>
            <a:pPr marL="457200" indent="-457200">
              <a:buFontTx/>
              <a:buChar char="-"/>
              <a:defRPr/>
            </a:pPr>
            <a:endParaRPr lang="en-GB" altLang="en-US" sz="2400" dirty="0"/>
          </a:p>
          <a:p>
            <a:pPr marL="457200" indent="-457200">
              <a:buFontTx/>
              <a:buChar char="-"/>
              <a:defRPr/>
            </a:pPr>
            <a:endParaRPr lang="en-US" altLang="en-US" sz="2400" dirty="0"/>
          </a:p>
          <a:p>
            <a:pPr marL="457200" indent="-457200">
              <a:buFontTx/>
              <a:buChar char="-"/>
              <a:defRPr/>
            </a:pPr>
            <a:endParaRPr lang="en-US" altLang="en-US" sz="2400" dirty="0"/>
          </a:p>
        </p:txBody>
      </p:sp>
    </p:spTree>
    <p:extLst>
      <p:ext uri="{BB962C8B-B14F-4D97-AF65-F5344CB8AC3E}">
        <p14:creationId xmlns:p14="http://schemas.microsoft.com/office/powerpoint/2010/main" val="4090143724"/>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4942" y="0"/>
            <a:ext cx="3917058" cy="3945745"/>
          </a:xfrm>
          <a:prstGeom prst="rect">
            <a:avLst/>
          </a:prstGeom>
        </p:spPr>
      </p:pic>
      <p:sp>
        <p:nvSpPr>
          <p:cNvPr id="2" name="Title 1"/>
          <p:cNvSpPr>
            <a:spLocks noGrp="1"/>
          </p:cNvSpPr>
          <p:nvPr>
            <p:ph type="title"/>
          </p:nvPr>
        </p:nvSpPr>
        <p:spPr>
          <a:xfrm>
            <a:off x="560614" y="0"/>
            <a:ext cx="10515600" cy="1325563"/>
          </a:xfrm>
        </p:spPr>
        <p:txBody>
          <a:bodyPr/>
          <a:lstStyle/>
          <a:p>
            <a:r>
              <a:rPr lang="en-GB" dirty="0"/>
              <a:t>Coordinated communications mix</a:t>
            </a:r>
          </a:p>
        </p:txBody>
      </p:sp>
      <p:sp>
        <p:nvSpPr>
          <p:cNvPr id="3" name="Content Placeholder 2"/>
          <p:cNvSpPr>
            <a:spLocks noGrp="1"/>
          </p:cNvSpPr>
          <p:nvPr>
            <p:ph idx="1"/>
          </p:nvPr>
        </p:nvSpPr>
        <p:spPr>
          <a:xfrm>
            <a:off x="364671" y="1711325"/>
            <a:ext cx="10515600" cy="4351338"/>
          </a:xfrm>
        </p:spPr>
        <p:txBody>
          <a:bodyPr/>
          <a:lstStyle/>
          <a:p>
            <a:r>
              <a:rPr lang="en-GB" dirty="0"/>
              <a:t>Rational?</a:t>
            </a:r>
          </a:p>
          <a:p>
            <a:r>
              <a:rPr lang="en-GB" dirty="0"/>
              <a:t>Emotional?</a:t>
            </a:r>
          </a:p>
          <a:p>
            <a:r>
              <a:rPr lang="en-GB" dirty="0"/>
              <a:t>Lot of copy or just little?</a:t>
            </a:r>
          </a:p>
          <a:p>
            <a:r>
              <a:rPr lang="en-GB" dirty="0"/>
              <a:t>Is there to be a media blitz?</a:t>
            </a:r>
          </a:p>
          <a:p>
            <a:r>
              <a:rPr lang="en-GB" dirty="0"/>
              <a:t>Consumer strategy / trade strategy and a distinct mix for the communications to reach the wider array of stakeholders</a:t>
            </a:r>
          </a:p>
          <a:p>
            <a:endParaRPr lang="en-GB" dirty="0"/>
          </a:p>
          <a:p>
            <a:pPr marL="0" indent="0" algn="ctr">
              <a:buNone/>
            </a:pPr>
            <a:r>
              <a:rPr lang="en-GB" sz="2800" dirty="0"/>
              <a:t>MESSAGE CONSISTENCY AND MEASURE OF INTEGRATION</a:t>
            </a:r>
          </a:p>
        </p:txBody>
      </p:sp>
    </p:spTree>
    <p:extLst>
      <p:ext uri="{BB962C8B-B14F-4D97-AF65-F5344CB8AC3E}">
        <p14:creationId xmlns:p14="http://schemas.microsoft.com/office/powerpoint/2010/main" val="28476179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9048" y="180975"/>
            <a:ext cx="5962988" cy="34861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itle 1"/>
          <p:cNvSpPr>
            <a:spLocks noGrp="1"/>
          </p:cNvSpPr>
          <p:nvPr>
            <p:ph type="title"/>
          </p:nvPr>
        </p:nvSpPr>
        <p:spPr>
          <a:xfrm>
            <a:off x="292686" y="-405765"/>
            <a:ext cx="10058400" cy="1609344"/>
          </a:xfrm>
        </p:spPr>
        <p:txBody>
          <a:bodyPr/>
          <a:lstStyle/>
          <a:p>
            <a:r>
              <a:rPr lang="en-GB" dirty="0"/>
              <a:t>Resources</a:t>
            </a:r>
          </a:p>
        </p:txBody>
      </p:sp>
      <p:sp>
        <p:nvSpPr>
          <p:cNvPr id="3" name="Content Placeholder 2"/>
          <p:cNvSpPr>
            <a:spLocks noGrp="1"/>
          </p:cNvSpPr>
          <p:nvPr>
            <p:ph idx="1"/>
          </p:nvPr>
        </p:nvSpPr>
        <p:spPr>
          <a:xfrm>
            <a:off x="292686" y="1715285"/>
            <a:ext cx="5604261" cy="4050792"/>
          </a:xfrm>
        </p:spPr>
        <p:txBody>
          <a:bodyPr/>
          <a:lstStyle/>
          <a:p>
            <a:r>
              <a:rPr lang="en-GB" dirty="0"/>
              <a:t>Time</a:t>
            </a:r>
          </a:p>
          <a:p>
            <a:r>
              <a:rPr lang="en-GB" dirty="0"/>
              <a:t>Quality of available marketing expertise</a:t>
            </a:r>
          </a:p>
          <a:p>
            <a:endParaRPr lang="en-GB" dirty="0"/>
          </a:p>
          <a:p>
            <a:r>
              <a:rPr lang="en-GB" dirty="0"/>
              <a:t>%</a:t>
            </a:r>
          </a:p>
        </p:txBody>
      </p:sp>
      <p:sp>
        <p:nvSpPr>
          <p:cNvPr id="5" name="Rectangle 4"/>
          <p:cNvSpPr/>
          <p:nvPr/>
        </p:nvSpPr>
        <p:spPr>
          <a:xfrm>
            <a:off x="292686" y="4381329"/>
            <a:ext cx="7096815" cy="923330"/>
          </a:xfrm>
          <a:prstGeom prst="rect">
            <a:avLst/>
          </a:prstGeom>
        </p:spPr>
        <p:txBody>
          <a:bodyPr wrap="none">
            <a:spAutoFit/>
          </a:bodyPr>
          <a:lstStyle/>
          <a:p>
            <a:r>
              <a:rPr lang="en-GB" sz="5400" dirty="0">
                <a:latin typeface="+mj-lt"/>
              </a:rPr>
              <a:t>Scheduling and implementation</a:t>
            </a:r>
          </a:p>
        </p:txBody>
      </p:sp>
    </p:spTree>
    <p:extLst>
      <p:ext uri="{BB962C8B-B14F-4D97-AF65-F5344CB8AC3E}">
        <p14:creationId xmlns:p14="http://schemas.microsoft.com/office/powerpoint/2010/main" val="19215514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6023" y="1418082"/>
            <a:ext cx="10058400" cy="1609344"/>
          </a:xfrm>
        </p:spPr>
        <p:txBody>
          <a:bodyPr/>
          <a:lstStyle/>
          <a:p>
            <a:r>
              <a:rPr lang="en-GB" dirty="0"/>
              <a:t>Evaluation and control</a:t>
            </a:r>
          </a:p>
        </p:txBody>
      </p:sp>
      <p:sp>
        <p:nvSpPr>
          <p:cNvPr id="3" name="Content Placeholder 2"/>
          <p:cNvSpPr>
            <a:spLocks noGrp="1"/>
          </p:cNvSpPr>
          <p:nvPr>
            <p:ph idx="1"/>
          </p:nvPr>
        </p:nvSpPr>
        <p:spPr>
          <a:xfrm>
            <a:off x="850773" y="2892933"/>
            <a:ext cx="10058400" cy="1193292"/>
          </a:xfrm>
        </p:spPr>
        <p:txBody>
          <a:bodyPr>
            <a:normAutofit fontScale="92500"/>
          </a:bodyPr>
          <a:lstStyle/>
          <a:p>
            <a:r>
              <a:rPr lang="en-GB" dirty="0"/>
              <a:t>The most important measures are the communications objectives set in the first place.  The success of a promotional strategy and the associated plan is the degree to which the objectives set are achieved.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8625" y="75057"/>
            <a:ext cx="4048125" cy="26860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62905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E24CF-DF46-856D-0420-753BFA31CDB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CD617994-79FE-E1CD-9827-2831B7148C70}"/>
              </a:ext>
            </a:extLst>
          </p:cNvPr>
          <p:cNvPicPr>
            <a:picLocks noChangeAspect="1"/>
          </p:cNvPicPr>
          <p:nvPr/>
        </p:nvPicPr>
        <p:blipFill>
          <a:blip r:embed="rId2"/>
          <a:stretch>
            <a:fillRect/>
          </a:stretch>
        </p:blipFill>
        <p:spPr>
          <a:xfrm>
            <a:off x="1324822" y="188569"/>
            <a:ext cx="9382557" cy="5273497"/>
          </a:xfrm>
          <a:prstGeom prst="rect">
            <a:avLst/>
          </a:prstGeom>
        </p:spPr>
      </p:pic>
    </p:spTree>
    <p:extLst>
      <p:ext uri="{BB962C8B-B14F-4D97-AF65-F5344CB8AC3E}">
        <p14:creationId xmlns:p14="http://schemas.microsoft.com/office/powerpoint/2010/main" val="2158748017"/>
      </p:ext>
    </p:extLst>
  </p:cSld>
  <p:clrMapOvr>
    <a:masterClrMapping/>
  </p:clrMapOvr>
</p:sld>
</file>

<file path=ppt/theme/theme1.xml><?xml version="1.0" encoding="utf-8"?>
<a:theme xmlns:a="http://schemas.openxmlformats.org/drawingml/2006/main" name="NEW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PPT Template_" id="{7AB2C6DB-5B71-458F-B2E7-3C20AF514DE4}" vid="{BEC1D1D2-E2F7-42E5-A28A-AC0D5D739C0D}"/>
    </a:ext>
  </a:extLst>
</a:theme>
</file>

<file path=ppt/theme/theme2.xml><?xml version="1.0" encoding="utf-8"?>
<a:theme xmlns:a="http://schemas.openxmlformats.org/drawingml/2006/main" name="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PPT Template_</Template>
  <TotalTime>0</TotalTime>
  <Words>2395</Words>
  <Application>Microsoft Office PowerPoint</Application>
  <PresentationFormat>Widescreen</PresentationFormat>
  <Paragraphs>261</Paragraphs>
  <Slides>31</Slides>
  <Notes>26</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31</vt:i4>
      </vt:variant>
    </vt:vector>
  </HeadingPairs>
  <TitlesOfParts>
    <vt:vector size="43" baseType="lpstr">
      <vt:lpstr>Abadi</vt:lpstr>
      <vt:lpstr>Arial</vt:lpstr>
      <vt:lpstr>Calibri</vt:lpstr>
      <vt:lpstr>Calibri Light</vt:lpstr>
      <vt:lpstr>Lucida Sans</vt:lpstr>
      <vt:lpstr>Times New Roman</vt:lpstr>
      <vt:lpstr>Trebuchet MS</vt:lpstr>
      <vt:lpstr>Wingdings</vt:lpstr>
      <vt:lpstr>Wingdings 2</vt:lpstr>
      <vt:lpstr>Wingdings 3</vt:lpstr>
      <vt:lpstr>NEW PPT Template_</vt:lpstr>
      <vt:lpstr>IHM PPT Template_</vt:lpstr>
      <vt:lpstr>A marketing and sales planning framework</vt:lpstr>
      <vt:lpstr>PowerPoint Presentation</vt:lpstr>
      <vt:lpstr>PowerPoint Presentation</vt:lpstr>
      <vt:lpstr>Marketing communications: strategy and planning</vt:lpstr>
      <vt:lpstr>Four interpretations of marketing communications strategy</vt:lpstr>
      <vt:lpstr>Positioning strategies</vt:lpstr>
      <vt:lpstr>Audience strategies</vt:lpstr>
      <vt:lpstr>The Direction of a marketing communications pull strategy Source: From Essentials of Marketing Communications, Pearson Education  (Fill, C. 2011) figure 4.2, p. 99. </vt:lpstr>
      <vt:lpstr>The direction of a marketing communications push strategy</vt:lpstr>
      <vt:lpstr>The direction of a marketing communications profile strategy Source: From Essentials of Marketing Communications, Pearson Education (Fill, C. 2011)  figure 4.4, p. 102. </vt:lpstr>
      <vt:lpstr>PowerPoint Presentation</vt:lpstr>
      <vt:lpstr>Platform strategies concerning the essence of the promise a brand makes to its customers.</vt:lpstr>
      <vt:lpstr>Sales/marketing plan</vt:lpstr>
      <vt:lpstr>The main elements of the context analysis </vt:lpstr>
      <vt:lpstr>PowerPoint Presentation</vt:lpstr>
      <vt:lpstr>Context analysis </vt:lpstr>
      <vt:lpstr> Strengths</vt:lpstr>
      <vt:lpstr>Weaknesses</vt:lpstr>
      <vt:lpstr>Opportunities</vt:lpstr>
      <vt:lpstr>PowerPoint Presentation</vt:lpstr>
      <vt:lpstr>S.M.A.R.T. Goals are…</vt:lpstr>
      <vt:lpstr>Objectives</vt:lpstr>
      <vt:lpstr>Communications strategy: Reaching the Audience</vt:lpstr>
      <vt:lpstr>PowerPoint Presentation</vt:lpstr>
      <vt:lpstr>PowerPoint Presentation</vt:lpstr>
      <vt:lpstr>Message appeals in trying to persuade</vt:lpstr>
      <vt:lpstr>Message appeals (cont.)</vt:lpstr>
      <vt:lpstr>Coordinated communications mix</vt:lpstr>
      <vt:lpstr>Resources</vt:lpstr>
      <vt:lpstr>Evaluation and control</vt:lpstr>
      <vt:lpstr>PowerPoint Presentation</vt:lpstr>
    </vt:vector>
  </TitlesOfParts>
  <Company>University of South Wales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communications: strategy and planning</dc:title>
  <dc:creator>Windows User</dc:creator>
  <cp:lastModifiedBy>Christopher Wilkin</cp:lastModifiedBy>
  <cp:revision>43</cp:revision>
  <cp:lastPrinted>2016-11-29T11:13:09Z</cp:lastPrinted>
  <dcterms:created xsi:type="dcterms:W3CDTF">2016-11-28T19:18:05Z</dcterms:created>
  <dcterms:modified xsi:type="dcterms:W3CDTF">2025-12-08T12:53:32Z</dcterms:modified>
</cp:coreProperties>
</file>