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9" r:id="rId4"/>
    <p:sldId id="260" r:id="rId5"/>
    <p:sldId id="261" r:id="rId6"/>
    <p:sldId id="262" r:id="rId7"/>
    <p:sldId id="263" r:id="rId8"/>
    <p:sldId id="258"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1E8E58-BB13-4B5B-8846-4BD8BDE5BA9E}" v="1" dt="2023-02-17T16:06:40.892"/>
    <p1510:client id="{2C1274D5-F0AB-8B31-1C2E-E0923C6298A7}" v="551" dt="2023-02-17T16:02:14.888"/>
    <p1510:client id="{676A65EA-1E8C-0B37-0450-37EDDF229EE9}" v="645" dt="2023-02-14T23:40:50.078"/>
    <p1510:client id="{C62A81EA-E1F1-0643-957D-2B455A15C420}" v="165" dt="2023-02-17T11:18:32.538"/>
    <p1510:client id="{F1614B1F-79EF-4D31-9B5F-2DFEB16F36B6}" v="399" dt="2023-02-14T17:38:56.5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000" autoAdjust="0"/>
  </p:normalViewPr>
  <p:slideViewPr>
    <p:cSldViewPr snapToGrid="0">
      <p:cViewPr varScale="1">
        <p:scale>
          <a:sx n="68" d="100"/>
          <a:sy n="68" d="100"/>
        </p:scale>
        <p:origin x="59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7F08211-13B6-4C47-A57C-B40651E704A3}" type="doc">
      <dgm:prSet loTypeId="urn:microsoft.com/office/officeart/2005/8/layout/arrow2" loCatId="process" qsTypeId="urn:microsoft.com/office/officeart/2005/8/quickstyle/simple1" qsCatId="simple" csTypeId="urn:microsoft.com/office/officeart/2005/8/colors/colorful1" csCatId="colorful" phldr="1"/>
      <dgm:spPr/>
    </dgm:pt>
    <dgm:pt modelId="{13436FD4-BC14-49BB-81E7-70FA3BE4EEB5}">
      <dgm:prSet phldrT="[Text]" phldr="0"/>
      <dgm:spPr/>
      <dgm:t>
        <a:bodyPr/>
        <a:lstStyle/>
        <a:p>
          <a:pPr rtl="0"/>
          <a:r>
            <a:rPr lang="en-GB">
              <a:latin typeface="Calibri Light" panose="020F0302020204030204"/>
            </a:rPr>
            <a:t>Jan 31 Choosing the research question</a:t>
          </a:r>
          <a:endParaRPr lang="en-GB"/>
        </a:p>
      </dgm:t>
    </dgm:pt>
    <dgm:pt modelId="{FD8E3DA6-E339-4142-B04F-9DCA1181A5B0}" type="parTrans" cxnId="{DE464901-FD28-462A-ABC3-DFE1A718984F}">
      <dgm:prSet/>
      <dgm:spPr/>
    </dgm:pt>
    <dgm:pt modelId="{BCEA6653-CA17-43D8-8B0D-47F53EC4353F}" type="sibTrans" cxnId="{DE464901-FD28-462A-ABC3-DFE1A718984F}">
      <dgm:prSet/>
      <dgm:spPr/>
    </dgm:pt>
    <dgm:pt modelId="{1FC8749D-E5AC-4CFC-89CC-A2A653FCB474}">
      <dgm:prSet phldrT="[Text]" phldr="0"/>
      <dgm:spPr/>
      <dgm:t>
        <a:bodyPr/>
        <a:lstStyle/>
        <a:p>
          <a:pPr rtl="0"/>
          <a:r>
            <a:rPr lang="en-GB">
              <a:latin typeface="Calibri Light" panose="020F0302020204030204"/>
            </a:rPr>
            <a:t>Feb 7 Drafting research proposal</a:t>
          </a:r>
          <a:endParaRPr lang="en-GB"/>
        </a:p>
      </dgm:t>
    </dgm:pt>
    <dgm:pt modelId="{32AE287A-D8F1-4580-8A09-6166F713DC86}" type="parTrans" cxnId="{914D1254-A221-4117-A68A-B878ECD19A85}">
      <dgm:prSet/>
      <dgm:spPr/>
    </dgm:pt>
    <dgm:pt modelId="{06EB88CA-7080-4595-8AD2-C5F792C4B7B2}" type="sibTrans" cxnId="{914D1254-A221-4117-A68A-B878ECD19A85}">
      <dgm:prSet/>
      <dgm:spPr/>
    </dgm:pt>
    <dgm:pt modelId="{1E184B27-F22B-4D12-BE30-165ED8DC608B}">
      <dgm:prSet phldrT="[Text]" phldr="0"/>
      <dgm:spPr/>
      <dgm:t>
        <a:bodyPr/>
        <a:lstStyle/>
        <a:p>
          <a:pPr rtl="0"/>
          <a:r>
            <a:rPr lang="en-GB">
              <a:latin typeface="Calibri Light" panose="020F0302020204030204"/>
            </a:rPr>
            <a:t>Feb 14 Finalising research proposal</a:t>
          </a:r>
          <a:endParaRPr lang="en-GB"/>
        </a:p>
      </dgm:t>
    </dgm:pt>
    <dgm:pt modelId="{FF510F97-29FE-4400-BC0E-967D014D9F8D}" type="parTrans" cxnId="{AF5CA0D3-FFEA-40CF-A31A-7214CCCEDEF5}">
      <dgm:prSet/>
      <dgm:spPr/>
    </dgm:pt>
    <dgm:pt modelId="{EE62D813-F0DE-414B-9AE2-2C84BE257A78}" type="sibTrans" cxnId="{AF5CA0D3-FFEA-40CF-A31A-7214CCCEDEF5}">
      <dgm:prSet/>
      <dgm:spPr/>
    </dgm:pt>
    <dgm:pt modelId="{4A728617-ADBA-43F7-8E5D-305F3875151B}">
      <dgm:prSet phldr="0"/>
      <dgm:spPr/>
      <dgm:t>
        <a:bodyPr/>
        <a:lstStyle/>
        <a:p>
          <a:pPr rtl="0"/>
          <a:r>
            <a:rPr lang="en-GB">
              <a:latin typeface="Calibri Light" panose="020F0302020204030204"/>
            </a:rPr>
            <a:t>Feb 21 Proposal presentation</a:t>
          </a:r>
        </a:p>
      </dgm:t>
    </dgm:pt>
    <dgm:pt modelId="{4B372174-3B93-45EE-B10C-5E46B155A900}" type="parTrans" cxnId="{F89A0777-D0DD-4336-AFE4-40DE595110F7}">
      <dgm:prSet/>
      <dgm:spPr/>
    </dgm:pt>
    <dgm:pt modelId="{3581861B-AA72-43CD-A851-D0A73A0CF2D4}" type="sibTrans" cxnId="{F89A0777-D0DD-4336-AFE4-40DE595110F7}">
      <dgm:prSet/>
      <dgm:spPr/>
    </dgm:pt>
    <dgm:pt modelId="{4D759373-6F1D-493E-95E7-79E426963AAE}" type="pres">
      <dgm:prSet presAssocID="{E7F08211-13B6-4C47-A57C-B40651E704A3}" presName="arrowDiagram" presStyleCnt="0">
        <dgm:presLayoutVars>
          <dgm:chMax val="5"/>
          <dgm:dir/>
          <dgm:resizeHandles val="exact"/>
        </dgm:presLayoutVars>
      </dgm:prSet>
      <dgm:spPr/>
    </dgm:pt>
    <dgm:pt modelId="{761CA744-8B48-43FD-9374-6BB3C3B1236F}" type="pres">
      <dgm:prSet presAssocID="{E7F08211-13B6-4C47-A57C-B40651E704A3}" presName="arrow" presStyleLbl="bgShp" presStyleIdx="0" presStyleCnt="1"/>
      <dgm:spPr/>
    </dgm:pt>
    <dgm:pt modelId="{2E809D20-EBDD-4BD8-B61F-5DCB31927F6B}" type="pres">
      <dgm:prSet presAssocID="{E7F08211-13B6-4C47-A57C-B40651E704A3}" presName="arrowDiagram4" presStyleCnt="0"/>
      <dgm:spPr/>
    </dgm:pt>
    <dgm:pt modelId="{9AF11D97-75F9-447B-BFF3-E9CEA9638234}" type="pres">
      <dgm:prSet presAssocID="{13436FD4-BC14-49BB-81E7-70FA3BE4EEB5}" presName="bullet4a" presStyleLbl="node1" presStyleIdx="0" presStyleCnt="4"/>
      <dgm:spPr/>
    </dgm:pt>
    <dgm:pt modelId="{625900BF-E496-4FD9-9F0F-92FE6CC61E9F}" type="pres">
      <dgm:prSet presAssocID="{13436FD4-BC14-49BB-81E7-70FA3BE4EEB5}" presName="textBox4a" presStyleLbl="revTx" presStyleIdx="0" presStyleCnt="4">
        <dgm:presLayoutVars>
          <dgm:bulletEnabled val="1"/>
        </dgm:presLayoutVars>
      </dgm:prSet>
      <dgm:spPr/>
    </dgm:pt>
    <dgm:pt modelId="{BEAA8C01-3E26-4174-B2FD-069445027DF0}" type="pres">
      <dgm:prSet presAssocID="{1FC8749D-E5AC-4CFC-89CC-A2A653FCB474}" presName="bullet4b" presStyleLbl="node1" presStyleIdx="1" presStyleCnt="4"/>
      <dgm:spPr/>
    </dgm:pt>
    <dgm:pt modelId="{84DA3918-5106-4910-8BCD-BF17A341072C}" type="pres">
      <dgm:prSet presAssocID="{1FC8749D-E5AC-4CFC-89CC-A2A653FCB474}" presName="textBox4b" presStyleLbl="revTx" presStyleIdx="1" presStyleCnt="4">
        <dgm:presLayoutVars>
          <dgm:bulletEnabled val="1"/>
        </dgm:presLayoutVars>
      </dgm:prSet>
      <dgm:spPr/>
    </dgm:pt>
    <dgm:pt modelId="{321ED376-CF12-4718-8239-D496D509A867}" type="pres">
      <dgm:prSet presAssocID="{1E184B27-F22B-4D12-BE30-165ED8DC608B}" presName="bullet4c" presStyleLbl="node1" presStyleIdx="2" presStyleCnt="4"/>
      <dgm:spPr/>
    </dgm:pt>
    <dgm:pt modelId="{99AC3B6D-76CD-40C2-A1A4-2D19741BAEAD}" type="pres">
      <dgm:prSet presAssocID="{1E184B27-F22B-4D12-BE30-165ED8DC608B}" presName="textBox4c" presStyleLbl="revTx" presStyleIdx="2" presStyleCnt="4">
        <dgm:presLayoutVars>
          <dgm:bulletEnabled val="1"/>
        </dgm:presLayoutVars>
      </dgm:prSet>
      <dgm:spPr/>
    </dgm:pt>
    <dgm:pt modelId="{2FCC78DD-F401-4E29-93EB-92464C43AF16}" type="pres">
      <dgm:prSet presAssocID="{4A728617-ADBA-43F7-8E5D-305F3875151B}" presName="bullet4d" presStyleLbl="node1" presStyleIdx="3" presStyleCnt="4"/>
      <dgm:spPr/>
    </dgm:pt>
    <dgm:pt modelId="{5C71D78B-B838-49B4-A18C-D15B2623C049}" type="pres">
      <dgm:prSet presAssocID="{4A728617-ADBA-43F7-8E5D-305F3875151B}" presName="textBox4d" presStyleLbl="revTx" presStyleIdx="3" presStyleCnt="4">
        <dgm:presLayoutVars>
          <dgm:bulletEnabled val="1"/>
        </dgm:presLayoutVars>
      </dgm:prSet>
      <dgm:spPr/>
    </dgm:pt>
  </dgm:ptLst>
  <dgm:cxnLst>
    <dgm:cxn modelId="{DE464901-FD28-462A-ABC3-DFE1A718984F}" srcId="{E7F08211-13B6-4C47-A57C-B40651E704A3}" destId="{13436FD4-BC14-49BB-81E7-70FA3BE4EEB5}" srcOrd="0" destOrd="0" parTransId="{FD8E3DA6-E339-4142-B04F-9DCA1181A5B0}" sibTransId="{BCEA6653-CA17-43D8-8B0D-47F53EC4353F}"/>
    <dgm:cxn modelId="{FF67FE0C-7FD8-433F-8AED-19E4EB3310D0}" type="presOf" srcId="{E7F08211-13B6-4C47-A57C-B40651E704A3}" destId="{4D759373-6F1D-493E-95E7-79E426963AAE}" srcOrd="0" destOrd="0" presId="urn:microsoft.com/office/officeart/2005/8/layout/arrow2"/>
    <dgm:cxn modelId="{61232920-2C70-4BB0-8BFD-E69C4B2AA89D}" type="presOf" srcId="{1FC8749D-E5AC-4CFC-89CC-A2A653FCB474}" destId="{84DA3918-5106-4910-8BCD-BF17A341072C}" srcOrd="0" destOrd="0" presId="urn:microsoft.com/office/officeart/2005/8/layout/arrow2"/>
    <dgm:cxn modelId="{4E8FFE4D-4B59-4450-9A34-A29033C2D99E}" type="presOf" srcId="{13436FD4-BC14-49BB-81E7-70FA3BE4EEB5}" destId="{625900BF-E496-4FD9-9F0F-92FE6CC61E9F}" srcOrd="0" destOrd="0" presId="urn:microsoft.com/office/officeart/2005/8/layout/arrow2"/>
    <dgm:cxn modelId="{914D1254-A221-4117-A68A-B878ECD19A85}" srcId="{E7F08211-13B6-4C47-A57C-B40651E704A3}" destId="{1FC8749D-E5AC-4CFC-89CC-A2A653FCB474}" srcOrd="1" destOrd="0" parTransId="{32AE287A-D8F1-4580-8A09-6166F713DC86}" sibTransId="{06EB88CA-7080-4595-8AD2-C5F792C4B7B2}"/>
    <dgm:cxn modelId="{F89A0777-D0DD-4336-AFE4-40DE595110F7}" srcId="{E7F08211-13B6-4C47-A57C-B40651E704A3}" destId="{4A728617-ADBA-43F7-8E5D-305F3875151B}" srcOrd="3" destOrd="0" parTransId="{4B372174-3B93-45EE-B10C-5E46B155A900}" sibTransId="{3581861B-AA72-43CD-A851-D0A73A0CF2D4}"/>
    <dgm:cxn modelId="{AF5CA0D3-FFEA-40CF-A31A-7214CCCEDEF5}" srcId="{E7F08211-13B6-4C47-A57C-B40651E704A3}" destId="{1E184B27-F22B-4D12-BE30-165ED8DC608B}" srcOrd="2" destOrd="0" parTransId="{FF510F97-29FE-4400-BC0E-967D014D9F8D}" sibTransId="{EE62D813-F0DE-414B-9AE2-2C84BE257A78}"/>
    <dgm:cxn modelId="{6920B2D7-2596-476E-A3D6-D72231529E63}" type="presOf" srcId="{4A728617-ADBA-43F7-8E5D-305F3875151B}" destId="{5C71D78B-B838-49B4-A18C-D15B2623C049}" srcOrd="0" destOrd="0" presId="urn:microsoft.com/office/officeart/2005/8/layout/arrow2"/>
    <dgm:cxn modelId="{7EAD36DC-F28C-4572-A821-B1B331135755}" type="presOf" srcId="{1E184B27-F22B-4D12-BE30-165ED8DC608B}" destId="{99AC3B6D-76CD-40C2-A1A4-2D19741BAEAD}" srcOrd="0" destOrd="0" presId="urn:microsoft.com/office/officeart/2005/8/layout/arrow2"/>
    <dgm:cxn modelId="{84471C9B-5D50-44DB-A966-29F3462B6CE1}" type="presParOf" srcId="{4D759373-6F1D-493E-95E7-79E426963AAE}" destId="{761CA744-8B48-43FD-9374-6BB3C3B1236F}" srcOrd="0" destOrd="0" presId="urn:microsoft.com/office/officeart/2005/8/layout/arrow2"/>
    <dgm:cxn modelId="{52C4CE5E-5802-475D-A2D5-4123A65B84E8}" type="presParOf" srcId="{4D759373-6F1D-493E-95E7-79E426963AAE}" destId="{2E809D20-EBDD-4BD8-B61F-5DCB31927F6B}" srcOrd="1" destOrd="0" presId="urn:microsoft.com/office/officeart/2005/8/layout/arrow2"/>
    <dgm:cxn modelId="{6893B80B-5C93-468E-BD16-2CB2FE7D9397}" type="presParOf" srcId="{2E809D20-EBDD-4BD8-B61F-5DCB31927F6B}" destId="{9AF11D97-75F9-447B-BFF3-E9CEA9638234}" srcOrd="0" destOrd="0" presId="urn:microsoft.com/office/officeart/2005/8/layout/arrow2"/>
    <dgm:cxn modelId="{58FFB510-06F9-4BC2-ACCE-8C1FFE42DAFE}" type="presParOf" srcId="{2E809D20-EBDD-4BD8-B61F-5DCB31927F6B}" destId="{625900BF-E496-4FD9-9F0F-92FE6CC61E9F}" srcOrd="1" destOrd="0" presId="urn:microsoft.com/office/officeart/2005/8/layout/arrow2"/>
    <dgm:cxn modelId="{9095BA65-1EA0-478D-8F0E-9D4698C7F989}" type="presParOf" srcId="{2E809D20-EBDD-4BD8-B61F-5DCB31927F6B}" destId="{BEAA8C01-3E26-4174-B2FD-069445027DF0}" srcOrd="2" destOrd="0" presId="urn:microsoft.com/office/officeart/2005/8/layout/arrow2"/>
    <dgm:cxn modelId="{6DEF4672-2170-47B4-A76C-EB98665A5BF2}" type="presParOf" srcId="{2E809D20-EBDD-4BD8-B61F-5DCB31927F6B}" destId="{84DA3918-5106-4910-8BCD-BF17A341072C}" srcOrd="3" destOrd="0" presId="urn:microsoft.com/office/officeart/2005/8/layout/arrow2"/>
    <dgm:cxn modelId="{2E8E4AC9-D2BE-4474-8669-BAC3E476C020}" type="presParOf" srcId="{2E809D20-EBDD-4BD8-B61F-5DCB31927F6B}" destId="{321ED376-CF12-4718-8239-D496D509A867}" srcOrd="4" destOrd="0" presId="urn:microsoft.com/office/officeart/2005/8/layout/arrow2"/>
    <dgm:cxn modelId="{DFB64C93-0F0F-47FD-B0AC-5999518F9627}" type="presParOf" srcId="{2E809D20-EBDD-4BD8-B61F-5DCB31927F6B}" destId="{99AC3B6D-76CD-40C2-A1A4-2D19741BAEAD}" srcOrd="5" destOrd="0" presId="urn:microsoft.com/office/officeart/2005/8/layout/arrow2"/>
    <dgm:cxn modelId="{94EE4C1D-9F0D-408D-966A-E992F8963463}" type="presParOf" srcId="{2E809D20-EBDD-4BD8-B61F-5DCB31927F6B}" destId="{2FCC78DD-F401-4E29-93EB-92464C43AF16}" srcOrd="6" destOrd="0" presId="urn:microsoft.com/office/officeart/2005/8/layout/arrow2"/>
    <dgm:cxn modelId="{D3B6947B-7605-47DB-8D96-3C0A4A0724E7}" type="presParOf" srcId="{2E809D20-EBDD-4BD8-B61F-5DCB31927F6B}" destId="{5C71D78B-B838-49B4-A18C-D15B2623C049}" srcOrd="7"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1CA744-8B48-43FD-9374-6BB3C3B1236F}">
      <dsp:nvSpPr>
        <dsp:cNvPr id="0" name=""/>
        <dsp:cNvSpPr/>
      </dsp:nvSpPr>
      <dsp:spPr>
        <a:xfrm>
          <a:off x="1534280" y="0"/>
          <a:ext cx="6549571" cy="4093482"/>
        </a:xfrm>
        <a:prstGeom prst="swooshArrow">
          <a:avLst>
            <a:gd name="adj1" fmla="val 25000"/>
            <a:gd name="adj2" fmla="val 2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F11D97-75F9-447B-BFF3-E9CEA9638234}">
      <dsp:nvSpPr>
        <dsp:cNvPr id="0" name=""/>
        <dsp:cNvSpPr/>
      </dsp:nvSpPr>
      <dsp:spPr>
        <a:xfrm>
          <a:off x="2179413" y="3043913"/>
          <a:ext cx="150640" cy="150640"/>
        </a:xfrm>
        <a:prstGeom prst="ellipse">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5900BF-E496-4FD9-9F0F-92FE6CC61E9F}">
      <dsp:nvSpPr>
        <dsp:cNvPr id="0" name=""/>
        <dsp:cNvSpPr/>
      </dsp:nvSpPr>
      <dsp:spPr>
        <a:xfrm>
          <a:off x="2254733" y="3119233"/>
          <a:ext cx="1119976" cy="974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821"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Jan 31 Choosing the research question</a:t>
          </a:r>
          <a:endParaRPr lang="en-GB" sz="1300" kern="1200"/>
        </a:p>
      </dsp:txBody>
      <dsp:txXfrm>
        <a:off x="2254733" y="3119233"/>
        <a:ext cx="1119976" cy="974248"/>
      </dsp:txXfrm>
    </dsp:sp>
    <dsp:sp modelId="{BEAA8C01-3E26-4174-B2FD-069445027DF0}">
      <dsp:nvSpPr>
        <dsp:cNvPr id="0" name=""/>
        <dsp:cNvSpPr/>
      </dsp:nvSpPr>
      <dsp:spPr>
        <a:xfrm>
          <a:off x="3243718" y="2091769"/>
          <a:ext cx="261982" cy="261982"/>
        </a:xfrm>
        <a:prstGeom prst="ellipse">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DA3918-5106-4910-8BCD-BF17A341072C}">
      <dsp:nvSpPr>
        <dsp:cNvPr id="0" name=""/>
        <dsp:cNvSpPr/>
      </dsp:nvSpPr>
      <dsp:spPr>
        <a:xfrm>
          <a:off x="3374710" y="2222760"/>
          <a:ext cx="1375409" cy="1870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819"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7 Drafting research proposal</a:t>
          </a:r>
          <a:endParaRPr lang="en-GB" sz="1300" kern="1200"/>
        </a:p>
      </dsp:txBody>
      <dsp:txXfrm>
        <a:off x="3374710" y="2222760"/>
        <a:ext cx="1375409" cy="1870721"/>
      </dsp:txXfrm>
    </dsp:sp>
    <dsp:sp modelId="{321ED376-CF12-4718-8239-D496D509A867}">
      <dsp:nvSpPr>
        <dsp:cNvPr id="0" name=""/>
        <dsp:cNvSpPr/>
      </dsp:nvSpPr>
      <dsp:spPr>
        <a:xfrm>
          <a:off x="4602755" y="1390146"/>
          <a:ext cx="347127" cy="347127"/>
        </a:xfrm>
        <a:prstGeom prst="ellipse">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9AC3B6D-76CD-40C2-A1A4-2D19741BAEAD}">
      <dsp:nvSpPr>
        <dsp:cNvPr id="0" name=""/>
        <dsp:cNvSpPr/>
      </dsp:nvSpPr>
      <dsp:spPr>
        <a:xfrm>
          <a:off x="4776318" y="1563710"/>
          <a:ext cx="1375409" cy="25297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936"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14 Finalising research proposal</a:t>
          </a:r>
          <a:endParaRPr lang="en-GB" sz="1300" kern="1200"/>
        </a:p>
      </dsp:txBody>
      <dsp:txXfrm>
        <a:off x="4776318" y="1563710"/>
        <a:ext cx="1375409" cy="2529771"/>
      </dsp:txXfrm>
    </dsp:sp>
    <dsp:sp modelId="{2FCC78DD-F401-4E29-93EB-92464C43AF16}">
      <dsp:nvSpPr>
        <dsp:cNvPr id="0" name=""/>
        <dsp:cNvSpPr/>
      </dsp:nvSpPr>
      <dsp:spPr>
        <a:xfrm>
          <a:off x="6082958" y="925945"/>
          <a:ext cx="465019" cy="465019"/>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71D78B-B838-49B4-A18C-D15B2623C049}">
      <dsp:nvSpPr>
        <dsp:cNvPr id="0" name=""/>
        <dsp:cNvSpPr/>
      </dsp:nvSpPr>
      <dsp:spPr>
        <a:xfrm>
          <a:off x="6315467" y="1158455"/>
          <a:ext cx="1375409" cy="29350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6404" tIns="0" rIns="0" bIns="0" numCol="1" spcCol="1270" anchor="t" anchorCtr="0">
          <a:noAutofit/>
        </a:bodyPr>
        <a:lstStyle/>
        <a:p>
          <a:pPr marL="0" lvl="0" indent="0" algn="l" defTabSz="577850" rtl="0">
            <a:lnSpc>
              <a:spcPct val="90000"/>
            </a:lnSpc>
            <a:spcBef>
              <a:spcPct val="0"/>
            </a:spcBef>
            <a:spcAft>
              <a:spcPct val="35000"/>
            </a:spcAft>
            <a:buNone/>
          </a:pPr>
          <a:r>
            <a:rPr lang="en-GB" sz="1300" kern="1200">
              <a:latin typeface="Calibri Light" panose="020F0302020204030204"/>
            </a:rPr>
            <a:t>Feb 21 Proposal presentation</a:t>
          </a:r>
        </a:p>
      </dsp:txBody>
      <dsp:txXfrm>
        <a:off x="6315467" y="1158455"/>
        <a:ext cx="1375409" cy="2935026"/>
      </dsp:txXfrm>
    </dsp:sp>
  </dsp:spTree>
</dsp:drawing>
</file>

<file path=ppt/diagrams/layout1.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062C9-8A4E-40DA-BD50-FEE581867CEC}" type="datetimeFigureOut">
              <a:t>2/19/2023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EB940B-AED5-4117-A0B3-9742854BA760}" type="slidenum">
              <a:t>‹#›</a:t>
            </a:fld>
            <a:endParaRPr lang="en-GB"/>
          </a:p>
        </p:txBody>
      </p:sp>
    </p:spTree>
    <p:extLst>
      <p:ext uri="{BB962C8B-B14F-4D97-AF65-F5344CB8AC3E}">
        <p14:creationId xmlns:p14="http://schemas.microsoft.com/office/powerpoint/2010/main" val="3325815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1</a:t>
            </a:fld>
            <a:endParaRPr lang="en-GB"/>
          </a:p>
        </p:txBody>
      </p:sp>
    </p:spTree>
    <p:extLst>
      <p:ext uri="{BB962C8B-B14F-4D97-AF65-F5344CB8AC3E}">
        <p14:creationId xmlns:p14="http://schemas.microsoft.com/office/powerpoint/2010/main" val="491998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2</a:t>
            </a:fld>
            <a:endParaRPr lang="en-GB"/>
          </a:p>
        </p:txBody>
      </p:sp>
    </p:spTree>
    <p:extLst>
      <p:ext uri="{BB962C8B-B14F-4D97-AF65-F5344CB8AC3E}">
        <p14:creationId xmlns:p14="http://schemas.microsoft.com/office/powerpoint/2010/main" val="1173875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3</a:t>
            </a:fld>
            <a:endParaRPr lang="en-GB"/>
          </a:p>
        </p:txBody>
      </p:sp>
    </p:spTree>
    <p:extLst>
      <p:ext uri="{BB962C8B-B14F-4D97-AF65-F5344CB8AC3E}">
        <p14:creationId xmlns:p14="http://schemas.microsoft.com/office/powerpoint/2010/main" val="3206665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4</a:t>
            </a:fld>
            <a:endParaRPr lang="en-GB"/>
          </a:p>
        </p:txBody>
      </p:sp>
    </p:spTree>
    <p:extLst>
      <p:ext uri="{BB962C8B-B14F-4D97-AF65-F5344CB8AC3E}">
        <p14:creationId xmlns:p14="http://schemas.microsoft.com/office/powerpoint/2010/main" val="2415552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5</a:t>
            </a:fld>
            <a:endParaRPr lang="en-GB"/>
          </a:p>
        </p:txBody>
      </p:sp>
    </p:spTree>
    <p:extLst>
      <p:ext uri="{BB962C8B-B14F-4D97-AF65-F5344CB8AC3E}">
        <p14:creationId xmlns:p14="http://schemas.microsoft.com/office/powerpoint/2010/main" val="3888564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6</a:t>
            </a:fld>
            <a:endParaRPr lang="en-GB"/>
          </a:p>
        </p:txBody>
      </p:sp>
    </p:spTree>
    <p:extLst>
      <p:ext uri="{BB962C8B-B14F-4D97-AF65-F5344CB8AC3E}">
        <p14:creationId xmlns:p14="http://schemas.microsoft.com/office/powerpoint/2010/main" val="3378750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7</a:t>
            </a:fld>
            <a:endParaRPr lang="en-GB"/>
          </a:p>
        </p:txBody>
      </p:sp>
    </p:spTree>
    <p:extLst>
      <p:ext uri="{BB962C8B-B14F-4D97-AF65-F5344CB8AC3E}">
        <p14:creationId xmlns:p14="http://schemas.microsoft.com/office/powerpoint/2010/main" val="547640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Simona and Natesha</a:t>
            </a:r>
          </a:p>
        </p:txBody>
      </p:sp>
      <p:sp>
        <p:nvSpPr>
          <p:cNvPr id="4" name="Slide Number Placeholder 3"/>
          <p:cNvSpPr>
            <a:spLocks noGrp="1"/>
          </p:cNvSpPr>
          <p:nvPr>
            <p:ph type="sldNum" sz="quarter" idx="5"/>
          </p:nvPr>
        </p:nvSpPr>
        <p:spPr/>
        <p:txBody>
          <a:bodyPr/>
          <a:lstStyle/>
          <a:p>
            <a:fld id="{61EB940B-AED5-4117-A0B3-9742854BA760}" type="slidenum">
              <a:t>9</a:t>
            </a:fld>
            <a:endParaRPr lang="en-GB"/>
          </a:p>
        </p:txBody>
      </p:sp>
    </p:spTree>
    <p:extLst>
      <p:ext uri="{BB962C8B-B14F-4D97-AF65-F5344CB8AC3E}">
        <p14:creationId xmlns:p14="http://schemas.microsoft.com/office/powerpoint/2010/main" val="3709014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81616863"/>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6911419"/>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3754881"/>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2/19/2023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24415414"/>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2/19/2023</a:t>
            </a:fld>
            <a:endParaRPr lang="en-US"/>
          </a:p>
        </p:txBody>
      </p:sp>
      <p:sp>
        <p:nvSpPr>
          <p:cNvPr id="8" name="Footer Placeholder 7"/>
          <p:cNvSpPr>
            <a:spLocks noGrp="1"/>
          </p:cNvSpPr>
          <p:nvPr>
            <p:ph type="ftr" sz="quarter" idx="11"/>
          </p:nvPr>
        </p:nvSpPr>
        <p:spPr/>
        <p:txBody>
          <a:bodyPr/>
          <a:lstStyle/>
          <a:p>
            <a:r>
              <a:rPr lang="en-US"/>
              <a:t>Simona and Natesha</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198174"/>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2/19/2023</a:t>
            </a:fld>
            <a:endParaRPr lang="en-US"/>
          </a:p>
        </p:txBody>
      </p:sp>
      <p:sp>
        <p:nvSpPr>
          <p:cNvPr id="4" name="Footer Placeholder 3"/>
          <p:cNvSpPr>
            <a:spLocks noGrp="1"/>
          </p:cNvSpPr>
          <p:nvPr>
            <p:ph type="ftr" sz="quarter" idx="11"/>
          </p:nvPr>
        </p:nvSpPr>
        <p:spPr/>
        <p:txBody>
          <a:bodyPr/>
          <a:lstStyle/>
          <a:p>
            <a:r>
              <a:rPr lang="en-US"/>
              <a:t>Simona and Natesha</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14782004"/>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2/19/2023</a:t>
            </a:fld>
            <a:endParaRPr lang="en-US"/>
          </a:p>
        </p:txBody>
      </p:sp>
      <p:sp>
        <p:nvSpPr>
          <p:cNvPr id="3" name="Footer Placeholder 2"/>
          <p:cNvSpPr>
            <a:spLocks noGrp="1"/>
          </p:cNvSpPr>
          <p:nvPr>
            <p:ph type="ftr" sz="quarter" idx="11"/>
          </p:nvPr>
        </p:nvSpPr>
        <p:spPr/>
        <p:txBody>
          <a:bodyPr/>
          <a:lstStyle/>
          <a:p>
            <a:r>
              <a:rPr lang="en-US"/>
              <a:t>Simona and Natesha</a:t>
            </a:r>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7998335"/>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2/19/2023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768732032"/>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r>
              <a:rPr lang="en-US"/>
              <a:t>Simona and Natesha</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63913786"/>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587648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97717201"/>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2846791"/>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58264744"/>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9197610"/>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2/19/2023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696386300"/>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r>
              <a:rPr lang="en-US"/>
              <a:t>Simona and Natesha</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0508921"/>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2/19/2023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Simona and Natesha</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59675318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www.linkedin.com/pulse/why-digital-skills-important-university-students-precious-azuonwu/?trk=pulse-article_more-articles_related-content-card"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onnectinglearners.economist.com/skills/?utm_medium=cpc.adword.pd&amp;utm_source=google&amp;ppccampaignID=18156330227&amp;ppcadID=&amp;utm_campaign=a.22brand_pmax&amp;utm_content=conversion.direct-response.anonymous&amp;gclid=Cj0KCQiA6LyfBhC3ARIsAG4gkF_84QO0qNyUgZn1kh4R4gzmFKdXKXdOmDCfs0zIPT4u1u2ka91cjbEaApD0EALw_wcB&amp;gclsrc=aw.ds" TargetMode="External"/><Relationship Id="rId4" Type="http://schemas.openxmlformats.org/officeDocument/2006/relationships/hyperlink" Target="https://www.officeforstudents.org.uk/news-blog-and-events/press-and-media/students-more-confident-with-online-learning-than-lecturers-are-about-teaching-digitall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cs typeface="Calibri Light"/>
              </a:rPr>
              <a:t>Are digital skills important for study and work?</a:t>
            </a:r>
            <a:endParaRPr lang="en-GB"/>
          </a:p>
        </p:txBody>
      </p:sp>
      <p:sp>
        <p:nvSpPr>
          <p:cNvPr id="3" name="Subtitle 2"/>
          <p:cNvSpPr>
            <a:spLocks noGrp="1"/>
          </p:cNvSpPr>
          <p:nvPr>
            <p:ph type="subTitle" idx="1"/>
          </p:nvPr>
        </p:nvSpPr>
        <p:spPr>
          <a:xfrm>
            <a:off x="1511300" y="4103354"/>
            <a:ext cx="7759700" cy="2194509"/>
          </a:xfrm>
        </p:spPr>
        <p:txBody>
          <a:bodyPr vert="horz" lIns="91440" tIns="45720" rIns="91440" bIns="45720" rtlCol="0" anchor="t">
            <a:normAutofit fontScale="85000" lnSpcReduction="20000"/>
          </a:bodyPr>
          <a:lstStyle/>
          <a:p>
            <a:r>
              <a:rPr lang="en-GB" dirty="0">
                <a:cs typeface="Calibri"/>
              </a:rPr>
              <a:t>Module code:(LCHS4002_BIRM) </a:t>
            </a:r>
            <a:endParaRPr lang="en-US" dirty="0"/>
          </a:p>
          <a:p>
            <a:r>
              <a:rPr lang="en-GB" dirty="0">
                <a:cs typeface="Calibri"/>
              </a:rPr>
              <a:t>Module name: Digital skills and Research methods</a:t>
            </a:r>
            <a:endParaRPr lang="en-GB" dirty="0"/>
          </a:p>
          <a:p>
            <a:r>
              <a:rPr lang="en-GB" dirty="0">
                <a:cs typeface="Calibri"/>
              </a:rPr>
              <a:t>Student name: Simona Maria Dinu and </a:t>
            </a:r>
            <a:r>
              <a:rPr lang="en-GB" dirty="0" err="1">
                <a:cs typeface="Calibri"/>
              </a:rPr>
              <a:t>Natesha</a:t>
            </a:r>
            <a:r>
              <a:rPr lang="en-GB" dirty="0">
                <a:cs typeface="Calibri"/>
              </a:rPr>
              <a:t> Samuels</a:t>
            </a:r>
          </a:p>
          <a:p>
            <a:r>
              <a:rPr lang="en-GB" dirty="0">
                <a:cs typeface="Calibri"/>
              </a:rPr>
              <a:t>Student ID: 2229007 and 2220782</a:t>
            </a:r>
            <a:endParaRPr lang="en-GB" dirty="0"/>
          </a:p>
          <a:p>
            <a:r>
              <a:rPr lang="en-GB" dirty="0">
                <a:cs typeface="Calibri"/>
              </a:rPr>
              <a:t>Assignment section: Digital skills Report Proposal</a:t>
            </a:r>
          </a:p>
          <a:p>
            <a:r>
              <a:rPr lang="en-GB" dirty="0">
                <a:cs typeface="Calibri"/>
              </a:rPr>
              <a:t>Lecturer name: Zeno Leung</a:t>
            </a:r>
          </a:p>
          <a:p>
            <a:r>
              <a:rPr lang="en-GB" dirty="0">
                <a:cs typeface="Calibri"/>
              </a:rPr>
              <a:t>Feb 21.2023</a:t>
            </a:r>
          </a:p>
          <a:p>
            <a:endParaRPr lang="en-GB" dirty="0">
              <a:cs typeface="Calibri"/>
            </a:endParaRPr>
          </a:p>
          <a:p>
            <a:endParaRPr lang="en-GB" dirty="0">
              <a:cs typeface="Calibri"/>
            </a:endParaRPr>
          </a:p>
        </p:txBody>
      </p:sp>
      <p:sp>
        <p:nvSpPr>
          <p:cNvPr id="6" name="Slide Number Placeholder 5">
            <a:extLst>
              <a:ext uri="{FF2B5EF4-FFF2-40B4-BE49-F238E27FC236}">
                <a16:creationId xmlns:a16="http://schemas.microsoft.com/office/drawing/2014/main" id="{4A5636AF-DC69-5ABA-2B5D-53C4F0075628}"/>
              </a:ext>
            </a:extLst>
          </p:cNvPr>
          <p:cNvSpPr>
            <a:spLocks noGrp="1"/>
          </p:cNvSpPr>
          <p:nvPr>
            <p:ph type="sldNum" sz="quarter" idx="12"/>
          </p:nvPr>
        </p:nvSpPr>
        <p:spPr/>
        <p:txBody>
          <a:bodyPr/>
          <a:lstStyle/>
          <a:p>
            <a:fld id="{D57F1E4F-1CFF-5643-939E-217C01CDF565}" type="slidenum">
              <a:rPr lang="en-US" dirty="0"/>
              <a:pPr/>
              <a:t>1</a:t>
            </a:fld>
            <a:endParaRPr lang="en-GB"/>
          </a:p>
        </p:txBody>
      </p:sp>
      <p:sp>
        <p:nvSpPr>
          <p:cNvPr id="5" name="Footer Placeholder 4">
            <a:extLst>
              <a:ext uri="{FF2B5EF4-FFF2-40B4-BE49-F238E27FC236}">
                <a16:creationId xmlns:a16="http://schemas.microsoft.com/office/drawing/2014/main" id="{77FB5F7E-7639-1AD1-64A2-3096BCE01DC3}"/>
              </a:ext>
            </a:extLst>
          </p:cNvPr>
          <p:cNvSpPr>
            <a:spLocks noGrp="1"/>
          </p:cNvSpPr>
          <p:nvPr>
            <p:ph type="ftr" sz="quarter" idx="11"/>
          </p:nvPr>
        </p:nvSpPr>
        <p:spPr/>
        <p:txBody>
          <a:bodyPr/>
          <a:lstStyle/>
          <a:p>
            <a:r>
              <a:rPr lang="en-GB"/>
              <a:t>Simona and Natesha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CB8F6E7-8396-4CA6-7F82-E230AEDDD7CC}"/>
              </a:ext>
            </a:extLst>
          </p:cNvPr>
          <p:cNvSpPr>
            <a:spLocks noGrp="1"/>
          </p:cNvSpPr>
          <p:nvPr>
            <p:ph type="title"/>
          </p:nvPr>
        </p:nvSpPr>
        <p:spPr>
          <a:xfrm>
            <a:off x="643467" y="816638"/>
            <a:ext cx="3367359" cy="5224724"/>
          </a:xfrm>
        </p:spPr>
        <p:txBody>
          <a:bodyPr anchor="ctr">
            <a:normAutofit/>
          </a:bodyPr>
          <a:lstStyle/>
          <a:p>
            <a:r>
              <a:rPr lang="en-GB">
                <a:cs typeface="Calibri Light"/>
              </a:rPr>
              <a:t>Content</a:t>
            </a:r>
          </a:p>
        </p:txBody>
      </p:sp>
      <p:sp>
        <p:nvSpPr>
          <p:cNvPr id="3" name="Content Placeholder 2">
            <a:extLst>
              <a:ext uri="{FF2B5EF4-FFF2-40B4-BE49-F238E27FC236}">
                <a16:creationId xmlns:a16="http://schemas.microsoft.com/office/drawing/2014/main" id="{9DCEEB89-B616-5171-3479-9B62D2C84C32}"/>
              </a:ext>
            </a:extLst>
          </p:cNvPr>
          <p:cNvSpPr>
            <a:spLocks noGrp="1"/>
          </p:cNvSpPr>
          <p:nvPr>
            <p:ph idx="1"/>
          </p:nvPr>
        </p:nvSpPr>
        <p:spPr>
          <a:xfrm>
            <a:off x="4654295" y="816638"/>
            <a:ext cx="4619706" cy="5224724"/>
          </a:xfrm>
        </p:spPr>
        <p:txBody>
          <a:bodyPr vert="horz" lIns="91440" tIns="45720" rIns="91440" bIns="45720" rtlCol="0" anchor="ctr">
            <a:normAutofit/>
          </a:bodyPr>
          <a:lstStyle/>
          <a:p>
            <a:r>
              <a:rPr lang="en-GB">
                <a:cs typeface="Calibri" panose="020F0502020204030204"/>
              </a:rPr>
              <a:t>Introduction and Research Question</a:t>
            </a:r>
          </a:p>
          <a:p>
            <a:r>
              <a:rPr lang="en-GB">
                <a:cs typeface="Calibri" panose="020F0502020204030204"/>
              </a:rPr>
              <a:t>Rationale</a:t>
            </a:r>
          </a:p>
          <a:p>
            <a:r>
              <a:rPr lang="en-GB">
                <a:cs typeface="Calibri" panose="020F0502020204030204"/>
              </a:rPr>
              <a:t>Proposed method</a:t>
            </a:r>
          </a:p>
          <a:p>
            <a:r>
              <a:rPr lang="en-GB">
                <a:cs typeface="Calibri" panose="020F0502020204030204"/>
              </a:rPr>
              <a:t>Ethical consideration</a:t>
            </a:r>
          </a:p>
          <a:p>
            <a:r>
              <a:rPr lang="en-GB">
                <a:cs typeface="Calibri" panose="020F0502020204030204"/>
              </a:rPr>
              <a:t>Hypothesis</a:t>
            </a:r>
          </a:p>
          <a:p>
            <a:r>
              <a:rPr lang="en-GB">
                <a:cs typeface="Calibri" panose="020F0502020204030204"/>
              </a:rPr>
              <a:t>Timeline</a:t>
            </a:r>
          </a:p>
          <a:p>
            <a:r>
              <a:rPr lang="en-GB">
                <a:cs typeface="Calibri" panose="020F0502020204030204"/>
              </a:rPr>
              <a:t>Reference</a:t>
            </a:r>
          </a:p>
        </p:txBody>
      </p:sp>
      <p:sp>
        <p:nvSpPr>
          <p:cNvPr id="4" name="Slide Number Placeholder 3">
            <a:extLst>
              <a:ext uri="{FF2B5EF4-FFF2-40B4-BE49-F238E27FC236}">
                <a16:creationId xmlns:a16="http://schemas.microsoft.com/office/drawing/2014/main" id="{BB34C3A5-9B52-7D84-3094-B0FE20516746}"/>
              </a:ext>
            </a:extLst>
          </p:cNvPr>
          <p:cNvSpPr>
            <a:spLocks noGrp="1"/>
          </p:cNvSpPr>
          <p:nvPr>
            <p:ph type="sldNum" sz="quarter" idx="12"/>
          </p:nvPr>
        </p:nvSpPr>
        <p:spPr/>
        <p:txBody>
          <a:bodyPr/>
          <a:lstStyle/>
          <a:p>
            <a:fld id="{D57F1E4F-1CFF-5643-939E-217C01CDF565}" type="slidenum">
              <a:rPr lang="en-US" dirty="0"/>
              <a:pPr/>
              <a:t>2</a:t>
            </a:fld>
            <a:endParaRPr lang="en-GB"/>
          </a:p>
        </p:txBody>
      </p:sp>
      <p:sp>
        <p:nvSpPr>
          <p:cNvPr id="5" name="Footer Placeholder 4">
            <a:extLst>
              <a:ext uri="{FF2B5EF4-FFF2-40B4-BE49-F238E27FC236}">
                <a16:creationId xmlns:a16="http://schemas.microsoft.com/office/drawing/2014/main" id="{D00841A9-0133-CD4A-F06F-8FF237D9F0F7}"/>
              </a:ext>
            </a:extLst>
          </p:cNvPr>
          <p:cNvSpPr>
            <a:spLocks noGrp="1"/>
          </p:cNvSpPr>
          <p:nvPr>
            <p:ph type="ftr" sz="quarter" idx="11"/>
          </p:nvPr>
        </p:nvSpPr>
        <p:spPr/>
        <p:txBody>
          <a:bodyPr/>
          <a:lstStyle/>
          <a:p>
            <a:r>
              <a:rPr lang="en-GB" dirty="0"/>
              <a:t>Simona</a:t>
            </a:r>
          </a:p>
        </p:txBody>
      </p:sp>
    </p:spTree>
    <p:extLst>
      <p:ext uri="{BB962C8B-B14F-4D97-AF65-F5344CB8AC3E}">
        <p14:creationId xmlns:p14="http://schemas.microsoft.com/office/powerpoint/2010/main" val="3361015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BBBF0-3EB8-38E1-F664-90BA744EA00A}"/>
              </a:ext>
            </a:extLst>
          </p:cNvPr>
          <p:cNvSpPr>
            <a:spLocks noGrp="1"/>
          </p:cNvSpPr>
          <p:nvPr>
            <p:ph type="title"/>
          </p:nvPr>
        </p:nvSpPr>
        <p:spPr/>
        <p:txBody>
          <a:bodyPr/>
          <a:lstStyle/>
          <a:p>
            <a:r>
              <a:rPr lang="en-GB"/>
              <a:t>Introduction and Research Question</a:t>
            </a:r>
          </a:p>
        </p:txBody>
      </p:sp>
      <p:sp>
        <p:nvSpPr>
          <p:cNvPr id="3" name="Content Placeholder 2">
            <a:extLst>
              <a:ext uri="{FF2B5EF4-FFF2-40B4-BE49-F238E27FC236}">
                <a16:creationId xmlns:a16="http://schemas.microsoft.com/office/drawing/2014/main" id="{D0A0EEE2-A7E2-B73D-5F46-1690344D7D06}"/>
              </a:ext>
            </a:extLst>
          </p:cNvPr>
          <p:cNvSpPr>
            <a:spLocks noGrp="1"/>
          </p:cNvSpPr>
          <p:nvPr>
            <p:ph idx="1"/>
          </p:nvPr>
        </p:nvSpPr>
        <p:spPr>
          <a:xfrm>
            <a:off x="677334" y="1594532"/>
            <a:ext cx="8596668" cy="4555687"/>
          </a:xfrm>
        </p:spPr>
        <p:txBody>
          <a:bodyPr vert="horz" lIns="91440" tIns="45720" rIns="91440" bIns="45720" rtlCol="0" anchor="t">
            <a:normAutofit fontScale="92500" lnSpcReduction="10000"/>
          </a:bodyPr>
          <a:lstStyle/>
          <a:p>
            <a:r>
              <a:rPr lang="en-GB" sz="2000" b="1" dirty="0"/>
              <a:t>Introduction:</a:t>
            </a:r>
          </a:p>
          <a:p>
            <a:endParaRPr lang="en-GB" dirty="0"/>
          </a:p>
          <a:p>
            <a:r>
              <a:rPr lang="en-GB" dirty="0"/>
              <a:t>This study is about the importance of the digital skills for study and work with the purpose to find out what is the level of knowledge of the students and finding ways to help them improve their digital skills.</a:t>
            </a:r>
          </a:p>
          <a:p>
            <a:r>
              <a:rPr lang="en-GB" dirty="0"/>
              <a:t>To be conducted by Simona Dinu and </a:t>
            </a:r>
            <a:r>
              <a:rPr lang="en-GB" dirty="0" err="1"/>
              <a:t>Natesha</a:t>
            </a:r>
            <a:r>
              <a:rPr lang="en-GB" dirty="0"/>
              <a:t> Samuels, in Feb 2023.</a:t>
            </a:r>
          </a:p>
          <a:p>
            <a:r>
              <a:rPr lang="en-GB" dirty="0"/>
              <a:t>Target participants are the student of UWTSD.</a:t>
            </a:r>
          </a:p>
          <a:p>
            <a:endParaRPr lang="en-GB" dirty="0"/>
          </a:p>
          <a:p>
            <a:endParaRPr lang="en-GB" dirty="0"/>
          </a:p>
          <a:p>
            <a:endParaRPr lang="en-GB" dirty="0"/>
          </a:p>
          <a:p>
            <a:endParaRPr lang="en-GB" dirty="0"/>
          </a:p>
          <a:p>
            <a:r>
              <a:rPr lang="en-GB" sz="2000" b="1" dirty="0"/>
              <a:t>Research Question:</a:t>
            </a:r>
          </a:p>
          <a:p>
            <a:pPr marL="0" indent="0">
              <a:buNone/>
            </a:pPr>
            <a:r>
              <a:rPr lang="en-GB" dirty="0"/>
              <a:t>     Are UWTSD students confident in using their digital skills?</a:t>
            </a:r>
          </a:p>
        </p:txBody>
      </p:sp>
      <p:sp>
        <p:nvSpPr>
          <p:cNvPr id="5" name="Slide Number Placeholder 4">
            <a:extLst>
              <a:ext uri="{FF2B5EF4-FFF2-40B4-BE49-F238E27FC236}">
                <a16:creationId xmlns:a16="http://schemas.microsoft.com/office/drawing/2014/main" id="{CBD31489-53AB-4801-C1AC-5EA325D4DCBF}"/>
              </a:ext>
            </a:extLst>
          </p:cNvPr>
          <p:cNvSpPr>
            <a:spLocks noGrp="1"/>
          </p:cNvSpPr>
          <p:nvPr>
            <p:ph type="sldNum" sz="quarter" idx="12"/>
          </p:nvPr>
        </p:nvSpPr>
        <p:spPr/>
        <p:txBody>
          <a:bodyPr/>
          <a:lstStyle/>
          <a:p>
            <a:fld id="{D57F1E4F-1CFF-5643-939E-217C01CDF565}" type="slidenum">
              <a:rPr lang="en-US" dirty="0"/>
              <a:pPr/>
              <a:t>3</a:t>
            </a:fld>
            <a:endParaRPr lang="en-GB"/>
          </a:p>
        </p:txBody>
      </p:sp>
      <p:sp>
        <p:nvSpPr>
          <p:cNvPr id="4" name="Footer Placeholder 3">
            <a:extLst>
              <a:ext uri="{FF2B5EF4-FFF2-40B4-BE49-F238E27FC236}">
                <a16:creationId xmlns:a16="http://schemas.microsoft.com/office/drawing/2014/main" id="{A21E6911-38FC-1C5A-8100-75D7942E5962}"/>
              </a:ext>
            </a:extLst>
          </p:cNvPr>
          <p:cNvSpPr>
            <a:spLocks noGrp="1"/>
          </p:cNvSpPr>
          <p:nvPr>
            <p:ph type="ftr" sz="quarter" idx="11"/>
          </p:nvPr>
        </p:nvSpPr>
        <p:spPr/>
        <p:txBody>
          <a:bodyPr/>
          <a:lstStyle/>
          <a:p>
            <a:r>
              <a:rPr lang="en-GB" dirty="0" err="1"/>
              <a:t>Natesha</a:t>
            </a:r>
            <a:endParaRPr lang="en-GB" dirty="0"/>
          </a:p>
        </p:txBody>
      </p:sp>
    </p:spTree>
    <p:extLst>
      <p:ext uri="{BB962C8B-B14F-4D97-AF65-F5344CB8AC3E}">
        <p14:creationId xmlns:p14="http://schemas.microsoft.com/office/powerpoint/2010/main" val="10098400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6AD4B06-AC4E-4AEC-F1BA-A269148AB0EE}"/>
              </a:ext>
            </a:extLst>
          </p:cNvPr>
          <p:cNvSpPr>
            <a:spLocks noGrp="1"/>
          </p:cNvSpPr>
          <p:nvPr>
            <p:ph type="title"/>
          </p:nvPr>
        </p:nvSpPr>
        <p:spPr>
          <a:xfrm>
            <a:off x="643467" y="816638"/>
            <a:ext cx="3367359" cy="5224724"/>
          </a:xfrm>
        </p:spPr>
        <p:txBody>
          <a:bodyPr anchor="ctr">
            <a:normAutofit/>
          </a:bodyPr>
          <a:lstStyle/>
          <a:p>
            <a:r>
              <a:rPr lang="en-GB"/>
              <a:t>Rationale</a:t>
            </a:r>
          </a:p>
        </p:txBody>
      </p:sp>
      <p:sp>
        <p:nvSpPr>
          <p:cNvPr id="3" name="Content Placeholder 2">
            <a:extLst>
              <a:ext uri="{FF2B5EF4-FFF2-40B4-BE49-F238E27FC236}">
                <a16:creationId xmlns:a16="http://schemas.microsoft.com/office/drawing/2014/main" id="{6F6FEDCB-655C-EABF-26B9-D58CD38062FD}"/>
              </a:ext>
            </a:extLst>
          </p:cNvPr>
          <p:cNvSpPr>
            <a:spLocks noGrp="1"/>
          </p:cNvSpPr>
          <p:nvPr>
            <p:ph idx="1"/>
          </p:nvPr>
        </p:nvSpPr>
        <p:spPr>
          <a:xfrm>
            <a:off x="4295067" y="816638"/>
            <a:ext cx="5577647" cy="5224724"/>
          </a:xfrm>
        </p:spPr>
        <p:txBody>
          <a:bodyPr anchor="ctr">
            <a:normAutofit/>
          </a:bodyPr>
          <a:lstStyle/>
          <a:p>
            <a:r>
              <a:rPr lang="en-GB" dirty="0">
                <a:ea typeface="+mn-lt"/>
                <a:cs typeface="+mn-lt"/>
              </a:rPr>
              <a:t>By comparison, 49 per cent of students said they were ‘very confident’ that they had the skills to benefit from online learning with 42 per cent somewhat confident. Office for Students (2021).</a:t>
            </a:r>
          </a:p>
          <a:p>
            <a:r>
              <a:rPr lang="en-GB" dirty="0">
                <a:ea typeface="+mn-lt"/>
                <a:cs typeface="+mn-lt"/>
              </a:rPr>
              <a:t>For every student that is just starting their academic life, you will need digital skills both in school and for business. </a:t>
            </a:r>
            <a:r>
              <a:rPr lang="en-GB" dirty="0" err="1">
                <a:ea typeface="+mn-lt"/>
                <a:cs typeface="+mn-lt"/>
              </a:rPr>
              <a:t>Azuonwu</a:t>
            </a:r>
            <a:r>
              <a:rPr lang="en-GB" dirty="0">
                <a:ea typeface="+mn-lt"/>
                <a:cs typeface="+mn-lt"/>
              </a:rPr>
              <a:t>, P. (2022).</a:t>
            </a:r>
            <a:endParaRPr lang="en-GB" dirty="0"/>
          </a:p>
          <a:p>
            <a:r>
              <a:rPr lang="en-GB" dirty="0">
                <a:ea typeface="+mn-lt"/>
                <a:cs typeface="+mn-lt"/>
              </a:rPr>
              <a:t>Improving internet provision in schools has a direct effect on learning outcomes. Research by The Economist Intelligence Unit shows that even a small increase in school connectivity can have a significant effect on how much students learn. The Economist (2023).</a:t>
            </a:r>
            <a:endParaRPr lang="en-GB" dirty="0"/>
          </a:p>
          <a:p>
            <a:endParaRPr lang="en-GB" dirty="0"/>
          </a:p>
        </p:txBody>
      </p:sp>
      <p:sp>
        <p:nvSpPr>
          <p:cNvPr id="5" name="Slide Number Placeholder 4">
            <a:extLst>
              <a:ext uri="{FF2B5EF4-FFF2-40B4-BE49-F238E27FC236}">
                <a16:creationId xmlns:a16="http://schemas.microsoft.com/office/drawing/2014/main" id="{62BC67A9-B40E-FC5E-1EB5-4E68C0F8A644}"/>
              </a:ext>
            </a:extLst>
          </p:cNvPr>
          <p:cNvSpPr>
            <a:spLocks noGrp="1"/>
          </p:cNvSpPr>
          <p:nvPr>
            <p:ph type="sldNum" sz="quarter" idx="12"/>
          </p:nvPr>
        </p:nvSpPr>
        <p:spPr/>
        <p:txBody>
          <a:bodyPr/>
          <a:lstStyle/>
          <a:p>
            <a:fld id="{D57F1E4F-1CFF-5643-939E-217C01CDF565}" type="slidenum">
              <a:rPr lang="en-US" dirty="0"/>
              <a:pPr/>
              <a:t>4</a:t>
            </a:fld>
            <a:endParaRPr lang="en-GB"/>
          </a:p>
        </p:txBody>
      </p:sp>
      <p:sp>
        <p:nvSpPr>
          <p:cNvPr id="4" name="Footer Placeholder 3">
            <a:extLst>
              <a:ext uri="{FF2B5EF4-FFF2-40B4-BE49-F238E27FC236}">
                <a16:creationId xmlns:a16="http://schemas.microsoft.com/office/drawing/2014/main" id="{EF94F986-18AA-A50B-4B35-59D60023AA34}"/>
              </a:ext>
            </a:extLst>
          </p:cNvPr>
          <p:cNvSpPr>
            <a:spLocks noGrp="1"/>
          </p:cNvSpPr>
          <p:nvPr>
            <p:ph type="ftr" sz="quarter" idx="11"/>
          </p:nvPr>
        </p:nvSpPr>
        <p:spPr/>
        <p:txBody>
          <a:bodyPr/>
          <a:lstStyle/>
          <a:p>
            <a:r>
              <a:rPr lang="en-GB" dirty="0"/>
              <a:t>Simona</a:t>
            </a:r>
          </a:p>
        </p:txBody>
      </p:sp>
    </p:spTree>
    <p:extLst>
      <p:ext uri="{BB962C8B-B14F-4D97-AF65-F5344CB8AC3E}">
        <p14:creationId xmlns:p14="http://schemas.microsoft.com/office/powerpoint/2010/main" val="35332826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1F49736-A5B6-3583-990E-C85C6A0C6359}"/>
              </a:ext>
            </a:extLst>
          </p:cNvPr>
          <p:cNvSpPr>
            <a:spLocks noGrp="1"/>
          </p:cNvSpPr>
          <p:nvPr>
            <p:ph type="title"/>
          </p:nvPr>
        </p:nvSpPr>
        <p:spPr>
          <a:xfrm>
            <a:off x="643467" y="816638"/>
            <a:ext cx="3367359" cy="5224724"/>
          </a:xfrm>
        </p:spPr>
        <p:txBody>
          <a:bodyPr anchor="ctr">
            <a:normAutofit/>
          </a:bodyPr>
          <a:lstStyle/>
          <a:p>
            <a:r>
              <a:rPr lang="en-GB" dirty="0"/>
              <a:t>Proposed method</a:t>
            </a:r>
          </a:p>
        </p:txBody>
      </p:sp>
      <p:sp>
        <p:nvSpPr>
          <p:cNvPr id="3" name="Content Placeholder 2">
            <a:extLst>
              <a:ext uri="{FF2B5EF4-FFF2-40B4-BE49-F238E27FC236}">
                <a16:creationId xmlns:a16="http://schemas.microsoft.com/office/drawing/2014/main" id="{45736901-FEB1-50BD-09DD-410931482EC8}"/>
              </a:ext>
            </a:extLst>
          </p:cNvPr>
          <p:cNvSpPr>
            <a:spLocks noGrp="1"/>
          </p:cNvSpPr>
          <p:nvPr>
            <p:ph idx="1"/>
          </p:nvPr>
        </p:nvSpPr>
        <p:spPr>
          <a:xfrm>
            <a:off x="4242062" y="1536569"/>
            <a:ext cx="7949937" cy="5321432"/>
          </a:xfrm>
        </p:spPr>
        <p:txBody>
          <a:bodyPr anchor="ctr">
            <a:normAutofit fontScale="62500" lnSpcReduction="20000"/>
          </a:bodyPr>
          <a:lstStyle/>
          <a:p>
            <a:r>
              <a:rPr lang="en-GB" dirty="0"/>
              <a:t>Quantitative method: Questionnaire Survey</a:t>
            </a:r>
            <a:endParaRPr lang="en-US" dirty="0"/>
          </a:p>
          <a:p>
            <a:r>
              <a:rPr lang="en-GB" dirty="0"/>
              <a:t>Questions:</a:t>
            </a:r>
          </a:p>
          <a:p>
            <a:pPr marL="0" indent="0">
              <a:buNone/>
            </a:pPr>
            <a:endParaRPr lang="en-GB" dirty="0"/>
          </a:p>
          <a:p>
            <a:r>
              <a:rPr lang="en-GB" dirty="0"/>
              <a:t>Do you give consent to participate in this survey?* (Y/N)</a:t>
            </a:r>
          </a:p>
          <a:p>
            <a:r>
              <a:rPr lang="en-GB" dirty="0"/>
              <a:t>What digital skills do you feel comfortable using?</a:t>
            </a:r>
          </a:p>
          <a:p>
            <a:pPr marL="0" indent="0">
              <a:buNone/>
            </a:pPr>
            <a:r>
              <a:rPr lang="en-GB" dirty="0"/>
              <a:t>Do you agree with this statements?</a:t>
            </a:r>
          </a:p>
          <a:p>
            <a:r>
              <a:rPr lang="en-GB" dirty="0"/>
              <a:t>I feel confident in using MS word (SA, A, N, D, SD)</a:t>
            </a:r>
          </a:p>
          <a:p>
            <a:r>
              <a:rPr lang="en-GB" dirty="0"/>
              <a:t>I feel confident in using MS Forms (SA, A, N, D, SD)</a:t>
            </a:r>
          </a:p>
          <a:p>
            <a:r>
              <a:rPr lang="en-GB" dirty="0"/>
              <a:t>I have difficulty in using PC in general (SA, A, N, D, SD)</a:t>
            </a:r>
          </a:p>
          <a:p>
            <a:r>
              <a:rPr lang="en-GB" b="0" i="0" u="none" strike="noStrike" dirty="0">
                <a:solidFill>
                  <a:srgbClr val="404040"/>
                </a:solidFill>
                <a:effectLst/>
                <a:latin typeface="Trebuchet MS" panose="020B0603020202020204" pitchFamily="34" charset="0"/>
              </a:rPr>
              <a:t>I am confident in working with others using technology to complete tasks (SA, A, N, D, SD)</a:t>
            </a:r>
            <a:r>
              <a:rPr lang="en-US" b="0" i="0" dirty="0">
                <a:solidFill>
                  <a:srgbClr val="000000"/>
                </a:solidFill>
                <a:effectLst/>
                <a:latin typeface="Trebuchet MS" panose="020B0603020202020204" pitchFamily="34" charset="0"/>
              </a:rPr>
              <a:t>​</a:t>
            </a:r>
            <a:endParaRPr lang="en-US" b="0" i="0" dirty="0">
              <a:solidFill>
                <a:srgbClr val="000000"/>
              </a:solidFill>
              <a:effectLst/>
              <a:latin typeface="Arial" panose="020B0604020202020204" pitchFamily="34" charset="0"/>
            </a:endParaRPr>
          </a:p>
          <a:p>
            <a:r>
              <a:rPr lang="en-GB" b="0" i="0" u="none" strike="noStrike" dirty="0">
                <a:solidFill>
                  <a:srgbClr val="404040"/>
                </a:solidFill>
                <a:effectLst/>
                <a:latin typeface="Trebuchet MS" panose="020B0603020202020204" pitchFamily="34" charset="0"/>
              </a:rPr>
              <a:t>How confident are you in understanding about new computer software programming? </a:t>
            </a:r>
            <a:r>
              <a:rPr lang="en-US" b="0" i="0" dirty="0">
                <a:solidFill>
                  <a:srgbClr val="000000"/>
                </a:solidFill>
                <a:effectLst/>
                <a:latin typeface="Trebuchet MS" panose="020B0603020202020204" pitchFamily="34" charset="0"/>
              </a:rPr>
              <a:t>​</a:t>
            </a:r>
            <a:endParaRPr lang="en-US" b="0" i="0" dirty="0">
              <a:solidFill>
                <a:srgbClr val="000000"/>
              </a:solidFill>
              <a:effectLst/>
              <a:latin typeface="Arial" panose="020B0604020202020204" pitchFamily="34" charset="0"/>
            </a:endParaRPr>
          </a:p>
          <a:p>
            <a:pPr marL="0" indent="0">
              <a:buNone/>
            </a:pPr>
            <a:r>
              <a:rPr lang="en-GB" dirty="0"/>
              <a:t>Which Digital toll do you have most experience using? (multiple choice)</a:t>
            </a:r>
          </a:p>
          <a:p>
            <a:r>
              <a:rPr lang="en-GB" dirty="0"/>
              <a:t>Laptop</a:t>
            </a:r>
          </a:p>
          <a:p>
            <a:r>
              <a:rPr lang="en-GB" dirty="0"/>
              <a:t>Smartphone</a:t>
            </a:r>
          </a:p>
          <a:p>
            <a:r>
              <a:rPr lang="en-GB" dirty="0"/>
              <a:t>Tablet</a:t>
            </a:r>
          </a:p>
          <a:p>
            <a:r>
              <a:rPr lang="en-GB" dirty="0"/>
              <a:t>How good are you using photos and software?</a:t>
            </a:r>
          </a:p>
          <a:p>
            <a:endParaRPr lang="en-GB" dirty="0"/>
          </a:p>
          <a:p>
            <a:endParaRPr lang="en-GB" dirty="0"/>
          </a:p>
          <a:p>
            <a:r>
              <a:rPr lang="en-GB" dirty="0"/>
              <a:t>Online Survey (MS Forms) completed by 10 UWTSD students. </a:t>
            </a:r>
          </a:p>
          <a:p>
            <a:endParaRPr lang="en-GB" dirty="0"/>
          </a:p>
          <a:p>
            <a:endParaRPr lang="en-GB" dirty="0"/>
          </a:p>
          <a:p>
            <a:endParaRPr lang="en-GB" dirty="0"/>
          </a:p>
          <a:p>
            <a:endParaRPr lang="en-GB" dirty="0"/>
          </a:p>
          <a:p>
            <a:endParaRPr lang="en-GB" dirty="0"/>
          </a:p>
          <a:p>
            <a:endParaRPr lang="en-GB" dirty="0"/>
          </a:p>
        </p:txBody>
      </p:sp>
      <p:sp>
        <p:nvSpPr>
          <p:cNvPr id="5" name="Slide Number Placeholder 4">
            <a:extLst>
              <a:ext uri="{FF2B5EF4-FFF2-40B4-BE49-F238E27FC236}">
                <a16:creationId xmlns:a16="http://schemas.microsoft.com/office/drawing/2014/main" id="{831FA8A3-9D63-C40B-BE8F-1040D471B26B}"/>
              </a:ext>
            </a:extLst>
          </p:cNvPr>
          <p:cNvSpPr>
            <a:spLocks noGrp="1"/>
          </p:cNvSpPr>
          <p:nvPr>
            <p:ph type="sldNum" sz="quarter" idx="12"/>
          </p:nvPr>
        </p:nvSpPr>
        <p:spPr/>
        <p:txBody>
          <a:bodyPr/>
          <a:lstStyle/>
          <a:p>
            <a:fld id="{D57F1E4F-1CFF-5643-939E-217C01CDF565}" type="slidenum">
              <a:rPr lang="en-US" dirty="0"/>
              <a:pPr/>
              <a:t>5</a:t>
            </a:fld>
            <a:endParaRPr lang="en-GB"/>
          </a:p>
        </p:txBody>
      </p:sp>
      <p:sp>
        <p:nvSpPr>
          <p:cNvPr id="4" name="Footer Placeholder 3">
            <a:extLst>
              <a:ext uri="{FF2B5EF4-FFF2-40B4-BE49-F238E27FC236}">
                <a16:creationId xmlns:a16="http://schemas.microsoft.com/office/drawing/2014/main" id="{C0850061-41D4-C0A9-23A4-27B547B08D99}"/>
              </a:ext>
            </a:extLst>
          </p:cNvPr>
          <p:cNvSpPr>
            <a:spLocks noGrp="1"/>
          </p:cNvSpPr>
          <p:nvPr>
            <p:ph type="ftr" sz="quarter" idx="11"/>
          </p:nvPr>
        </p:nvSpPr>
        <p:spPr/>
        <p:txBody>
          <a:bodyPr/>
          <a:lstStyle/>
          <a:p>
            <a:r>
              <a:rPr lang="en-GB" dirty="0" err="1"/>
              <a:t>Natesha</a:t>
            </a:r>
            <a:endParaRPr lang="en-GB" dirty="0"/>
          </a:p>
        </p:txBody>
      </p:sp>
    </p:spTree>
    <p:extLst>
      <p:ext uri="{BB962C8B-B14F-4D97-AF65-F5344CB8AC3E}">
        <p14:creationId xmlns:p14="http://schemas.microsoft.com/office/powerpoint/2010/main" val="2903184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A5760F9-705A-2A32-DE85-7DDF0FC07B26}"/>
              </a:ext>
            </a:extLst>
          </p:cNvPr>
          <p:cNvSpPr>
            <a:spLocks noGrp="1"/>
          </p:cNvSpPr>
          <p:nvPr>
            <p:ph type="title"/>
          </p:nvPr>
        </p:nvSpPr>
        <p:spPr>
          <a:xfrm>
            <a:off x="643467" y="816638"/>
            <a:ext cx="3367359" cy="5224724"/>
          </a:xfrm>
        </p:spPr>
        <p:txBody>
          <a:bodyPr anchor="ctr">
            <a:normAutofit/>
          </a:bodyPr>
          <a:lstStyle/>
          <a:p>
            <a:r>
              <a:rPr lang="en-GB" dirty="0"/>
              <a:t>Ethical consideration</a:t>
            </a:r>
          </a:p>
        </p:txBody>
      </p:sp>
      <p:sp>
        <p:nvSpPr>
          <p:cNvPr id="3" name="Content Placeholder 2">
            <a:extLst>
              <a:ext uri="{FF2B5EF4-FFF2-40B4-BE49-F238E27FC236}">
                <a16:creationId xmlns:a16="http://schemas.microsoft.com/office/drawing/2014/main" id="{3CCFAA29-2BDC-C858-1129-C2B3DBE134BD}"/>
              </a:ext>
            </a:extLst>
          </p:cNvPr>
          <p:cNvSpPr>
            <a:spLocks noGrp="1"/>
          </p:cNvSpPr>
          <p:nvPr>
            <p:ph idx="1"/>
          </p:nvPr>
        </p:nvSpPr>
        <p:spPr>
          <a:xfrm>
            <a:off x="4654295" y="816638"/>
            <a:ext cx="5381706" cy="5224724"/>
          </a:xfrm>
        </p:spPr>
        <p:txBody>
          <a:bodyPr anchor="ctr">
            <a:normAutofit/>
          </a:bodyPr>
          <a:lstStyle/>
          <a:p>
            <a:r>
              <a:rPr lang="en-GB" dirty="0"/>
              <a:t>Explicit consent to be obtain</a:t>
            </a:r>
          </a:p>
          <a:p>
            <a:r>
              <a:rPr lang="en-GB" dirty="0"/>
              <a:t>Non-offensive/ non-intrusive questions</a:t>
            </a:r>
          </a:p>
          <a:p>
            <a:r>
              <a:rPr lang="en-GB" dirty="0"/>
              <a:t>Data to be handled by research team only</a:t>
            </a:r>
          </a:p>
          <a:p>
            <a:r>
              <a:rPr lang="en-GB" dirty="0"/>
              <a:t>Anonymous record with no personal details</a:t>
            </a:r>
          </a:p>
          <a:p>
            <a:r>
              <a:rPr lang="en-GB" dirty="0"/>
              <a:t>Private corner to protect confidentiality</a:t>
            </a:r>
          </a:p>
        </p:txBody>
      </p:sp>
      <p:sp>
        <p:nvSpPr>
          <p:cNvPr id="5" name="Slide Number Placeholder 4">
            <a:extLst>
              <a:ext uri="{FF2B5EF4-FFF2-40B4-BE49-F238E27FC236}">
                <a16:creationId xmlns:a16="http://schemas.microsoft.com/office/drawing/2014/main" id="{C6DF8E06-8804-B277-8C6E-DD2B21DA7A52}"/>
              </a:ext>
            </a:extLst>
          </p:cNvPr>
          <p:cNvSpPr>
            <a:spLocks noGrp="1"/>
          </p:cNvSpPr>
          <p:nvPr>
            <p:ph type="sldNum" sz="quarter" idx="12"/>
          </p:nvPr>
        </p:nvSpPr>
        <p:spPr/>
        <p:txBody>
          <a:bodyPr/>
          <a:lstStyle/>
          <a:p>
            <a:fld id="{D57F1E4F-1CFF-5643-939E-217C01CDF565}" type="slidenum">
              <a:rPr lang="en-US" dirty="0"/>
              <a:pPr/>
              <a:t>6</a:t>
            </a:fld>
            <a:endParaRPr lang="en-GB"/>
          </a:p>
        </p:txBody>
      </p:sp>
      <p:sp>
        <p:nvSpPr>
          <p:cNvPr id="4" name="Footer Placeholder 3">
            <a:extLst>
              <a:ext uri="{FF2B5EF4-FFF2-40B4-BE49-F238E27FC236}">
                <a16:creationId xmlns:a16="http://schemas.microsoft.com/office/drawing/2014/main" id="{7858AFBD-23F4-B948-C18F-8D907B7FD76F}"/>
              </a:ext>
            </a:extLst>
          </p:cNvPr>
          <p:cNvSpPr>
            <a:spLocks noGrp="1"/>
          </p:cNvSpPr>
          <p:nvPr>
            <p:ph type="ftr" sz="quarter" idx="11"/>
          </p:nvPr>
        </p:nvSpPr>
        <p:spPr/>
        <p:txBody>
          <a:bodyPr/>
          <a:lstStyle/>
          <a:p>
            <a:r>
              <a:rPr lang="en-GB" dirty="0"/>
              <a:t>Simona</a:t>
            </a:r>
          </a:p>
        </p:txBody>
      </p:sp>
    </p:spTree>
    <p:extLst>
      <p:ext uri="{BB962C8B-B14F-4D97-AF65-F5344CB8AC3E}">
        <p14:creationId xmlns:p14="http://schemas.microsoft.com/office/powerpoint/2010/main" val="13713347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5E4D3B6-8B58-9F1D-EE1E-2078146F1059}"/>
              </a:ext>
            </a:extLst>
          </p:cNvPr>
          <p:cNvSpPr>
            <a:spLocks noGrp="1"/>
          </p:cNvSpPr>
          <p:nvPr>
            <p:ph type="title"/>
          </p:nvPr>
        </p:nvSpPr>
        <p:spPr>
          <a:xfrm>
            <a:off x="643467" y="816638"/>
            <a:ext cx="3367359" cy="5224724"/>
          </a:xfrm>
        </p:spPr>
        <p:txBody>
          <a:bodyPr anchor="ctr">
            <a:normAutofit/>
          </a:bodyPr>
          <a:lstStyle/>
          <a:p>
            <a:r>
              <a:rPr lang="en-GB"/>
              <a:t>Hypotheses</a:t>
            </a:r>
          </a:p>
        </p:txBody>
      </p:sp>
      <p:sp>
        <p:nvSpPr>
          <p:cNvPr id="3" name="Content Placeholder 2">
            <a:extLst>
              <a:ext uri="{FF2B5EF4-FFF2-40B4-BE49-F238E27FC236}">
                <a16:creationId xmlns:a16="http://schemas.microsoft.com/office/drawing/2014/main" id="{75F07C04-CB21-9950-11FB-344B992183D3}"/>
              </a:ext>
            </a:extLst>
          </p:cNvPr>
          <p:cNvSpPr>
            <a:spLocks noGrp="1"/>
          </p:cNvSpPr>
          <p:nvPr>
            <p:ph idx="1"/>
          </p:nvPr>
        </p:nvSpPr>
        <p:spPr>
          <a:xfrm>
            <a:off x="4463796" y="1348033"/>
            <a:ext cx="5662442" cy="6929197"/>
          </a:xfrm>
        </p:spPr>
        <p:txBody>
          <a:bodyPr anchor="ctr">
            <a:normAutofit/>
          </a:bodyPr>
          <a:lstStyle/>
          <a:p>
            <a:r>
              <a:rPr lang="en-GB" dirty="0"/>
              <a:t>We will surely find out that independently of the age, about 50% of the students interviewed, feel less confident in using their digital skills.</a:t>
            </a:r>
          </a:p>
          <a:p>
            <a:endParaRPr lang="en-GB" dirty="0"/>
          </a:p>
          <a:p>
            <a:endParaRPr lang="en-GB" dirty="0"/>
          </a:p>
          <a:p>
            <a:endParaRPr lang="en-GB" dirty="0"/>
          </a:p>
          <a:p>
            <a:endParaRPr lang="en-GB" dirty="0"/>
          </a:p>
          <a:p>
            <a:r>
              <a:rPr lang="en-GB" dirty="0"/>
              <a:t>UWTSD could be encourage to </a:t>
            </a:r>
            <a:r>
              <a:rPr lang="en-GB"/>
              <a:t>provide more </a:t>
            </a:r>
            <a:r>
              <a:rPr lang="en-GB" dirty="0"/>
              <a:t>resources to help the students to improve their digital skills and boost up their confidence, their academic results will be better. </a:t>
            </a:r>
          </a:p>
          <a:p>
            <a:endParaRPr lang="en-GB" dirty="0"/>
          </a:p>
          <a:p>
            <a:endParaRPr lang="en-GB" dirty="0"/>
          </a:p>
          <a:p>
            <a:endParaRPr lang="en-GB" dirty="0"/>
          </a:p>
          <a:p>
            <a:endParaRPr lang="en-GB" dirty="0"/>
          </a:p>
          <a:p>
            <a:endParaRPr lang="en-GB" dirty="0"/>
          </a:p>
          <a:p>
            <a:endParaRPr lang="en-GB" dirty="0"/>
          </a:p>
        </p:txBody>
      </p:sp>
      <p:sp>
        <p:nvSpPr>
          <p:cNvPr id="5" name="Slide Number Placeholder 4">
            <a:extLst>
              <a:ext uri="{FF2B5EF4-FFF2-40B4-BE49-F238E27FC236}">
                <a16:creationId xmlns:a16="http://schemas.microsoft.com/office/drawing/2014/main" id="{D89FE0AF-7892-998E-8D01-5BC819E84137}"/>
              </a:ext>
            </a:extLst>
          </p:cNvPr>
          <p:cNvSpPr>
            <a:spLocks noGrp="1"/>
          </p:cNvSpPr>
          <p:nvPr>
            <p:ph type="sldNum" sz="quarter" idx="12"/>
          </p:nvPr>
        </p:nvSpPr>
        <p:spPr/>
        <p:txBody>
          <a:bodyPr/>
          <a:lstStyle/>
          <a:p>
            <a:fld id="{D57F1E4F-1CFF-5643-939E-217C01CDF565}" type="slidenum">
              <a:rPr lang="en-US" dirty="0"/>
              <a:pPr/>
              <a:t>7</a:t>
            </a:fld>
            <a:endParaRPr lang="en-GB"/>
          </a:p>
        </p:txBody>
      </p:sp>
      <p:sp>
        <p:nvSpPr>
          <p:cNvPr id="4" name="Footer Placeholder 3">
            <a:extLst>
              <a:ext uri="{FF2B5EF4-FFF2-40B4-BE49-F238E27FC236}">
                <a16:creationId xmlns:a16="http://schemas.microsoft.com/office/drawing/2014/main" id="{E2D77088-9E93-5819-D7AF-3F662187219A}"/>
              </a:ext>
            </a:extLst>
          </p:cNvPr>
          <p:cNvSpPr>
            <a:spLocks noGrp="1"/>
          </p:cNvSpPr>
          <p:nvPr>
            <p:ph type="ftr" sz="quarter" idx="11"/>
          </p:nvPr>
        </p:nvSpPr>
        <p:spPr>
          <a:xfrm>
            <a:off x="647255" y="5860888"/>
            <a:ext cx="6297612" cy="365125"/>
          </a:xfrm>
        </p:spPr>
        <p:txBody>
          <a:bodyPr/>
          <a:lstStyle/>
          <a:p>
            <a:r>
              <a:rPr lang="en-GB" dirty="0" err="1"/>
              <a:t>Natesha</a:t>
            </a:r>
            <a:endParaRPr lang="en-GB" dirty="0"/>
          </a:p>
        </p:txBody>
      </p:sp>
    </p:spTree>
    <p:extLst>
      <p:ext uri="{BB962C8B-B14F-4D97-AF65-F5344CB8AC3E}">
        <p14:creationId xmlns:p14="http://schemas.microsoft.com/office/powerpoint/2010/main" val="33868020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BEEE2-9582-67D9-0B77-5D73C3D7C269}"/>
              </a:ext>
            </a:extLst>
          </p:cNvPr>
          <p:cNvSpPr>
            <a:spLocks noGrp="1"/>
          </p:cNvSpPr>
          <p:nvPr>
            <p:ph type="title"/>
          </p:nvPr>
        </p:nvSpPr>
        <p:spPr>
          <a:xfrm>
            <a:off x="1286933" y="609600"/>
            <a:ext cx="10197494" cy="1099457"/>
          </a:xfrm>
        </p:spPr>
        <p:txBody>
          <a:bodyPr>
            <a:normAutofit/>
          </a:bodyPr>
          <a:lstStyle/>
          <a:p>
            <a:r>
              <a:rPr lang="en-GB">
                <a:cs typeface="Calibri Light"/>
              </a:rPr>
              <a:t>                 Research Timeline</a:t>
            </a:r>
            <a:endParaRPr lang="en-GB"/>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4" name="Diagram 4">
            <a:extLst>
              <a:ext uri="{FF2B5EF4-FFF2-40B4-BE49-F238E27FC236}">
                <a16:creationId xmlns:a16="http://schemas.microsoft.com/office/drawing/2014/main" id="{80DCEE2B-B429-A288-557C-14B8A4C3DCFA}"/>
              </a:ext>
            </a:extLst>
          </p:cNvPr>
          <p:cNvGraphicFramePr>
            <a:graphicFrameLocks noGrp="1"/>
          </p:cNvGraphicFramePr>
          <p:nvPr>
            <p:ph idx="1"/>
            <p:extLst>
              <p:ext uri="{D42A27DB-BD31-4B8C-83A1-F6EECF244321}">
                <p14:modId xmlns:p14="http://schemas.microsoft.com/office/powerpoint/2010/main" val="97470939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8" name="Slide Number Placeholder 27">
            <a:extLst>
              <a:ext uri="{FF2B5EF4-FFF2-40B4-BE49-F238E27FC236}">
                <a16:creationId xmlns:a16="http://schemas.microsoft.com/office/drawing/2014/main" id="{B405EDDD-A245-3129-99A7-D6D147D3F43E}"/>
              </a:ext>
            </a:extLst>
          </p:cNvPr>
          <p:cNvSpPr>
            <a:spLocks noGrp="1"/>
          </p:cNvSpPr>
          <p:nvPr>
            <p:ph type="sldNum" sz="quarter" idx="12"/>
          </p:nvPr>
        </p:nvSpPr>
        <p:spPr/>
        <p:txBody>
          <a:bodyPr/>
          <a:lstStyle/>
          <a:p>
            <a:fld id="{D57F1E4F-1CFF-5643-939E-217C01CDF565}" type="slidenum">
              <a:rPr lang="en-US" dirty="0"/>
              <a:pPr/>
              <a:t>8</a:t>
            </a:fld>
            <a:endParaRPr lang="en-GB"/>
          </a:p>
        </p:txBody>
      </p:sp>
      <p:sp>
        <p:nvSpPr>
          <p:cNvPr id="27" name="Footer Placeholder 26">
            <a:extLst>
              <a:ext uri="{FF2B5EF4-FFF2-40B4-BE49-F238E27FC236}">
                <a16:creationId xmlns:a16="http://schemas.microsoft.com/office/drawing/2014/main" id="{B46B67B9-B72C-78F6-610E-6E684AE2BF2C}"/>
              </a:ext>
            </a:extLst>
          </p:cNvPr>
          <p:cNvSpPr>
            <a:spLocks noGrp="1"/>
          </p:cNvSpPr>
          <p:nvPr>
            <p:ph type="ftr" sz="quarter" idx="11"/>
          </p:nvPr>
        </p:nvSpPr>
        <p:spPr/>
        <p:txBody>
          <a:bodyPr/>
          <a:lstStyle/>
          <a:p>
            <a:r>
              <a:rPr lang="en-GB" dirty="0"/>
              <a:t>Simona</a:t>
            </a:r>
          </a:p>
        </p:txBody>
      </p:sp>
    </p:spTree>
    <p:extLst>
      <p:ext uri="{BB962C8B-B14F-4D97-AF65-F5344CB8AC3E}">
        <p14:creationId xmlns:p14="http://schemas.microsoft.com/office/powerpoint/2010/main" val="4045295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20C97-ED50-F9F6-D532-A53B5C1FCFEE}"/>
              </a:ext>
            </a:extLst>
          </p:cNvPr>
          <p:cNvSpPr>
            <a:spLocks noGrp="1"/>
          </p:cNvSpPr>
          <p:nvPr>
            <p:ph type="title"/>
          </p:nvPr>
        </p:nvSpPr>
        <p:spPr>
          <a:xfrm>
            <a:off x="677334" y="329938"/>
            <a:ext cx="8596668" cy="782425"/>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8EE68D14-B654-BAEF-E4CA-F41FA3C7ACF7}"/>
              </a:ext>
            </a:extLst>
          </p:cNvPr>
          <p:cNvSpPr>
            <a:spLocks noGrp="1"/>
          </p:cNvSpPr>
          <p:nvPr>
            <p:ph idx="1"/>
          </p:nvPr>
        </p:nvSpPr>
        <p:spPr>
          <a:xfrm>
            <a:off x="677334" y="1046376"/>
            <a:ext cx="8596668" cy="5360112"/>
          </a:xfrm>
        </p:spPr>
        <p:txBody>
          <a:bodyPr vert="horz" lIns="91440" tIns="45720" rIns="91440" bIns="45720" rtlCol="0" anchor="t">
            <a:normAutofit/>
          </a:bodyPr>
          <a:lstStyle/>
          <a:p>
            <a:pPr marL="0" indent="0">
              <a:buNone/>
            </a:pPr>
            <a:r>
              <a:rPr lang="en-GB" b="1" i="1" dirty="0">
                <a:ea typeface="+mn-lt"/>
                <a:cs typeface="+mn-lt"/>
              </a:rPr>
              <a:t>     </a:t>
            </a:r>
            <a:r>
              <a:rPr lang="en-GB" b="0" i="0" dirty="0" err="1">
                <a:solidFill>
                  <a:srgbClr val="000000"/>
                </a:solidFill>
                <a:effectLst/>
                <a:latin typeface="Calibri" panose="020F0502020204030204" pitchFamily="34" charset="0"/>
              </a:rPr>
              <a:t>Azuonwu</a:t>
            </a:r>
            <a:r>
              <a:rPr lang="en-GB" b="0" i="0" dirty="0">
                <a:solidFill>
                  <a:srgbClr val="000000"/>
                </a:solidFill>
                <a:effectLst/>
                <a:latin typeface="Calibri" panose="020F0502020204030204" pitchFamily="34" charset="0"/>
              </a:rPr>
              <a:t>, P.</a:t>
            </a:r>
            <a:r>
              <a:rPr lang="en-GB" b="1" dirty="0"/>
              <a:t> (</a:t>
            </a:r>
            <a:r>
              <a:rPr lang="en-GB" dirty="0"/>
              <a:t>24 Jul 2022</a:t>
            </a:r>
            <a:r>
              <a:rPr lang="en-GB" b="1" dirty="0"/>
              <a:t>) </a:t>
            </a:r>
            <a:r>
              <a:rPr lang="en-GB" i="1" dirty="0"/>
              <a:t>Why digital skills are important for university students. Available at: </a:t>
            </a:r>
            <a:r>
              <a:rPr lang="en-GB" dirty="0">
                <a:hlinkClick r:id="rId3"/>
              </a:rPr>
              <a:t>https://www.linkedin.com/pulse/why-digital-skills-important-university-students-precious-azuonwu/?trk=pulse-article_more-articles_related-content-card</a:t>
            </a:r>
            <a:r>
              <a:rPr lang="en-GB" i="1" dirty="0"/>
              <a:t> </a:t>
            </a:r>
            <a:r>
              <a:rPr lang="en-GB" dirty="0"/>
              <a:t>( Accessed: 17 Feb 2023)</a:t>
            </a:r>
          </a:p>
          <a:p>
            <a:r>
              <a:rPr lang="en-GB" dirty="0"/>
              <a:t>Office for Students</a:t>
            </a:r>
            <a:r>
              <a:rPr lang="en-GB" i="1" dirty="0"/>
              <a:t> </a:t>
            </a:r>
            <a:r>
              <a:rPr lang="en-GB" dirty="0"/>
              <a:t>( 25 Feb 2021) </a:t>
            </a:r>
            <a:r>
              <a:rPr lang="en-GB" i="1" dirty="0"/>
              <a:t>Students more confident with online learning than lecturers are about teaching digitally. Available </a:t>
            </a:r>
            <a:r>
              <a:rPr lang="en-GB" dirty="0"/>
              <a:t>at: </a:t>
            </a:r>
            <a:r>
              <a:rPr lang="en-GB" dirty="0">
                <a:hlinkClick r:id="rId4"/>
              </a:rPr>
              <a:t>https://www.officeforstudents.org.uk/news-blog-and-events/press-and-media/students-more-confident-with-online-learning-than-lecturers-are-about-teaching-digitally/</a:t>
            </a:r>
            <a:r>
              <a:rPr lang="en-GB" dirty="0"/>
              <a:t> (Accessed: 17 Feb 2023)</a:t>
            </a:r>
          </a:p>
          <a:p>
            <a:r>
              <a:rPr lang="en-GB" dirty="0"/>
              <a:t>The Economist (2023)</a:t>
            </a:r>
            <a:r>
              <a:rPr lang="en-GB" dirty="0">
                <a:ea typeface="+mn-lt"/>
                <a:cs typeface="+mn-lt"/>
              </a:rPr>
              <a:t> </a:t>
            </a:r>
            <a:r>
              <a:rPr lang="en-GB" i="1" dirty="0">
                <a:ea typeface="+mn-lt"/>
                <a:cs typeface="+mn-lt"/>
              </a:rPr>
              <a:t>Why digital skills are imperative for all of today's students. </a:t>
            </a:r>
            <a:r>
              <a:rPr lang="en-GB" dirty="0">
                <a:ea typeface="+mn-lt"/>
                <a:cs typeface="+mn-lt"/>
              </a:rPr>
              <a:t>Available at</a:t>
            </a:r>
            <a:r>
              <a:rPr lang="en-GB" b="1" i="1" dirty="0">
                <a:ea typeface="+mn-lt"/>
                <a:cs typeface="+mn-lt"/>
              </a:rPr>
              <a:t>:</a:t>
            </a:r>
            <a:r>
              <a:rPr lang="en-GB" dirty="0">
                <a:ea typeface="+mn-lt"/>
                <a:cs typeface="+mn-lt"/>
              </a:rPr>
              <a:t> </a:t>
            </a:r>
            <a:r>
              <a:rPr lang="en-GB" dirty="0">
                <a:ea typeface="+mn-lt"/>
                <a:cs typeface="+mn-lt"/>
                <a:hlinkClick r:id="rId5"/>
              </a:rPr>
              <a:t>https://connectinglearners.economist.com/skills/?utm_medium=cpc.adword.pd&amp;utm_source=google&amp;ppccampaignID=18156330227&amp;ppcadID=&amp;utm_campaign=a.22brand_pmax&amp;utm_content=conversion.direct-response.anonymous&amp;gclid=Cj0KCQiA6LyfBhC3ARIsAG4gkF_84QO0qNyUgZn1kh4R4gzmFKdXKXdOmDCfs0zIPT4u1u2ka91cjbEaApD0EALw_wcB&amp;gclsrc=aw.ds</a:t>
            </a:r>
            <a:endParaRPr lang="en-GB" dirty="0">
              <a:ea typeface="+mn-lt"/>
              <a:cs typeface="+mn-lt"/>
            </a:endParaRPr>
          </a:p>
          <a:p>
            <a:pPr marL="0" indent="0">
              <a:buNone/>
            </a:pPr>
            <a:r>
              <a:rPr lang="en-GB" dirty="0">
                <a:ea typeface="+mn-lt"/>
                <a:cs typeface="+mn-lt"/>
              </a:rPr>
              <a:t>       </a:t>
            </a:r>
          </a:p>
          <a:p>
            <a:endParaRPr lang="en-GB" dirty="0">
              <a:ea typeface="+mn-lt"/>
              <a:cs typeface="+mn-lt"/>
            </a:endParaRPr>
          </a:p>
          <a:p>
            <a:endParaRPr lang="en-US" i="1" dirty="0">
              <a:ea typeface="+mn-lt"/>
              <a:cs typeface="+mn-lt"/>
            </a:endParaRPr>
          </a:p>
          <a:p>
            <a:endParaRPr lang="en-GB" dirty="0"/>
          </a:p>
          <a:p>
            <a:endParaRPr lang="en-GB" dirty="0"/>
          </a:p>
          <a:p>
            <a:endParaRPr lang="en-GB" dirty="0"/>
          </a:p>
          <a:p>
            <a:endParaRPr lang="en-GB" i="1" dirty="0"/>
          </a:p>
          <a:p>
            <a:pPr marL="0" indent="0">
              <a:buNone/>
            </a:pPr>
            <a:endParaRPr lang="en-GB" b="1" dirty="0"/>
          </a:p>
          <a:p>
            <a:endParaRPr lang="en-GB" dirty="0"/>
          </a:p>
        </p:txBody>
      </p:sp>
      <p:sp>
        <p:nvSpPr>
          <p:cNvPr id="5" name="Slide Number Placeholder 4">
            <a:extLst>
              <a:ext uri="{FF2B5EF4-FFF2-40B4-BE49-F238E27FC236}">
                <a16:creationId xmlns:a16="http://schemas.microsoft.com/office/drawing/2014/main" id="{B6091069-FB65-2530-2AD3-2091B22C2BDB}"/>
              </a:ext>
            </a:extLst>
          </p:cNvPr>
          <p:cNvSpPr>
            <a:spLocks noGrp="1"/>
          </p:cNvSpPr>
          <p:nvPr>
            <p:ph type="sldNum" sz="quarter" idx="12"/>
          </p:nvPr>
        </p:nvSpPr>
        <p:spPr/>
        <p:txBody>
          <a:bodyPr/>
          <a:lstStyle/>
          <a:p>
            <a:fld id="{D57F1E4F-1CFF-5643-939E-217C01CDF565}" type="slidenum">
              <a:rPr lang="en-US" dirty="0"/>
              <a:pPr/>
              <a:t>9</a:t>
            </a:fld>
            <a:endParaRPr lang="en-GB"/>
          </a:p>
        </p:txBody>
      </p:sp>
      <p:sp>
        <p:nvSpPr>
          <p:cNvPr id="4" name="Footer Placeholder 3">
            <a:extLst>
              <a:ext uri="{FF2B5EF4-FFF2-40B4-BE49-F238E27FC236}">
                <a16:creationId xmlns:a16="http://schemas.microsoft.com/office/drawing/2014/main" id="{775C842D-9D72-A56D-7247-4615526C098F}"/>
              </a:ext>
            </a:extLst>
          </p:cNvPr>
          <p:cNvSpPr>
            <a:spLocks noGrp="1"/>
          </p:cNvSpPr>
          <p:nvPr>
            <p:ph type="ftr" sz="quarter" idx="11"/>
          </p:nvPr>
        </p:nvSpPr>
        <p:spPr/>
        <p:txBody>
          <a:bodyPr/>
          <a:lstStyle/>
          <a:p>
            <a:r>
              <a:rPr lang="en-GB" dirty="0"/>
              <a:t>Simona and </a:t>
            </a:r>
            <a:r>
              <a:rPr lang="en-GB" dirty="0" err="1"/>
              <a:t>Natesha</a:t>
            </a:r>
            <a:endParaRPr lang="en-GB" dirty="0"/>
          </a:p>
        </p:txBody>
      </p:sp>
      <p:sp>
        <p:nvSpPr>
          <p:cNvPr id="7" name="TextBox 6">
            <a:extLst>
              <a:ext uri="{FF2B5EF4-FFF2-40B4-BE49-F238E27FC236}">
                <a16:creationId xmlns:a16="http://schemas.microsoft.com/office/drawing/2014/main" id="{93F8DC1E-1098-A095-8A06-8F685C7BA6B8}"/>
              </a:ext>
            </a:extLst>
          </p:cNvPr>
          <p:cNvSpPr txBox="1"/>
          <p:nvPr/>
        </p:nvSpPr>
        <p:spPr>
          <a:xfrm>
            <a:off x="1044019" y="5713574"/>
            <a:ext cx="6103854" cy="369332"/>
          </a:xfrm>
          <a:prstGeom prst="rect">
            <a:avLst/>
          </a:prstGeom>
          <a:noFill/>
        </p:spPr>
        <p:txBody>
          <a:bodyPr wrap="square">
            <a:spAutoFit/>
          </a:bodyPr>
          <a:lstStyle/>
          <a:p>
            <a:r>
              <a:rPr lang="en-GB" dirty="0">
                <a:ea typeface="+mn-lt"/>
                <a:cs typeface="+mn-lt"/>
              </a:rPr>
              <a:t>Accessed</a:t>
            </a:r>
            <a:r>
              <a:rPr lang="en-GB" dirty="0">
                <a:ea typeface="+mn-lt"/>
                <a:cs typeface="+mn-lt"/>
                <a:sym typeface="Wingdings" panose="05000000000000000000" pitchFamily="2" charset="2"/>
              </a:rPr>
              <a:t>: (</a:t>
            </a:r>
            <a:r>
              <a:rPr lang="en-GB" dirty="0">
                <a:ea typeface="+mn-lt"/>
                <a:cs typeface="+mn-lt"/>
              </a:rPr>
              <a:t>17 Feb 2023)</a:t>
            </a:r>
            <a:endParaRPr lang="en-US" i="1" dirty="0"/>
          </a:p>
        </p:txBody>
      </p:sp>
    </p:spTree>
    <p:extLst>
      <p:ext uri="{BB962C8B-B14F-4D97-AF65-F5344CB8AC3E}">
        <p14:creationId xmlns:p14="http://schemas.microsoft.com/office/powerpoint/2010/main" val="82426205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TotalTime>
  <Words>785</Words>
  <Application>Microsoft Office PowerPoint</Application>
  <PresentationFormat>Widescreen</PresentationFormat>
  <Paragraphs>124</Paragraphs>
  <Slides>9</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Trebuchet MS</vt:lpstr>
      <vt:lpstr>Wingdings 3</vt:lpstr>
      <vt:lpstr>Facet</vt:lpstr>
      <vt:lpstr>Are digital skills important for study and work?</vt:lpstr>
      <vt:lpstr>Content</vt:lpstr>
      <vt:lpstr>Introduction and Research Question</vt:lpstr>
      <vt:lpstr>Rationale</vt:lpstr>
      <vt:lpstr>Proposed method</vt:lpstr>
      <vt:lpstr>Ethical consideration</vt:lpstr>
      <vt:lpstr>Hypotheses</vt:lpstr>
      <vt:lpstr>                 Research Timeline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Simona</cp:lastModifiedBy>
  <cp:revision>232</cp:revision>
  <dcterms:created xsi:type="dcterms:W3CDTF">2023-02-14T16:52:13Z</dcterms:created>
  <dcterms:modified xsi:type="dcterms:W3CDTF">2023-02-19T10:45:24Z</dcterms:modified>
</cp:coreProperties>
</file>