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6" r:id="rId2"/>
  </p:sldMasterIdLst>
  <p:notesMasterIdLst>
    <p:notesMasterId r:id="rId35"/>
  </p:notesMasterIdLst>
  <p:sldIdLst>
    <p:sldId id="450" r:id="rId3"/>
    <p:sldId id="451" r:id="rId4"/>
    <p:sldId id="282" r:id="rId5"/>
    <p:sldId id="257" r:id="rId6"/>
    <p:sldId id="258" r:id="rId7"/>
    <p:sldId id="447" r:id="rId8"/>
    <p:sldId id="259" r:id="rId9"/>
    <p:sldId id="261" r:id="rId10"/>
    <p:sldId id="264" r:id="rId11"/>
    <p:sldId id="262" r:id="rId12"/>
    <p:sldId id="265" r:id="rId13"/>
    <p:sldId id="266" r:id="rId14"/>
    <p:sldId id="267" r:id="rId15"/>
    <p:sldId id="440" r:id="rId16"/>
    <p:sldId id="442" r:id="rId17"/>
    <p:sldId id="444" r:id="rId18"/>
    <p:sldId id="268" r:id="rId19"/>
    <p:sldId id="273" r:id="rId20"/>
    <p:sldId id="274" r:id="rId21"/>
    <p:sldId id="276" r:id="rId22"/>
    <p:sldId id="277" r:id="rId23"/>
    <p:sldId id="278" r:id="rId24"/>
    <p:sldId id="279" r:id="rId25"/>
    <p:sldId id="280" r:id="rId26"/>
    <p:sldId id="281" r:id="rId27"/>
    <p:sldId id="271" r:id="rId28"/>
    <p:sldId id="445" r:id="rId29"/>
    <p:sldId id="446" r:id="rId30"/>
    <p:sldId id="270" r:id="rId31"/>
    <p:sldId id="448" r:id="rId32"/>
    <p:sldId id="269" r:id="rId33"/>
    <p:sldId id="452"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6" autoAdjust="0"/>
    <p:restoredTop sz="94660"/>
  </p:normalViewPr>
  <p:slideViewPr>
    <p:cSldViewPr snapToGrid="0">
      <p:cViewPr varScale="1">
        <p:scale>
          <a:sx n="86" d="100"/>
          <a:sy n="86" d="100"/>
        </p:scale>
        <p:origin x="48"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e Ainsworth" userId="888be70d-2e4c-4f55-baa0-638ca1ed17b4" providerId="ADAL" clId="{FED4F5B2-4372-45CC-8420-29374755CD1A}"/>
    <pc:docChg chg="modSld">
      <pc:chgData name="Sue Ainsworth" userId="888be70d-2e4c-4f55-baa0-638ca1ed17b4" providerId="ADAL" clId="{FED4F5B2-4372-45CC-8420-29374755CD1A}" dt="2025-08-25T06:33:01.859" v="20" actId="20577"/>
      <pc:docMkLst>
        <pc:docMk/>
      </pc:docMkLst>
      <pc:sldChg chg="modSp mod">
        <pc:chgData name="Sue Ainsworth" userId="888be70d-2e4c-4f55-baa0-638ca1ed17b4" providerId="ADAL" clId="{FED4F5B2-4372-45CC-8420-29374755CD1A}" dt="2025-08-25T06:33:01.859" v="20" actId="20577"/>
        <pc:sldMkLst>
          <pc:docMk/>
          <pc:sldMk cId="3801288791" sldId="452"/>
        </pc:sldMkLst>
        <pc:spChg chg="mod">
          <ac:chgData name="Sue Ainsworth" userId="888be70d-2e4c-4f55-baa0-638ca1ed17b4" providerId="ADAL" clId="{FED4F5B2-4372-45CC-8420-29374755CD1A}" dt="2025-08-25T06:33:01.859" v="20" actId="20577"/>
          <ac:spMkLst>
            <pc:docMk/>
            <pc:sldMk cId="3801288791" sldId="452"/>
            <ac:spMk id="3" creationId="{A3504420-B5B1-B842-7CDC-59E45FF9395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0B3C8F-F67D-418C-8BAA-1D871B0F6ED6}" type="datetimeFigureOut">
              <a:rPr lang="en-GB" smtClean="0"/>
              <a:t>25/08/2025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D41C3D-F063-4602-A9EE-F2484C137CD9}" type="slidenum">
              <a:rPr lang="en-GB" smtClean="0"/>
              <a:t>‹#›</a:t>
            </a:fld>
            <a:endParaRPr lang="en-GB"/>
          </a:p>
        </p:txBody>
      </p:sp>
    </p:spTree>
    <p:extLst>
      <p:ext uri="{BB962C8B-B14F-4D97-AF65-F5344CB8AC3E}">
        <p14:creationId xmlns:p14="http://schemas.microsoft.com/office/powerpoint/2010/main" val="15626683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C45D28-9BBF-4319-8EED-DE6C32AF065D}" type="slidenum">
              <a:rPr lang="en-GB" smtClean="0"/>
              <a:t>1</a:t>
            </a:fld>
            <a:endParaRPr lang="en-GB"/>
          </a:p>
        </p:txBody>
      </p:sp>
    </p:spTree>
    <p:extLst>
      <p:ext uri="{BB962C8B-B14F-4D97-AF65-F5344CB8AC3E}">
        <p14:creationId xmlns:p14="http://schemas.microsoft.com/office/powerpoint/2010/main" val="4224233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2</a:t>
            </a:fld>
            <a:endParaRPr lang="en-GB"/>
          </a:p>
        </p:txBody>
      </p:sp>
    </p:spTree>
    <p:extLst>
      <p:ext uri="{BB962C8B-B14F-4D97-AF65-F5344CB8AC3E}">
        <p14:creationId xmlns:p14="http://schemas.microsoft.com/office/powerpoint/2010/main" val="542682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3</a:t>
            </a:fld>
            <a:endParaRPr lang="en-GB"/>
          </a:p>
        </p:txBody>
      </p:sp>
    </p:spTree>
    <p:extLst>
      <p:ext uri="{BB962C8B-B14F-4D97-AF65-F5344CB8AC3E}">
        <p14:creationId xmlns:p14="http://schemas.microsoft.com/office/powerpoint/2010/main" val="31366151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4</a:t>
            </a:fld>
            <a:endParaRPr lang="en-GB"/>
          </a:p>
        </p:txBody>
      </p:sp>
    </p:spTree>
    <p:extLst>
      <p:ext uri="{BB962C8B-B14F-4D97-AF65-F5344CB8AC3E}">
        <p14:creationId xmlns:p14="http://schemas.microsoft.com/office/powerpoint/2010/main" val="3868776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5</a:t>
            </a:fld>
            <a:endParaRPr lang="en-GB"/>
          </a:p>
        </p:txBody>
      </p:sp>
    </p:spTree>
    <p:extLst>
      <p:ext uri="{BB962C8B-B14F-4D97-AF65-F5344CB8AC3E}">
        <p14:creationId xmlns:p14="http://schemas.microsoft.com/office/powerpoint/2010/main" val="2116639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6</a:t>
            </a:fld>
            <a:endParaRPr lang="en-GB"/>
          </a:p>
        </p:txBody>
      </p:sp>
    </p:spTree>
    <p:extLst>
      <p:ext uri="{BB962C8B-B14F-4D97-AF65-F5344CB8AC3E}">
        <p14:creationId xmlns:p14="http://schemas.microsoft.com/office/powerpoint/2010/main" val="28835167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7</a:t>
            </a:fld>
            <a:endParaRPr lang="en-GB"/>
          </a:p>
        </p:txBody>
      </p:sp>
    </p:spTree>
    <p:extLst>
      <p:ext uri="{BB962C8B-B14F-4D97-AF65-F5344CB8AC3E}">
        <p14:creationId xmlns:p14="http://schemas.microsoft.com/office/powerpoint/2010/main" val="5858327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8</a:t>
            </a:fld>
            <a:endParaRPr lang="en-GB"/>
          </a:p>
        </p:txBody>
      </p:sp>
    </p:spTree>
    <p:extLst>
      <p:ext uri="{BB962C8B-B14F-4D97-AF65-F5344CB8AC3E}">
        <p14:creationId xmlns:p14="http://schemas.microsoft.com/office/powerpoint/2010/main" val="33392134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9</a:t>
            </a:fld>
            <a:endParaRPr lang="en-GB"/>
          </a:p>
        </p:txBody>
      </p:sp>
    </p:spTree>
    <p:extLst>
      <p:ext uri="{BB962C8B-B14F-4D97-AF65-F5344CB8AC3E}">
        <p14:creationId xmlns:p14="http://schemas.microsoft.com/office/powerpoint/2010/main" val="3745116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10</a:t>
            </a:fld>
            <a:endParaRPr lang="en-GB"/>
          </a:p>
        </p:txBody>
      </p:sp>
    </p:spTree>
    <p:extLst>
      <p:ext uri="{BB962C8B-B14F-4D97-AF65-F5344CB8AC3E}">
        <p14:creationId xmlns:p14="http://schemas.microsoft.com/office/powerpoint/2010/main" val="30782696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11</a:t>
            </a:fld>
            <a:endParaRPr lang="en-GB"/>
          </a:p>
        </p:txBody>
      </p:sp>
    </p:spTree>
    <p:extLst>
      <p:ext uri="{BB962C8B-B14F-4D97-AF65-F5344CB8AC3E}">
        <p14:creationId xmlns:p14="http://schemas.microsoft.com/office/powerpoint/2010/main" val="4264205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12</a:t>
            </a:fld>
            <a:endParaRPr lang="en-GB"/>
          </a:p>
        </p:txBody>
      </p:sp>
    </p:spTree>
    <p:extLst>
      <p:ext uri="{BB962C8B-B14F-4D97-AF65-F5344CB8AC3E}">
        <p14:creationId xmlns:p14="http://schemas.microsoft.com/office/powerpoint/2010/main" val="22834526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13</a:t>
            </a:fld>
            <a:endParaRPr lang="en-GB"/>
          </a:p>
        </p:txBody>
      </p:sp>
    </p:spTree>
    <p:extLst>
      <p:ext uri="{BB962C8B-B14F-4D97-AF65-F5344CB8AC3E}">
        <p14:creationId xmlns:p14="http://schemas.microsoft.com/office/powerpoint/2010/main" val="26165612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14</a:t>
            </a:fld>
            <a:endParaRPr lang="en-GB"/>
          </a:p>
        </p:txBody>
      </p:sp>
    </p:spTree>
    <p:extLst>
      <p:ext uri="{BB962C8B-B14F-4D97-AF65-F5344CB8AC3E}">
        <p14:creationId xmlns:p14="http://schemas.microsoft.com/office/powerpoint/2010/main" val="6825006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F18D76BC-C61C-FEF9-E7E4-7A2B5252C56E}"/>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BF1A5132-9735-62A7-C508-1F9322EB210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All allegations against HT should – chair of GB should be informed Alex Beckham</a:t>
            </a:r>
          </a:p>
          <a:p>
            <a:pPr eaLnBrk="1" hangingPunct="1">
              <a:spcBef>
                <a:spcPct val="0"/>
              </a:spcBef>
            </a:pPr>
            <a:endParaRPr lang="en-GB" altLang="en-US" dirty="0"/>
          </a:p>
        </p:txBody>
      </p:sp>
      <p:sp>
        <p:nvSpPr>
          <p:cNvPr id="49156" name="Slide Number Placeholder 3">
            <a:extLst>
              <a:ext uri="{FF2B5EF4-FFF2-40B4-BE49-F238E27FC236}">
                <a16:creationId xmlns:a16="http://schemas.microsoft.com/office/drawing/2014/main" id="{C5685E27-2890-85E1-3411-BEF95EB39D3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a:spcBef>
                <a:spcPct val="30000"/>
              </a:spcBef>
              <a:defRPr sz="1200">
                <a:solidFill>
                  <a:schemeClr val="tx1"/>
                </a:solidFill>
                <a:latin typeface="Times New Roman" panose="02020603050405020304" pitchFamily="18" charset="0"/>
              </a:defRPr>
            </a:lvl1pPr>
            <a:lvl2pPr marL="742950" indent="-285750" defTabSz="927100">
              <a:spcBef>
                <a:spcPct val="30000"/>
              </a:spcBef>
              <a:defRPr sz="1200">
                <a:solidFill>
                  <a:schemeClr val="tx1"/>
                </a:solidFill>
                <a:latin typeface="Times New Roman" panose="02020603050405020304" pitchFamily="18" charset="0"/>
              </a:defRPr>
            </a:lvl2pPr>
            <a:lvl3pPr marL="1143000" indent="-228600" defTabSz="927100">
              <a:spcBef>
                <a:spcPct val="30000"/>
              </a:spcBef>
              <a:defRPr sz="1200">
                <a:solidFill>
                  <a:schemeClr val="tx1"/>
                </a:solidFill>
                <a:latin typeface="Times New Roman" panose="02020603050405020304" pitchFamily="18" charset="0"/>
              </a:defRPr>
            </a:lvl3pPr>
            <a:lvl4pPr marL="1600200" indent="-228600" defTabSz="927100">
              <a:spcBef>
                <a:spcPct val="30000"/>
              </a:spcBef>
              <a:defRPr sz="1200">
                <a:solidFill>
                  <a:schemeClr val="tx1"/>
                </a:solidFill>
                <a:latin typeface="Times New Roman" panose="02020603050405020304" pitchFamily="18" charset="0"/>
              </a:defRPr>
            </a:lvl4pPr>
            <a:lvl5pPr marL="2057400" indent="-228600" defTabSz="927100">
              <a:spcBef>
                <a:spcPct val="30000"/>
              </a:spcBef>
              <a:defRPr sz="1200">
                <a:solidFill>
                  <a:schemeClr val="tx1"/>
                </a:solidFill>
                <a:latin typeface="Times New Roman" panose="02020603050405020304" pitchFamily="18" charset="0"/>
              </a:defRPr>
            </a:lvl5pPr>
            <a:lvl6pPr marL="2514600" indent="-228600" defTabSz="9271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271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271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271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AB60CC3E-1DB5-4297-843D-3DF24451187B}" type="slidenum">
              <a:rPr lang="en-GB" altLang="en-US" smtClean="0">
                <a:latin typeface="Arial" panose="020B0604020202020204" pitchFamily="34" charset="0"/>
              </a:rPr>
              <a:pPr>
                <a:spcBef>
                  <a:spcPct val="0"/>
                </a:spcBef>
              </a:pPr>
              <a:t>15</a:t>
            </a:fld>
            <a:endParaRPr lang="en-GB" altLang="en-US">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16</a:t>
            </a:fld>
            <a:endParaRPr lang="en-GB"/>
          </a:p>
        </p:txBody>
      </p:sp>
    </p:spTree>
    <p:extLst>
      <p:ext uri="{BB962C8B-B14F-4D97-AF65-F5344CB8AC3E}">
        <p14:creationId xmlns:p14="http://schemas.microsoft.com/office/powerpoint/2010/main" val="6771082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17</a:t>
            </a:fld>
            <a:endParaRPr lang="en-GB"/>
          </a:p>
        </p:txBody>
      </p:sp>
    </p:spTree>
    <p:extLst>
      <p:ext uri="{BB962C8B-B14F-4D97-AF65-F5344CB8AC3E}">
        <p14:creationId xmlns:p14="http://schemas.microsoft.com/office/powerpoint/2010/main" val="17194422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18</a:t>
            </a:fld>
            <a:endParaRPr lang="en-GB"/>
          </a:p>
        </p:txBody>
      </p:sp>
    </p:spTree>
    <p:extLst>
      <p:ext uri="{BB962C8B-B14F-4D97-AF65-F5344CB8AC3E}">
        <p14:creationId xmlns:p14="http://schemas.microsoft.com/office/powerpoint/2010/main" val="1385670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19</a:t>
            </a:fld>
            <a:endParaRPr lang="en-GB"/>
          </a:p>
        </p:txBody>
      </p:sp>
    </p:spTree>
    <p:extLst>
      <p:ext uri="{BB962C8B-B14F-4D97-AF65-F5344CB8AC3E}">
        <p14:creationId xmlns:p14="http://schemas.microsoft.com/office/powerpoint/2010/main" val="18938674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20</a:t>
            </a:fld>
            <a:endParaRPr lang="en-GB"/>
          </a:p>
        </p:txBody>
      </p:sp>
    </p:spTree>
    <p:extLst>
      <p:ext uri="{BB962C8B-B14F-4D97-AF65-F5344CB8AC3E}">
        <p14:creationId xmlns:p14="http://schemas.microsoft.com/office/powerpoint/2010/main" val="7815420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21</a:t>
            </a:fld>
            <a:endParaRPr lang="en-GB"/>
          </a:p>
        </p:txBody>
      </p:sp>
    </p:spTree>
    <p:extLst>
      <p:ext uri="{BB962C8B-B14F-4D97-AF65-F5344CB8AC3E}">
        <p14:creationId xmlns:p14="http://schemas.microsoft.com/office/powerpoint/2010/main" val="28896182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22</a:t>
            </a:fld>
            <a:endParaRPr lang="en-GB"/>
          </a:p>
        </p:txBody>
      </p:sp>
    </p:spTree>
    <p:extLst>
      <p:ext uri="{BB962C8B-B14F-4D97-AF65-F5344CB8AC3E}">
        <p14:creationId xmlns:p14="http://schemas.microsoft.com/office/powerpoint/2010/main" val="4344444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23</a:t>
            </a:fld>
            <a:endParaRPr lang="en-GB"/>
          </a:p>
        </p:txBody>
      </p:sp>
    </p:spTree>
    <p:extLst>
      <p:ext uri="{BB962C8B-B14F-4D97-AF65-F5344CB8AC3E}">
        <p14:creationId xmlns:p14="http://schemas.microsoft.com/office/powerpoint/2010/main" val="7545924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24</a:t>
            </a:fld>
            <a:endParaRPr lang="en-GB"/>
          </a:p>
        </p:txBody>
      </p:sp>
    </p:spTree>
    <p:extLst>
      <p:ext uri="{BB962C8B-B14F-4D97-AF65-F5344CB8AC3E}">
        <p14:creationId xmlns:p14="http://schemas.microsoft.com/office/powerpoint/2010/main" val="42583626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25</a:t>
            </a:fld>
            <a:endParaRPr lang="en-GB"/>
          </a:p>
        </p:txBody>
      </p:sp>
    </p:spTree>
    <p:extLst>
      <p:ext uri="{BB962C8B-B14F-4D97-AF65-F5344CB8AC3E}">
        <p14:creationId xmlns:p14="http://schemas.microsoft.com/office/powerpoint/2010/main" val="3357139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26</a:t>
            </a:fld>
            <a:endParaRPr lang="en-GB"/>
          </a:p>
        </p:txBody>
      </p:sp>
    </p:spTree>
    <p:extLst>
      <p:ext uri="{BB962C8B-B14F-4D97-AF65-F5344CB8AC3E}">
        <p14:creationId xmlns:p14="http://schemas.microsoft.com/office/powerpoint/2010/main" val="12066391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27</a:t>
            </a:fld>
            <a:endParaRPr lang="en-GB"/>
          </a:p>
        </p:txBody>
      </p:sp>
    </p:spTree>
    <p:extLst>
      <p:ext uri="{BB962C8B-B14F-4D97-AF65-F5344CB8AC3E}">
        <p14:creationId xmlns:p14="http://schemas.microsoft.com/office/powerpoint/2010/main" val="16896921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28</a:t>
            </a:fld>
            <a:endParaRPr lang="en-GB"/>
          </a:p>
        </p:txBody>
      </p:sp>
    </p:spTree>
    <p:extLst>
      <p:ext uri="{BB962C8B-B14F-4D97-AF65-F5344CB8AC3E}">
        <p14:creationId xmlns:p14="http://schemas.microsoft.com/office/powerpoint/2010/main" val="24608119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29</a:t>
            </a:fld>
            <a:endParaRPr lang="en-GB"/>
          </a:p>
        </p:txBody>
      </p:sp>
    </p:spTree>
    <p:extLst>
      <p:ext uri="{BB962C8B-B14F-4D97-AF65-F5344CB8AC3E}">
        <p14:creationId xmlns:p14="http://schemas.microsoft.com/office/powerpoint/2010/main" val="41033264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30</a:t>
            </a:fld>
            <a:endParaRPr lang="en-GB"/>
          </a:p>
        </p:txBody>
      </p:sp>
    </p:spTree>
    <p:extLst>
      <p:ext uri="{BB962C8B-B14F-4D97-AF65-F5344CB8AC3E}">
        <p14:creationId xmlns:p14="http://schemas.microsoft.com/office/powerpoint/2010/main" val="31344953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31</a:t>
            </a:fld>
            <a:endParaRPr lang="en-GB"/>
          </a:p>
        </p:txBody>
      </p:sp>
    </p:spTree>
    <p:extLst>
      <p:ext uri="{BB962C8B-B14F-4D97-AF65-F5344CB8AC3E}">
        <p14:creationId xmlns:p14="http://schemas.microsoft.com/office/powerpoint/2010/main" val="32854450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C45D28-9BBF-4319-8EED-DE6C32AF065D}" type="slidenum">
              <a:rPr lang="en-GB" smtClean="0"/>
              <a:t>32</a:t>
            </a:fld>
            <a:endParaRPr lang="en-GB"/>
          </a:p>
        </p:txBody>
      </p:sp>
    </p:spTree>
    <p:extLst>
      <p:ext uri="{BB962C8B-B14F-4D97-AF65-F5344CB8AC3E}">
        <p14:creationId xmlns:p14="http://schemas.microsoft.com/office/powerpoint/2010/main" val="5977272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5521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4F6B4744-DCE6-49F1-AC23-315F3BA9A9FA}" type="datetimeFigureOut">
              <a:rPr lang="en-GB" smtClean="0"/>
              <a:t>25/08/2025</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AB181541-6EF7-40F1-8D48-ED21235C1D2B}" type="slidenum">
              <a:rPr lang="en-GB" smtClean="0"/>
              <a:t>‹#›</a:t>
            </a:fld>
            <a:endParaRPr lang="en-GB"/>
          </a:p>
        </p:txBody>
      </p:sp>
    </p:spTree>
    <p:extLst>
      <p:ext uri="{BB962C8B-B14F-4D97-AF65-F5344CB8AC3E}">
        <p14:creationId xmlns:p14="http://schemas.microsoft.com/office/powerpoint/2010/main" val="10787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4F6B4744-DCE6-49F1-AC23-315F3BA9A9FA}" type="datetimeFigureOut">
              <a:rPr lang="en-GB" smtClean="0"/>
              <a:t>25/08/2025</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AB181541-6EF7-40F1-8D48-ED21235C1D2B}" type="slidenum">
              <a:rPr lang="en-GB" smtClean="0"/>
              <a:t>‹#›</a:t>
            </a:fld>
            <a:endParaRPr lang="en-GB"/>
          </a:p>
        </p:txBody>
      </p:sp>
    </p:spTree>
    <p:extLst>
      <p:ext uri="{BB962C8B-B14F-4D97-AF65-F5344CB8AC3E}">
        <p14:creationId xmlns:p14="http://schemas.microsoft.com/office/powerpoint/2010/main" val="1501030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4F6B4744-DCE6-49F1-AC23-315F3BA9A9FA}" type="datetimeFigureOut">
              <a:rPr lang="en-GB" smtClean="0"/>
              <a:t>25/08/2025</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AB181541-6EF7-40F1-8D48-ED21235C1D2B}" type="slidenum">
              <a:rPr lang="en-GB" smtClean="0"/>
              <a:t>‹#›</a:t>
            </a:fld>
            <a:endParaRPr lang="en-GB"/>
          </a:p>
        </p:txBody>
      </p:sp>
    </p:spTree>
    <p:extLst>
      <p:ext uri="{BB962C8B-B14F-4D97-AF65-F5344CB8AC3E}">
        <p14:creationId xmlns:p14="http://schemas.microsoft.com/office/powerpoint/2010/main" val="3812360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0B4C45-5CF9-6595-466E-02B1F2AA4478}"/>
              </a:ext>
            </a:extLst>
          </p:cNvPr>
          <p:cNvSpPr>
            <a:spLocks noGrp="1"/>
          </p:cNvSpPr>
          <p:nvPr>
            <p:ph type="dt" sz="half" idx="10"/>
          </p:nvPr>
        </p:nvSpPr>
        <p:spPr/>
        <p:txBody>
          <a:bodyPr/>
          <a:lstStyle/>
          <a:p>
            <a:fld id="{4F6B4744-DCE6-49F1-AC23-315F3BA9A9FA}" type="datetimeFigureOut">
              <a:rPr lang="en-GB" smtClean="0"/>
              <a:t>25/08/2025</a:t>
            </a:fld>
            <a:endParaRPr lang="en-GB"/>
          </a:p>
        </p:txBody>
      </p:sp>
      <p:sp>
        <p:nvSpPr>
          <p:cNvPr id="3" name="Footer Placeholder 2">
            <a:extLst>
              <a:ext uri="{FF2B5EF4-FFF2-40B4-BE49-F238E27FC236}">
                <a16:creationId xmlns:a16="http://schemas.microsoft.com/office/drawing/2014/main" id="{0CA8890F-6762-99FA-33E1-D2EEF9AB8F1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9AA517A-1672-EDB0-A041-0389BA325936}"/>
              </a:ext>
            </a:extLst>
          </p:cNvPr>
          <p:cNvSpPr>
            <a:spLocks noGrp="1"/>
          </p:cNvSpPr>
          <p:nvPr>
            <p:ph type="sldNum" sz="quarter" idx="12"/>
          </p:nvPr>
        </p:nvSpPr>
        <p:spPr/>
        <p:txBody>
          <a:bodyPr/>
          <a:lstStyle/>
          <a:p>
            <a:fld id="{AB181541-6EF7-40F1-8D48-ED21235C1D2B}" type="slidenum">
              <a:rPr lang="en-GB" smtClean="0"/>
              <a:t>‹#›</a:t>
            </a:fld>
            <a:endParaRPr lang="en-GB"/>
          </a:p>
        </p:txBody>
      </p:sp>
    </p:spTree>
    <p:extLst>
      <p:ext uri="{BB962C8B-B14F-4D97-AF65-F5344CB8AC3E}">
        <p14:creationId xmlns:p14="http://schemas.microsoft.com/office/powerpoint/2010/main" val="3389705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276024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06893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9052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8344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669206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5656923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0B4C45-5CF9-6595-466E-02B1F2AA4478}"/>
              </a:ext>
            </a:extLst>
          </p:cNvPr>
          <p:cNvSpPr>
            <a:spLocks noGrp="1"/>
          </p:cNvSpPr>
          <p:nvPr>
            <p:ph type="dt" sz="half" idx="10"/>
          </p:nvPr>
        </p:nvSpPr>
        <p:spPr/>
        <p:txBody>
          <a:bodyPr/>
          <a:lstStyle/>
          <a:p>
            <a:fld id="{4F6B4744-DCE6-49F1-AC23-315F3BA9A9FA}" type="datetimeFigureOut">
              <a:rPr lang="en-GB" smtClean="0"/>
              <a:t>25/08/2025</a:t>
            </a:fld>
            <a:endParaRPr lang="en-GB"/>
          </a:p>
        </p:txBody>
      </p:sp>
      <p:sp>
        <p:nvSpPr>
          <p:cNvPr id="3" name="Footer Placeholder 2">
            <a:extLst>
              <a:ext uri="{FF2B5EF4-FFF2-40B4-BE49-F238E27FC236}">
                <a16:creationId xmlns:a16="http://schemas.microsoft.com/office/drawing/2014/main" id="{0CA8890F-6762-99FA-33E1-D2EEF9AB8F1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9AA517A-1672-EDB0-A041-0389BA325936}"/>
              </a:ext>
            </a:extLst>
          </p:cNvPr>
          <p:cNvSpPr>
            <a:spLocks noGrp="1"/>
          </p:cNvSpPr>
          <p:nvPr>
            <p:ph type="sldNum" sz="quarter" idx="12"/>
          </p:nvPr>
        </p:nvSpPr>
        <p:spPr/>
        <p:txBody>
          <a:bodyPr/>
          <a:lstStyle/>
          <a:p>
            <a:fld id="{AB181541-6EF7-40F1-8D48-ED21235C1D2B}" type="slidenum">
              <a:rPr lang="en-GB" smtClean="0"/>
              <a:t>‹#›</a:t>
            </a:fld>
            <a:endParaRPr lang="en-GB"/>
          </a:p>
        </p:txBody>
      </p:sp>
    </p:spTree>
    <p:extLst>
      <p:ext uri="{BB962C8B-B14F-4D97-AF65-F5344CB8AC3E}">
        <p14:creationId xmlns:p14="http://schemas.microsoft.com/office/powerpoint/2010/main" val="146443431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8.xml"/><Relationship Id="rId7" Type="http://schemas.openxmlformats.org/officeDocument/2006/relationships/slideLayout" Target="../slideLayouts/slideLayout1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6B4744-DCE6-49F1-AC23-315F3BA9A9FA}" type="datetimeFigureOut">
              <a:rPr lang="en-GB" smtClean="0"/>
              <a:t>25/08/2025</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81541-6EF7-40F1-8D48-ED21235C1D2B}"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0000037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8/25/2025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1864055389"/>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Q8djE-yadA"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safeguarding.wales/en/"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community.wru.wales/governance/policy-and-integrity/safeguarding/"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61vMTsCL3rI"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www.childprotectionprofessionals.org.uk/" TargetMode="External"/><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s://www.childprotectionprofessionals.org.uk/the-issue/" TargetMode="External"/><Relationship Id="rId7" Type="http://schemas.openxmlformats.org/officeDocument/2006/relationships/hyperlink" Target="https://www.safeguarding.wales/en/" TargetMode="Externa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hyperlink" Target="https://community.wru.wales/governance/policy-and-integrity/safeguarding/" TargetMode="External"/><Relationship Id="rId5" Type="http://schemas.openxmlformats.org/officeDocument/2006/relationships/hyperlink" Target="https://learning.nspcc.org.uk/research-resources/2020/social-isolation-risk-child-abuse-during-and-after-coronavirus-pandemic" TargetMode="External"/><Relationship Id="rId4" Type="http://schemas.openxmlformats.org/officeDocument/2006/relationships/hyperlink" Target="https://learning.nspcc.org.uk/safeguarding-child-protection/coronaviru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72E89-C277-EE01-4818-BD3DA5E23F91}"/>
              </a:ext>
            </a:extLst>
          </p:cNvPr>
          <p:cNvSpPr>
            <a:spLocks noGrp="1"/>
          </p:cNvSpPr>
          <p:nvPr>
            <p:ph type="title"/>
          </p:nvPr>
        </p:nvSpPr>
        <p:spPr>
          <a:xfrm>
            <a:off x="838200" y="365126"/>
            <a:ext cx="10515600" cy="1325563"/>
          </a:xfrm>
        </p:spPr>
        <p:txBody>
          <a:bodyPr vert="horz" lIns="91440" tIns="45720" rIns="91440" bIns="45720" rtlCol="0" anchor="ctr">
            <a:normAutofit/>
          </a:bodyPr>
          <a:lstStyle/>
          <a:p>
            <a:r>
              <a:rPr lang="en-US" b="1" dirty="0"/>
              <a:t>ECIE5010 Keeping Our Children Safe</a:t>
            </a:r>
          </a:p>
        </p:txBody>
      </p:sp>
      <p:pic>
        <p:nvPicPr>
          <p:cNvPr id="4" name="Picture 6">
            <a:extLst>
              <a:ext uri="{FF2B5EF4-FFF2-40B4-BE49-F238E27FC236}">
                <a16:creationId xmlns:a16="http://schemas.microsoft.com/office/drawing/2014/main" id="{2BF4252A-F1B0-4454-BFBA-8AEDF655686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32" r="4980" b="3"/>
          <a:stretch/>
        </p:blipFill>
        <p:spPr bwMode="auto">
          <a:xfrm>
            <a:off x="838200" y="1825625"/>
            <a:ext cx="5156200" cy="3809862"/>
          </a:xfrm>
          <a:prstGeom prst="rect">
            <a:avLst/>
          </a:prstGeom>
          <a:solidFill>
            <a:srgbClr val="FFFFFF"/>
          </a:solidFill>
          <a:extLs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1CD09FAE-526C-6B00-1913-A8FB3274545F}"/>
              </a:ext>
            </a:extLst>
          </p:cNvPr>
          <p:cNvSpPr>
            <a:spLocks noGrp="1"/>
          </p:cNvSpPr>
          <p:nvPr>
            <p:ph sz="half" idx="2"/>
          </p:nvPr>
        </p:nvSpPr>
        <p:spPr>
          <a:xfrm>
            <a:off x="6197600" y="1825625"/>
            <a:ext cx="5156200" cy="3809862"/>
          </a:xfrm>
        </p:spPr>
        <p:txBody>
          <a:bodyPr vert="horz" lIns="91440" tIns="45720" rIns="91440" bIns="45720" rtlCol="0">
            <a:normAutofit/>
          </a:bodyPr>
          <a:lstStyle/>
          <a:p>
            <a:pPr marL="0" indent="0" algn="ctr">
              <a:buNone/>
            </a:pPr>
            <a:endParaRPr lang="en-US" sz="6000" cap="all" dirty="0"/>
          </a:p>
          <a:p>
            <a:pPr marL="0" indent="0" algn="ctr">
              <a:buNone/>
            </a:pPr>
            <a:r>
              <a:rPr lang="en-US" sz="6000" cap="all" dirty="0"/>
              <a:t>SAFEGUARDING</a:t>
            </a:r>
          </a:p>
        </p:txBody>
      </p:sp>
    </p:spTree>
    <p:extLst>
      <p:ext uri="{BB962C8B-B14F-4D97-AF65-F5344CB8AC3E}">
        <p14:creationId xmlns:p14="http://schemas.microsoft.com/office/powerpoint/2010/main" val="638976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84B85B2-DB59-42FF-07E1-66D91EE6C119}"/>
              </a:ext>
            </a:extLst>
          </p:cNvPr>
          <p:cNvSpPr>
            <a:spLocks noGrp="1"/>
          </p:cNvSpPr>
          <p:nvPr>
            <p:ph type="title"/>
          </p:nvPr>
        </p:nvSpPr>
        <p:spPr/>
        <p:txBody>
          <a:bodyPr/>
          <a:lstStyle/>
          <a:p>
            <a:r>
              <a:rPr lang="en-GB" altLang="en-US" sz="4000" b="1" dirty="0">
                <a:solidFill>
                  <a:schemeClr val="accent1"/>
                </a:solidFill>
              </a:rPr>
              <a:t>ECIE5010</a:t>
            </a:r>
            <a:br>
              <a:rPr lang="en-GB" altLang="en-US" sz="4000" b="1" dirty="0">
                <a:solidFill>
                  <a:schemeClr val="accent1"/>
                </a:solidFill>
              </a:rPr>
            </a:br>
            <a:r>
              <a:rPr lang="en-GB" altLang="en-US" sz="4000" b="1" dirty="0">
                <a:solidFill>
                  <a:schemeClr val="accent1"/>
                </a:solidFill>
              </a:rPr>
              <a:t>Safeguarding  </a:t>
            </a:r>
            <a:r>
              <a:rPr lang="en-GB" altLang="en-US" sz="4000" dirty="0"/>
              <a:t>              </a:t>
            </a:r>
            <a:endParaRPr lang="en-GB" dirty="0"/>
          </a:p>
        </p:txBody>
      </p:sp>
      <p:sp>
        <p:nvSpPr>
          <p:cNvPr id="5" name="Content Placeholder 4">
            <a:extLst>
              <a:ext uri="{FF2B5EF4-FFF2-40B4-BE49-F238E27FC236}">
                <a16:creationId xmlns:a16="http://schemas.microsoft.com/office/drawing/2014/main" id="{7597EBAE-3A88-6502-8552-22DD1D3DC0B9}"/>
              </a:ext>
            </a:extLst>
          </p:cNvPr>
          <p:cNvSpPr>
            <a:spLocks noGrp="1"/>
          </p:cNvSpPr>
          <p:nvPr>
            <p:ph idx="1"/>
          </p:nvPr>
        </p:nvSpPr>
        <p:spPr/>
        <p:txBody>
          <a:bodyPr/>
          <a:lstStyle/>
          <a:p>
            <a:pPr eaLnBrk="1" fontAlgn="auto" hangingPunct="1">
              <a:spcAft>
                <a:spcPts val="0"/>
              </a:spcAft>
              <a:defRPr/>
            </a:pPr>
            <a:r>
              <a:rPr lang="en-GB" sz="2800" dirty="0">
                <a:solidFill>
                  <a:schemeClr val="accent1"/>
                </a:solidFill>
              </a:rPr>
              <a:t>What do you already know about safeguarding?</a:t>
            </a:r>
          </a:p>
          <a:p>
            <a:pPr marL="109537" indent="0" eaLnBrk="1" fontAlgn="auto" hangingPunct="1">
              <a:spcAft>
                <a:spcPts val="0"/>
              </a:spcAft>
              <a:buFont typeface="Wingdings 3" panose="05040102010807070707" pitchFamily="18" charset="2"/>
              <a:buNone/>
              <a:defRPr/>
            </a:pPr>
            <a:endParaRPr lang="en-GB" sz="2800" dirty="0">
              <a:solidFill>
                <a:schemeClr val="accent1"/>
              </a:solidFill>
            </a:endParaRPr>
          </a:p>
          <a:p>
            <a:pPr eaLnBrk="1" fontAlgn="auto" hangingPunct="1">
              <a:spcAft>
                <a:spcPts val="0"/>
              </a:spcAft>
              <a:defRPr/>
            </a:pPr>
            <a:r>
              <a:rPr lang="en-GB" sz="2800" dirty="0">
                <a:solidFill>
                  <a:schemeClr val="accent1"/>
                </a:solidFill>
              </a:rPr>
              <a:t>What is it?</a:t>
            </a:r>
          </a:p>
          <a:p>
            <a:pPr eaLnBrk="1" fontAlgn="auto" hangingPunct="1">
              <a:spcAft>
                <a:spcPts val="0"/>
              </a:spcAft>
              <a:defRPr/>
            </a:pPr>
            <a:r>
              <a:rPr lang="en-GB" sz="2800" dirty="0">
                <a:solidFill>
                  <a:schemeClr val="accent1"/>
                </a:solidFill>
              </a:rPr>
              <a:t>Who is responsible for it?</a:t>
            </a:r>
          </a:p>
          <a:p>
            <a:pPr eaLnBrk="1" fontAlgn="auto" hangingPunct="1">
              <a:spcAft>
                <a:spcPts val="0"/>
              </a:spcAft>
              <a:defRPr/>
            </a:pPr>
            <a:r>
              <a:rPr lang="en-GB" sz="2800" dirty="0">
                <a:solidFill>
                  <a:schemeClr val="accent1"/>
                </a:solidFill>
              </a:rPr>
              <a:t>How do we do it?</a:t>
            </a:r>
          </a:p>
          <a:p>
            <a:pPr algn="r"/>
            <a:endParaRPr lang="en-GB" dirty="0"/>
          </a:p>
        </p:txBody>
      </p:sp>
      <p:pic>
        <p:nvPicPr>
          <p:cNvPr id="6" name="Picture 6">
            <a:extLst>
              <a:ext uri="{FF2B5EF4-FFF2-40B4-BE49-F238E27FC236}">
                <a16:creationId xmlns:a16="http://schemas.microsoft.com/office/drawing/2014/main" id="{04EE08C1-B375-F6B6-3799-6CAB1F111D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8877" y="452718"/>
            <a:ext cx="2089150"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9127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E1FCD-A6B1-BEFF-59FF-093DFB0B254D}"/>
              </a:ext>
            </a:extLst>
          </p:cNvPr>
          <p:cNvSpPr>
            <a:spLocks noGrp="1"/>
          </p:cNvSpPr>
          <p:nvPr>
            <p:ph type="title"/>
          </p:nvPr>
        </p:nvSpPr>
        <p:spPr/>
        <p:txBody>
          <a:bodyPr/>
          <a:lstStyle/>
          <a:p>
            <a:r>
              <a:rPr lang="en-GB" b="1" dirty="0">
                <a:solidFill>
                  <a:schemeClr val="accent1"/>
                </a:solidFill>
              </a:rPr>
              <a:t>Key Messages</a:t>
            </a:r>
          </a:p>
        </p:txBody>
      </p:sp>
      <p:sp>
        <p:nvSpPr>
          <p:cNvPr id="3" name="Content Placeholder 2">
            <a:extLst>
              <a:ext uri="{FF2B5EF4-FFF2-40B4-BE49-F238E27FC236}">
                <a16:creationId xmlns:a16="http://schemas.microsoft.com/office/drawing/2014/main" id="{003D22EB-EC4A-4D42-2DF9-0D78B4FAE759}"/>
              </a:ext>
            </a:extLst>
          </p:cNvPr>
          <p:cNvSpPr>
            <a:spLocks noGrp="1"/>
          </p:cNvSpPr>
          <p:nvPr>
            <p:ph idx="1"/>
          </p:nvPr>
        </p:nvSpPr>
        <p:spPr/>
        <p:txBody>
          <a:bodyPr/>
          <a:lstStyle/>
          <a:p>
            <a:pPr eaLnBrk="1" hangingPunct="1"/>
            <a:r>
              <a:rPr lang="en-GB" altLang="en-US" b="1" dirty="0">
                <a:solidFill>
                  <a:schemeClr val="accent1"/>
                </a:solidFill>
                <a:hlinkClick r:id="rId3">
                  <a:extLst>
                    <a:ext uri="{A12FA001-AC4F-418D-AE19-62706E023703}">
                      <ahyp:hlinkClr xmlns:ahyp="http://schemas.microsoft.com/office/drawing/2018/hyperlinkcolor" val="tx"/>
                    </a:ext>
                  </a:extLst>
                </a:hlinkClick>
              </a:rPr>
              <a:t>SAFEGUARDING IS EVERYONE’S RESPONSIBILITY</a:t>
            </a:r>
            <a:endParaRPr lang="en-GB" altLang="en-US" b="1" dirty="0">
              <a:solidFill>
                <a:schemeClr val="accent1"/>
              </a:solidFill>
            </a:endParaRPr>
          </a:p>
          <a:p>
            <a:pPr eaLnBrk="1" hangingPunct="1"/>
            <a:r>
              <a:rPr lang="en-GB" altLang="en-US" dirty="0">
                <a:solidFill>
                  <a:schemeClr val="accent1"/>
                </a:solidFill>
              </a:rPr>
              <a:t>A child is anyone who has not yet reached their 18th birthday.</a:t>
            </a:r>
          </a:p>
          <a:p>
            <a:pPr eaLnBrk="1" hangingPunct="1"/>
            <a:r>
              <a:rPr lang="en-GB" altLang="en-US" dirty="0">
                <a:solidFill>
                  <a:schemeClr val="accent1"/>
                </a:solidFill>
              </a:rPr>
              <a:t>There is no ‘Data Protection’ when we deal with safeguarding.</a:t>
            </a:r>
          </a:p>
          <a:p>
            <a:pPr eaLnBrk="1" hangingPunct="1"/>
            <a:r>
              <a:rPr lang="en-GB" altLang="en-US" dirty="0">
                <a:solidFill>
                  <a:schemeClr val="accent1"/>
                </a:solidFill>
              </a:rPr>
              <a:t>We must share information –we all have a piece of the ‘jigsaw’.</a:t>
            </a:r>
          </a:p>
          <a:p>
            <a:endParaRPr lang="en-GB" dirty="0">
              <a:solidFill>
                <a:schemeClr val="accent1"/>
              </a:solidFill>
            </a:endParaRPr>
          </a:p>
          <a:p>
            <a:endParaRPr lang="en-GB" dirty="0"/>
          </a:p>
        </p:txBody>
      </p:sp>
    </p:spTree>
    <p:extLst>
      <p:ext uri="{BB962C8B-B14F-4D97-AF65-F5344CB8AC3E}">
        <p14:creationId xmlns:p14="http://schemas.microsoft.com/office/powerpoint/2010/main" val="418557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B13C2-B58A-09B0-A8E1-EAB20B1C3870}"/>
              </a:ext>
            </a:extLst>
          </p:cNvPr>
          <p:cNvSpPr>
            <a:spLocks noGrp="1"/>
          </p:cNvSpPr>
          <p:nvPr>
            <p:ph type="title"/>
          </p:nvPr>
        </p:nvSpPr>
        <p:spPr/>
        <p:txBody>
          <a:bodyPr/>
          <a:lstStyle/>
          <a:p>
            <a:r>
              <a:rPr lang="en-GB" altLang="en-US" sz="4400" b="1" dirty="0">
                <a:solidFill>
                  <a:schemeClr val="accent1"/>
                </a:solidFill>
              </a:rPr>
              <a:t>What is                      </a:t>
            </a:r>
            <a:br>
              <a:rPr lang="en-GB" altLang="en-US" sz="4400" b="1" dirty="0">
                <a:solidFill>
                  <a:schemeClr val="accent1"/>
                </a:solidFill>
              </a:rPr>
            </a:br>
            <a:r>
              <a:rPr lang="en-GB" altLang="en-US" sz="4400" b="1" dirty="0">
                <a:solidFill>
                  <a:schemeClr val="accent1"/>
                </a:solidFill>
              </a:rPr>
              <a:t>Safeguarding?    </a:t>
            </a:r>
            <a:endParaRPr lang="en-GB" b="1" dirty="0">
              <a:solidFill>
                <a:schemeClr val="accent1"/>
              </a:solidFill>
            </a:endParaRPr>
          </a:p>
        </p:txBody>
      </p:sp>
      <p:sp>
        <p:nvSpPr>
          <p:cNvPr id="3" name="Content Placeholder 2">
            <a:extLst>
              <a:ext uri="{FF2B5EF4-FFF2-40B4-BE49-F238E27FC236}">
                <a16:creationId xmlns:a16="http://schemas.microsoft.com/office/drawing/2014/main" id="{940C423A-D11B-F66F-4118-0AB9125C6C2D}"/>
              </a:ext>
            </a:extLst>
          </p:cNvPr>
          <p:cNvSpPr>
            <a:spLocks noGrp="1"/>
          </p:cNvSpPr>
          <p:nvPr>
            <p:ph idx="1"/>
          </p:nvPr>
        </p:nvSpPr>
        <p:spPr/>
        <p:txBody>
          <a:bodyPr>
            <a:normAutofit fontScale="92500" lnSpcReduction="10000"/>
          </a:bodyPr>
          <a:lstStyle/>
          <a:p>
            <a:pPr marL="109537" indent="0" eaLnBrk="1" fontAlgn="auto" hangingPunct="1">
              <a:spcAft>
                <a:spcPts val="0"/>
              </a:spcAft>
              <a:buFont typeface="Wingdings 3" panose="05040102010807070707" pitchFamily="18" charset="2"/>
              <a:buNone/>
              <a:defRPr/>
            </a:pPr>
            <a:r>
              <a:rPr lang="en-US" sz="2800" b="1" dirty="0">
                <a:solidFill>
                  <a:schemeClr val="accent1"/>
                </a:solidFill>
              </a:rPr>
              <a:t>Safeguarding </a:t>
            </a:r>
            <a:r>
              <a:rPr lang="en-US" sz="2800" dirty="0">
                <a:solidFill>
                  <a:schemeClr val="accent1"/>
                </a:solidFill>
              </a:rPr>
              <a:t>is concerned with: </a:t>
            </a:r>
          </a:p>
          <a:p>
            <a:pPr eaLnBrk="1" fontAlgn="auto" hangingPunct="1">
              <a:spcAft>
                <a:spcPts val="0"/>
              </a:spcAft>
              <a:defRPr/>
            </a:pPr>
            <a:r>
              <a:rPr lang="en-US" sz="2800" dirty="0">
                <a:solidFill>
                  <a:schemeClr val="accent1"/>
                </a:solidFill>
              </a:rPr>
              <a:t>protecting children and adults at risk from abuse and neglect and educating those around them to recognize the signs and dangers.</a:t>
            </a:r>
          </a:p>
          <a:p>
            <a:pPr eaLnBrk="1" fontAlgn="auto" hangingPunct="1">
              <a:spcAft>
                <a:spcPts val="0"/>
              </a:spcAft>
              <a:defRPr/>
            </a:pPr>
            <a:r>
              <a:rPr lang="en-US" sz="2800" dirty="0">
                <a:solidFill>
                  <a:schemeClr val="accent1"/>
                </a:solidFill>
              </a:rPr>
              <a:t>preventing impairment of their health or development; and </a:t>
            </a:r>
          </a:p>
          <a:p>
            <a:pPr eaLnBrk="1" fontAlgn="auto" hangingPunct="1">
              <a:spcAft>
                <a:spcPts val="0"/>
              </a:spcAft>
              <a:defRPr/>
            </a:pPr>
            <a:r>
              <a:rPr lang="en-US" sz="2800" dirty="0">
                <a:solidFill>
                  <a:schemeClr val="accent1"/>
                </a:solidFill>
              </a:rPr>
              <a:t>ensuring that they receive safe and effective care. </a:t>
            </a:r>
          </a:p>
          <a:p>
            <a:pPr marL="109537" indent="0" eaLnBrk="1" fontAlgn="auto" hangingPunct="1">
              <a:spcAft>
                <a:spcPts val="0"/>
              </a:spcAft>
              <a:buFont typeface="Wingdings 3" panose="05040102010807070707" pitchFamily="18" charset="2"/>
              <a:buNone/>
              <a:defRPr/>
            </a:pPr>
            <a:r>
              <a:rPr lang="en-US" sz="2800" b="1" dirty="0">
                <a:solidFill>
                  <a:schemeClr val="accent1"/>
                </a:solidFill>
              </a:rPr>
              <a:t>This is to enable children and adults to have optimum life chances. </a:t>
            </a:r>
          </a:p>
          <a:p>
            <a:endParaRPr lang="en-GB" dirty="0">
              <a:solidFill>
                <a:schemeClr val="accent1"/>
              </a:solidFill>
            </a:endParaRPr>
          </a:p>
          <a:p>
            <a:pPr marL="0" indent="0">
              <a:buNone/>
            </a:pPr>
            <a:r>
              <a:rPr lang="en-GB" dirty="0">
                <a:solidFill>
                  <a:schemeClr val="accent1"/>
                </a:solidFill>
              </a:rPr>
              <a:t>(Wales Safeguarding Procedures 2020) </a:t>
            </a:r>
            <a:r>
              <a:rPr lang="en-GB" dirty="0">
                <a:solidFill>
                  <a:schemeClr val="accent1"/>
                </a:solidFill>
                <a:hlinkClick r:id="rId3"/>
              </a:rPr>
              <a:t>https://www.safeguarding.wales/en/</a:t>
            </a:r>
            <a:r>
              <a:rPr lang="en-GB" dirty="0">
                <a:solidFill>
                  <a:schemeClr val="accent1"/>
                </a:solidFill>
              </a:rPr>
              <a:t> </a:t>
            </a:r>
          </a:p>
          <a:p>
            <a:pPr marL="0" indent="0">
              <a:buNone/>
            </a:pPr>
            <a:endParaRPr lang="en-GB" dirty="0">
              <a:solidFill>
                <a:schemeClr val="accent1"/>
              </a:solidFill>
            </a:endParaRPr>
          </a:p>
        </p:txBody>
      </p:sp>
      <p:pic>
        <p:nvPicPr>
          <p:cNvPr id="4" name="Picture 6">
            <a:extLst>
              <a:ext uri="{FF2B5EF4-FFF2-40B4-BE49-F238E27FC236}">
                <a16:creationId xmlns:a16="http://schemas.microsoft.com/office/drawing/2014/main" id="{07FE57BC-A8E8-25F1-E931-DA1A2E6433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1683" y="650875"/>
            <a:ext cx="2290195" cy="113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7746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4471A5F-1CCA-98C4-EA3C-971D0B55091D}"/>
              </a:ext>
            </a:extLst>
          </p:cNvPr>
          <p:cNvSpPr>
            <a:spLocks noGrp="1"/>
          </p:cNvSpPr>
          <p:nvPr>
            <p:ph type="title"/>
          </p:nvPr>
        </p:nvSpPr>
        <p:spPr>
          <a:xfrm>
            <a:off x="838200" y="500062"/>
            <a:ext cx="10515600" cy="1325563"/>
          </a:xfrm>
        </p:spPr>
        <p:txBody>
          <a:bodyPr/>
          <a:lstStyle/>
          <a:p>
            <a:r>
              <a:rPr lang="en-GB" altLang="en-US" b="1" dirty="0">
                <a:solidFill>
                  <a:schemeClr val="accent1"/>
                </a:solidFill>
              </a:rPr>
              <a:t>Safeguarding in Schools.</a:t>
            </a:r>
            <a:r>
              <a:rPr lang="en-GB" altLang="en-US" sz="4400" b="1" dirty="0">
                <a:solidFill>
                  <a:schemeClr val="accent1"/>
                </a:solidFill>
              </a:rPr>
              <a:t> </a:t>
            </a:r>
            <a:endParaRPr lang="en-GB" b="1" dirty="0">
              <a:solidFill>
                <a:schemeClr val="accent1"/>
              </a:solidFill>
            </a:endParaRPr>
          </a:p>
        </p:txBody>
      </p:sp>
      <p:sp>
        <p:nvSpPr>
          <p:cNvPr id="5" name="Content Placeholder 4">
            <a:extLst>
              <a:ext uri="{FF2B5EF4-FFF2-40B4-BE49-F238E27FC236}">
                <a16:creationId xmlns:a16="http://schemas.microsoft.com/office/drawing/2014/main" id="{1B164FA2-1211-60D8-1CFD-54B61947C161}"/>
              </a:ext>
            </a:extLst>
          </p:cNvPr>
          <p:cNvSpPr>
            <a:spLocks noGrp="1"/>
          </p:cNvSpPr>
          <p:nvPr>
            <p:ph idx="1"/>
          </p:nvPr>
        </p:nvSpPr>
        <p:spPr/>
        <p:txBody>
          <a:bodyPr/>
          <a:lstStyle/>
          <a:p>
            <a:r>
              <a:rPr lang="en-US" altLang="en-US" sz="2800" dirty="0">
                <a:solidFill>
                  <a:schemeClr val="accent1"/>
                </a:solidFill>
                <a:ea typeface="ＭＳ Ｐゴシック" panose="020B0600070205080204" pitchFamily="34" charset="-128"/>
              </a:rPr>
              <a:t>All schools have a statutory duty with regard to safeguarding and promoting the welfare of their learners. </a:t>
            </a:r>
          </a:p>
          <a:p>
            <a:endParaRPr lang="en-GB" dirty="0">
              <a:solidFill>
                <a:schemeClr val="accent1"/>
              </a:solidFill>
            </a:endParaRPr>
          </a:p>
          <a:p>
            <a:endParaRPr lang="en-GB" dirty="0"/>
          </a:p>
        </p:txBody>
      </p:sp>
      <p:pic>
        <p:nvPicPr>
          <p:cNvPr id="6" name="Picture 6">
            <a:extLst>
              <a:ext uri="{FF2B5EF4-FFF2-40B4-BE49-F238E27FC236}">
                <a16:creationId xmlns:a16="http://schemas.microsoft.com/office/drawing/2014/main" id="{3B8D9540-4DE2-54B0-8753-1EAEFBF319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6870" y="727075"/>
            <a:ext cx="2122414"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8">
            <a:extLst>
              <a:ext uri="{FF2B5EF4-FFF2-40B4-BE49-F238E27FC236}">
                <a16:creationId xmlns:a16="http://schemas.microsoft.com/office/drawing/2014/main" id="{0FE714B1-4898-F2E2-B8E4-90FB16C62A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3375" y="3582099"/>
            <a:ext cx="4588779" cy="2483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134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4F387-F683-5654-D1B7-D5ACCDED3B78}"/>
              </a:ext>
            </a:extLst>
          </p:cNvPr>
          <p:cNvSpPr>
            <a:spLocks noGrp="1"/>
          </p:cNvSpPr>
          <p:nvPr>
            <p:ph type="title"/>
          </p:nvPr>
        </p:nvSpPr>
        <p:spPr/>
        <p:txBody>
          <a:bodyPr/>
          <a:lstStyle/>
          <a:p>
            <a:r>
              <a:rPr lang="en-GB" dirty="0">
                <a:solidFill>
                  <a:schemeClr val="accent1"/>
                </a:solidFill>
                <a:latin typeface="+mn-lt"/>
              </a:rPr>
              <a:t>Practice in schools and colleges</a:t>
            </a:r>
          </a:p>
        </p:txBody>
      </p:sp>
      <p:sp>
        <p:nvSpPr>
          <p:cNvPr id="3" name="Content Placeholder 2">
            <a:extLst>
              <a:ext uri="{FF2B5EF4-FFF2-40B4-BE49-F238E27FC236}">
                <a16:creationId xmlns:a16="http://schemas.microsoft.com/office/drawing/2014/main" id="{85FA5B81-E373-ABCA-8D29-22432F9987CF}"/>
              </a:ext>
            </a:extLst>
          </p:cNvPr>
          <p:cNvSpPr>
            <a:spLocks noGrp="1"/>
          </p:cNvSpPr>
          <p:nvPr>
            <p:ph idx="1"/>
          </p:nvPr>
        </p:nvSpPr>
        <p:spPr/>
        <p:txBody>
          <a:bodyPr/>
          <a:lstStyle/>
          <a:p>
            <a:pPr>
              <a:buClr>
                <a:srgbClr val="000000"/>
              </a:buClr>
            </a:pPr>
            <a:r>
              <a:rPr lang="en-GB" altLang="en-US" dirty="0">
                <a:solidFill>
                  <a:schemeClr val="accent1"/>
                </a:solidFill>
              </a:rPr>
              <a:t>Each local authority must have a safeguarding single point of contact for people working with children. This helps everyone know where to go if they think a child is at risk</a:t>
            </a:r>
          </a:p>
          <a:p>
            <a:pPr>
              <a:buClr>
                <a:srgbClr val="000000"/>
              </a:buClr>
            </a:pPr>
            <a:r>
              <a:rPr lang="en-GB" altLang="en-US" dirty="0">
                <a:solidFill>
                  <a:schemeClr val="accent1"/>
                </a:solidFill>
              </a:rPr>
              <a:t>Each school or </a:t>
            </a:r>
            <a:r>
              <a:rPr lang="en-GB" altLang="en-US">
                <a:solidFill>
                  <a:schemeClr val="accent1"/>
                </a:solidFill>
              </a:rPr>
              <a:t>further education college </a:t>
            </a:r>
            <a:r>
              <a:rPr lang="en-GB" altLang="en-US" dirty="0">
                <a:solidFill>
                  <a:schemeClr val="accent1"/>
                </a:solidFill>
              </a:rPr>
              <a:t>must have a designated safeguarding person (DSP).</a:t>
            </a:r>
          </a:p>
          <a:p>
            <a:pPr>
              <a:buClr>
                <a:srgbClr val="000000"/>
              </a:buClr>
            </a:pPr>
            <a:r>
              <a:rPr lang="en-GB" altLang="en-US" dirty="0">
                <a:solidFill>
                  <a:schemeClr val="accent1"/>
                </a:solidFill>
              </a:rPr>
              <a:t>Everyone working in the school and college should: </a:t>
            </a:r>
          </a:p>
          <a:p>
            <a:pPr lvl="3">
              <a:buClr>
                <a:srgbClr val="000000"/>
              </a:buClr>
              <a:buFont typeface="Arial" panose="020B0604020202020204" pitchFamily="34" charset="0"/>
              <a:buChar char="•"/>
            </a:pPr>
            <a:r>
              <a:rPr lang="en-GB" altLang="en-US" sz="2800" dirty="0">
                <a:solidFill>
                  <a:schemeClr val="accent1"/>
                </a:solidFill>
              </a:rPr>
              <a:t>know who their local authority contact is </a:t>
            </a:r>
          </a:p>
          <a:p>
            <a:pPr lvl="3">
              <a:buClr>
                <a:srgbClr val="000000"/>
              </a:buClr>
              <a:buFont typeface="Arial" panose="020B0604020202020204" pitchFamily="34" charset="0"/>
              <a:buChar char="•"/>
            </a:pPr>
            <a:r>
              <a:rPr lang="en-GB" altLang="en-US" sz="2800" dirty="0">
                <a:solidFill>
                  <a:schemeClr val="accent1"/>
                </a:solidFill>
              </a:rPr>
              <a:t>know their DSP</a:t>
            </a:r>
          </a:p>
          <a:p>
            <a:endParaRPr lang="en-GB" dirty="0"/>
          </a:p>
        </p:txBody>
      </p:sp>
    </p:spTree>
    <p:extLst>
      <p:ext uri="{BB962C8B-B14F-4D97-AF65-F5344CB8AC3E}">
        <p14:creationId xmlns:p14="http://schemas.microsoft.com/office/powerpoint/2010/main" val="3602889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9830002-49EF-351B-DA92-BAA783FD6848}"/>
              </a:ext>
            </a:extLst>
          </p:cNvPr>
          <p:cNvSpPr>
            <a:spLocks noGrp="1"/>
          </p:cNvSpPr>
          <p:nvPr>
            <p:ph type="title"/>
          </p:nvPr>
        </p:nvSpPr>
        <p:spPr/>
        <p:txBody>
          <a:bodyPr/>
          <a:lstStyle/>
          <a:p>
            <a:r>
              <a:rPr lang="en-GB" altLang="en-US" sz="4400" b="1" dirty="0">
                <a:solidFill>
                  <a:schemeClr val="accent1"/>
                </a:solidFill>
              </a:rPr>
              <a:t>Safeguarding      </a:t>
            </a:r>
            <a:r>
              <a:rPr lang="en-GB" altLang="en-US" sz="4400" dirty="0"/>
              <a:t>       </a:t>
            </a:r>
            <a:endParaRPr lang="en-GB" dirty="0"/>
          </a:p>
        </p:txBody>
      </p:sp>
      <p:sp>
        <p:nvSpPr>
          <p:cNvPr id="5" name="Content Placeholder 4">
            <a:extLst>
              <a:ext uri="{FF2B5EF4-FFF2-40B4-BE49-F238E27FC236}">
                <a16:creationId xmlns:a16="http://schemas.microsoft.com/office/drawing/2014/main" id="{08E3AF33-4BC1-26F3-681C-3AE1BA4CD95F}"/>
              </a:ext>
            </a:extLst>
          </p:cNvPr>
          <p:cNvSpPr>
            <a:spLocks noGrp="1"/>
          </p:cNvSpPr>
          <p:nvPr>
            <p:ph idx="1"/>
          </p:nvPr>
        </p:nvSpPr>
        <p:spPr/>
        <p:txBody>
          <a:bodyPr>
            <a:normAutofit fontScale="77500" lnSpcReduction="20000"/>
          </a:bodyPr>
          <a:lstStyle/>
          <a:p>
            <a:pPr marL="109537" indent="0" eaLnBrk="1" fontAlgn="auto" hangingPunct="1">
              <a:spcAft>
                <a:spcPts val="0"/>
              </a:spcAft>
              <a:buFont typeface="Wingdings 3" panose="05040102010807070707" pitchFamily="18" charset="2"/>
              <a:buNone/>
              <a:defRPr/>
            </a:pPr>
            <a:r>
              <a:rPr lang="en-US" sz="2600" b="1" dirty="0">
                <a:solidFill>
                  <a:schemeClr val="accent1"/>
                </a:solidFill>
              </a:rPr>
              <a:t>Safeguarding </a:t>
            </a:r>
            <a:r>
              <a:rPr lang="en-US" sz="2600" dirty="0">
                <a:solidFill>
                  <a:schemeClr val="accent1"/>
                </a:solidFill>
              </a:rPr>
              <a:t>covers more than the contribution made to child protection in relation to individual children. </a:t>
            </a:r>
          </a:p>
          <a:p>
            <a:pPr marL="109537" indent="0" eaLnBrk="1" fontAlgn="auto" hangingPunct="1">
              <a:spcAft>
                <a:spcPts val="0"/>
              </a:spcAft>
              <a:buFont typeface="Wingdings 3" panose="05040102010807070707" pitchFamily="18" charset="2"/>
              <a:buNone/>
              <a:defRPr/>
            </a:pPr>
            <a:r>
              <a:rPr lang="en-US" sz="2600" b="1" dirty="0">
                <a:solidFill>
                  <a:schemeClr val="accent1"/>
                </a:solidFill>
              </a:rPr>
              <a:t>Safeguarding</a:t>
            </a:r>
            <a:r>
              <a:rPr lang="en-US" sz="2600" dirty="0">
                <a:solidFill>
                  <a:schemeClr val="accent1"/>
                </a:solidFill>
              </a:rPr>
              <a:t> includes: </a:t>
            </a:r>
          </a:p>
          <a:p>
            <a:pPr eaLnBrk="1" fontAlgn="auto" hangingPunct="1">
              <a:spcAft>
                <a:spcPts val="0"/>
              </a:spcAft>
              <a:defRPr/>
            </a:pPr>
            <a:r>
              <a:rPr lang="en-US" sz="2600" dirty="0">
                <a:solidFill>
                  <a:schemeClr val="accent1"/>
                </a:solidFill>
              </a:rPr>
              <a:t>the safe recruitment, supervision, training and management of staff</a:t>
            </a:r>
          </a:p>
          <a:p>
            <a:pPr eaLnBrk="1" fontAlgn="auto" hangingPunct="1">
              <a:spcAft>
                <a:spcPts val="0"/>
              </a:spcAft>
              <a:defRPr/>
            </a:pPr>
            <a:r>
              <a:rPr lang="en-US" sz="2600" dirty="0">
                <a:solidFill>
                  <a:schemeClr val="accent1"/>
                </a:solidFill>
              </a:rPr>
              <a:t>how staff manage pupils’ </a:t>
            </a:r>
            <a:r>
              <a:rPr lang="en-US" sz="2600" dirty="0" err="1">
                <a:solidFill>
                  <a:schemeClr val="accent1"/>
                </a:solidFill>
              </a:rPr>
              <a:t>behaviour</a:t>
            </a:r>
            <a:r>
              <a:rPr lang="en-US" sz="2600" dirty="0">
                <a:solidFill>
                  <a:schemeClr val="accent1"/>
                </a:solidFill>
              </a:rPr>
              <a:t> </a:t>
            </a:r>
          </a:p>
          <a:p>
            <a:pPr eaLnBrk="1" fontAlgn="auto" hangingPunct="1">
              <a:spcAft>
                <a:spcPts val="0"/>
              </a:spcAft>
              <a:defRPr/>
            </a:pPr>
            <a:r>
              <a:rPr lang="en-US" sz="2600" dirty="0">
                <a:solidFill>
                  <a:schemeClr val="accent1"/>
                </a:solidFill>
              </a:rPr>
              <a:t>pupil health and safety</a:t>
            </a:r>
          </a:p>
          <a:p>
            <a:pPr eaLnBrk="1" fontAlgn="auto" hangingPunct="1">
              <a:spcAft>
                <a:spcPts val="0"/>
              </a:spcAft>
              <a:defRPr/>
            </a:pPr>
            <a:r>
              <a:rPr lang="en-US" sz="2600" dirty="0">
                <a:solidFill>
                  <a:schemeClr val="accent1"/>
                </a:solidFill>
              </a:rPr>
              <a:t>bullying</a:t>
            </a:r>
          </a:p>
          <a:p>
            <a:pPr eaLnBrk="1" fontAlgn="auto" hangingPunct="1">
              <a:spcAft>
                <a:spcPts val="0"/>
              </a:spcAft>
              <a:defRPr/>
            </a:pPr>
            <a:r>
              <a:rPr lang="en-US" sz="2600" dirty="0">
                <a:solidFill>
                  <a:schemeClr val="accent1"/>
                </a:solidFill>
              </a:rPr>
              <a:t>arrangements for meeting the needs of children with medical conditions</a:t>
            </a:r>
          </a:p>
          <a:p>
            <a:pPr eaLnBrk="1" fontAlgn="auto" hangingPunct="1">
              <a:spcAft>
                <a:spcPts val="0"/>
              </a:spcAft>
              <a:defRPr/>
            </a:pPr>
            <a:r>
              <a:rPr lang="en-US" sz="2600" dirty="0">
                <a:solidFill>
                  <a:schemeClr val="accent1"/>
                </a:solidFill>
              </a:rPr>
              <a:t>education around sex and relationships; drugs and substance misuse</a:t>
            </a:r>
          </a:p>
          <a:p>
            <a:pPr eaLnBrk="1" fontAlgn="auto" hangingPunct="1">
              <a:spcAft>
                <a:spcPts val="0"/>
              </a:spcAft>
              <a:defRPr/>
            </a:pPr>
            <a:r>
              <a:rPr lang="en-US" sz="2600" dirty="0">
                <a:solidFill>
                  <a:schemeClr val="accent1"/>
                </a:solidFill>
              </a:rPr>
              <a:t>It concerns the factors that contribute to promoting the </a:t>
            </a:r>
            <a:r>
              <a:rPr lang="en-US" sz="2600" b="1" dirty="0">
                <a:solidFill>
                  <a:schemeClr val="accent1"/>
                </a:solidFill>
              </a:rPr>
              <a:t>welfare</a:t>
            </a:r>
            <a:r>
              <a:rPr lang="en-US" sz="2600" dirty="0">
                <a:solidFill>
                  <a:schemeClr val="accent1"/>
                </a:solidFill>
              </a:rPr>
              <a:t> of children and young people.</a:t>
            </a:r>
          </a:p>
          <a:p>
            <a:endParaRPr lang="en-GB" dirty="0"/>
          </a:p>
        </p:txBody>
      </p:sp>
      <p:pic>
        <p:nvPicPr>
          <p:cNvPr id="6" name="Picture 6">
            <a:extLst>
              <a:ext uri="{FF2B5EF4-FFF2-40B4-BE49-F238E27FC236}">
                <a16:creationId xmlns:a16="http://schemas.microsoft.com/office/drawing/2014/main" id="{45F22C77-3858-FF46-8B0D-D5A368D1AE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4415" y="752475"/>
            <a:ext cx="2213915"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1740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DEFCD90-2BFA-F2AB-6379-69E1E24475AE}"/>
              </a:ext>
            </a:extLst>
          </p:cNvPr>
          <p:cNvSpPr>
            <a:spLocks noGrp="1"/>
          </p:cNvSpPr>
          <p:nvPr>
            <p:ph type="title"/>
          </p:nvPr>
        </p:nvSpPr>
        <p:spPr/>
        <p:txBody>
          <a:bodyPr/>
          <a:lstStyle/>
          <a:p>
            <a:r>
              <a:rPr lang="en-US" altLang="en-US" sz="4400" b="1" dirty="0">
                <a:solidFill>
                  <a:schemeClr val="accent1"/>
                </a:solidFill>
              </a:rPr>
              <a:t>Creating a Safe Environment </a:t>
            </a:r>
            <a:br>
              <a:rPr lang="en-US" altLang="en-US" sz="4400" b="1" dirty="0">
                <a:solidFill>
                  <a:schemeClr val="accent1"/>
                </a:solidFill>
              </a:rPr>
            </a:br>
            <a:r>
              <a:rPr lang="en-US" altLang="en-US" sz="4400" b="1" dirty="0">
                <a:solidFill>
                  <a:schemeClr val="accent1"/>
                </a:solidFill>
              </a:rPr>
              <a:t>in Schools</a:t>
            </a:r>
            <a:endParaRPr lang="en-GB" b="1" dirty="0">
              <a:solidFill>
                <a:schemeClr val="accent1"/>
              </a:solidFill>
            </a:endParaRPr>
          </a:p>
        </p:txBody>
      </p:sp>
      <p:sp>
        <p:nvSpPr>
          <p:cNvPr id="5" name="Content Placeholder 4">
            <a:extLst>
              <a:ext uri="{FF2B5EF4-FFF2-40B4-BE49-F238E27FC236}">
                <a16:creationId xmlns:a16="http://schemas.microsoft.com/office/drawing/2014/main" id="{45439393-48CC-B8AA-A6AC-30D3163D59B4}"/>
              </a:ext>
            </a:extLst>
          </p:cNvPr>
          <p:cNvSpPr>
            <a:spLocks noGrp="1"/>
          </p:cNvSpPr>
          <p:nvPr>
            <p:ph idx="1"/>
          </p:nvPr>
        </p:nvSpPr>
        <p:spPr/>
        <p:txBody>
          <a:bodyPr>
            <a:normAutofit/>
          </a:bodyPr>
          <a:lstStyle/>
          <a:p>
            <a:pPr eaLnBrk="1" fontAlgn="auto" hangingPunct="1">
              <a:spcAft>
                <a:spcPts val="0"/>
              </a:spcAft>
              <a:defRPr/>
            </a:pPr>
            <a:r>
              <a:rPr lang="en-US" sz="2400" dirty="0">
                <a:solidFill>
                  <a:schemeClr val="accent1"/>
                </a:solidFill>
              </a:rPr>
              <a:t>Creating and maintaining a safe learning environment </a:t>
            </a:r>
          </a:p>
          <a:p>
            <a:pPr eaLnBrk="1" fontAlgn="auto" hangingPunct="1">
              <a:spcAft>
                <a:spcPts val="0"/>
              </a:spcAft>
              <a:defRPr/>
            </a:pPr>
            <a:r>
              <a:rPr lang="en-US" sz="2400" dirty="0">
                <a:solidFill>
                  <a:schemeClr val="accent1"/>
                </a:solidFill>
              </a:rPr>
              <a:t>Identifying where there are child welfare concerns and taking action to address these, where appropriate, in partnership with other agencies</a:t>
            </a:r>
          </a:p>
          <a:p>
            <a:pPr eaLnBrk="1" fontAlgn="auto" hangingPunct="1">
              <a:spcAft>
                <a:spcPts val="0"/>
              </a:spcAft>
              <a:defRPr/>
            </a:pPr>
            <a:r>
              <a:rPr lang="en-US" sz="2400" dirty="0">
                <a:solidFill>
                  <a:schemeClr val="accent1"/>
                </a:solidFill>
              </a:rPr>
              <a:t>Developing children’s </a:t>
            </a:r>
            <a:r>
              <a:rPr lang="en-US" sz="2400" b="1" dirty="0">
                <a:solidFill>
                  <a:schemeClr val="accent1"/>
                </a:solidFill>
              </a:rPr>
              <a:t>understanding, awareness and resilience </a:t>
            </a:r>
            <a:r>
              <a:rPr lang="en-US" sz="2400" dirty="0">
                <a:solidFill>
                  <a:schemeClr val="accent1"/>
                </a:solidFill>
              </a:rPr>
              <a:t>through the curriculum    </a:t>
            </a:r>
            <a:endParaRPr lang="en-GB" sz="2400" dirty="0">
              <a:solidFill>
                <a:schemeClr val="accent1"/>
              </a:solidFill>
            </a:endParaRPr>
          </a:p>
        </p:txBody>
      </p:sp>
      <p:pic>
        <p:nvPicPr>
          <p:cNvPr id="6" name="Picture 8">
            <a:extLst>
              <a:ext uri="{FF2B5EF4-FFF2-40B4-BE49-F238E27FC236}">
                <a16:creationId xmlns:a16="http://schemas.microsoft.com/office/drawing/2014/main" id="{BE17E902-ED73-C256-6F77-731BA89D8F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6495" y="5117284"/>
            <a:ext cx="2567032" cy="1550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910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A301406-516D-B823-CFEE-6913599D694D}"/>
              </a:ext>
            </a:extLst>
          </p:cNvPr>
          <p:cNvSpPr>
            <a:spLocks noGrp="1"/>
          </p:cNvSpPr>
          <p:nvPr>
            <p:ph type="title"/>
          </p:nvPr>
        </p:nvSpPr>
        <p:spPr/>
        <p:txBody>
          <a:bodyPr/>
          <a:lstStyle/>
          <a:p>
            <a:r>
              <a:rPr lang="en-GB" altLang="en-US" b="1" dirty="0">
                <a:solidFill>
                  <a:schemeClr val="accent1"/>
                </a:solidFill>
              </a:rPr>
              <a:t>Creating a Safe Environment</a:t>
            </a:r>
            <a:endParaRPr lang="en-GB" b="1" dirty="0">
              <a:solidFill>
                <a:schemeClr val="accent1"/>
              </a:solidFill>
            </a:endParaRPr>
          </a:p>
        </p:txBody>
      </p:sp>
      <p:sp>
        <p:nvSpPr>
          <p:cNvPr id="5" name="Content Placeholder 4">
            <a:extLst>
              <a:ext uri="{FF2B5EF4-FFF2-40B4-BE49-F238E27FC236}">
                <a16:creationId xmlns:a16="http://schemas.microsoft.com/office/drawing/2014/main" id="{200ED38A-1552-54FF-3E30-A1E8262DABC9}"/>
              </a:ext>
            </a:extLst>
          </p:cNvPr>
          <p:cNvSpPr>
            <a:spLocks noGrp="1"/>
          </p:cNvSpPr>
          <p:nvPr>
            <p:ph idx="1"/>
          </p:nvPr>
        </p:nvSpPr>
        <p:spPr/>
        <p:txBody>
          <a:bodyPr/>
          <a:lstStyle/>
          <a:p>
            <a:pPr eaLnBrk="1" hangingPunct="1">
              <a:spcBef>
                <a:spcPct val="0"/>
              </a:spcBef>
            </a:pPr>
            <a:r>
              <a:rPr lang="en-US" altLang="en-US" sz="2400" dirty="0">
                <a:solidFill>
                  <a:schemeClr val="accent1"/>
                </a:solidFill>
                <a:ea typeface="ＭＳ Ｐゴシック" panose="020B0600070205080204" pitchFamily="34" charset="-128"/>
              </a:rPr>
              <a:t>Prevent unsuitable people from working with children and young people </a:t>
            </a:r>
          </a:p>
          <a:p>
            <a:pPr eaLnBrk="1" hangingPunct="1">
              <a:spcBef>
                <a:spcPct val="0"/>
              </a:spcBef>
            </a:pPr>
            <a:r>
              <a:rPr lang="en-US" altLang="en-US" sz="2400" dirty="0">
                <a:solidFill>
                  <a:schemeClr val="accent1"/>
                </a:solidFill>
                <a:ea typeface="ＭＳ Ｐゴシック" panose="020B0600070205080204" pitchFamily="34" charset="-128"/>
              </a:rPr>
              <a:t>Promote safe practice and challenge poor and unsafe practice</a:t>
            </a:r>
          </a:p>
          <a:p>
            <a:pPr eaLnBrk="1" hangingPunct="1">
              <a:spcBef>
                <a:spcPct val="0"/>
              </a:spcBef>
            </a:pPr>
            <a:r>
              <a:rPr lang="en-US" altLang="en-US" sz="2400" dirty="0">
                <a:solidFill>
                  <a:schemeClr val="accent1"/>
                </a:solidFill>
                <a:ea typeface="ＭＳ Ｐゴシック" panose="020B0600070205080204" pitchFamily="34" charset="-128"/>
              </a:rPr>
              <a:t>Identify instances in which there are grounds for concern about a child’s welfare, and initiate or take appropriate action to keep them safe</a:t>
            </a:r>
          </a:p>
          <a:p>
            <a:pPr eaLnBrk="1" hangingPunct="1">
              <a:spcBef>
                <a:spcPct val="0"/>
              </a:spcBef>
            </a:pPr>
            <a:r>
              <a:rPr lang="en-US" altLang="en-US" sz="2400" dirty="0">
                <a:solidFill>
                  <a:schemeClr val="accent1"/>
                </a:solidFill>
                <a:ea typeface="ＭＳ Ｐゴシック" panose="020B0600070205080204" pitchFamily="34" charset="-128"/>
              </a:rPr>
              <a:t>Contribute to effective multi-agency working between all those involved with providing services for children and young people</a:t>
            </a:r>
          </a:p>
          <a:p>
            <a:endParaRPr lang="en-GB" dirty="0"/>
          </a:p>
        </p:txBody>
      </p:sp>
      <p:pic>
        <p:nvPicPr>
          <p:cNvPr id="6" name="Picture 8">
            <a:extLst>
              <a:ext uri="{FF2B5EF4-FFF2-40B4-BE49-F238E27FC236}">
                <a16:creationId xmlns:a16="http://schemas.microsoft.com/office/drawing/2014/main" id="{137F6978-F597-9EA5-C86E-FCC5A14E48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0602" y="596900"/>
            <a:ext cx="1669251"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8580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1E57D86-1A59-60DB-0815-ED937AE80777}"/>
              </a:ext>
            </a:extLst>
          </p:cNvPr>
          <p:cNvSpPr>
            <a:spLocks noGrp="1"/>
          </p:cNvSpPr>
          <p:nvPr>
            <p:ph type="title"/>
          </p:nvPr>
        </p:nvSpPr>
        <p:spPr/>
        <p:txBody>
          <a:bodyPr/>
          <a:lstStyle/>
          <a:p>
            <a:r>
              <a:rPr lang="en-US" altLang="en-US" sz="4400" b="1" dirty="0">
                <a:solidFill>
                  <a:schemeClr val="accent1"/>
                </a:solidFill>
              </a:rPr>
              <a:t>How?                       </a:t>
            </a:r>
            <a:endParaRPr lang="en-GB" b="1" dirty="0">
              <a:solidFill>
                <a:schemeClr val="accent1"/>
              </a:solidFill>
            </a:endParaRPr>
          </a:p>
        </p:txBody>
      </p:sp>
      <p:sp>
        <p:nvSpPr>
          <p:cNvPr id="5" name="Content Placeholder 4">
            <a:extLst>
              <a:ext uri="{FF2B5EF4-FFF2-40B4-BE49-F238E27FC236}">
                <a16:creationId xmlns:a16="http://schemas.microsoft.com/office/drawing/2014/main" id="{7D1E3418-C1EE-27E2-754E-B23AB1807EAA}"/>
              </a:ext>
            </a:extLst>
          </p:cNvPr>
          <p:cNvSpPr>
            <a:spLocks noGrp="1"/>
          </p:cNvSpPr>
          <p:nvPr>
            <p:ph idx="1"/>
          </p:nvPr>
        </p:nvSpPr>
        <p:spPr/>
        <p:txBody>
          <a:bodyPr/>
          <a:lstStyle/>
          <a:p>
            <a:pPr marL="457200" indent="-457200" eaLnBrk="1" fontAlgn="auto" hangingPunct="1">
              <a:spcAft>
                <a:spcPts val="0"/>
              </a:spcAft>
              <a:buClr>
                <a:schemeClr val="accent3"/>
              </a:buClr>
              <a:defRPr/>
            </a:pPr>
            <a:r>
              <a:rPr lang="en-GB" sz="2400" dirty="0">
                <a:solidFill>
                  <a:schemeClr val="accent1"/>
                </a:solidFill>
              </a:rPr>
              <a:t>Promoting self esteem</a:t>
            </a:r>
          </a:p>
          <a:p>
            <a:pPr marL="457200" indent="-457200" eaLnBrk="1" fontAlgn="auto" hangingPunct="1">
              <a:spcAft>
                <a:spcPts val="0"/>
              </a:spcAft>
              <a:buClr>
                <a:schemeClr val="accent3"/>
              </a:buClr>
              <a:defRPr/>
            </a:pPr>
            <a:r>
              <a:rPr lang="en-GB" sz="2400" dirty="0">
                <a:solidFill>
                  <a:schemeClr val="accent1"/>
                </a:solidFill>
              </a:rPr>
              <a:t>Promoting confidence</a:t>
            </a:r>
          </a:p>
          <a:p>
            <a:pPr marL="457200" indent="-457200" eaLnBrk="1" fontAlgn="auto" hangingPunct="1">
              <a:spcAft>
                <a:spcPts val="0"/>
              </a:spcAft>
              <a:buClr>
                <a:schemeClr val="accent3"/>
              </a:buClr>
              <a:defRPr/>
            </a:pPr>
            <a:r>
              <a:rPr lang="en-GB" sz="2400" dirty="0">
                <a:solidFill>
                  <a:schemeClr val="accent1"/>
                </a:solidFill>
              </a:rPr>
              <a:t>Good lines of communication between pupils and staff</a:t>
            </a:r>
          </a:p>
          <a:p>
            <a:pPr marL="457200" indent="-457200" eaLnBrk="1" fontAlgn="auto" hangingPunct="1">
              <a:spcAft>
                <a:spcPts val="0"/>
              </a:spcAft>
              <a:buClr>
                <a:schemeClr val="accent3"/>
              </a:buClr>
              <a:defRPr/>
            </a:pPr>
            <a:r>
              <a:rPr lang="en-GB" sz="2400" dirty="0">
                <a:solidFill>
                  <a:schemeClr val="accent1"/>
                </a:solidFill>
              </a:rPr>
              <a:t>An ethos where children feel safe- are encouraged to talk, and where we listen to them</a:t>
            </a:r>
          </a:p>
          <a:p>
            <a:pPr marL="457200" indent="-457200" eaLnBrk="1" fontAlgn="auto" hangingPunct="1">
              <a:spcAft>
                <a:spcPts val="0"/>
              </a:spcAft>
              <a:buClr>
                <a:schemeClr val="accent3"/>
              </a:buClr>
              <a:defRPr/>
            </a:pPr>
            <a:r>
              <a:rPr lang="en-GB" sz="2400" dirty="0">
                <a:solidFill>
                  <a:schemeClr val="accent1"/>
                </a:solidFill>
              </a:rPr>
              <a:t>Children can trust the adults in school if they are worried or in trouble.</a:t>
            </a:r>
          </a:p>
          <a:p>
            <a:endParaRPr lang="en-GB" dirty="0"/>
          </a:p>
        </p:txBody>
      </p:sp>
      <p:pic>
        <p:nvPicPr>
          <p:cNvPr id="6" name="Picture 7">
            <a:extLst>
              <a:ext uri="{FF2B5EF4-FFF2-40B4-BE49-F238E27FC236}">
                <a16:creationId xmlns:a16="http://schemas.microsoft.com/office/drawing/2014/main" id="{FB9E834C-B393-6E6E-6AB5-42D32836B4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8313" y="282805"/>
            <a:ext cx="2837468" cy="177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0045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612A1BF-591E-AFCF-AAF6-02787E8D2B41}"/>
              </a:ext>
            </a:extLst>
          </p:cNvPr>
          <p:cNvSpPr>
            <a:spLocks noGrp="1"/>
          </p:cNvSpPr>
          <p:nvPr>
            <p:ph type="title"/>
          </p:nvPr>
        </p:nvSpPr>
        <p:spPr/>
        <p:txBody>
          <a:bodyPr/>
          <a:lstStyle/>
          <a:p>
            <a:r>
              <a:rPr lang="en-GB" altLang="en-US" sz="4000" b="1" dirty="0">
                <a:solidFill>
                  <a:schemeClr val="accent1"/>
                </a:solidFill>
                <a:latin typeface="+mn-lt"/>
              </a:rPr>
              <a:t>Safeguarding in Practice </a:t>
            </a:r>
            <a:br>
              <a:rPr lang="en-GB" altLang="en-US" sz="4000" dirty="0"/>
            </a:br>
            <a:endParaRPr lang="en-GB" dirty="0"/>
          </a:p>
        </p:txBody>
      </p:sp>
      <p:sp>
        <p:nvSpPr>
          <p:cNvPr id="5" name="Content Placeholder 4">
            <a:extLst>
              <a:ext uri="{FF2B5EF4-FFF2-40B4-BE49-F238E27FC236}">
                <a16:creationId xmlns:a16="http://schemas.microsoft.com/office/drawing/2014/main" id="{0AA76879-923A-6048-A4D2-D7891221EAB7}"/>
              </a:ext>
            </a:extLst>
          </p:cNvPr>
          <p:cNvSpPr>
            <a:spLocks noGrp="1"/>
          </p:cNvSpPr>
          <p:nvPr>
            <p:ph idx="1"/>
          </p:nvPr>
        </p:nvSpPr>
        <p:spPr/>
        <p:txBody>
          <a:bodyPr/>
          <a:lstStyle/>
          <a:p>
            <a:pPr marL="109537" indent="0" eaLnBrk="1" fontAlgn="auto" hangingPunct="1">
              <a:spcAft>
                <a:spcPts val="0"/>
              </a:spcAft>
              <a:buFont typeface="Wingdings 3" panose="05040102010807070707" pitchFamily="18" charset="2"/>
              <a:buNone/>
              <a:defRPr/>
            </a:pPr>
            <a:r>
              <a:rPr lang="en-GB" altLang="en-US" sz="2400" dirty="0">
                <a:solidFill>
                  <a:schemeClr val="accent1"/>
                </a:solidFill>
                <a:ea typeface="ＭＳ Ｐゴシック" pitchFamily="34" charset="-128"/>
              </a:rPr>
              <a:t>Every school and organisation must have a </a:t>
            </a:r>
          </a:p>
          <a:p>
            <a:pPr eaLnBrk="1" fontAlgn="auto" hangingPunct="1">
              <a:spcAft>
                <a:spcPts val="0"/>
              </a:spcAft>
              <a:defRPr/>
            </a:pPr>
            <a:r>
              <a:rPr lang="en-GB" altLang="en-US" sz="2400" b="1" dirty="0">
                <a:solidFill>
                  <a:schemeClr val="accent1"/>
                </a:solidFill>
                <a:ea typeface="ＭＳ Ｐゴシック" pitchFamily="34" charset="-128"/>
              </a:rPr>
              <a:t>Safeguarding policy</a:t>
            </a:r>
          </a:p>
          <a:p>
            <a:pPr eaLnBrk="1" fontAlgn="auto" hangingPunct="1">
              <a:spcAft>
                <a:spcPts val="0"/>
              </a:spcAft>
              <a:defRPr/>
            </a:pPr>
            <a:r>
              <a:rPr lang="en-GB" altLang="en-US" sz="2400" b="1" dirty="0">
                <a:solidFill>
                  <a:schemeClr val="accent1"/>
                </a:solidFill>
                <a:ea typeface="ＭＳ Ｐゴシック" pitchFamily="34" charset="-128"/>
              </a:rPr>
              <a:t>Child Protection and Procedure Policy</a:t>
            </a:r>
          </a:p>
          <a:p>
            <a:pPr eaLnBrk="1" fontAlgn="auto" hangingPunct="1">
              <a:spcAft>
                <a:spcPts val="0"/>
              </a:spcAft>
              <a:defRPr/>
            </a:pPr>
            <a:r>
              <a:rPr lang="en-GB" altLang="en-US" sz="2400" b="1" dirty="0">
                <a:solidFill>
                  <a:schemeClr val="accent1"/>
                </a:solidFill>
                <a:ea typeface="ＭＳ Ｐゴシック" pitchFamily="34" charset="-128"/>
              </a:rPr>
              <a:t>Whistleblowing policy</a:t>
            </a:r>
          </a:p>
          <a:p>
            <a:pPr marL="109537" indent="0" eaLnBrk="1" fontAlgn="auto" hangingPunct="1">
              <a:spcAft>
                <a:spcPts val="0"/>
              </a:spcAft>
              <a:buFont typeface="Wingdings 3" panose="05040102010807070707" pitchFamily="18" charset="2"/>
              <a:buNone/>
              <a:defRPr/>
            </a:pPr>
            <a:r>
              <a:rPr lang="en-GB" altLang="en-US" sz="2400" i="1" dirty="0">
                <a:solidFill>
                  <a:schemeClr val="accent1"/>
                </a:solidFill>
                <a:ea typeface="ＭＳ Ｐゴシック" pitchFamily="34" charset="-128"/>
              </a:rPr>
              <a:t>e.g. </a:t>
            </a:r>
          </a:p>
          <a:p>
            <a:pPr marL="109537" indent="0" eaLnBrk="1" fontAlgn="auto" hangingPunct="1">
              <a:spcAft>
                <a:spcPts val="0"/>
              </a:spcAft>
              <a:buFont typeface="Wingdings 3" panose="05040102010807070707" pitchFamily="18" charset="2"/>
              <a:buNone/>
              <a:defRPr/>
            </a:pPr>
            <a:r>
              <a:rPr lang="en-GB" altLang="en-US" sz="2400" i="1" dirty="0">
                <a:ea typeface="ＭＳ Ｐゴシック" pitchFamily="34" charset="-128"/>
              </a:rPr>
              <a:t>WRU  </a:t>
            </a:r>
            <a:r>
              <a:rPr lang="en-GB" dirty="0">
                <a:hlinkClick r:id="rId3"/>
              </a:rPr>
              <a:t>https://community.wru.wales/governance/policy-and-integrity/safeguarding/</a:t>
            </a:r>
            <a:r>
              <a:rPr lang="en-GB" dirty="0"/>
              <a:t> </a:t>
            </a:r>
          </a:p>
          <a:p>
            <a:endParaRPr lang="en-GB" dirty="0"/>
          </a:p>
        </p:txBody>
      </p:sp>
    </p:spTree>
    <p:extLst>
      <p:ext uri="{BB962C8B-B14F-4D97-AF65-F5344CB8AC3E}">
        <p14:creationId xmlns:p14="http://schemas.microsoft.com/office/powerpoint/2010/main" val="979296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77375E1-A926-D39A-0095-438986FA16DF}"/>
              </a:ext>
            </a:extLst>
          </p:cNvPr>
          <p:cNvSpPr>
            <a:spLocks noGrp="1"/>
          </p:cNvSpPr>
          <p:nvPr>
            <p:ph type="title"/>
          </p:nvPr>
        </p:nvSpPr>
        <p:spPr/>
        <p:txBody>
          <a:bodyPr/>
          <a:lstStyle/>
          <a:p>
            <a:r>
              <a:rPr lang="en-GB" altLang="en-US" sz="4400" b="1" dirty="0">
                <a:solidFill>
                  <a:schemeClr val="accent1"/>
                </a:solidFill>
                <a:latin typeface="+mn-lt"/>
              </a:rPr>
              <a:t>Safeguarding in Practice</a:t>
            </a:r>
            <a:endParaRPr lang="en-GB" b="1" dirty="0">
              <a:solidFill>
                <a:schemeClr val="accent1"/>
              </a:solidFill>
              <a:latin typeface="+mn-lt"/>
            </a:endParaRPr>
          </a:p>
        </p:txBody>
      </p:sp>
      <p:sp>
        <p:nvSpPr>
          <p:cNvPr id="7" name="Content Placeholder 6">
            <a:extLst>
              <a:ext uri="{FF2B5EF4-FFF2-40B4-BE49-F238E27FC236}">
                <a16:creationId xmlns:a16="http://schemas.microsoft.com/office/drawing/2014/main" id="{D65805B1-CF2E-65C0-9A80-E43816F67CEE}"/>
              </a:ext>
            </a:extLst>
          </p:cNvPr>
          <p:cNvSpPr>
            <a:spLocks noGrp="1"/>
          </p:cNvSpPr>
          <p:nvPr>
            <p:ph idx="1"/>
          </p:nvPr>
        </p:nvSpPr>
        <p:spPr/>
        <p:txBody>
          <a:bodyPr/>
          <a:lstStyle/>
          <a:p>
            <a:pPr marL="109537" indent="0" eaLnBrk="1" fontAlgn="auto" hangingPunct="1">
              <a:spcAft>
                <a:spcPts val="0"/>
              </a:spcAft>
              <a:buFont typeface="Wingdings 3" panose="05040102010807070707" pitchFamily="18" charset="2"/>
              <a:buNone/>
              <a:defRPr/>
            </a:pPr>
            <a:r>
              <a:rPr lang="en-GB" altLang="en-US" sz="2400" dirty="0">
                <a:solidFill>
                  <a:schemeClr val="accent1"/>
                </a:solidFill>
                <a:ea typeface="ＭＳ Ｐゴシック" pitchFamily="34" charset="-128"/>
              </a:rPr>
              <a:t>Schools also have:</a:t>
            </a:r>
          </a:p>
          <a:p>
            <a:pPr eaLnBrk="1" fontAlgn="auto" hangingPunct="1">
              <a:spcAft>
                <a:spcPts val="0"/>
              </a:spcAft>
              <a:defRPr/>
            </a:pPr>
            <a:r>
              <a:rPr lang="en-GB" altLang="en-US" sz="2400" b="1" dirty="0">
                <a:solidFill>
                  <a:schemeClr val="accent1"/>
                </a:solidFill>
                <a:ea typeface="ＭＳ Ｐゴシック" pitchFamily="34" charset="-128"/>
              </a:rPr>
              <a:t>Acceptable  ICT Use Policy</a:t>
            </a:r>
          </a:p>
          <a:p>
            <a:pPr eaLnBrk="1" fontAlgn="auto" hangingPunct="1">
              <a:spcAft>
                <a:spcPts val="0"/>
              </a:spcAft>
              <a:defRPr/>
            </a:pPr>
            <a:r>
              <a:rPr lang="en-GB" altLang="en-US" sz="2400" b="1" dirty="0">
                <a:solidFill>
                  <a:schemeClr val="accent1"/>
                </a:solidFill>
                <a:ea typeface="ＭＳ Ｐゴシック" pitchFamily="34" charset="-128"/>
              </a:rPr>
              <a:t>Mobile Technology Policy </a:t>
            </a:r>
          </a:p>
          <a:p>
            <a:pPr eaLnBrk="1" fontAlgn="auto" hangingPunct="1">
              <a:spcAft>
                <a:spcPts val="0"/>
              </a:spcAft>
              <a:defRPr/>
            </a:pPr>
            <a:r>
              <a:rPr lang="en-GB" altLang="en-US" sz="2400" b="1" dirty="0">
                <a:solidFill>
                  <a:schemeClr val="accent1"/>
                </a:solidFill>
                <a:ea typeface="ＭＳ Ｐゴシック" pitchFamily="34" charset="-128"/>
              </a:rPr>
              <a:t>Positive Handling Policy</a:t>
            </a:r>
          </a:p>
          <a:p>
            <a:pPr eaLnBrk="1" fontAlgn="auto" hangingPunct="1">
              <a:spcAft>
                <a:spcPts val="0"/>
              </a:spcAft>
              <a:defRPr/>
            </a:pPr>
            <a:r>
              <a:rPr lang="en-GB" altLang="en-US" sz="2400" b="1" dirty="0">
                <a:solidFill>
                  <a:schemeClr val="accent1"/>
                </a:solidFill>
                <a:ea typeface="ＭＳ Ｐゴシック" pitchFamily="34" charset="-128"/>
              </a:rPr>
              <a:t>Make sure that you are familiar with these within your own organisations/settings.</a:t>
            </a:r>
          </a:p>
          <a:p>
            <a:pPr eaLnBrk="1" fontAlgn="auto" hangingPunct="1">
              <a:spcAft>
                <a:spcPts val="0"/>
              </a:spcAft>
              <a:defRPr/>
            </a:pPr>
            <a:endParaRPr lang="en-GB" altLang="en-US" sz="2400" b="1" dirty="0">
              <a:solidFill>
                <a:schemeClr val="accent1"/>
              </a:solidFill>
              <a:ea typeface="ＭＳ Ｐゴシック" pitchFamily="34" charset="-128"/>
            </a:endParaRPr>
          </a:p>
          <a:p>
            <a:pPr eaLnBrk="1" fontAlgn="auto" hangingPunct="1">
              <a:spcAft>
                <a:spcPts val="0"/>
              </a:spcAft>
              <a:defRPr/>
            </a:pPr>
            <a:r>
              <a:rPr lang="en-GB" altLang="en-US" sz="2400" b="1" dirty="0">
                <a:solidFill>
                  <a:schemeClr val="accent1"/>
                </a:solidFill>
                <a:ea typeface="ＭＳ Ｐゴシック" pitchFamily="34" charset="-128"/>
              </a:rPr>
              <a:t>Regular staff training is essential</a:t>
            </a:r>
          </a:p>
          <a:p>
            <a:endParaRPr lang="en-GB" dirty="0"/>
          </a:p>
        </p:txBody>
      </p:sp>
    </p:spTree>
    <p:extLst>
      <p:ext uri="{BB962C8B-B14F-4D97-AF65-F5344CB8AC3E}">
        <p14:creationId xmlns:p14="http://schemas.microsoft.com/office/powerpoint/2010/main" val="12569870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D8AFA8-D346-C3F5-793A-18D2914AEFAA}"/>
              </a:ext>
            </a:extLst>
          </p:cNvPr>
          <p:cNvSpPr>
            <a:spLocks noGrp="1"/>
          </p:cNvSpPr>
          <p:nvPr>
            <p:ph type="title"/>
          </p:nvPr>
        </p:nvSpPr>
        <p:spPr/>
        <p:txBody>
          <a:bodyPr/>
          <a:lstStyle/>
          <a:p>
            <a:r>
              <a:rPr lang="en-GB" altLang="en-US" sz="4400" b="1" dirty="0">
                <a:solidFill>
                  <a:schemeClr val="accent1"/>
                </a:solidFill>
                <a:latin typeface="+mn-lt"/>
              </a:rPr>
              <a:t>Child Protection</a:t>
            </a:r>
            <a:endParaRPr lang="en-GB" b="1" dirty="0">
              <a:solidFill>
                <a:schemeClr val="accent1"/>
              </a:solidFill>
              <a:latin typeface="+mn-lt"/>
            </a:endParaRPr>
          </a:p>
        </p:txBody>
      </p:sp>
      <p:sp>
        <p:nvSpPr>
          <p:cNvPr id="5" name="Content Placeholder 4">
            <a:extLst>
              <a:ext uri="{FF2B5EF4-FFF2-40B4-BE49-F238E27FC236}">
                <a16:creationId xmlns:a16="http://schemas.microsoft.com/office/drawing/2014/main" id="{2B758495-E4B5-3D31-E91D-3134BC2CB8DE}"/>
              </a:ext>
            </a:extLst>
          </p:cNvPr>
          <p:cNvSpPr>
            <a:spLocks noGrp="1"/>
          </p:cNvSpPr>
          <p:nvPr>
            <p:ph idx="1"/>
          </p:nvPr>
        </p:nvSpPr>
        <p:spPr/>
        <p:txBody>
          <a:bodyPr/>
          <a:lstStyle/>
          <a:p>
            <a:pPr eaLnBrk="1" fontAlgn="auto" hangingPunct="1">
              <a:spcBef>
                <a:spcPct val="0"/>
              </a:spcBef>
              <a:spcAft>
                <a:spcPts val="0"/>
              </a:spcAft>
              <a:defRPr/>
            </a:pPr>
            <a:r>
              <a:rPr lang="en-US" altLang="en-US" sz="2400" b="1" dirty="0">
                <a:solidFill>
                  <a:schemeClr val="accent1"/>
                </a:solidFill>
                <a:ea typeface="ＭＳ Ｐゴシック" panose="020B0600070205080204" pitchFamily="34" charset="-128"/>
              </a:rPr>
              <a:t>Child protection </a:t>
            </a:r>
            <a:r>
              <a:rPr lang="en-US" altLang="en-US" sz="2400" dirty="0">
                <a:solidFill>
                  <a:schemeClr val="accent1"/>
                </a:solidFill>
                <a:ea typeface="ＭＳ Ｐゴシック" panose="020B0600070205080204" pitchFamily="34" charset="-128"/>
              </a:rPr>
              <a:t>is a part of safeguarding and promoting welfare. </a:t>
            </a:r>
          </a:p>
          <a:p>
            <a:pPr eaLnBrk="1" fontAlgn="auto" hangingPunct="1">
              <a:spcBef>
                <a:spcPct val="0"/>
              </a:spcBef>
              <a:spcAft>
                <a:spcPts val="0"/>
              </a:spcAft>
              <a:defRPr/>
            </a:pPr>
            <a:r>
              <a:rPr lang="en-US" altLang="en-US" sz="2400" b="1" dirty="0">
                <a:solidFill>
                  <a:schemeClr val="accent1"/>
                </a:solidFill>
                <a:ea typeface="ＭＳ Ｐゴシック" panose="020B0600070205080204" pitchFamily="34" charset="-128"/>
              </a:rPr>
              <a:t>Child protection </a:t>
            </a:r>
            <a:r>
              <a:rPr lang="en-US" altLang="en-US" sz="2400" dirty="0">
                <a:solidFill>
                  <a:schemeClr val="accent1"/>
                </a:solidFill>
                <a:ea typeface="ＭＳ Ｐゴシック" panose="020B0600070205080204" pitchFamily="34" charset="-128"/>
              </a:rPr>
              <a:t>refers to the activity which is undertaken to protect specific children who are suffering or are at risk of suffering significant harm as a result of abuse or neglect. </a:t>
            </a:r>
          </a:p>
          <a:p>
            <a:pPr eaLnBrk="1" fontAlgn="auto" hangingPunct="1">
              <a:spcBef>
                <a:spcPct val="0"/>
              </a:spcBef>
              <a:spcAft>
                <a:spcPts val="0"/>
              </a:spcAft>
              <a:defRPr/>
            </a:pPr>
            <a:endParaRPr lang="en-GB" altLang="en-US" sz="2400" dirty="0">
              <a:solidFill>
                <a:schemeClr val="accent1"/>
              </a:solidFill>
              <a:ea typeface="ＭＳ Ｐゴシック" panose="020B0600070205080204" pitchFamily="34" charset="-128"/>
            </a:endParaRPr>
          </a:p>
          <a:p>
            <a:pPr eaLnBrk="1" fontAlgn="auto" hangingPunct="1">
              <a:spcBef>
                <a:spcPct val="0"/>
              </a:spcBef>
              <a:spcAft>
                <a:spcPts val="0"/>
              </a:spcAft>
              <a:defRPr/>
            </a:pPr>
            <a:r>
              <a:rPr lang="en-GB" altLang="en-US" sz="2400" dirty="0">
                <a:solidFill>
                  <a:schemeClr val="accent1"/>
                </a:solidFill>
                <a:ea typeface="ＭＳ Ｐゴシック" panose="020B0600070205080204" pitchFamily="34" charset="-128"/>
              </a:rPr>
              <a:t>All Wales Child Protection Procedure </a:t>
            </a:r>
            <a:r>
              <a:rPr lang="en-GB" altLang="en-US" sz="2400">
                <a:solidFill>
                  <a:schemeClr val="accent1"/>
                </a:solidFill>
                <a:ea typeface="ＭＳ Ｐゴシック" panose="020B0600070205080204" pitchFamily="34" charset="-128"/>
              </a:rPr>
              <a:t>(2020)  </a:t>
            </a:r>
            <a:endParaRPr lang="en-GB" altLang="en-US" sz="2400" dirty="0">
              <a:solidFill>
                <a:schemeClr val="accent1"/>
              </a:solidFill>
              <a:ea typeface="ＭＳ Ｐゴシック" panose="020B0600070205080204" pitchFamily="34" charset="-128"/>
            </a:endParaRPr>
          </a:p>
          <a:p>
            <a:pPr eaLnBrk="1" fontAlgn="auto" hangingPunct="1">
              <a:spcBef>
                <a:spcPct val="0"/>
              </a:spcBef>
              <a:spcAft>
                <a:spcPts val="0"/>
              </a:spcAft>
              <a:defRPr/>
            </a:pPr>
            <a:endParaRPr lang="en-US" altLang="en-US" sz="2400" i="1" dirty="0">
              <a:solidFill>
                <a:schemeClr val="accent1"/>
              </a:solidFill>
              <a:ea typeface="ＭＳ Ｐゴシック" panose="020B0600070205080204" pitchFamily="34" charset="-128"/>
            </a:endParaRPr>
          </a:p>
          <a:p>
            <a:pPr eaLnBrk="1" fontAlgn="auto" hangingPunct="1">
              <a:spcBef>
                <a:spcPct val="0"/>
              </a:spcBef>
              <a:spcAft>
                <a:spcPts val="0"/>
              </a:spcAft>
              <a:defRPr/>
            </a:pPr>
            <a:endParaRPr lang="en-US" altLang="en-US" sz="2400" i="1" dirty="0">
              <a:ea typeface="ＭＳ Ｐゴシック" panose="020B0600070205080204" pitchFamily="34" charset="-128"/>
            </a:endParaRPr>
          </a:p>
          <a:p>
            <a:endParaRPr lang="en-GB" dirty="0"/>
          </a:p>
        </p:txBody>
      </p:sp>
    </p:spTree>
    <p:extLst>
      <p:ext uri="{BB962C8B-B14F-4D97-AF65-F5344CB8AC3E}">
        <p14:creationId xmlns:p14="http://schemas.microsoft.com/office/powerpoint/2010/main" val="3344818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Freeform 6">
            <a:extLst>
              <a:ext uri="{FF2B5EF4-FFF2-40B4-BE49-F238E27FC236}">
                <a16:creationId xmlns:a16="http://schemas.microsoft.com/office/drawing/2014/main" id="{FCA2A8B7-2FB4-43DB-4AE1-97A5E7D46DEC}"/>
              </a:ext>
            </a:extLst>
          </p:cNvPr>
          <p:cNvSpPr>
            <a:spLocks/>
          </p:cNvSpPr>
          <p:nvPr/>
        </p:nvSpPr>
        <p:spPr bwMode="auto">
          <a:xfrm>
            <a:off x="5349876" y="2552700"/>
            <a:ext cx="346075" cy="228600"/>
          </a:xfrm>
          <a:custGeom>
            <a:avLst/>
            <a:gdLst>
              <a:gd name="T0" fmla="*/ 2147483646 w 218"/>
              <a:gd name="T1" fmla="*/ 2147483646 h 144"/>
              <a:gd name="T2" fmla="*/ 2147483646 w 218"/>
              <a:gd name="T3" fmla="*/ 2147483646 h 144"/>
              <a:gd name="T4" fmla="*/ 2147483646 w 218"/>
              <a:gd name="T5" fmla="*/ 2147483646 h 144"/>
              <a:gd name="T6" fmla="*/ 0 60000 65536"/>
              <a:gd name="T7" fmla="*/ 0 60000 65536"/>
              <a:gd name="T8" fmla="*/ 0 60000 65536"/>
              <a:gd name="T9" fmla="*/ 0 w 218"/>
              <a:gd name="T10" fmla="*/ 0 h 144"/>
              <a:gd name="T11" fmla="*/ 218 w 218"/>
              <a:gd name="T12" fmla="*/ 144 h 144"/>
            </a:gdLst>
            <a:ahLst/>
            <a:cxnLst>
              <a:cxn ang="T6">
                <a:pos x="T0" y="T1"/>
              </a:cxn>
              <a:cxn ang="T7">
                <a:pos x="T2" y="T3"/>
              </a:cxn>
              <a:cxn ang="T8">
                <a:pos x="T4" y="T5"/>
              </a:cxn>
            </a:cxnLst>
            <a:rect l="T9" t="T10" r="T11" b="T12"/>
            <a:pathLst>
              <a:path w="218" h="144">
                <a:moveTo>
                  <a:pt x="2" y="144"/>
                </a:moveTo>
                <a:cubicBezTo>
                  <a:pt x="6" y="120"/>
                  <a:pt x="0" y="92"/>
                  <a:pt x="14" y="72"/>
                </a:cubicBezTo>
                <a:cubicBezTo>
                  <a:pt x="65" y="0"/>
                  <a:pt x="146" y="24"/>
                  <a:pt x="218" y="24"/>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endParaRPr lang="en-GB"/>
          </a:p>
        </p:txBody>
      </p:sp>
      <p:sp>
        <p:nvSpPr>
          <p:cNvPr id="45059" name="AutoShape 3">
            <a:extLst>
              <a:ext uri="{FF2B5EF4-FFF2-40B4-BE49-F238E27FC236}">
                <a16:creationId xmlns:a16="http://schemas.microsoft.com/office/drawing/2014/main" id="{0D4AFA11-055D-141B-E96A-7C5A5371592B}"/>
              </a:ext>
            </a:extLst>
          </p:cNvPr>
          <p:cNvSpPr>
            <a:spLocks noChangeArrowheads="1"/>
          </p:cNvSpPr>
          <p:nvPr/>
        </p:nvSpPr>
        <p:spPr bwMode="auto">
          <a:xfrm>
            <a:off x="4800600" y="2209800"/>
            <a:ext cx="2362200" cy="2286000"/>
          </a:xfrm>
          <a:prstGeom prst="smileyFace">
            <a:avLst>
              <a:gd name="adj" fmla="val -4653"/>
            </a:avLst>
          </a:prstGeom>
          <a:solidFill>
            <a:srgbClr val="FFFF66"/>
          </a:solidFill>
          <a:ln w="9525">
            <a:solidFill>
              <a:schemeClr val="tx1"/>
            </a:solidFill>
            <a:round/>
            <a:headEnd/>
            <a:tailEnd/>
          </a:ln>
        </p:spPr>
        <p:txBody>
          <a:bodyPr wrap="none" anchor="ct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endParaRPr lang="en-GB" altLang="en-US"/>
          </a:p>
        </p:txBody>
      </p:sp>
      <p:sp>
        <p:nvSpPr>
          <p:cNvPr id="45060" name="Freeform 7">
            <a:extLst>
              <a:ext uri="{FF2B5EF4-FFF2-40B4-BE49-F238E27FC236}">
                <a16:creationId xmlns:a16="http://schemas.microsoft.com/office/drawing/2014/main" id="{FE94DC11-8F1F-07E5-D4F2-085239B4BE9C}"/>
              </a:ext>
            </a:extLst>
          </p:cNvPr>
          <p:cNvSpPr>
            <a:spLocks/>
          </p:cNvSpPr>
          <p:nvPr/>
        </p:nvSpPr>
        <p:spPr bwMode="auto">
          <a:xfrm>
            <a:off x="5486400" y="2514600"/>
            <a:ext cx="228600" cy="152400"/>
          </a:xfrm>
          <a:custGeom>
            <a:avLst/>
            <a:gdLst>
              <a:gd name="T0" fmla="*/ 2147483646 w 144"/>
              <a:gd name="T1" fmla="*/ 0 h 96"/>
              <a:gd name="T2" fmla="*/ 0 w 144"/>
              <a:gd name="T3" fmla="*/ 2147483646 h 96"/>
              <a:gd name="T4" fmla="*/ 0 60000 65536"/>
              <a:gd name="T5" fmla="*/ 0 60000 65536"/>
              <a:gd name="T6" fmla="*/ 0 w 144"/>
              <a:gd name="T7" fmla="*/ 0 h 96"/>
              <a:gd name="T8" fmla="*/ 144 w 144"/>
              <a:gd name="T9" fmla="*/ 96 h 96"/>
            </a:gdLst>
            <a:ahLst/>
            <a:cxnLst>
              <a:cxn ang="T4">
                <a:pos x="T0" y="T1"/>
              </a:cxn>
              <a:cxn ang="T5">
                <a:pos x="T2" y="T3"/>
              </a:cxn>
            </a:cxnLst>
            <a:rect l="T6" t="T7" r="T8" b="T9"/>
            <a:pathLst>
              <a:path w="144" h="96">
                <a:moveTo>
                  <a:pt x="144" y="0"/>
                </a:moveTo>
                <a:cubicBezTo>
                  <a:pt x="144" y="0"/>
                  <a:pt x="72" y="48"/>
                  <a:pt x="0" y="96"/>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endParaRPr lang="en-GB"/>
          </a:p>
        </p:txBody>
      </p:sp>
      <p:sp>
        <p:nvSpPr>
          <p:cNvPr id="45061" name="Freeform 8">
            <a:extLst>
              <a:ext uri="{FF2B5EF4-FFF2-40B4-BE49-F238E27FC236}">
                <a16:creationId xmlns:a16="http://schemas.microsoft.com/office/drawing/2014/main" id="{1BCFF7F0-2274-031F-A9A7-00E098948362}"/>
              </a:ext>
            </a:extLst>
          </p:cNvPr>
          <p:cNvSpPr>
            <a:spLocks/>
          </p:cNvSpPr>
          <p:nvPr/>
        </p:nvSpPr>
        <p:spPr bwMode="auto">
          <a:xfrm>
            <a:off x="5638800" y="1752600"/>
            <a:ext cx="304800" cy="457200"/>
          </a:xfrm>
          <a:custGeom>
            <a:avLst/>
            <a:gdLst>
              <a:gd name="T0" fmla="*/ 0 w 192"/>
              <a:gd name="T1" fmla="*/ 0 h 288"/>
              <a:gd name="T2" fmla="*/ 2147483646 w 192"/>
              <a:gd name="T3" fmla="*/ 2147483646 h 288"/>
              <a:gd name="T4" fmla="*/ 0 60000 65536"/>
              <a:gd name="T5" fmla="*/ 0 60000 65536"/>
              <a:gd name="T6" fmla="*/ 0 w 192"/>
              <a:gd name="T7" fmla="*/ 0 h 288"/>
              <a:gd name="T8" fmla="*/ 192 w 192"/>
              <a:gd name="T9" fmla="*/ 288 h 288"/>
            </a:gdLst>
            <a:ahLst/>
            <a:cxnLst>
              <a:cxn ang="T4">
                <a:pos x="T0" y="T1"/>
              </a:cxn>
              <a:cxn ang="T5">
                <a:pos x="T2" y="T3"/>
              </a:cxn>
            </a:cxnLst>
            <a:rect l="T6" t="T7" r="T8" b="T9"/>
            <a:pathLst>
              <a:path w="192" h="288">
                <a:moveTo>
                  <a:pt x="0" y="0"/>
                </a:moveTo>
                <a:cubicBezTo>
                  <a:pt x="80" y="120"/>
                  <a:pt x="160" y="240"/>
                  <a:pt x="192" y="288"/>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endParaRPr lang="en-GB"/>
          </a:p>
        </p:txBody>
      </p:sp>
      <p:sp>
        <p:nvSpPr>
          <p:cNvPr id="45062" name="Line 11">
            <a:extLst>
              <a:ext uri="{FF2B5EF4-FFF2-40B4-BE49-F238E27FC236}">
                <a16:creationId xmlns:a16="http://schemas.microsoft.com/office/drawing/2014/main" id="{3F63230D-5A10-ABAE-3908-1E9721100545}"/>
              </a:ext>
            </a:extLst>
          </p:cNvPr>
          <p:cNvSpPr>
            <a:spLocks noChangeShapeType="1"/>
          </p:cNvSpPr>
          <p:nvPr/>
        </p:nvSpPr>
        <p:spPr bwMode="auto">
          <a:xfrm>
            <a:off x="6019800" y="1600200"/>
            <a:ext cx="0" cy="609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45063" name="Freeform 12">
            <a:extLst>
              <a:ext uri="{FF2B5EF4-FFF2-40B4-BE49-F238E27FC236}">
                <a16:creationId xmlns:a16="http://schemas.microsoft.com/office/drawing/2014/main" id="{519406DC-0210-EC54-B3D6-DA62FF443064}"/>
              </a:ext>
            </a:extLst>
          </p:cNvPr>
          <p:cNvSpPr>
            <a:spLocks/>
          </p:cNvSpPr>
          <p:nvPr/>
        </p:nvSpPr>
        <p:spPr bwMode="auto">
          <a:xfrm>
            <a:off x="6019800" y="1828800"/>
            <a:ext cx="381000" cy="419100"/>
          </a:xfrm>
          <a:custGeom>
            <a:avLst/>
            <a:gdLst>
              <a:gd name="T0" fmla="*/ 2147483646 w 372"/>
              <a:gd name="T1" fmla="*/ 0 h 372"/>
              <a:gd name="T2" fmla="*/ 2147483646 w 372"/>
              <a:gd name="T3" fmla="*/ 2147483646 h 372"/>
              <a:gd name="T4" fmla="*/ 2147483646 w 372"/>
              <a:gd name="T5" fmla="*/ 2147483646 h 372"/>
              <a:gd name="T6" fmla="*/ 2147483646 w 372"/>
              <a:gd name="T7" fmla="*/ 2147483646 h 372"/>
              <a:gd name="T8" fmla="*/ 2147483646 w 372"/>
              <a:gd name="T9" fmla="*/ 2147483646 h 372"/>
              <a:gd name="T10" fmla="*/ 0 w 372"/>
              <a:gd name="T11" fmla="*/ 2147483646 h 372"/>
              <a:gd name="T12" fmla="*/ 0 60000 65536"/>
              <a:gd name="T13" fmla="*/ 0 60000 65536"/>
              <a:gd name="T14" fmla="*/ 0 60000 65536"/>
              <a:gd name="T15" fmla="*/ 0 60000 65536"/>
              <a:gd name="T16" fmla="*/ 0 60000 65536"/>
              <a:gd name="T17" fmla="*/ 0 60000 65536"/>
              <a:gd name="T18" fmla="*/ 0 w 372"/>
              <a:gd name="T19" fmla="*/ 0 h 372"/>
              <a:gd name="T20" fmla="*/ 372 w 372"/>
              <a:gd name="T21" fmla="*/ 372 h 372"/>
            </a:gdLst>
            <a:ahLst/>
            <a:cxnLst>
              <a:cxn ang="T12">
                <a:pos x="T0" y="T1"/>
              </a:cxn>
              <a:cxn ang="T13">
                <a:pos x="T2" y="T3"/>
              </a:cxn>
              <a:cxn ang="T14">
                <a:pos x="T4" y="T5"/>
              </a:cxn>
              <a:cxn ang="T15">
                <a:pos x="T6" y="T7"/>
              </a:cxn>
              <a:cxn ang="T16">
                <a:pos x="T8" y="T9"/>
              </a:cxn>
              <a:cxn ang="T17">
                <a:pos x="T10" y="T11"/>
              </a:cxn>
            </a:cxnLst>
            <a:rect l="T18" t="T19" r="T20" b="T21"/>
            <a:pathLst>
              <a:path w="372" h="372">
                <a:moveTo>
                  <a:pt x="372" y="0"/>
                </a:moveTo>
                <a:cubicBezTo>
                  <a:pt x="321" y="17"/>
                  <a:pt x="274" y="34"/>
                  <a:pt x="228" y="60"/>
                </a:cubicBezTo>
                <a:cubicBezTo>
                  <a:pt x="203" y="74"/>
                  <a:pt x="156" y="108"/>
                  <a:pt x="156" y="108"/>
                </a:cubicBezTo>
                <a:cubicBezTo>
                  <a:pt x="148" y="120"/>
                  <a:pt x="142" y="134"/>
                  <a:pt x="132" y="144"/>
                </a:cubicBezTo>
                <a:cubicBezTo>
                  <a:pt x="122" y="154"/>
                  <a:pt x="105" y="157"/>
                  <a:pt x="96" y="168"/>
                </a:cubicBezTo>
                <a:cubicBezTo>
                  <a:pt x="51" y="219"/>
                  <a:pt x="0" y="300"/>
                  <a:pt x="0" y="372"/>
                </a:cubicBezTo>
              </a:path>
            </a:pathLst>
          </a:custGeom>
          <a:noFill/>
          <a:ln w="9525" cap="flat" cmpd="sng">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45064" name="Freeform 13">
            <a:extLst>
              <a:ext uri="{FF2B5EF4-FFF2-40B4-BE49-F238E27FC236}">
                <a16:creationId xmlns:a16="http://schemas.microsoft.com/office/drawing/2014/main" id="{8A3E1700-621A-9BC3-4C71-DC3C26659F0D}"/>
              </a:ext>
            </a:extLst>
          </p:cNvPr>
          <p:cNvSpPr>
            <a:spLocks/>
          </p:cNvSpPr>
          <p:nvPr/>
        </p:nvSpPr>
        <p:spPr bwMode="auto">
          <a:xfrm>
            <a:off x="5543550" y="1828800"/>
            <a:ext cx="476250" cy="368300"/>
          </a:xfrm>
          <a:custGeom>
            <a:avLst/>
            <a:gdLst>
              <a:gd name="T0" fmla="*/ 0 w 300"/>
              <a:gd name="T1" fmla="*/ 0 h 232"/>
              <a:gd name="T2" fmla="*/ 2147483646 w 300"/>
              <a:gd name="T3" fmla="*/ 2147483646 h 232"/>
              <a:gd name="T4" fmla="*/ 2147483646 w 300"/>
              <a:gd name="T5" fmla="*/ 2147483646 h 232"/>
              <a:gd name="T6" fmla="*/ 2147483646 w 300"/>
              <a:gd name="T7" fmla="*/ 2147483646 h 232"/>
              <a:gd name="T8" fmla="*/ 0 60000 65536"/>
              <a:gd name="T9" fmla="*/ 0 60000 65536"/>
              <a:gd name="T10" fmla="*/ 0 60000 65536"/>
              <a:gd name="T11" fmla="*/ 0 60000 65536"/>
              <a:gd name="T12" fmla="*/ 0 w 300"/>
              <a:gd name="T13" fmla="*/ 0 h 232"/>
              <a:gd name="T14" fmla="*/ 300 w 300"/>
              <a:gd name="T15" fmla="*/ 232 h 232"/>
            </a:gdLst>
            <a:ahLst/>
            <a:cxnLst>
              <a:cxn ang="T8">
                <a:pos x="T0" y="T1"/>
              </a:cxn>
              <a:cxn ang="T9">
                <a:pos x="T2" y="T3"/>
              </a:cxn>
              <a:cxn ang="T10">
                <a:pos x="T4" y="T5"/>
              </a:cxn>
              <a:cxn ang="T11">
                <a:pos x="T6" y="T7"/>
              </a:cxn>
            </a:cxnLst>
            <a:rect l="T12" t="T13" r="T14" b="T15"/>
            <a:pathLst>
              <a:path w="300" h="232">
                <a:moveTo>
                  <a:pt x="0" y="0"/>
                </a:moveTo>
                <a:cubicBezTo>
                  <a:pt x="62" y="12"/>
                  <a:pt x="115" y="25"/>
                  <a:pt x="168" y="60"/>
                </a:cubicBezTo>
                <a:cubicBezTo>
                  <a:pt x="206" y="116"/>
                  <a:pt x="223" y="156"/>
                  <a:pt x="276" y="192"/>
                </a:cubicBezTo>
                <a:cubicBezTo>
                  <a:pt x="289" y="232"/>
                  <a:pt x="275" y="228"/>
                  <a:pt x="300" y="228"/>
                </a:cubicBezTo>
              </a:path>
            </a:pathLst>
          </a:custGeom>
          <a:noFill/>
          <a:ln w="9525" cap="flat" cmpd="sng">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45065" name="Oval 14">
            <a:extLst>
              <a:ext uri="{FF2B5EF4-FFF2-40B4-BE49-F238E27FC236}">
                <a16:creationId xmlns:a16="http://schemas.microsoft.com/office/drawing/2014/main" id="{653DC34A-3188-67F6-D538-D22854A76E66}"/>
              </a:ext>
            </a:extLst>
          </p:cNvPr>
          <p:cNvSpPr>
            <a:spLocks noChangeArrowheads="1"/>
          </p:cNvSpPr>
          <p:nvPr/>
        </p:nvSpPr>
        <p:spPr bwMode="auto">
          <a:xfrm>
            <a:off x="5562600" y="2971800"/>
            <a:ext cx="152400" cy="15240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endParaRPr lang="en-GB" altLang="en-US"/>
          </a:p>
        </p:txBody>
      </p:sp>
      <p:sp>
        <p:nvSpPr>
          <p:cNvPr id="45066" name="Oval 15">
            <a:extLst>
              <a:ext uri="{FF2B5EF4-FFF2-40B4-BE49-F238E27FC236}">
                <a16:creationId xmlns:a16="http://schemas.microsoft.com/office/drawing/2014/main" id="{120BE3F5-C972-2C81-8D44-B300277093ED}"/>
              </a:ext>
            </a:extLst>
          </p:cNvPr>
          <p:cNvSpPr>
            <a:spLocks noChangeArrowheads="1"/>
          </p:cNvSpPr>
          <p:nvPr/>
        </p:nvSpPr>
        <p:spPr bwMode="auto">
          <a:xfrm>
            <a:off x="6324600" y="2971800"/>
            <a:ext cx="152400" cy="15240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endParaRPr lang="en-GB" altLang="en-US"/>
          </a:p>
        </p:txBody>
      </p:sp>
      <p:sp>
        <p:nvSpPr>
          <p:cNvPr id="45067" name="Freeform 18">
            <a:extLst>
              <a:ext uri="{FF2B5EF4-FFF2-40B4-BE49-F238E27FC236}">
                <a16:creationId xmlns:a16="http://schemas.microsoft.com/office/drawing/2014/main" id="{C49A9F50-CC05-A309-5DC4-FB57A8FB364D}"/>
              </a:ext>
            </a:extLst>
          </p:cNvPr>
          <p:cNvSpPr>
            <a:spLocks/>
          </p:cNvSpPr>
          <p:nvPr/>
        </p:nvSpPr>
        <p:spPr bwMode="auto">
          <a:xfrm flipH="1">
            <a:off x="6324600" y="2590800"/>
            <a:ext cx="304800" cy="381000"/>
          </a:xfrm>
          <a:custGeom>
            <a:avLst/>
            <a:gdLst>
              <a:gd name="T0" fmla="*/ 2147483646 w 144"/>
              <a:gd name="T1" fmla="*/ 0 h 144"/>
              <a:gd name="T2" fmla="*/ 2147483646 w 144"/>
              <a:gd name="T3" fmla="*/ 2147483646 h 144"/>
              <a:gd name="T4" fmla="*/ 0 w 144"/>
              <a:gd name="T5" fmla="*/ 2147483646 h 144"/>
              <a:gd name="T6" fmla="*/ 0 60000 65536"/>
              <a:gd name="T7" fmla="*/ 0 60000 65536"/>
              <a:gd name="T8" fmla="*/ 0 60000 65536"/>
              <a:gd name="T9" fmla="*/ 0 w 144"/>
              <a:gd name="T10" fmla="*/ 0 h 144"/>
              <a:gd name="T11" fmla="*/ 144 w 144"/>
              <a:gd name="T12" fmla="*/ 144 h 144"/>
            </a:gdLst>
            <a:ahLst/>
            <a:cxnLst>
              <a:cxn ang="T6">
                <a:pos x="T0" y="T1"/>
              </a:cxn>
              <a:cxn ang="T7">
                <a:pos x="T2" y="T3"/>
              </a:cxn>
              <a:cxn ang="T8">
                <a:pos x="T4" y="T5"/>
              </a:cxn>
            </a:cxnLst>
            <a:rect l="T9" t="T10" r="T11" b="T12"/>
            <a:pathLst>
              <a:path w="144" h="144">
                <a:moveTo>
                  <a:pt x="144" y="0"/>
                </a:moveTo>
                <a:cubicBezTo>
                  <a:pt x="108" y="12"/>
                  <a:pt x="72" y="24"/>
                  <a:pt x="48" y="48"/>
                </a:cubicBezTo>
                <a:cubicBezTo>
                  <a:pt x="24" y="72"/>
                  <a:pt x="16" y="120"/>
                  <a:pt x="0" y="144"/>
                </a:cubicBezTo>
              </a:path>
            </a:pathLst>
          </a:custGeom>
          <a:noFill/>
          <a:ln w="9525" cap="flat" cmpd="sng">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45068" name="Freeform 20">
            <a:extLst>
              <a:ext uri="{FF2B5EF4-FFF2-40B4-BE49-F238E27FC236}">
                <a16:creationId xmlns:a16="http://schemas.microsoft.com/office/drawing/2014/main" id="{A904B59A-A250-3CF6-2847-1D74A9BB42D1}"/>
              </a:ext>
            </a:extLst>
          </p:cNvPr>
          <p:cNvSpPr>
            <a:spLocks/>
          </p:cNvSpPr>
          <p:nvPr/>
        </p:nvSpPr>
        <p:spPr bwMode="auto">
          <a:xfrm>
            <a:off x="5334000" y="2590800"/>
            <a:ext cx="304800" cy="304800"/>
          </a:xfrm>
          <a:custGeom>
            <a:avLst/>
            <a:gdLst>
              <a:gd name="T0" fmla="*/ 2147483646 w 144"/>
              <a:gd name="T1" fmla="*/ 0 h 144"/>
              <a:gd name="T2" fmla="*/ 2147483646 w 144"/>
              <a:gd name="T3" fmla="*/ 2147483646 h 144"/>
              <a:gd name="T4" fmla="*/ 0 w 144"/>
              <a:gd name="T5" fmla="*/ 2147483646 h 144"/>
              <a:gd name="T6" fmla="*/ 0 60000 65536"/>
              <a:gd name="T7" fmla="*/ 0 60000 65536"/>
              <a:gd name="T8" fmla="*/ 0 60000 65536"/>
              <a:gd name="T9" fmla="*/ 0 w 144"/>
              <a:gd name="T10" fmla="*/ 0 h 144"/>
              <a:gd name="T11" fmla="*/ 144 w 144"/>
              <a:gd name="T12" fmla="*/ 144 h 144"/>
            </a:gdLst>
            <a:ahLst/>
            <a:cxnLst>
              <a:cxn ang="T6">
                <a:pos x="T0" y="T1"/>
              </a:cxn>
              <a:cxn ang="T7">
                <a:pos x="T2" y="T3"/>
              </a:cxn>
              <a:cxn ang="T8">
                <a:pos x="T4" y="T5"/>
              </a:cxn>
            </a:cxnLst>
            <a:rect l="T9" t="T10" r="T11" b="T12"/>
            <a:pathLst>
              <a:path w="144" h="144">
                <a:moveTo>
                  <a:pt x="144" y="0"/>
                </a:moveTo>
                <a:cubicBezTo>
                  <a:pt x="108" y="12"/>
                  <a:pt x="72" y="24"/>
                  <a:pt x="48" y="48"/>
                </a:cubicBezTo>
                <a:cubicBezTo>
                  <a:pt x="24" y="72"/>
                  <a:pt x="12" y="108"/>
                  <a:pt x="0" y="144"/>
                </a:cubicBezTo>
              </a:path>
            </a:pathLst>
          </a:custGeom>
          <a:noFill/>
          <a:ln w="9525" cap="flat" cmpd="sng">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45069" name="Freeform 21">
            <a:extLst>
              <a:ext uri="{FF2B5EF4-FFF2-40B4-BE49-F238E27FC236}">
                <a16:creationId xmlns:a16="http://schemas.microsoft.com/office/drawing/2014/main" id="{ADA17A93-8A68-6317-62C0-C870BB851889}"/>
              </a:ext>
            </a:extLst>
          </p:cNvPr>
          <p:cNvSpPr>
            <a:spLocks/>
          </p:cNvSpPr>
          <p:nvPr/>
        </p:nvSpPr>
        <p:spPr bwMode="auto">
          <a:xfrm>
            <a:off x="6934200" y="2667000"/>
            <a:ext cx="381000" cy="457200"/>
          </a:xfrm>
          <a:custGeom>
            <a:avLst/>
            <a:gdLst>
              <a:gd name="T0" fmla="*/ 2147483646 w 213"/>
              <a:gd name="T1" fmla="*/ 2147483646 h 336"/>
              <a:gd name="T2" fmla="*/ 2147483646 w 213"/>
              <a:gd name="T3" fmla="*/ 0 h 336"/>
              <a:gd name="T4" fmla="*/ 2147483646 w 213"/>
              <a:gd name="T5" fmla="*/ 2147483646 h 336"/>
              <a:gd name="T6" fmla="*/ 2147483646 w 213"/>
              <a:gd name="T7" fmla="*/ 2147483646 h 336"/>
              <a:gd name="T8" fmla="*/ 2147483646 w 213"/>
              <a:gd name="T9" fmla="*/ 2147483646 h 336"/>
              <a:gd name="T10" fmla="*/ 0 60000 65536"/>
              <a:gd name="T11" fmla="*/ 0 60000 65536"/>
              <a:gd name="T12" fmla="*/ 0 60000 65536"/>
              <a:gd name="T13" fmla="*/ 0 60000 65536"/>
              <a:gd name="T14" fmla="*/ 0 60000 65536"/>
              <a:gd name="T15" fmla="*/ 0 w 213"/>
              <a:gd name="T16" fmla="*/ 0 h 336"/>
              <a:gd name="T17" fmla="*/ 213 w 213"/>
              <a:gd name="T18" fmla="*/ 336 h 336"/>
            </a:gdLst>
            <a:ahLst/>
            <a:cxnLst>
              <a:cxn ang="T10">
                <a:pos x="T0" y="T1"/>
              </a:cxn>
              <a:cxn ang="T11">
                <a:pos x="T2" y="T3"/>
              </a:cxn>
              <a:cxn ang="T12">
                <a:pos x="T4" y="T5"/>
              </a:cxn>
              <a:cxn ang="T13">
                <a:pos x="T6" y="T7"/>
              </a:cxn>
              <a:cxn ang="T14">
                <a:pos x="T8" y="T9"/>
              </a:cxn>
            </a:cxnLst>
            <a:rect l="T15" t="T16" r="T17" b="T18"/>
            <a:pathLst>
              <a:path w="213" h="336">
                <a:moveTo>
                  <a:pt x="33" y="60"/>
                </a:moveTo>
                <a:cubicBezTo>
                  <a:pt x="26" y="38"/>
                  <a:pt x="0" y="0"/>
                  <a:pt x="57" y="0"/>
                </a:cubicBezTo>
                <a:cubicBezTo>
                  <a:pt x="82" y="0"/>
                  <a:pt x="129" y="24"/>
                  <a:pt x="129" y="24"/>
                </a:cubicBezTo>
                <a:cubicBezTo>
                  <a:pt x="142" y="63"/>
                  <a:pt x="164" y="93"/>
                  <a:pt x="177" y="132"/>
                </a:cubicBezTo>
                <a:cubicBezTo>
                  <a:pt x="175" y="167"/>
                  <a:pt x="213" y="336"/>
                  <a:pt x="117" y="336"/>
                </a:cubicBezTo>
              </a:path>
            </a:pathLst>
          </a:custGeom>
          <a:solidFill>
            <a:srgbClr val="FFFF66"/>
          </a:solidFill>
          <a:ln w="9525" cap="flat" cmpd="sng">
            <a:solidFill>
              <a:schemeClr val="tx1"/>
            </a:solidFill>
            <a:prstDash val="solid"/>
            <a:round/>
            <a:headEnd/>
            <a:tailEnd/>
          </a:ln>
        </p:spPr>
        <p:txBody>
          <a:bodyPr wrap="none" anchor="ctr"/>
          <a:lstStyle/>
          <a:p>
            <a:endParaRPr lang="en-GB"/>
          </a:p>
        </p:txBody>
      </p:sp>
      <p:sp>
        <p:nvSpPr>
          <p:cNvPr id="45070" name="Freeform 25">
            <a:extLst>
              <a:ext uri="{FF2B5EF4-FFF2-40B4-BE49-F238E27FC236}">
                <a16:creationId xmlns:a16="http://schemas.microsoft.com/office/drawing/2014/main" id="{77342DA1-A444-B1EC-86EB-B8CE44B337FC}"/>
              </a:ext>
            </a:extLst>
          </p:cNvPr>
          <p:cNvSpPr>
            <a:spLocks/>
          </p:cNvSpPr>
          <p:nvPr/>
        </p:nvSpPr>
        <p:spPr bwMode="auto">
          <a:xfrm>
            <a:off x="4724400" y="2533650"/>
            <a:ext cx="323850" cy="590550"/>
          </a:xfrm>
          <a:custGeom>
            <a:avLst/>
            <a:gdLst>
              <a:gd name="T0" fmla="*/ 2147483646 w 204"/>
              <a:gd name="T1" fmla="*/ 2147483646 h 372"/>
              <a:gd name="T2" fmla="*/ 2147483646 w 204"/>
              <a:gd name="T3" fmla="*/ 2147483646 h 372"/>
              <a:gd name="T4" fmla="*/ 2147483646 w 204"/>
              <a:gd name="T5" fmla="*/ 2147483646 h 372"/>
              <a:gd name="T6" fmla="*/ 2147483646 w 204"/>
              <a:gd name="T7" fmla="*/ 0 h 372"/>
              <a:gd name="T8" fmla="*/ 0 w 204"/>
              <a:gd name="T9" fmla="*/ 2147483646 h 372"/>
              <a:gd name="T10" fmla="*/ 2147483646 w 204"/>
              <a:gd name="T11" fmla="*/ 2147483646 h 372"/>
              <a:gd name="T12" fmla="*/ 2147483646 w 204"/>
              <a:gd name="T13" fmla="*/ 2147483646 h 372"/>
              <a:gd name="T14" fmla="*/ 2147483646 w 204"/>
              <a:gd name="T15" fmla="*/ 2147483646 h 372"/>
              <a:gd name="T16" fmla="*/ 0 60000 65536"/>
              <a:gd name="T17" fmla="*/ 0 60000 65536"/>
              <a:gd name="T18" fmla="*/ 0 60000 65536"/>
              <a:gd name="T19" fmla="*/ 0 60000 65536"/>
              <a:gd name="T20" fmla="*/ 0 60000 65536"/>
              <a:gd name="T21" fmla="*/ 0 60000 65536"/>
              <a:gd name="T22" fmla="*/ 0 60000 65536"/>
              <a:gd name="T23" fmla="*/ 0 60000 65536"/>
              <a:gd name="T24" fmla="*/ 0 w 204"/>
              <a:gd name="T25" fmla="*/ 0 h 372"/>
              <a:gd name="T26" fmla="*/ 204 w 204"/>
              <a:gd name="T27" fmla="*/ 372 h 37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4" h="372">
                <a:moveTo>
                  <a:pt x="204" y="108"/>
                </a:moveTo>
                <a:cubicBezTo>
                  <a:pt x="196" y="84"/>
                  <a:pt x="188" y="60"/>
                  <a:pt x="180" y="36"/>
                </a:cubicBezTo>
                <a:cubicBezTo>
                  <a:pt x="172" y="12"/>
                  <a:pt x="132" y="20"/>
                  <a:pt x="108" y="12"/>
                </a:cubicBezTo>
                <a:cubicBezTo>
                  <a:pt x="96" y="8"/>
                  <a:pt x="72" y="0"/>
                  <a:pt x="72" y="0"/>
                </a:cubicBezTo>
                <a:cubicBezTo>
                  <a:pt x="28" y="65"/>
                  <a:pt x="18" y="83"/>
                  <a:pt x="0" y="156"/>
                </a:cubicBezTo>
                <a:cubicBezTo>
                  <a:pt x="16" y="265"/>
                  <a:pt x="3" y="213"/>
                  <a:pt x="36" y="312"/>
                </a:cubicBezTo>
                <a:cubicBezTo>
                  <a:pt x="40" y="324"/>
                  <a:pt x="36" y="344"/>
                  <a:pt x="48" y="348"/>
                </a:cubicBezTo>
                <a:cubicBezTo>
                  <a:pt x="88" y="361"/>
                  <a:pt x="84" y="347"/>
                  <a:pt x="84" y="372"/>
                </a:cubicBezTo>
              </a:path>
            </a:pathLst>
          </a:custGeom>
          <a:solidFill>
            <a:srgbClr val="FFFF66"/>
          </a:solidFill>
          <a:ln w="9525" cap="flat" cmpd="sng">
            <a:solidFill>
              <a:schemeClr val="tx1"/>
            </a:solidFill>
            <a:prstDash val="solid"/>
            <a:round/>
            <a:headEnd/>
            <a:tailEnd/>
          </a:ln>
        </p:spPr>
        <p:txBody>
          <a:bodyPr wrap="none" anchor="ctr"/>
          <a:lstStyle/>
          <a:p>
            <a:endParaRPr lang="en-GB"/>
          </a:p>
        </p:txBody>
      </p:sp>
      <p:sp>
        <p:nvSpPr>
          <p:cNvPr id="45071" name="Rectangle 27">
            <a:extLst>
              <a:ext uri="{FF2B5EF4-FFF2-40B4-BE49-F238E27FC236}">
                <a16:creationId xmlns:a16="http://schemas.microsoft.com/office/drawing/2014/main" id="{E01F6FCA-AB53-9206-25CF-BE4345FC2D0E}"/>
              </a:ext>
            </a:extLst>
          </p:cNvPr>
          <p:cNvSpPr>
            <a:spLocks noChangeArrowheads="1"/>
          </p:cNvSpPr>
          <p:nvPr/>
        </p:nvSpPr>
        <p:spPr bwMode="auto">
          <a:xfrm>
            <a:off x="1752600" y="-152400"/>
            <a:ext cx="6477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r>
              <a:rPr lang="en-GB" altLang="en-US" sz="4000" dirty="0">
                <a:solidFill>
                  <a:schemeClr val="accent1"/>
                </a:solidFill>
              </a:rPr>
              <a:t>WHAT IS CHILD ABUSE?</a:t>
            </a:r>
          </a:p>
        </p:txBody>
      </p:sp>
      <p:sp>
        <p:nvSpPr>
          <p:cNvPr id="403495" name="AutoShape 39">
            <a:extLst>
              <a:ext uri="{FF2B5EF4-FFF2-40B4-BE49-F238E27FC236}">
                <a16:creationId xmlns:a16="http://schemas.microsoft.com/office/drawing/2014/main" id="{15057652-4ADD-6920-A777-AFE958E3DF73}"/>
              </a:ext>
            </a:extLst>
          </p:cNvPr>
          <p:cNvSpPr>
            <a:spLocks noChangeArrowheads="1"/>
          </p:cNvSpPr>
          <p:nvPr/>
        </p:nvSpPr>
        <p:spPr bwMode="auto">
          <a:xfrm>
            <a:off x="2209800" y="990600"/>
            <a:ext cx="2743200" cy="990600"/>
          </a:xfrm>
          <a:prstGeom prst="wedgeRoundRectCallout">
            <a:avLst>
              <a:gd name="adj1" fmla="val 56250"/>
              <a:gd name="adj2" fmla="val 90065"/>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r>
              <a:rPr lang="en-GB" altLang="en-US" dirty="0">
                <a:solidFill>
                  <a:schemeClr val="accent1"/>
                </a:solidFill>
              </a:rPr>
              <a:t>Hitting or hurting a</a:t>
            </a:r>
          </a:p>
          <a:p>
            <a:pPr algn="ctr"/>
            <a:r>
              <a:rPr lang="en-GB" altLang="en-US" dirty="0">
                <a:solidFill>
                  <a:schemeClr val="accent1"/>
                </a:solidFill>
              </a:rPr>
              <a:t>child to relieve</a:t>
            </a:r>
          </a:p>
          <a:p>
            <a:pPr algn="ctr"/>
            <a:r>
              <a:rPr lang="en-GB" altLang="en-US" dirty="0">
                <a:solidFill>
                  <a:schemeClr val="accent1"/>
                </a:solidFill>
              </a:rPr>
              <a:t> our own frustration</a:t>
            </a:r>
          </a:p>
        </p:txBody>
      </p:sp>
      <p:sp>
        <p:nvSpPr>
          <p:cNvPr id="403500" name="AutoShape 44">
            <a:extLst>
              <a:ext uri="{FF2B5EF4-FFF2-40B4-BE49-F238E27FC236}">
                <a16:creationId xmlns:a16="http://schemas.microsoft.com/office/drawing/2014/main" id="{69EE86D1-EB60-A7DB-315D-4959F8ED809A}"/>
              </a:ext>
            </a:extLst>
          </p:cNvPr>
          <p:cNvSpPr>
            <a:spLocks noChangeArrowheads="1"/>
          </p:cNvSpPr>
          <p:nvPr/>
        </p:nvSpPr>
        <p:spPr bwMode="auto">
          <a:xfrm>
            <a:off x="1752600" y="4419600"/>
            <a:ext cx="3200400" cy="533400"/>
          </a:xfrm>
          <a:prstGeom prst="wedgeRoundRectCallout">
            <a:avLst>
              <a:gd name="adj1" fmla="val 50894"/>
              <a:gd name="adj2" fmla="val -113690"/>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r>
              <a:rPr lang="en-GB" altLang="en-US" dirty="0">
                <a:solidFill>
                  <a:schemeClr val="accent1"/>
                </a:solidFill>
              </a:rPr>
              <a:t>Verbally abusing a child</a:t>
            </a:r>
          </a:p>
        </p:txBody>
      </p:sp>
      <p:sp>
        <p:nvSpPr>
          <p:cNvPr id="403502" name="AutoShape 46">
            <a:extLst>
              <a:ext uri="{FF2B5EF4-FFF2-40B4-BE49-F238E27FC236}">
                <a16:creationId xmlns:a16="http://schemas.microsoft.com/office/drawing/2014/main" id="{C32EC617-819F-DA8E-B316-7B8DD836FB60}"/>
              </a:ext>
            </a:extLst>
          </p:cNvPr>
          <p:cNvSpPr>
            <a:spLocks/>
          </p:cNvSpPr>
          <p:nvPr/>
        </p:nvSpPr>
        <p:spPr bwMode="auto">
          <a:xfrm>
            <a:off x="2209800" y="5257800"/>
            <a:ext cx="3411538" cy="1016000"/>
          </a:xfrm>
          <a:prstGeom prst="borderCallout1">
            <a:avLst>
              <a:gd name="adj1" fmla="val 11250"/>
              <a:gd name="adj2" fmla="val 102231"/>
              <a:gd name="adj3" fmla="val -76875"/>
              <a:gd name="adj4" fmla="val 110750"/>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r>
              <a:rPr lang="en-GB" altLang="en-US" dirty="0">
                <a:solidFill>
                  <a:schemeClr val="accent1"/>
                </a:solidFill>
              </a:rPr>
              <a:t>Touching a child where </a:t>
            </a:r>
          </a:p>
          <a:p>
            <a:pPr algn="ctr"/>
            <a:r>
              <a:rPr lang="en-GB" altLang="en-US" dirty="0">
                <a:solidFill>
                  <a:schemeClr val="accent1"/>
                </a:solidFill>
              </a:rPr>
              <a:t>or when he/she doesn’t</a:t>
            </a:r>
          </a:p>
          <a:p>
            <a:pPr algn="ctr"/>
            <a:r>
              <a:rPr lang="en-GB" altLang="en-US" dirty="0">
                <a:solidFill>
                  <a:schemeClr val="accent1"/>
                </a:solidFill>
              </a:rPr>
              <a:t> want to be touched</a:t>
            </a:r>
          </a:p>
        </p:txBody>
      </p:sp>
      <p:sp>
        <p:nvSpPr>
          <p:cNvPr id="403504" name="AutoShape 48">
            <a:extLst>
              <a:ext uri="{FF2B5EF4-FFF2-40B4-BE49-F238E27FC236}">
                <a16:creationId xmlns:a16="http://schemas.microsoft.com/office/drawing/2014/main" id="{4383102E-B051-4951-5260-14B922A36C59}"/>
              </a:ext>
            </a:extLst>
          </p:cNvPr>
          <p:cNvSpPr>
            <a:spLocks/>
          </p:cNvSpPr>
          <p:nvPr/>
        </p:nvSpPr>
        <p:spPr bwMode="auto">
          <a:xfrm>
            <a:off x="6492240" y="5824347"/>
            <a:ext cx="2878138" cy="406400"/>
          </a:xfrm>
          <a:prstGeom prst="borderCallout2">
            <a:avLst>
              <a:gd name="adj1" fmla="val 28125"/>
              <a:gd name="adj2" fmla="val -2648"/>
              <a:gd name="adj3" fmla="val 28125"/>
              <a:gd name="adj4" fmla="val -4852"/>
              <a:gd name="adj5" fmla="val -280861"/>
              <a:gd name="adj6" fmla="val -7060"/>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r>
              <a:rPr lang="en-GB" altLang="en-US" dirty="0">
                <a:solidFill>
                  <a:schemeClr val="accent1"/>
                </a:solidFill>
              </a:rPr>
              <a:t>Manipulating a Child</a:t>
            </a:r>
          </a:p>
        </p:txBody>
      </p:sp>
      <p:sp>
        <p:nvSpPr>
          <p:cNvPr id="403512" name="AutoShape 56">
            <a:extLst>
              <a:ext uri="{FF2B5EF4-FFF2-40B4-BE49-F238E27FC236}">
                <a16:creationId xmlns:a16="http://schemas.microsoft.com/office/drawing/2014/main" id="{6419A739-E33F-3FCD-3B22-7D91D61F667B}"/>
              </a:ext>
            </a:extLst>
          </p:cNvPr>
          <p:cNvSpPr>
            <a:spLocks noChangeArrowheads="1"/>
          </p:cNvSpPr>
          <p:nvPr/>
        </p:nvSpPr>
        <p:spPr bwMode="auto">
          <a:xfrm>
            <a:off x="7391400" y="1905000"/>
            <a:ext cx="3048000" cy="685800"/>
          </a:xfrm>
          <a:prstGeom prst="wedgeRoundRectCallout">
            <a:avLst>
              <a:gd name="adj1" fmla="val -52190"/>
              <a:gd name="adj2" fmla="val 94907"/>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r>
              <a:rPr lang="en-GB" altLang="en-US" dirty="0">
                <a:solidFill>
                  <a:schemeClr val="accent1"/>
                </a:solidFill>
              </a:rPr>
              <a:t>Breaking down the self</a:t>
            </a:r>
          </a:p>
          <a:p>
            <a:pPr algn="ctr"/>
            <a:r>
              <a:rPr lang="en-GB" altLang="en-US" dirty="0">
                <a:solidFill>
                  <a:schemeClr val="accent1"/>
                </a:solidFill>
              </a:rPr>
              <a:t>confidence of a child</a:t>
            </a:r>
          </a:p>
        </p:txBody>
      </p:sp>
      <p:sp>
        <p:nvSpPr>
          <p:cNvPr id="403516" name="AutoShape 60">
            <a:extLst>
              <a:ext uri="{FF2B5EF4-FFF2-40B4-BE49-F238E27FC236}">
                <a16:creationId xmlns:a16="http://schemas.microsoft.com/office/drawing/2014/main" id="{C0F536FB-F41F-E4BB-2C66-EB59BB0B035D}"/>
              </a:ext>
            </a:extLst>
          </p:cNvPr>
          <p:cNvSpPr>
            <a:spLocks noChangeArrowheads="1"/>
          </p:cNvSpPr>
          <p:nvPr/>
        </p:nvSpPr>
        <p:spPr bwMode="auto">
          <a:xfrm>
            <a:off x="1752600" y="2286000"/>
            <a:ext cx="2362200" cy="609600"/>
          </a:xfrm>
          <a:prstGeom prst="wedgeRoundRectCallout">
            <a:avLst>
              <a:gd name="adj1" fmla="val 79032"/>
              <a:gd name="adj2" fmla="val 86981"/>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r>
              <a:rPr lang="en-GB" altLang="en-US" dirty="0">
                <a:solidFill>
                  <a:schemeClr val="accent1"/>
                </a:solidFill>
              </a:rPr>
              <a:t>Teasing a child </a:t>
            </a:r>
          </a:p>
          <a:p>
            <a:pPr algn="ctr"/>
            <a:r>
              <a:rPr lang="en-GB" altLang="en-US" dirty="0">
                <a:solidFill>
                  <a:schemeClr val="accent1"/>
                </a:solidFill>
              </a:rPr>
              <a:t>persistently</a:t>
            </a:r>
          </a:p>
        </p:txBody>
      </p:sp>
      <p:sp>
        <p:nvSpPr>
          <p:cNvPr id="403517" name="AutoShape 61">
            <a:extLst>
              <a:ext uri="{FF2B5EF4-FFF2-40B4-BE49-F238E27FC236}">
                <a16:creationId xmlns:a16="http://schemas.microsoft.com/office/drawing/2014/main" id="{C1EFFB6C-46E2-7513-E58C-B3F8EDCBDCC3}"/>
              </a:ext>
            </a:extLst>
          </p:cNvPr>
          <p:cNvSpPr>
            <a:spLocks noChangeArrowheads="1"/>
          </p:cNvSpPr>
          <p:nvPr/>
        </p:nvSpPr>
        <p:spPr bwMode="auto">
          <a:xfrm>
            <a:off x="1752600" y="3352800"/>
            <a:ext cx="2362200" cy="609600"/>
          </a:xfrm>
          <a:prstGeom prst="wedgeRoundRectCallout">
            <a:avLst>
              <a:gd name="adj1" fmla="val 79838"/>
              <a:gd name="adj2" fmla="val -28644"/>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r>
              <a:rPr lang="en-GB" altLang="en-US" dirty="0">
                <a:solidFill>
                  <a:schemeClr val="accent1"/>
                </a:solidFill>
              </a:rPr>
              <a:t>Forcing a child </a:t>
            </a:r>
          </a:p>
          <a:p>
            <a:pPr algn="ctr"/>
            <a:r>
              <a:rPr lang="en-GB" altLang="en-US" dirty="0">
                <a:solidFill>
                  <a:schemeClr val="accent1"/>
                </a:solidFill>
              </a:rPr>
              <a:t>to touch you</a:t>
            </a:r>
          </a:p>
        </p:txBody>
      </p:sp>
      <p:sp>
        <p:nvSpPr>
          <p:cNvPr id="403518" name="AutoShape 62">
            <a:extLst>
              <a:ext uri="{FF2B5EF4-FFF2-40B4-BE49-F238E27FC236}">
                <a16:creationId xmlns:a16="http://schemas.microsoft.com/office/drawing/2014/main" id="{4CAA589E-949A-5C80-DF8B-9DF2C689BA82}"/>
              </a:ext>
            </a:extLst>
          </p:cNvPr>
          <p:cNvSpPr>
            <a:spLocks noChangeArrowheads="1"/>
          </p:cNvSpPr>
          <p:nvPr/>
        </p:nvSpPr>
        <p:spPr bwMode="auto">
          <a:xfrm>
            <a:off x="7315200" y="724789"/>
            <a:ext cx="3124200" cy="914400"/>
          </a:xfrm>
          <a:prstGeom prst="wedgeRoundRectCallout">
            <a:avLst>
              <a:gd name="adj1" fmla="val -56097"/>
              <a:gd name="adj2" fmla="val 112153"/>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r>
              <a:rPr lang="en-GB" altLang="en-US" dirty="0">
                <a:solidFill>
                  <a:schemeClr val="accent1"/>
                </a:solidFill>
              </a:rPr>
              <a:t>Neglecting a child’s</a:t>
            </a:r>
          </a:p>
          <a:p>
            <a:pPr algn="ctr"/>
            <a:r>
              <a:rPr lang="en-GB" altLang="en-US" dirty="0">
                <a:solidFill>
                  <a:schemeClr val="accent1"/>
                </a:solidFill>
              </a:rPr>
              <a:t> educational or </a:t>
            </a:r>
          </a:p>
          <a:p>
            <a:pPr algn="ctr"/>
            <a:r>
              <a:rPr lang="en-GB" altLang="en-US" dirty="0">
                <a:solidFill>
                  <a:schemeClr val="accent1"/>
                </a:solidFill>
              </a:rPr>
              <a:t>medical needs</a:t>
            </a:r>
          </a:p>
        </p:txBody>
      </p:sp>
      <p:sp>
        <p:nvSpPr>
          <p:cNvPr id="403520" name="AutoShape 64">
            <a:extLst>
              <a:ext uri="{FF2B5EF4-FFF2-40B4-BE49-F238E27FC236}">
                <a16:creationId xmlns:a16="http://schemas.microsoft.com/office/drawing/2014/main" id="{E3E49879-E8BB-7704-F0D1-9555D7A3C36D}"/>
              </a:ext>
            </a:extLst>
          </p:cNvPr>
          <p:cNvSpPr>
            <a:spLocks noChangeArrowheads="1"/>
          </p:cNvSpPr>
          <p:nvPr/>
        </p:nvSpPr>
        <p:spPr bwMode="auto">
          <a:xfrm>
            <a:off x="7424738" y="3009900"/>
            <a:ext cx="3048000" cy="685800"/>
          </a:xfrm>
          <a:prstGeom prst="wedgeRoundRectCallout">
            <a:avLst>
              <a:gd name="adj1" fmla="val -57190"/>
              <a:gd name="adj2" fmla="val -5093"/>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r>
              <a:rPr lang="en-GB" altLang="en-US" dirty="0">
                <a:solidFill>
                  <a:schemeClr val="accent1"/>
                </a:solidFill>
              </a:rPr>
              <a:t>Not listening to a child</a:t>
            </a:r>
          </a:p>
        </p:txBody>
      </p:sp>
      <p:sp>
        <p:nvSpPr>
          <p:cNvPr id="403521" name="AutoShape 65">
            <a:extLst>
              <a:ext uri="{FF2B5EF4-FFF2-40B4-BE49-F238E27FC236}">
                <a16:creationId xmlns:a16="http://schemas.microsoft.com/office/drawing/2014/main" id="{72D1C581-DD94-8A84-4BF5-829F955D8997}"/>
              </a:ext>
            </a:extLst>
          </p:cNvPr>
          <p:cNvSpPr>
            <a:spLocks noChangeArrowheads="1"/>
          </p:cNvSpPr>
          <p:nvPr/>
        </p:nvSpPr>
        <p:spPr bwMode="auto">
          <a:xfrm>
            <a:off x="7315200" y="3962400"/>
            <a:ext cx="3124200" cy="1600200"/>
          </a:xfrm>
          <a:prstGeom prst="wedgeRoundRectCallout">
            <a:avLst>
              <a:gd name="adj1" fmla="val -65551"/>
              <a:gd name="adj2" fmla="val -37898"/>
              <a:gd name="adj3" fmla="val 16667"/>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a:r>
              <a:rPr lang="en-GB" altLang="en-US" dirty="0">
                <a:solidFill>
                  <a:schemeClr val="accent1"/>
                </a:solidFill>
              </a:rPr>
              <a:t>Not taking proper care </a:t>
            </a:r>
          </a:p>
          <a:p>
            <a:pPr algn="ctr"/>
            <a:r>
              <a:rPr lang="en-GB" altLang="en-US" dirty="0">
                <a:solidFill>
                  <a:schemeClr val="accent1"/>
                </a:solidFill>
              </a:rPr>
              <a:t>of a child,</a:t>
            </a:r>
          </a:p>
          <a:p>
            <a:pPr algn="ctr"/>
            <a:r>
              <a:rPr lang="en-GB" altLang="en-US" dirty="0">
                <a:solidFill>
                  <a:schemeClr val="accent1"/>
                </a:solidFill>
              </a:rPr>
              <a:t>e.g. not cleaning,</a:t>
            </a:r>
          </a:p>
          <a:p>
            <a:pPr algn="ctr"/>
            <a:r>
              <a:rPr lang="en-GB" altLang="en-US" dirty="0">
                <a:solidFill>
                  <a:schemeClr val="accent1"/>
                </a:solidFill>
              </a:rPr>
              <a:t>clothing or feeding a </a:t>
            </a:r>
          </a:p>
          <a:p>
            <a:pPr algn="ctr"/>
            <a:r>
              <a:rPr lang="en-GB" altLang="en-US" dirty="0">
                <a:solidFill>
                  <a:schemeClr val="accent1"/>
                </a:solidFill>
              </a:rPr>
              <a:t>child</a:t>
            </a:r>
          </a:p>
        </p:txBody>
      </p:sp>
      <p:sp>
        <p:nvSpPr>
          <p:cNvPr id="2" name="Footer Placeholder 1">
            <a:extLst>
              <a:ext uri="{FF2B5EF4-FFF2-40B4-BE49-F238E27FC236}">
                <a16:creationId xmlns:a16="http://schemas.microsoft.com/office/drawing/2014/main" id="{AE6E9960-F113-08F6-389D-081002C7F28D}"/>
              </a:ext>
            </a:extLst>
          </p:cNvPr>
          <p:cNvSpPr>
            <a:spLocks noGrp="1"/>
          </p:cNvSpPr>
          <p:nvPr>
            <p:ph type="ftr" sz="quarter" idx="11"/>
          </p:nvPr>
        </p:nvSpPr>
        <p:spPr/>
        <p:txBody>
          <a:bodyPr/>
          <a:lstStyle/>
          <a:p>
            <a:pPr>
              <a:defRPr/>
            </a:pPr>
            <a:r>
              <a:rPr lang="en-US" altLang="en-US"/>
              <a:t>MAKING A DIFFERENCE TOGETHER</a:t>
            </a:r>
          </a:p>
        </p:txBody>
      </p:sp>
      <p:sp>
        <p:nvSpPr>
          <p:cNvPr id="45083" name="Slide Number Placeholder 2">
            <a:extLst>
              <a:ext uri="{FF2B5EF4-FFF2-40B4-BE49-F238E27FC236}">
                <a16:creationId xmlns:a16="http://schemas.microsoft.com/office/drawing/2014/main" id="{90E2613C-5D88-6D62-AD64-1B8F3B3ECD6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fld id="{0F412B44-0BEC-4D3E-AC30-1FC1FA5FA800}" type="slidenum">
              <a:rPr lang="en-GB" altLang="en-US" sz="1000">
                <a:solidFill>
                  <a:srgbClr val="FFFFFF"/>
                </a:solidFill>
              </a:rPr>
              <a:pPr/>
              <a:t>14</a:t>
            </a:fld>
            <a:endParaRPr lang="en-GB" altLang="en-US" sz="1000">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403495"/>
                                        </p:tgtEl>
                                        <p:attrNameLst>
                                          <p:attrName>style.visibility</p:attrName>
                                        </p:attrNameLst>
                                      </p:cBhvr>
                                      <p:to>
                                        <p:strVal val="visible"/>
                                      </p:to>
                                    </p:set>
                                    <p:anim calcmode="lin" valueType="num">
                                      <p:cBhvr additive="base">
                                        <p:cTn id="7" dur="500" fill="hold"/>
                                        <p:tgtEl>
                                          <p:spTgt spid="403495"/>
                                        </p:tgtEl>
                                        <p:attrNameLst>
                                          <p:attrName>ppt_x</p:attrName>
                                        </p:attrNameLst>
                                      </p:cBhvr>
                                      <p:tavLst>
                                        <p:tav tm="0">
                                          <p:val>
                                            <p:strVal val="0-#ppt_w/2"/>
                                          </p:val>
                                        </p:tav>
                                        <p:tav tm="100000">
                                          <p:val>
                                            <p:strVal val="#ppt_x"/>
                                          </p:val>
                                        </p:tav>
                                      </p:tavLst>
                                    </p:anim>
                                    <p:anim calcmode="lin" valueType="num">
                                      <p:cBhvr additive="base">
                                        <p:cTn id="8" dur="500" fill="hold"/>
                                        <p:tgtEl>
                                          <p:spTgt spid="403495"/>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9" fill="hold" nodeType="clickEffect">
                                  <p:stCondLst>
                                    <p:cond delay="0"/>
                                  </p:stCondLst>
                                  <p:childTnLst>
                                    <p:set>
                                      <p:cBhvr>
                                        <p:cTn id="12" dur="1" fill="hold">
                                          <p:stCondLst>
                                            <p:cond delay="0"/>
                                          </p:stCondLst>
                                        </p:cTn>
                                        <p:tgtEl>
                                          <p:spTgt spid="403516"/>
                                        </p:tgtEl>
                                        <p:attrNameLst>
                                          <p:attrName>style.visibility</p:attrName>
                                        </p:attrNameLst>
                                      </p:cBhvr>
                                      <p:to>
                                        <p:strVal val="visible"/>
                                      </p:to>
                                    </p:set>
                                    <p:anim calcmode="lin" valueType="num">
                                      <p:cBhvr additive="base">
                                        <p:cTn id="13" dur="500" fill="hold"/>
                                        <p:tgtEl>
                                          <p:spTgt spid="403516"/>
                                        </p:tgtEl>
                                        <p:attrNameLst>
                                          <p:attrName>ppt_x</p:attrName>
                                        </p:attrNameLst>
                                      </p:cBhvr>
                                      <p:tavLst>
                                        <p:tav tm="0">
                                          <p:val>
                                            <p:strVal val="0-#ppt_w/2"/>
                                          </p:val>
                                        </p:tav>
                                        <p:tav tm="100000">
                                          <p:val>
                                            <p:strVal val="#ppt_x"/>
                                          </p:val>
                                        </p:tav>
                                      </p:tavLst>
                                    </p:anim>
                                    <p:anim calcmode="lin" valueType="num">
                                      <p:cBhvr additive="base">
                                        <p:cTn id="14" dur="500" fill="hold"/>
                                        <p:tgtEl>
                                          <p:spTgt spid="403516"/>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9" fill="hold" nodeType="clickEffect">
                                  <p:stCondLst>
                                    <p:cond delay="0"/>
                                  </p:stCondLst>
                                  <p:childTnLst>
                                    <p:set>
                                      <p:cBhvr>
                                        <p:cTn id="18" dur="1" fill="hold">
                                          <p:stCondLst>
                                            <p:cond delay="0"/>
                                          </p:stCondLst>
                                        </p:cTn>
                                        <p:tgtEl>
                                          <p:spTgt spid="403517"/>
                                        </p:tgtEl>
                                        <p:attrNameLst>
                                          <p:attrName>style.visibility</p:attrName>
                                        </p:attrNameLst>
                                      </p:cBhvr>
                                      <p:to>
                                        <p:strVal val="visible"/>
                                      </p:to>
                                    </p:set>
                                    <p:anim calcmode="lin" valueType="num">
                                      <p:cBhvr additive="base">
                                        <p:cTn id="19" dur="500" fill="hold"/>
                                        <p:tgtEl>
                                          <p:spTgt spid="403517"/>
                                        </p:tgtEl>
                                        <p:attrNameLst>
                                          <p:attrName>ppt_x</p:attrName>
                                        </p:attrNameLst>
                                      </p:cBhvr>
                                      <p:tavLst>
                                        <p:tav tm="0">
                                          <p:val>
                                            <p:strVal val="0-#ppt_w/2"/>
                                          </p:val>
                                        </p:tav>
                                        <p:tav tm="100000">
                                          <p:val>
                                            <p:strVal val="#ppt_x"/>
                                          </p:val>
                                        </p:tav>
                                      </p:tavLst>
                                    </p:anim>
                                    <p:anim calcmode="lin" valueType="num">
                                      <p:cBhvr additive="base">
                                        <p:cTn id="20" dur="500" fill="hold"/>
                                        <p:tgtEl>
                                          <p:spTgt spid="403517"/>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2" fill="hold" nodeType="clickEffect">
                                  <p:stCondLst>
                                    <p:cond delay="0"/>
                                  </p:stCondLst>
                                  <p:childTnLst>
                                    <p:set>
                                      <p:cBhvr>
                                        <p:cTn id="24" dur="1" fill="hold">
                                          <p:stCondLst>
                                            <p:cond delay="0"/>
                                          </p:stCondLst>
                                        </p:cTn>
                                        <p:tgtEl>
                                          <p:spTgt spid="403500"/>
                                        </p:tgtEl>
                                        <p:attrNameLst>
                                          <p:attrName>style.visibility</p:attrName>
                                        </p:attrNameLst>
                                      </p:cBhvr>
                                      <p:to>
                                        <p:strVal val="visible"/>
                                      </p:to>
                                    </p:set>
                                    <p:anim calcmode="lin" valueType="num">
                                      <p:cBhvr additive="base">
                                        <p:cTn id="25" dur="500" fill="hold"/>
                                        <p:tgtEl>
                                          <p:spTgt spid="403500"/>
                                        </p:tgtEl>
                                        <p:attrNameLst>
                                          <p:attrName>ppt_x</p:attrName>
                                        </p:attrNameLst>
                                      </p:cBhvr>
                                      <p:tavLst>
                                        <p:tav tm="0">
                                          <p:val>
                                            <p:strVal val="0-#ppt_w/2"/>
                                          </p:val>
                                        </p:tav>
                                        <p:tav tm="100000">
                                          <p:val>
                                            <p:strVal val="#ppt_x"/>
                                          </p:val>
                                        </p:tav>
                                      </p:tavLst>
                                    </p:anim>
                                    <p:anim calcmode="lin" valueType="num">
                                      <p:cBhvr additive="base">
                                        <p:cTn id="26" dur="500" fill="hold"/>
                                        <p:tgtEl>
                                          <p:spTgt spid="403500"/>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2" fill="hold" nodeType="clickEffect">
                                  <p:stCondLst>
                                    <p:cond delay="0"/>
                                  </p:stCondLst>
                                  <p:childTnLst>
                                    <p:set>
                                      <p:cBhvr>
                                        <p:cTn id="30" dur="1" fill="hold">
                                          <p:stCondLst>
                                            <p:cond delay="0"/>
                                          </p:stCondLst>
                                        </p:cTn>
                                        <p:tgtEl>
                                          <p:spTgt spid="403502"/>
                                        </p:tgtEl>
                                        <p:attrNameLst>
                                          <p:attrName>style.visibility</p:attrName>
                                        </p:attrNameLst>
                                      </p:cBhvr>
                                      <p:to>
                                        <p:strVal val="visible"/>
                                      </p:to>
                                    </p:set>
                                    <p:anim calcmode="lin" valueType="num">
                                      <p:cBhvr additive="base">
                                        <p:cTn id="31" dur="500" fill="hold"/>
                                        <p:tgtEl>
                                          <p:spTgt spid="403502"/>
                                        </p:tgtEl>
                                        <p:attrNameLst>
                                          <p:attrName>ppt_x</p:attrName>
                                        </p:attrNameLst>
                                      </p:cBhvr>
                                      <p:tavLst>
                                        <p:tav tm="0">
                                          <p:val>
                                            <p:strVal val="0-#ppt_w/2"/>
                                          </p:val>
                                        </p:tav>
                                        <p:tav tm="100000">
                                          <p:val>
                                            <p:strVal val="#ppt_x"/>
                                          </p:val>
                                        </p:tav>
                                      </p:tavLst>
                                    </p:anim>
                                    <p:anim calcmode="lin" valueType="num">
                                      <p:cBhvr additive="base">
                                        <p:cTn id="32" dur="500" fill="hold"/>
                                        <p:tgtEl>
                                          <p:spTgt spid="40350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03504"/>
                                        </p:tgtEl>
                                        <p:attrNameLst>
                                          <p:attrName>style.visibility</p:attrName>
                                        </p:attrNameLst>
                                      </p:cBhvr>
                                      <p:to>
                                        <p:strVal val="visible"/>
                                      </p:to>
                                    </p:set>
                                    <p:anim calcmode="lin" valueType="num">
                                      <p:cBhvr additive="base">
                                        <p:cTn id="37" dur="500" fill="hold"/>
                                        <p:tgtEl>
                                          <p:spTgt spid="403504"/>
                                        </p:tgtEl>
                                        <p:attrNameLst>
                                          <p:attrName>ppt_x</p:attrName>
                                        </p:attrNameLst>
                                      </p:cBhvr>
                                      <p:tavLst>
                                        <p:tav tm="0">
                                          <p:val>
                                            <p:strVal val="#ppt_x"/>
                                          </p:val>
                                        </p:tav>
                                        <p:tav tm="100000">
                                          <p:val>
                                            <p:strVal val="#ppt_x"/>
                                          </p:val>
                                        </p:tav>
                                      </p:tavLst>
                                    </p:anim>
                                    <p:anim calcmode="lin" valueType="num">
                                      <p:cBhvr additive="base">
                                        <p:cTn id="38" dur="500" fill="hold"/>
                                        <p:tgtEl>
                                          <p:spTgt spid="40350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6" fill="hold" nodeType="clickEffect">
                                  <p:stCondLst>
                                    <p:cond delay="0"/>
                                  </p:stCondLst>
                                  <p:childTnLst>
                                    <p:set>
                                      <p:cBhvr>
                                        <p:cTn id="42" dur="1" fill="hold">
                                          <p:stCondLst>
                                            <p:cond delay="0"/>
                                          </p:stCondLst>
                                        </p:cTn>
                                        <p:tgtEl>
                                          <p:spTgt spid="403521"/>
                                        </p:tgtEl>
                                        <p:attrNameLst>
                                          <p:attrName>style.visibility</p:attrName>
                                        </p:attrNameLst>
                                      </p:cBhvr>
                                      <p:to>
                                        <p:strVal val="visible"/>
                                      </p:to>
                                    </p:set>
                                    <p:anim calcmode="lin" valueType="num">
                                      <p:cBhvr additive="base">
                                        <p:cTn id="43" dur="500" fill="hold"/>
                                        <p:tgtEl>
                                          <p:spTgt spid="403521"/>
                                        </p:tgtEl>
                                        <p:attrNameLst>
                                          <p:attrName>ppt_x</p:attrName>
                                        </p:attrNameLst>
                                      </p:cBhvr>
                                      <p:tavLst>
                                        <p:tav tm="0">
                                          <p:val>
                                            <p:strVal val="1+#ppt_w/2"/>
                                          </p:val>
                                        </p:tav>
                                        <p:tav tm="100000">
                                          <p:val>
                                            <p:strVal val="#ppt_x"/>
                                          </p:val>
                                        </p:tav>
                                      </p:tavLst>
                                    </p:anim>
                                    <p:anim calcmode="lin" valueType="num">
                                      <p:cBhvr additive="base">
                                        <p:cTn id="44" dur="500" fill="hold"/>
                                        <p:tgtEl>
                                          <p:spTgt spid="40352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2" fill="hold" nodeType="clickEffect">
                                  <p:stCondLst>
                                    <p:cond delay="0"/>
                                  </p:stCondLst>
                                  <p:childTnLst>
                                    <p:set>
                                      <p:cBhvr>
                                        <p:cTn id="48" dur="1" fill="hold">
                                          <p:stCondLst>
                                            <p:cond delay="0"/>
                                          </p:stCondLst>
                                        </p:cTn>
                                        <p:tgtEl>
                                          <p:spTgt spid="403520"/>
                                        </p:tgtEl>
                                        <p:attrNameLst>
                                          <p:attrName>style.visibility</p:attrName>
                                        </p:attrNameLst>
                                      </p:cBhvr>
                                      <p:to>
                                        <p:strVal val="visible"/>
                                      </p:to>
                                    </p:set>
                                    <p:anim calcmode="lin" valueType="num">
                                      <p:cBhvr additive="base">
                                        <p:cTn id="49" dur="500" fill="hold"/>
                                        <p:tgtEl>
                                          <p:spTgt spid="403520"/>
                                        </p:tgtEl>
                                        <p:attrNameLst>
                                          <p:attrName>ppt_x</p:attrName>
                                        </p:attrNameLst>
                                      </p:cBhvr>
                                      <p:tavLst>
                                        <p:tav tm="0">
                                          <p:val>
                                            <p:strVal val="1+#ppt_w/2"/>
                                          </p:val>
                                        </p:tav>
                                        <p:tav tm="100000">
                                          <p:val>
                                            <p:strVal val="#ppt_x"/>
                                          </p:val>
                                        </p:tav>
                                      </p:tavLst>
                                    </p:anim>
                                    <p:anim calcmode="lin" valueType="num">
                                      <p:cBhvr additive="base">
                                        <p:cTn id="50" dur="500" fill="hold"/>
                                        <p:tgtEl>
                                          <p:spTgt spid="403520"/>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2" fill="hold" nodeType="clickEffect">
                                  <p:stCondLst>
                                    <p:cond delay="0"/>
                                  </p:stCondLst>
                                  <p:childTnLst>
                                    <p:set>
                                      <p:cBhvr>
                                        <p:cTn id="54" dur="1" fill="hold">
                                          <p:stCondLst>
                                            <p:cond delay="0"/>
                                          </p:stCondLst>
                                        </p:cTn>
                                        <p:tgtEl>
                                          <p:spTgt spid="403512"/>
                                        </p:tgtEl>
                                        <p:attrNameLst>
                                          <p:attrName>style.visibility</p:attrName>
                                        </p:attrNameLst>
                                      </p:cBhvr>
                                      <p:to>
                                        <p:strVal val="visible"/>
                                      </p:to>
                                    </p:set>
                                    <p:anim calcmode="lin" valueType="num">
                                      <p:cBhvr additive="base">
                                        <p:cTn id="55" dur="500" fill="hold"/>
                                        <p:tgtEl>
                                          <p:spTgt spid="403512"/>
                                        </p:tgtEl>
                                        <p:attrNameLst>
                                          <p:attrName>ppt_x</p:attrName>
                                        </p:attrNameLst>
                                      </p:cBhvr>
                                      <p:tavLst>
                                        <p:tav tm="0">
                                          <p:val>
                                            <p:strVal val="1+#ppt_w/2"/>
                                          </p:val>
                                        </p:tav>
                                        <p:tav tm="100000">
                                          <p:val>
                                            <p:strVal val="#ppt_x"/>
                                          </p:val>
                                        </p:tav>
                                      </p:tavLst>
                                    </p:anim>
                                    <p:anim calcmode="lin" valueType="num">
                                      <p:cBhvr additive="base">
                                        <p:cTn id="56" dur="500" fill="hold"/>
                                        <p:tgtEl>
                                          <p:spTgt spid="403512"/>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3" fill="hold" nodeType="clickEffect">
                                  <p:stCondLst>
                                    <p:cond delay="0"/>
                                  </p:stCondLst>
                                  <p:childTnLst>
                                    <p:set>
                                      <p:cBhvr>
                                        <p:cTn id="60" dur="1" fill="hold">
                                          <p:stCondLst>
                                            <p:cond delay="0"/>
                                          </p:stCondLst>
                                        </p:cTn>
                                        <p:tgtEl>
                                          <p:spTgt spid="403518"/>
                                        </p:tgtEl>
                                        <p:attrNameLst>
                                          <p:attrName>style.visibility</p:attrName>
                                        </p:attrNameLst>
                                      </p:cBhvr>
                                      <p:to>
                                        <p:strVal val="visible"/>
                                      </p:to>
                                    </p:set>
                                    <p:anim calcmode="lin" valueType="num">
                                      <p:cBhvr additive="base">
                                        <p:cTn id="61" dur="500" fill="hold"/>
                                        <p:tgtEl>
                                          <p:spTgt spid="403518"/>
                                        </p:tgtEl>
                                        <p:attrNameLst>
                                          <p:attrName>ppt_x</p:attrName>
                                        </p:attrNameLst>
                                      </p:cBhvr>
                                      <p:tavLst>
                                        <p:tav tm="0">
                                          <p:val>
                                            <p:strVal val="1+#ppt_w/2"/>
                                          </p:val>
                                        </p:tav>
                                        <p:tav tm="100000">
                                          <p:val>
                                            <p:strVal val="#ppt_x"/>
                                          </p:val>
                                        </p:tav>
                                      </p:tavLst>
                                    </p:anim>
                                    <p:anim calcmode="lin" valueType="num">
                                      <p:cBhvr additive="base">
                                        <p:cTn id="62" dur="500" fill="hold"/>
                                        <p:tgtEl>
                                          <p:spTgt spid="4035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3495" grpId="0" animBg="1" autoUpdateAnimBg="0"/>
      <p:bldP spid="403500" grpId="0" animBg="1" autoUpdateAnimBg="0"/>
      <p:bldP spid="403502" grpId="0" animBg="1" autoUpdateAnimBg="0"/>
      <p:bldP spid="403504" grpId="0" animBg="1" autoUpdateAnimBg="0"/>
      <p:bldP spid="403512" grpId="0" animBg="1" autoUpdateAnimBg="0"/>
      <p:bldP spid="403516" grpId="0" animBg="1" autoUpdateAnimBg="0"/>
      <p:bldP spid="403517" grpId="0" animBg="1" autoUpdateAnimBg="0"/>
      <p:bldP spid="403518" grpId="0" animBg="1" autoUpdateAnimBg="0"/>
      <p:bldP spid="403520" grpId="0" animBg="1" autoUpdateAnimBg="0"/>
      <p:bldP spid="403521"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7989AC08-23A0-78F1-9E7D-EEF2480184D0}"/>
              </a:ext>
            </a:extLst>
          </p:cNvPr>
          <p:cNvSpPr>
            <a:spLocks noGrp="1" noChangeArrowheads="1"/>
          </p:cNvSpPr>
          <p:nvPr>
            <p:ph type="title"/>
          </p:nvPr>
        </p:nvSpPr>
        <p:spPr/>
        <p:txBody>
          <a:bodyPr/>
          <a:lstStyle/>
          <a:p>
            <a:pPr eaLnBrk="1" hangingPunct="1">
              <a:defRPr/>
            </a:pPr>
            <a:r>
              <a:rPr lang="en-US" altLang="en-US" b="1" dirty="0">
                <a:solidFill>
                  <a:schemeClr val="accent1"/>
                </a:solidFill>
                <a:latin typeface="+mn-lt"/>
              </a:rPr>
              <a:t>Signs and Symptoms of Abuse</a:t>
            </a:r>
          </a:p>
        </p:txBody>
      </p:sp>
      <p:sp>
        <p:nvSpPr>
          <p:cNvPr id="18435" name="Rectangle 3">
            <a:extLst>
              <a:ext uri="{FF2B5EF4-FFF2-40B4-BE49-F238E27FC236}">
                <a16:creationId xmlns:a16="http://schemas.microsoft.com/office/drawing/2014/main" id="{08590D51-96BB-E4FD-61EC-67E6D784B674}"/>
              </a:ext>
            </a:extLst>
          </p:cNvPr>
          <p:cNvSpPr>
            <a:spLocks noGrp="1" noChangeArrowheads="1"/>
          </p:cNvSpPr>
          <p:nvPr>
            <p:ph idx="1"/>
          </p:nvPr>
        </p:nvSpPr>
        <p:spPr>
          <a:xfrm>
            <a:off x="2063750" y="1844675"/>
            <a:ext cx="8432800" cy="3824288"/>
          </a:xfrm>
        </p:spPr>
        <p:txBody>
          <a:bodyPr>
            <a:normAutofit fontScale="25000" lnSpcReduction="20000"/>
          </a:bodyPr>
          <a:lstStyle/>
          <a:p>
            <a:pPr marL="0" indent="0" algn="ctr">
              <a:buNone/>
              <a:defRPr/>
            </a:pPr>
            <a:r>
              <a:rPr lang="en-GB" altLang="en-US" sz="8000" b="1" dirty="0">
                <a:solidFill>
                  <a:schemeClr val="accent1"/>
                </a:solidFill>
                <a:cs typeface="Arial" panose="020B0604020202020204" pitchFamily="34" charset="0"/>
              </a:rPr>
              <a:t>Attendance Issues       On going Health Issues/ Rundown        </a:t>
            </a:r>
          </a:p>
          <a:p>
            <a:pPr marL="0" indent="0" algn="ctr">
              <a:buNone/>
              <a:defRPr/>
            </a:pPr>
            <a:endParaRPr lang="en-GB" altLang="en-US" sz="8000" b="1" dirty="0">
              <a:solidFill>
                <a:schemeClr val="accent1"/>
              </a:solidFill>
              <a:cs typeface="Arial" panose="020B0604020202020204" pitchFamily="34" charset="0"/>
            </a:endParaRPr>
          </a:p>
          <a:p>
            <a:pPr marL="0" indent="0" algn="ctr">
              <a:buNone/>
              <a:defRPr/>
            </a:pPr>
            <a:r>
              <a:rPr lang="en-GB" altLang="en-US" sz="8000" b="1" dirty="0">
                <a:solidFill>
                  <a:schemeClr val="accent1"/>
                </a:solidFill>
                <a:cs typeface="Arial" panose="020B0604020202020204" pitchFamily="34" charset="0"/>
              </a:rPr>
              <a:t>Inappropriate Language/Behaviour</a:t>
            </a:r>
          </a:p>
          <a:p>
            <a:pPr marL="0" indent="0" algn="ctr">
              <a:buNone/>
              <a:defRPr/>
            </a:pPr>
            <a:endParaRPr lang="en-GB" altLang="en-US" sz="8000" b="1" dirty="0">
              <a:solidFill>
                <a:schemeClr val="accent1"/>
              </a:solidFill>
              <a:cs typeface="Arial" panose="020B0604020202020204" pitchFamily="34" charset="0"/>
            </a:endParaRPr>
          </a:p>
          <a:p>
            <a:pPr marL="0" indent="0" algn="ctr">
              <a:buNone/>
              <a:defRPr/>
            </a:pPr>
            <a:r>
              <a:rPr lang="en-GB" altLang="en-US" sz="8000" b="1" dirty="0">
                <a:solidFill>
                  <a:schemeClr val="accent1"/>
                </a:solidFill>
                <a:cs typeface="Arial" panose="020B0604020202020204" pitchFamily="34" charset="0"/>
              </a:rPr>
              <a:t>         Non-participation in P.E.         Unexplained Injury            Recurrent Injury    </a:t>
            </a:r>
          </a:p>
          <a:p>
            <a:pPr marL="0" indent="0" algn="ctr">
              <a:buNone/>
              <a:defRPr/>
            </a:pPr>
            <a:endParaRPr lang="en-GB" altLang="en-US" sz="8000" b="1" dirty="0">
              <a:solidFill>
                <a:schemeClr val="accent1"/>
              </a:solidFill>
              <a:cs typeface="Arial" panose="020B0604020202020204" pitchFamily="34" charset="0"/>
            </a:endParaRPr>
          </a:p>
          <a:p>
            <a:pPr marL="0" indent="0" algn="ctr">
              <a:buNone/>
              <a:defRPr/>
            </a:pPr>
            <a:r>
              <a:rPr lang="en-GB" altLang="en-US" sz="8000" b="1" dirty="0">
                <a:solidFill>
                  <a:schemeClr val="accent1"/>
                </a:solidFill>
                <a:cs typeface="Arial" panose="020B0604020202020204" pitchFamily="34" charset="0"/>
              </a:rPr>
              <a:t>         Withdrawn           Tearful        Aggression	 Self harm       </a:t>
            </a:r>
          </a:p>
          <a:p>
            <a:pPr marL="0" indent="0" algn="ctr">
              <a:buNone/>
              <a:defRPr/>
            </a:pPr>
            <a:r>
              <a:rPr lang="en-GB" altLang="en-US" sz="8000" b="1" dirty="0">
                <a:solidFill>
                  <a:schemeClr val="accent1"/>
                </a:solidFill>
                <a:cs typeface="Arial" panose="020B0604020202020204" pitchFamily="34" charset="0"/>
              </a:rPr>
              <a:t>Running Away          </a:t>
            </a:r>
          </a:p>
          <a:p>
            <a:pPr marL="0" indent="0" algn="ctr">
              <a:buNone/>
              <a:defRPr/>
            </a:pPr>
            <a:endParaRPr lang="en-GB" altLang="en-US" sz="8000" b="1" dirty="0">
              <a:solidFill>
                <a:schemeClr val="accent1"/>
              </a:solidFill>
              <a:cs typeface="Arial" panose="020B0604020202020204" pitchFamily="34" charset="0"/>
            </a:endParaRPr>
          </a:p>
          <a:p>
            <a:pPr marL="0" indent="0" algn="ctr">
              <a:buNone/>
              <a:defRPr/>
            </a:pPr>
            <a:r>
              <a:rPr lang="en-GB" altLang="en-US" sz="8000" b="1" dirty="0">
                <a:solidFill>
                  <a:schemeClr val="accent1"/>
                </a:solidFill>
                <a:cs typeface="Arial" panose="020B0604020202020204" pitchFamily="34" charset="0"/>
              </a:rPr>
              <a:t>Substance Misuse      Bizarre Behaviour</a:t>
            </a:r>
          </a:p>
          <a:p>
            <a:pPr marL="0" indent="0" algn="ctr">
              <a:buNone/>
              <a:defRPr/>
            </a:pPr>
            <a:r>
              <a:rPr lang="en-GB" altLang="en-US" sz="8000" b="1" dirty="0">
                <a:solidFill>
                  <a:schemeClr val="accent1"/>
                </a:solidFill>
                <a:cs typeface="Arial" panose="020B0604020202020204" pitchFamily="34" charset="0"/>
              </a:rPr>
              <a:t>Emotionless</a:t>
            </a:r>
          </a:p>
          <a:p>
            <a:pPr marL="0" indent="0">
              <a:buNone/>
              <a:defRPr/>
            </a:pPr>
            <a:endParaRPr lang="en-GB" altLang="en-US" sz="8000" dirty="0">
              <a:solidFill>
                <a:prstClr val="black"/>
              </a:solidFill>
            </a:endParaRPr>
          </a:p>
          <a:p>
            <a:pPr marL="0" indent="0">
              <a:buNone/>
              <a:defRPr/>
            </a:pPr>
            <a:r>
              <a:rPr lang="en-GB" altLang="en-US" sz="8000" dirty="0">
                <a:solidFill>
                  <a:prstClr val="black"/>
                </a:solidFill>
              </a:rPr>
              <a:t>	</a:t>
            </a:r>
          </a:p>
          <a:p>
            <a:pPr marL="609600" indent="-609600">
              <a:lnSpc>
                <a:spcPct val="80000"/>
              </a:lnSpc>
              <a:defRPr/>
            </a:pPr>
            <a:endParaRPr lang="en-US" altLang="en-US" sz="1800" dirty="0"/>
          </a:p>
        </p:txBody>
      </p:sp>
      <p:sp>
        <p:nvSpPr>
          <p:cNvPr id="2" name="Footer Placeholder 1">
            <a:extLst>
              <a:ext uri="{FF2B5EF4-FFF2-40B4-BE49-F238E27FC236}">
                <a16:creationId xmlns:a16="http://schemas.microsoft.com/office/drawing/2014/main" id="{0B1424DC-DB09-47AD-6E91-8D4B6E297B52}"/>
              </a:ext>
            </a:extLst>
          </p:cNvPr>
          <p:cNvSpPr>
            <a:spLocks noGrp="1"/>
          </p:cNvSpPr>
          <p:nvPr>
            <p:ph type="ftr" sz="quarter" idx="4294967295"/>
          </p:nvPr>
        </p:nvSpPr>
        <p:spPr>
          <a:xfrm>
            <a:off x="0" y="6356350"/>
            <a:ext cx="4114800" cy="365125"/>
          </a:xfrm>
        </p:spPr>
        <p:txBody>
          <a:bodyPr/>
          <a:lstStyle/>
          <a:p>
            <a:pPr>
              <a:defRPr/>
            </a:pPr>
            <a:r>
              <a:rPr lang="en-US" altLang="en-US"/>
              <a:t>MAKING A DIFFERENCE TOGETHER</a:t>
            </a:r>
          </a:p>
        </p:txBody>
      </p:sp>
      <p:sp>
        <p:nvSpPr>
          <p:cNvPr id="48133" name="Slide Number Placeholder 2">
            <a:extLst>
              <a:ext uri="{FF2B5EF4-FFF2-40B4-BE49-F238E27FC236}">
                <a16:creationId xmlns:a16="http://schemas.microsoft.com/office/drawing/2014/main" id="{CE141C00-D7AF-64D0-D88C-4B08938BAAAA}"/>
              </a:ext>
            </a:extLst>
          </p:cNvPr>
          <p:cNvSpPr>
            <a:spLocks noGrp="1" noChangeArrowheads="1"/>
          </p:cNvSpPr>
          <p:nvPr>
            <p:ph type="sldNum" sz="quarter" idx="4294967295"/>
          </p:nvPr>
        </p:nvSpPr>
        <p:spPr bwMode="auto">
          <a:xfrm>
            <a:off x="9448800" y="6356350"/>
            <a:ext cx="27432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fld id="{7342E604-97D0-4E87-BCB4-FD4D400CCBE6}" type="slidenum">
              <a:rPr lang="en-GB" altLang="en-US" sz="1000">
                <a:solidFill>
                  <a:srgbClr val="FFFFFF"/>
                </a:solidFill>
              </a:rPr>
              <a:pPr/>
              <a:t>15</a:t>
            </a:fld>
            <a:endParaRPr lang="en-GB" altLang="en-US" sz="1000">
              <a:solidFill>
                <a:srgbClr val="FFFFFF"/>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DDAB9-470A-31D7-77BC-58F0C95C969B}"/>
              </a:ext>
            </a:extLst>
          </p:cNvPr>
          <p:cNvSpPr>
            <a:spLocks noGrp="1"/>
          </p:cNvSpPr>
          <p:nvPr>
            <p:ph type="title"/>
          </p:nvPr>
        </p:nvSpPr>
        <p:spPr/>
        <p:txBody>
          <a:bodyPr/>
          <a:lstStyle/>
          <a:p>
            <a:pPr eaLnBrk="1" hangingPunct="1">
              <a:defRPr/>
            </a:pPr>
            <a:r>
              <a:rPr lang="en-US" altLang="en-US" b="1" dirty="0">
                <a:solidFill>
                  <a:schemeClr val="accent1"/>
                </a:solidFill>
                <a:latin typeface="+mn-lt"/>
              </a:rPr>
              <a:t>Signs and Symptoms of Abuse</a:t>
            </a:r>
            <a:endParaRPr lang="en-GB" b="1" dirty="0">
              <a:solidFill>
                <a:schemeClr val="accent1"/>
              </a:solidFill>
              <a:latin typeface="+mn-lt"/>
            </a:endParaRPr>
          </a:p>
        </p:txBody>
      </p:sp>
      <p:sp>
        <p:nvSpPr>
          <p:cNvPr id="3" name="Content Placeholder 2">
            <a:extLst>
              <a:ext uri="{FF2B5EF4-FFF2-40B4-BE49-F238E27FC236}">
                <a16:creationId xmlns:a16="http://schemas.microsoft.com/office/drawing/2014/main" id="{3F8D5506-50F0-AFB3-41A0-5D627916D9EF}"/>
              </a:ext>
            </a:extLst>
          </p:cNvPr>
          <p:cNvSpPr>
            <a:spLocks noGrp="1"/>
          </p:cNvSpPr>
          <p:nvPr>
            <p:ph idx="1"/>
          </p:nvPr>
        </p:nvSpPr>
        <p:spPr/>
        <p:txBody>
          <a:bodyPr/>
          <a:lstStyle/>
          <a:p>
            <a:pPr marL="0" indent="0" algn="ctr">
              <a:buNone/>
              <a:defRPr/>
            </a:pPr>
            <a:r>
              <a:rPr lang="en-GB" altLang="en-US" dirty="0">
                <a:solidFill>
                  <a:schemeClr val="accent1"/>
                </a:solidFill>
                <a:cs typeface="Arial" panose="020B0604020202020204" pitchFamily="34" charset="0"/>
              </a:rPr>
              <a:t>Over Affectionate      Attention Seeking</a:t>
            </a:r>
          </a:p>
          <a:p>
            <a:pPr marL="0" indent="0" algn="ctr">
              <a:buNone/>
              <a:defRPr/>
            </a:pPr>
            <a:r>
              <a:rPr lang="en-GB" altLang="en-US" dirty="0">
                <a:solidFill>
                  <a:schemeClr val="accent1"/>
                </a:solidFill>
                <a:cs typeface="Arial" panose="020B0604020202020204" pitchFamily="34" charset="0"/>
              </a:rPr>
              <a:t>     Sexualised Behaviour      </a:t>
            </a:r>
          </a:p>
          <a:p>
            <a:pPr marL="0" indent="0" algn="ctr">
              <a:buNone/>
              <a:defRPr/>
            </a:pPr>
            <a:r>
              <a:rPr lang="en-GB" altLang="en-US" dirty="0">
                <a:solidFill>
                  <a:schemeClr val="accent1"/>
                </a:solidFill>
                <a:cs typeface="Arial" panose="020B0604020202020204" pitchFamily="34" charset="0"/>
              </a:rPr>
              <a:t>Fatigue                  Poor Performance</a:t>
            </a:r>
          </a:p>
          <a:p>
            <a:pPr marL="0" indent="0" algn="ctr">
              <a:buNone/>
              <a:defRPr/>
            </a:pPr>
            <a:r>
              <a:rPr lang="en-GB" altLang="en-US" dirty="0">
                <a:solidFill>
                  <a:schemeClr val="accent1"/>
                </a:solidFill>
                <a:cs typeface="Arial" panose="020B0604020202020204" pitchFamily="34" charset="0"/>
              </a:rPr>
              <a:t>Missing Routine Appointments</a:t>
            </a:r>
          </a:p>
          <a:p>
            <a:pPr marL="0" indent="0" algn="ctr">
              <a:buNone/>
              <a:defRPr/>
            </a:pPr>
            <a:r>
              <a:rPr lang="en-GB" altLang="en-US" dirty="0">
                <a:solidFill>
                  <a:schemeClr val="accent1"/>
                </a:solidFill>
                <a:cs typeface="Arial" panose="020B0604020202020204" pitchFamily="34" charset="0"/>
              </a:rPr>
              <a:t>Failure to Thrive </a:t>
            </a:r>
          </a:p>
          <a:p>
            <a:pPr marL="0" indent="0" algn="ctr">
              <a:buNone/>
              <a:defRPr/>
            </a:pPr>
            <a:r>
              <a:rPr lang="en-GB" altLang="en-US" dirty="0">
                <a:solidFill>
                  <a:schemeClr val="accent1"/>
                </a:solidFill>
                <a:cs typeface="Arial" panose="020B0604020202020204" pitchFamily="34" charset="0"/>
              </a:rPr>
              <a:t>        Unsupervised Dangerous Pastimes			 </a:t>
            </a:r>
          </a:p>
          <a:p>
            <a:pPr marL="0" indent="0">
              <a:buNone/>
              <a:defRPr/>
            </a:pPr>
            <a:r>
              <a:rPr lang="en-GB" altLang="en-US" dirty="0">
                <a:solidFill>
                  <a:schemeClr val="accent1"/>
                </a:solidFill>
                <a:cs typeface="Arial" panose="020B0604020202020204" pitchFamily="34" charset="0"/>
              </a:rPr>
              <a:t>                               Becoming Disengaged             </a:t>
            </a:r>
            <a:endParaRPr lang="en-GB" dirty="0">
              <a:solidFill>
                <a:schemeClr val="accent1"/>
              </a:solidFill>
              <a:cs typeface="Arial" panose="020B0604020202020204" pitchFamily="34" charset="0"/>
            </a:endParaRPr>
          </a:p>
          <a:p>
            <a:pPr eaLnBrk="1" hangingPunct="1">
              <a:defRPr/>
            </a:pPr>
            <a:endParaRPr lang="en-GB" dirty="0"/>
          </a:p>
        </p:txBody>
      </p:sp>
      <p:sp>
        <p:nvSpPr>
          <p:cNvPr id="4" name="Footer Placeholder 3">
            <a:extLst>
              <a:ext uri="{FF2B5EF4-FFF2-40B4-BE49-F238E27FC236}">
                <a16:creationId xmlns:a16="http://schemas.microsoft.com/office/drawing/2014/main" id="{325090FB-77ED-4394-57CE-A9E53269A6BF}"/>
              </a:ext>
            </a:extLst>
          </p:cNvPr>
          <p:cNvSpPr>
            <a:spLocks noGrp="1"/>
          </p:cNvSpPr>
          <p:nvPr>
            <p:ph type="ftr" sz="quarter" idx="4294967295"/>
          </p:nvPr>
        </p:nvSpPr>
        <p:spPr>
          <a:xfrm>
            <a:off x="0" y="6356350"/>
            <a:ext cx="4114800" cy="365125"/>
          </a:xfrm>
        </p:spPr>
        <p:txBody>
          <a:bodyPr/>
          <a:lstStyle/>
          <a:p>
            <a:pPr>
              <a:defRPr/>
            </a:pPr>
            <a:r>
              <a:rPr lang="en-US" altLang="en-US"/>
              <a:t>MAKING A DIFFERENCE TOGETHER</a:t>
            </a:r>
          </a:p>
        </p:txBody>
      </p:sp>
      <p:sp>
        <p:nvSpPr>
          <p:cNvPr id="51205" name="Slide Number Placeholder 4">
            <a:extLst>
              <a:ext uri="{FF2B5EF4-FFF2-40B4-BE49-F238E27FC236}">
                <a16:creationId xmlns:a16="http://schemas.microsoft.com/office/drawing/2014/main" id="{9381CBF8-F9C6-29ED-FDA0-01325029B230}"/>
              </a:ext>
            </a:extLst>
          </p:cNvPr>
          <p:cNvSpPr>
            <a:spLocks noGrp="1" noChangeArrowheads="1"/>
          </p:cNvSpPr>
          <p:nvPr>
            <p:ph type="sldNum" sz="quarter" idx="4294967295"/>
          </p:nvPr>
        </p:nvSpPr>
        <p:spPr bwMode="auto">
          <a:xfrm>
            <a:off x="9448800" y="6356350"/>
            <a:ext cx="27432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b="1">
                <a:solidFill>
                  <a:schemeClr val="tx1"/>
                </a:solidFill>
                <a:latin typeface="Arial" panose="020B0604020202020204" pitchFamily="34" charset="0"/>
              </a:defRPr>
            </a:lvl1pPr>
            <a:lvl2pPr marL="742950" indent="-285750">
              <a:defRPr sz="2000" b="1">
                <a:solidFill>
                  <a:schemeClr val="tx1"/>
                </a:solidFill>
                <a:latin typeface="Arial" panose="020B0604020202020204" pitchFamily="34" charset="0"/>
              </a:defRPr>
            </a:lvl2pPr>
            <a:lvl3pPr marL="1143000" indent="-228600">
              <a:defRPr sz="2000" b="1">
                <a:solidFill>
                  <a:schemeClr val="tx1"/>
                </a:solidFill>
                <a:latin typeface="Arial" panose="020B0604020202020204" pitchFamily="34" charset="0"/>
              </a:defRPr>
            </a:lvl3pPr>
            <a:lvl4pPr marL="1600200" indent="-228600">
              <a:defRPr sz="2000" b="1">
                <a:solidFill>
                  <a:schemeClr val="tx1"/>
                </a:solidFill>
                <a:latin typeface="Arial" panose="020B0604020202020204" pitchFamily="34" charset="0"/>
              </a:defRPr>
            </a:lvl4pPr>
            <a:lvl5pPr marL="2057400" indent="-22860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fld id="{4BCDF589-AF16-4313-81B2-92B0277F464E}" type="slidenum">
              <a:rPr lang="en-GB" altLang="en-US" sz="1000">
                <a:solidFill>
                  <a:srgbClr val="FFFFFF"/>
                </a:solidFill>
              </a:rPr>
              <a:pPr/>
              <a:t>16</a:t>
            </a:fld>
            <a:endParaRPr lang="en-GB" altLang="en-US" sz="1000">
              <a:solidFill>
                <a:srgbClr val="FFFFFF"/>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3542F3-ACF3-CB51-7FB9-4B89072E6801}"/>
              </a:ext>
            </a:extLst>
          </p:cNvPr>
          <p:cNvSpPr>
            <a:spLocks noGrp="1"/>
          </p:cNvSpPr>
          <p:nvPr>
            <p:ph type="title"/>
          </p:nvPr>
        </p:nvSpPr>
        <p:spPr/>
        <p:txBody>
          <a:bodyPr/>
          <a:lstStyle/>
          <a:p>
            <a:r>
              <a:rPr lang="en-US" altLang="en-US" b="1" dirty="0">
                <a:solidFill>
                  <a:schemeClr val="accent1"/>
                </a:solidFill>
                <a:latin typeface="+mn-lt"/>
              </a:rPr>
              <a:t>Types of abuse and neglect</a:t>
            </a:r>
            <a:endParaRPr lang="en-GB" b="1" dirty="0">
              <a:solidFill>
                <a:schemeClr val="accent1"/>
              </a:solidFill>
              <a:latin typeface="+mn-lt"/>
            </a:endParaRPr>
          </a:p>
        </p:txBody>
      </p:sp>
      <p:sp>
        <p:nvSpPr>
          <p:cNvPr id="5" name="Content Placeholder 4">
            <a:extLst>
              <a:ext uri="{FF2B5EF4-FFF2-40B4-BE49-F238E27FC236}">
                <a16:creationId xmlns:a16="http://schemas.microsoft.com/office/drawing/2014/main" id="{0E63C9F6-2037-F3BC-F8E0-B92183B34F93}"/>
              </a:ext>
            </a:extLst>
          </p:cNvPr>
          <p:cNvSpPr>
            <a:spLocks noGrp="1"/>
          </p:cNvSpPr>
          <p:nvPr>
            <p:ph idx="1"/>
          </p:nvPr>
        </p:nvSpPr>
        <p:spPr/>
        <p:txBody>
          <a:bodyPr>
            <a:noAutofit/>
          </a:bodyPr>
          <a:lstStyle/>
          <a:p>
            <a:pPr eaLnBrk="1" fontAlgn="auto" hangingPunct="1">
              <a:spcAft>
                <a:spcPts val="0"/>
              </a:spcAft>
              <a:defRPr/>
            </a:pPr>
            <a:r>
              <a:rPr lang="en-GB" altLang="en-US" sz="2400" dirty="0">
                <a:solidFill>
                  <a:schemeClr val="accent1"/>
                </a:solidFill>
                <a:ea typeface="ＭＳ Ｐゴシック" panose="020B0600070205080204" pitchFamily="34" charset="-128"/>
              </a:rPr>
              <a:t>Physical abuse</a:t>
            </a:r>
          </a:p>
          <a:p>
            <a:pPr eaLnBrk="1" fontAlgn="auto" hangingPunct="1">
              <a:spcAft>
                <a:spcPts val="0"/>
              </a:spcAft>
              <a:defRPr/>
            </a:pPr>
            <a:endParaRPr lang="en-GB" altLang="en-US" sz="2400" dirty="0">
              <a:solidFill>
                <a:schemeClr val="accent1"/>
              </a:solidFill>
              <a:ea typeface="ＭＳ Ｐゴシック" panose="020B0600070205080204" pitchFamily="34" charset="-128"/>
            </a:endParaRPr>
          </a:p>
          <a:p>
            <a:pPr eaLnBrk="1" fontAlgn="auto" hangingPunct="1">
              <a:spcAft>
                <a:spcPts val="0"/>
              </a:spcAft>
              <a:defRPr/>
            </a:pPr>
            <a:r>
              <a:rPr lang="en-GB" altLang="en-US" sz="2400" dirty="0">
                <a:solidFill>
                  <a:schemeClr val="accent1"/>
                </a:solidFill>
                <a:ea typeface="ＭＳ Ｐゴシック" panose="020B0600070205080204" pitchFamily="34" charset="-128"/>
              </a:rPr>
              <a:t>Sexual abuse</a:t>
            </a:r>
          </a:p>
          <a:p>
            <a:pPr eaLnBrk="1" fontAlgn="auto" hangingPunct="1">
              <a:spcAft>
                <a:spcPts val="0"/>
              </a:spcAft>
              <a:defRPr/>
            </a:pPr>
            <a:endParaRPr lang="en-GB" altLang="en-US" sz="2400" dirty="0">
              <a:solidFill>
                <a:schemeClr val="accent1"/>
              </a:solidFill>
              <a:ea typeface="ＭＳ Ｐゴシック" panose="020B0600070205080204" pitchFamily="34" charset="-128"/>
            </a:endParaRPr>
          </a:p>
          <a:p>
            <a:pPr eaLnBrk="1" fontAlgn="auto" hangingPunct="1">
              <a:spcAft>
                <a:spcPts val="0"/>
              </a:spcAft>
              <a:defRPr/>
            </a:pPr>
            <a:r>
              <a:rPr lang="en-GB" altLang="en-US" sz="2400" dirty="0">
                <a:solidFill>
                  <a:schemeClr val="accent1"/>
                </a:solidFill>
                <a:ea typeface="ＭＳ Ｐゴシック" panose="020B0600070205080204" pitchFamily="34" charset="-128"/>
              </a:rPr>
              <a:t>Emotional abuse</a:t>
            </a:r>
          </a:p>
          <a:p>
            <a:pPr eaLnBrk="1" fontAlgn="auto" hangingPunct="1">
              <a:spcAft>
                <a:spcPts val="0"/>
              </a:spcAft>
              <a:defRPr/>
            </a:pPr>
            <a:endParaRPr lang="en-GB" altLang="en-US" sz="2400" dirty="0">
              <a:solidFill>
                <a:schemeClr val="accent1"/>
              </a:solidFill>
              <a:ea typeface="ＭＳ Ｐゴシック" panose="020B0600070205080204" pitchFamily="34" charset="-128"/>
            </a:endParaRPr>
          </a:p>
          <a:p>
            <a:pPr eaLnBrk="1" fontAlgn="auto" hangingPunct="1">
              <a:spcAft>
                <a:spcPts val="0"/>
              </a:spcAft>
              <a:defRPr/>
            </a:pPr>
            <a:r>
              <a:rPr lang="en-GB" altLang="en-US" sz="2400" dirty="0">
                <a:solidFill>
                  <a:schemeClr val="accent1"/>
                </a:solidFill>
                <a:ea typeface="ＭＳ Ｐゴシック" panose="020B0600070205080204" pitchFamily="34" charset="-128"/>
              </a:rPr>
              <a:t>Neglect</a:t>
            </a:r>
          </a:p>
          <a:p>
            <a:endParaRPr lang="en-GB" sz="2400" dirty="0">
              <a:solidFill>
                <a:schemeClr val="accent1"/>
              </a:solidFill>
            </a:endParaRPr>
          </a:p>
          <a:p>
            <a:r>
              <a:rPr lang="en-GB" sz="2400" dirty="0">
                <a:solidFill>
                  <a:schemeClr val="accent1"/>
                </a:solidFill>
              </a:rPr>
              <a:t>Psychological abuse</a:t>
            </a:r>
          </a:p>
        </p:txBody>
      </p:sp>
    </p:spTree>
    <p:extLst>
      <p:ext uri="{BB962C8B-B14F-4D97-AF65-F5344CB8AC3E}">
        <p14:creationId xmlns:p14="http://schemas.microsoft.com/office/powerpoint/2010/main" val="1949517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3EDE2-C6CC-D91D-FEFA-46125E6D41D6}"/>
              </a:ext>
            </a:extLst>
          </p:cNvPr>
          <p:cNvSpPr>
            <a:spLocks noGrp="1"/>
          </p:cNvSpPr>
          <p:nvPr>
            <p:ph type="title"/>
          </p:nvPr>
        </p:nvSpPr>
        <p:spPr/>
        <p:txBody>
          <a:bodyPr/>
          <a:lstStyle/>
          <a:p>
            <a:r>
              <a:rPr lang="en-GB" b="1" dirty="0">
                <a:solidFill>
                  <a:schemeClr val="accent1"/>
                </a:solidFill>
                <a:latin typeface="+mn-lt"/>
              </a:rPr>
              <a:t>Other categories of abuse</a:t>
            </a:r>
          </a:p>
        </p:txBody>
      </p:sp>
      <p:sp>
        <p:nvSpPr>
          <p:cNvPr id="3" name="Content Placeholder 2">
            <a:extLst>
              <a:ext uri="{FF2B5EF4-FFF2-40B4-BE49-F238E27FC236}">
                <a16:creationId xmlns:a16="http://schemas.microsoft.com/office/drawing/2014/main" id="{B7D16752-2172-0F8F-31C7-881DCF87B950}"/>
              </a:ext>
            </a:extLst>
          </p:cNvPr>
          <p:cNvSpPr>
            <a:spLocks noGrp="1"/>
          </p:cNvSpPr>
          <p:nvPr>
            <p:ph idx="1"/>
          </p:nvPr>
        </p:nvSpPr>
        <p:spPr/>
        <p:txBody>
          <a:bodyPr/>
          <a:lstStyle/>
          <a:p>
            <a:r>
              <a:rPr lang="en-GB" dirty="0">
                <a:solidFill>
                  <a:schemeClr val="accent1"/>
                </a:solidFill>
              </a:rPr>
              <a:t>Online abuse</a:t>
            </a:r>
          </a:p>
          <a:p>
            <a:r>
              <a:rPr lang="en-GB" dirty="0">
                <a:solidFill>
                  <a:schemeClr val="accent1"/>
                </a:solidFill>
              </a:rPr>
              <a:t>Sexual Exploitation</a:t>
            </a:r>
          </a:p>
          <a:p>
            <a:r>
              <a:rPr lang="en-GB" dirty="0">
                <a:solidFill>
                  <a:schemeClr val="accent1"/>
                </a:solidFill>
              </a:rPr>
              <a:t>Female genital mutilation (FGM)</a:t>
            </a:r>
          </a:p>
          <a:p>
            <a:r>
              <a:rPr lang="en-GB" dirty="0">
                <a:solidFill>
                  <a:schemeClr val="accent1"/>
                </a:solidFill>
              </a:rPr>
              <a:t>Grooming</a:t>
            </a:r>
          </a:p>
          <a:p>
            <a:r>
              <a:rPr lang="en-GB" dirty="0">
                <a:solidFill>
                  <a:schemeClr val="accent1"/>
                </a:solidFill>
              </a:rPr>
              <a:t>Child Trafficking</a:t>
            </a:r>
          </a:p>
          <a:p>
            <a:r>
              <a:rPr lang="en-GB" dirty="0">
                <a:solidFill>
                  <a:schemeClr val="accent1"/>
                </a:solidFill>
              </a:rPr>
              <a:t>Harmful sexual behaviour</a:t>
            </a:r>
          </a:p>
        </p:txBody>
      </p:sp>
    </p:spTree>
    <p:extLst>
      <p:ext uri="{BB962C8B-B14F-4D97-AF65-F5344CB8AC3E}">
        <p14:creationId xmlns:p14="http://schemas.microsoft.com/office/powerpoint/2010/main" val="12160054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0638C-B8CC-30B5-5502-B1099EF9FA42}"/>
              </a:ext>
            </a:extLst>
          </p:cNvPr>
          <p:cNvSpPr>
            <a:spLocks noGrp="1"/>
          </p:cNvSpPr>
          <p:nvPr>
            <p:ph type="title"/>
          </p:nvPr>
        </p:nvSpPr>
        <p:spPr/>
        <p:txBody>
          <a:bodyPr/>
          <a:lstStyle/>
          <a:p>
            <a:r>
              <a:rPr lang="en-GB" b="1" dirty="0">
                <a:solidFill>
                  <a:schemeClr val="accent1"/>
                </a:solidFill>
                <a:latin typeface="+mn-lt"/>
              </a:rPr>
              <a:t>What is Physical Abuse?</a:t>
            </a:r>
          </a:p>
        </p:txBody>
      </p:sp>
      <p:sp>
        <p:nvSpPr>
          <p:cNvPr id="3" name="Content Placeholder 2">
            <a:extLst>
              <a:ext uri="{FF2B5EF4-FFF2-40B4-BE49-F238E27FC236}">
                <a16:creationId xmlns:a16="http://schemas.microsoft.com/office/drawing/2014/main" id="{37793557-3E75-DBF7-3434-16276B7499B5}"/>
              </a:ext>
            </a:extLst>
          </p:cNvPr>
          <p:cNvSpPr>
            <a:spLocks noGrp="1"/>
          </p:cNvSpPr>
          <p:nvPr>
            <p:ph idx="1"/>
          </p:nvPr>
        </p:nvSpPr>
        <p:spPr/>
        <p:txBody>
          <a:bodyPr/>
          <a:lstStyle/>
          <a:p>
            <a:pPr eaLnBrk="1" hangingPunct="1"/>
            <a:r>
              <a:rPr lang="en-GB" altLang="en-US" dirty="0">
                <a:solidFill>
                  <a:schemeClr val="accent1"/>
                </a:solidFill>
              </a:rPr>
              <a:t>Hitting, punching, slapping, kicking</a:t>
            </a:r>
          </a:p>
          <a:p>
            <a:pPr eaLnBrk="1" hangingPunct="1"/>
            <a:r>
              <a:rPr lang="en-GB" altLang="en-US" dirty="0">
                <a:solidFill>
                  <a:schemeClr val="accent1"/>
                </a:solidFill>
              </a:rPr>
              <a:t>Biting, shaking, throwing</a:t>
            </a:r>
          </a:p>
          <a:p>
            <a:pPr eaLnBrk="1" hangingPunct="1"/>
            <a:r>
              <a:rPr lang="en-GB" altLang="en-US" dirty="0">
                <a:solidFill>
                  <a:schemeClr val="accent1"/>
                </a:solidFill>
              </a:rPr>
              <a:t>Deliberate scalding or burning</a:t>
            </a:r>
          </a:p>
          <a:p>
            <a:pPr eaLnBrk="1" hangingPunct="1"/>
            <a:r>
              <a:rPr lang="en-GB" altLang="en-US" dirty="0">
                <a:solidFill>
                  <a:schemeClr val="accent1"/>
                </a:solidFill>
              </a:rPr>
              <a:t>Throttling or strangulation</a:t>
            </a:r>
          </a:p>
          <a:p>
            <a:pPr eaLnBrk="1" hangingPunct="1"/>
            <a:r>
              <a:rPr lang="en-GB" altLang="en-US" dirty="0">
                <a:solidFill>
                  <a:schemeClr val="accent1"/>
                </a:solidFill>
              </a:rPr>
              <a:t>Suffocation, drowning</a:t>
            </a:r>
          </a:p>
          <a:p>
            <a:pPr eaLnBrk="1" hangingPunct="1"/>
            <a:r>
              <a:rPr lang="en-GB" altLang="en-US" dirty="0">
                <a:solidFill>
                  <a:schemeClr val="accent1"/>
                </a:solidFill>
              </a:rPr>
              <a:t>Poisoning</a:t>
            </a:r>
          </a:p>
          <a:p>
            <a:pPr eaLnBrk="1" hangingPunct="1"/>
            <a:r>
              <a:rPr lang="en-GB" altLang="en-US" dirty="0">
                <a:solidFill>
                  <a:schemeClr val="accent1"/>
                </a:solidFill>
              </a:rPr>
              <a:t>Fabricated or induced illness</a:t>
            </a:r>
          </a:p>
          <a:p>
            <a:endParaRPr lang="en-GB" dirty="0"/>
          </a:p>
        </p:txBody>
      </p:sp>
    </p:spTree>
    <p:extLst>
      <p:ext uri="{BB962C8B-B14F-4D97-AF65-F5344CB8AC3E}">
        <p14:creationId xmlns:p14="http://schemas.microsoft.com/office/powerpoint/2010/main" val="26115207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6F27C-4BF6-90CD-B0A2-FDAA8B24305E}"/>
              </a:ext>
            </a:extLst>
          </p:cNvPr>
          <p:cNvSpPr>
            <a:spLocks noGrp="1"/>
          </p:cNvSpPr>
          <p:nvPr>
            <p:ph type="title"/>
          </p:nvPr>
        </p:nvSpPr>
        <p:spPr/>
        <p:txBody>
          <a:bodyPr/>
          <a:lstStyle/>
          <a:p>
            <a:r>
              <a:rPr lang="en-GB" sz="4400" b="1" dirty="0">
                <a:solidFill>
                  <a:schemeClr val="accent1"/>
                </a:solidFill>
                <a:latin typeface="Arial" pitchFamily="34" charset="0"/>
                <a:cs typeface="Arial" pitchFamily="34" charset="0"/>
              </a:rPr>
              <a:t>What is Sexual Abuse?</a:t>
            </a:r>
            <a:endParaRPr lang="en-GB" b="1" dirty="0">
              <a:solidFill>
                <a:schemeClr val="accent1"/>
              </a:solidFill>
            </a:endParaRPr>
          </a:p>
        </p:txBody>
      </p:sp>
      <p:sp>
        <p:nvSpPr>
          <p:cNvPr id="3" name="Content Placeholder 2">
            <a:extLst>
              <a:ext uri="{FF2B5EF4-FFF2-40B4-BE49-F238E27FC236}">
                <a16:creationId xmlns:a16="http://schemas.microsoft.com/office/drawing/2014/main" id="{E7802BA4-03CD-91D6-A636-C24246446F14}"/>
              </a:ext>
            </a:extLst>
          </p:cNvPr>
          <p:cNvSpPr>
            <a:spLocks noGrp="1"/>
          </p:cNvSpPr>
          <p:nvPr>
            <p:ph idx="1"/>
          </p:nvPr>
        </p:nvSpPr>
        <p:spPr/>
        <p:txBody>
          <a:bodyPr/>
          <a:lstStyle/>
          <a:p>
            <a:pPr marL="0" indent="0" eaLnBrk="1" fontAlgn="auto" hangingPunct="1">
              <a:spcBef>
                <a:spcPts val="0"/>
              </a:spcBef>
              <a:buFont typeface="Arial Narrow" pitchFamily="34" charset="0"/>
              <a:buNone/>
              <a:defRPr/>
            </a:pPr>
            <a:r>
              <a:rPr lang="en-GB" dirty="0">
                <a:solidFill>
                  <a:schemeClr val="accent1"/>
                </a:solidFill>
              </a:rPr>
              <a:t>Forcing or enticing a child or young person to take part in sexual activities;</a:t>
            </a:r>
          </a:p>
          <a:p>
            <a:pPr marL="0" indent="0" eaLnBrk="1" fontAlgn="auto" hangingPunct="1">
              <a:buFont typeface="Calibri" panose="020F0502020204030204" pitchFamily="34" charset="0"/>
              <a:buNone/>
              <a:defRPr/>
            </a:pPr>
            <a:r>
              <a:rPr lang="en-GB" dirty="0">
                <a:solidFill>
                  <a:schemeClr val="accent1"/>
                </a:solidFill>
              </a:rPr>
              <a:t>Whether or not they are aware of what is happening</a:t>
            </a:r>
          </a:p>
          <a:p>
            <a:pPr marL="0" indent="0" eaLnBrk="1" fontAlgn="auto" hangingPunct="1">
              <a:buFont typeface="Calibri" panose="020F0502020204030204" pitchFamily="34" charset="0"/>
              <a:buNone/>
              <a:defRPr/>
            </a:pPr>
            <a:r>
              <a:rPr lang="en-GB" dirty="0">
                <a:solidFill>
                  <a:schemeClr val="accent1"/>
                </a:solidFill>
              </a:rPr>
              <a:t>May involve physical contact </a:t>
            </a:r>
          </a:p>
          <a:p>
            <a:pPr marL="0" indent="0" eaLnBrk="1" fontAlgn="auto" hangingPunct="1">
              <a:buFont typeface="Calibri" panose="020F0502020204030204" pitchFamily="34" charset="0"/>
              <a:buNone/>
              <a:defRPr/>
            </a:pPr>
            <a:r>
              <a:rPr lang="en-GB" dirty="0">
                <a:solidFill>
                  <a:schemeClr val="accent1"/>
                </a:solidFill>
              </a:rPr>
              <a:t>Non-contact, involving children in looking at or making pornography, watching sexual activities, sexually inappropriate behaviour</a:t>
            </a:r>
          </a:p>
          <a:p>
            <a:endParaRPr lang="en-GB" dirty="0"/>
          </a:p>
        </p:txBody>
      </p:sp>
    </p:spTree>
    <p:extLst>
      <p:ext uri="{BB962C8B-B14F-4D97-AF65-F5344CB8AC3E}">
        <p14:creationId xmlns:p14="http://schemas.microsoft.com/office/powerpoint/2010/main" val="12069306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DDA31-7B6F-1060-DBB2-1F56EF7BD03C}"/>
              </a:ext>
            </a:extLst>
          </p:cNvPr>
          <p:cNvSpPr>
            <a:spLocks noGrp="1"/>
          </p:cNvSpPr>
          <p:nvPr>
            <p:ph type="title"/>
          </p:nvPr>
        </p:nvSpPr>
        <p:spPr/>
        <p:txBody>
          <a:bodyPr/>
          <a:lstStyle/>
          <a:p>
            <a:r>
              <a:rPr lang="en-GB" b="1" dirty="0">
                <a:solidFill>
                  <a:schemeClr val="accent1"/>
                </a:solidFill>
                <a:latin typeface="+mn-lt"/>
              </a:rPr>
              <a:t>Grooming is</a:t>
            </a:r>
          </a:p>
        </p:txBody>
      </p:sp>
      <p:sp>
        <p:nvSpPr>
          <p:cNvPr id="3" name="Content Placeholder 2">
            <a:extLst>
              <a:ext uri="{FF2B5EF4-FFF2-40B4-BE49-F238E27FC236}">
                <a16:creationId xmlns:a16="http://schemas.microsoft.com/office/drawing/2014/main" id="{90EA2816-BB50-B3C9-620E-4ACEAC25C5A8}"/>
              </a:ext>
            </a:extLst>
          </p:cNvPr>
          <p:cNvSpPr>
            <a:spLocks noGrp="1"/>
          </p:cNvSpPr>
          <p:nvPr>
            <p:ph idx="1"/>
          </p:nvPr>
        </p:nvSpPr>
        <p:spPr/>
        <p:txBody>
          <a:bodyPr/>
          <a:lstStyle/>
          <a:p>
            <a:pPr eaLnBrk="1" hangingPunct="1"/>
            <a:r>
              <a:rPr lang="en-GB" altLang="en-US" dirty="0">
                <a:solidFill>
                  <a:schemeClr val="accent1"/>
                </a:solidFill>
              </a:rPr>
              <a:t>defined by the Home Office as communication with a child where this is an intention to meet and commit a sex offence. </a:t>
            </a:r>
          </a:p>
          <a:p>
            <a:pPr eaLnBrk="1" hangingPunct="1"/>
            <a:r>
              <a:rPr lang="en-GB" altLang="en-US" dirty="0">
                <a:solidFill>
                  <a:schemeClr val="accent1"/>
                </a:solidFill>
              </a:rPr>
              <a:t>the process by which an individual manipulates those around them – adults and the child – to provide opportunities to abuse and reduce the likelihood of being reported and discovered</a:t>
            </a:r>
          </a:p>
          <a:p>
            <a:endParaRPr lang="en-GB" dirty="0"/>
          </a:p>
        </p:txBody>
      </p:sp>
    </p:spTree>
    <p:extLst>
      <p:ext uri="{BB962C8B-B14F-4D97-AF65-F5344CB8AC3E}">
        <p14:creationId xmlns:p14="http://schemas.microsoft.com/office/powerpoint/2010/main" val="11215943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66476-9DCD-01ED-07B1-7CE9FC3F38CF}"/>
              </a:ext>
            </a:extLst>
          </p:cNvPr>
          <p:cNvSpPr>
            <a:spLocks noGrp="1"/>
          </p:cNvSpPr>
          <p:nvPr>
            <p:ph type="title"/>
          </p:nvPr>
        </p:nvSpPr>
        <p:spPr/>
        <p:txBody>
          <a:bodyPr/>
          <a:lstStyle/>
          <a:p>
            <a:r>
              <a:rPr lang="en-GB" b="1" dirty="0">
                <a:solidFill>
                  <a:schemeClr val="accent1"/>
                </a:solidFill>
                <a:latin typeface="+mn-lt"/>
              </a:rPr>
              <a:t>Child Sexual Exploitation</a:t>
            </a:r>
          </a:p>
        </p:txBody>
      </p:sp>
      <p:sp>
        <p:nvSpPr>
          <p:cNvPr id="3" name="Content Placeholder 2">
            <a:extLst>
              <a:ext uri="{FF2B5EF4-FFF2-40B4-BE49-F238E27FC236}">
                <a16:creationId xmlns:a16="http://schemas.microsoft.com/office/drawing/2014/main" id="{0D750E83-1EA0-B340-CCCF-4FC9B2B014A0}"/>
              </a:ext>
            </a:extLst>
          </p:cNvPr>
          <p:cNvSpPr>
            <a:spLocks noGrp="1"/>
          </p:cNvSpPr>
          <p:nvPr>
            <p:ph idx="1"/>
          </p:nvPr>
        </p:nvSpPr>
        <p:spPr/>
        <p:txBody>
          <a:bodyPr/>
          <a:lstStyle/>
          <a:p>
            <a:pPr eaLnBrk="1" hangingPunct="1"/>
            <a:r>
              <a:rPr lang="en-GB" altLang="en-US" dirty="0">
                <a:solidFill>
                  <a:schemeClr val="accent1"/>
                </a:solidFill>
              </a:rPr>
              <a:t>The sexual exploitation of children and young people under 18 involves exploitative situations, contexts and relationships where young persons receive something as a result of performing and/or others performing on them sexual activities.</a:t>
            </a:r>
          </a:p>
          <a:p>
            <a:pPr eaLnBrk="1" hangingPunct="1">
              <a:buFont typeface="Calibri" panose="020F0502020204030204" pitchFamily="34" charset="0"/>
              <a:buNone/>
            </a:pPr>
            <a:r>
              <a:rPr lang="en-GB" altLang="en-US" dirty="0">
                <a:solidFill>
                  <a:schemeClr val="accent1"/>
                </a:solidFill>
              </a:rPr>
              <a:t>  (National Working Group for Sexually Exploited Children and Young People, 2008)</a:t>
            </a:r>
          </a:p>
          <a:p>
            <a:endParaRPr lang="en-GB" dirty="0"/>
          </a:p>
        </p:txBody>
      </p:sp>
    </p:spTree>
    <p:extLst>
      <p:ext uri="{BB962C8B-B14F-4D97-AF65-F5344CB8AC3E}">
        <p14:creationId xmlns:p14="http://schemas.microsoft.com/office/powerpoint/2010/main" val="1557181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D7C1E-36E4-D80B-CE39-6FDB166641B6}"/>
              </a:ext>
            </a:extLst>
          </p:cNvPr>
          <p:cNvSpPr>
            <a:spLocks noGrp="1"/>
          </p:cNvSpPr>
          <p:nvPr>
            <p:ph type="title"/>
          </p:nvPr>
        </p:nvSpPr>
        <p:spPr/>
        <p:txBody>
          <a:bodyPr/>
          <a:lstStyle/>
          <a:p>
            <a:r>
              <a:rPr lang="en-GB" altLang="en-US" b="1" dirty="0">
                <a:solidFill>
                  <a:schemeClr val="accent1"/>
                </a:solidFill>
                <a:latin typeface="+mn-lt"/>
              </a:rPr>
              <a:t>Particularly vulnerable groups</a:t>
            </a:r>
            <a:endParaRPr lang="en-GB" b="1" dirty="0">
              <a:solidFill>
                <a:schemeClr val="accent1"/>
              </a:solidFill>
              <a:latin typeface="+mn-lt"/>
            </a:endParaRPr>
          </a:p>
        </p:txBody>
      </p:sp>
      <p:sp>
        <p:nvSpPr>
          <p:cNvPr id="3" name="Content Placeholder 2">
            <a:extLst>
              <a:ext uri="{FF2B5EF4-FFF2-40B4-BE49-F238E27FC236}">
                <a16:creationId xmlns:a16="http://schemas.microsoft.com/office/drawing/2014/main" id="{7C792D3B-D1AE-CEF8-ED5E-4068047E94ED}"/>
              </a:ext>
            </a:extLst>
          </p:cNvPr>
          <p:cNvSpPr>
            <a:spLocks noGrp="1"/>
          </p:cNvSpPr>
          <p:nvPr>
            <p:ph idx="1"/>
          </p:nvPr>
        </p:nvSpPr>
        <p:spPr/>
        <p:txBody>
          <a:bodyPr/>
          <a:lstStyle/>
          <a:p>
            <a:pPr eaLnBrk="1" hangingPunct="1"/>
            <a:r>
              <a:rPr lang="en-GB" altLang="en-US" dirty="0">
                <a:solidFill>
                  <a:schemeClr val="accent1"/>
                </a:solidFill>
              </a:rPr>
              <a:t>Looked After Children (or history of)</a:t>
            </a:r>
          </a:p>
          <a:p>
            <a:pPr eaLnBrk="1" hangingPunct="1"/>
            <a:r>
              <a:rPr lang="en-GB" altLang="en-US" dirty="0">
                <a:solidFill>
                  <a:schemeClr val="accent1"/>
                </a:solidFill>
              </a:rPr>
              <a:t>Children/young people with a history of abuse and/or neglect</a:t>
            </a:r>
          </a:p>
          <a:p>
            <a:pPr eaLnBrk="1" hangingPunct="1"/>
            <a:r>
              <a:rPr lang="en-GB" altLang="en-US" dirty="0">
                <a:solidFill>
                  <a:schemeClr val="accent1"/>
                </a:solidFill>
              </a:rPr>
              <a:t>Children/young people who have been affected by domestic abuse, parental mental health problems and/or parental substance misuse</a:t>
            </a:r>
          </a:p>
          <a:p>
            <a:pPr eaLnBrk="1" hangingPunct="1"/>
            <a:r>
              <a:rPr lang="en-GB" altLang="en-US" dirty="0">
                <a:solidFill>
                  <a:schemeClr val="accent1"/>
                </a:solidFill>
              </a:rPr>
              <a:t>Family breakdown/poor relationships</a:t>
            </a:r>
          </a:p>
          <a:p>
            <a:pPr eaLnBrk="1" hangingPunct="1"/>
            <a:r>
              <a:rPr lang="en-GB" altLang="en-US" dirty="0">
                <a:solidFill>
                  <a:schemeClr val="accent1"/>
                </a:solidFill>
              </a:rPr>
              <a:t>Low self esteem</a:t>
            </a:r>
          </a:p>
          <a:p>
            <a:endParaRPr lang="en-GB" dirty="0"/>
          </a:p>
        </p:txBody>
      </p:sp>
    </p:spTree>
    <p:extLst>
      <p:ext uri="{BB962C8B-B14F-4D97-AF65-F5344CB8AC3E}">
        <p14:creationId xmlns:p14="http://schemas.microsoft.com/office/powerpoint/2010/main" val="34946439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D6368-E08D-7244-DE55-FB6492774F0C}"/>
              </a:ext>
            </a:extLst>
          </p:cNvPr>
          <p:cNvSpPr>
            <a:spLocks noGrp="1"/>
          </p:cNvSpPr>
          <p:nvPr>
            <p:ph type="title"/>
          </p:nvPr>
        </p:nvSpPr>
        <p:spPr/>
        <p:txBody>
          <a:bodyPr/>
          <a:lstStyle/>
          <a:p>
            <a:r>
              <a:rPr lang="en-GB" b="1" dirty="0">
                <a:solidFill>
                  <a:schemeClr val="accent1"/>
                </a:solidFill>
                <a:latin typeface="+mn-lt"/>
              </a:rPr>
              <a:t>Emotional abuse</a:t>
            </a:r>
          </a:p>
        </p:txBody>
      </p:sp>
      <p:sp>
        <p:nvSpPr>
          <p:cNvPr id="3" name="Content Placeholder 2">
            <a:extLst>
              <a:ext uri="{FF2B5EF4-FFF2-40B4-BE49-F238E27FC236}">
                <a16:creationId xmlns:a16="http://schemas.microsoft.com/office/drawing/2014/main" id="{2AAF2718-8716-15F6-3B01-3BD93DA92267}"/>
              </a:ext>
            </a:extLst>
          </p:cNvPr>
          <p:cNvSpPr>
            <a:spLocks noGrp="1"/>
          </p:cNvSpPr>
          <p:nvPr>
            <p:ph idx="1"/>
          </p:nvPr>
        </p:nvSpPr>
        <p:spPr/>
        <p:txBody>
          <a:bodyPr/>
          <a:lstStyle/>
          <a:p>
            <a:r>
              <a:rPr lang="en-GB" altLang="en-US" b="1" dirty="0">
                <a:solidFill>
                  <a:schemeClr val="accent1"/>
                </a:solidFill>
                <a:hlinkClick r:id="rId3">
                  <a:extLst>
                    <a:ext uri="{A12FA001-AC4F-418D-AE19-62706E023703}">
                      <ahyp:hlinkClr xmlns:ahyp="http://schemas.microsoft.com/office/drawing/2018/hyperlinkcolor" val="tx"/>
                    </a:ext>
                  </a:extLst>
                </a:hlinkClick>
              </a:rPr>
              <a:t>Emotional abuse </a:t>
            </a:r>
            <a:r>
              <a:rPr lang="en-GB" altLang="en-US" dirty="0">
                <a:solidFill>
                  <a:schemeClr val="accent1"/>
                </a:solidFill>
              </a:rPr>
              <a:t>is the </a:t>
            </a:r>
            <a:r>
              <a:rPr lang="en-GB" altLang="en-US" b="1" i="1" dirty="0">
                <a:solidFill>
                  <a:schemeClr val="accent1"/>
                </a:solidFill>
              </a:rPr>
              <a:t>persistent </a:t>
            </a:r>
            <a:r>
              <a:rPr lang="en-GB" altLang="en-US" dirty="0">
                <a:solidFill>
                  <a:schemeClr val="accent1"/>
                </a:solidFill>
              </a:rPr>
              <a:t>emotionally cruel treatment of a child so as to hinder the child’s emotional development and mental health.  Children may be exposed to constant criticism and lack of affection and warmth.  They may be rejected or extremely overprotected.   </a:t>
            </a:r>
          </a:p>
          <a:p>
            <a:endParaRPr lang="en-GB" dirty="0"/>
          </a:p>
          <a:p>
            <a:endParaRPr lang="en-GB" dirty="0"/>
          </a:p>
        </p:txBody>
      </p:sp>
    </p:spTree>
    <p:extLst>
      <p:ext uri="{BB962C8B-B14F-4D97-AF65-F5344CB8AC3E}">
        <p14:creationId xmlns:p14="http://schemas.microsoft.com/office/powerpoint/2010/main" val="6931487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1D1C5-B013-4BB2-60E7-20FED7F84496}"/>
              </a:ext>
            </a:extLst>
          </p:cNvPr>
          <p:cNvSpPr>
            <a:spLocks noGrp="1"/>
          </p:cNvSpPr>
          <p:nvPr>
            <p:ph type="title"/>
          </p:nvPr>
        </p:nvSpPr>
        <p:spPr/>
        <p:txBody>
          <a:bodyPr/>
          <a:lstStyle/>
          <a:p>
            <a:r>
              <a:rPr lang="en-GB" sz="4400" b="1" dirty="0">
                <a:solidFill>
                  <a:schemeClr val="accent1"/>
                </a:solidFill>
                <a:latin typeface="+mn-lt"/>
                <a:cs typeface="Arial" pitchFamily="34" charset="0"/>
              </a:rPr>
              <a:t>What is Neglect?</a:t>
            </a:r>
            <a:endParaRPr lang="en-GB" b="1" dirty="0">
              <a:solidFill>
                <a:schemeClr val="accent1"/>
              </a:solidFill>
            </a:endParaRPr>
          </a:p>
        </p:txBody>
      </p:sp>
      <p:sp>
        <p:nvSpPr>
          <p:cNvPr id="3" name="Content Placeholder 2">
            <a:extLst>
              <a:ext uri="{FF2B5EF4-FFF2-40B4-BE49-F238E27FC236}">
                <a16:creationId xmlns:a16="http://schemas.microsoft.com/office/drawing/2014/main" id="{2DA51CA6-46FD-3ACE-8BF8-EE94BD686E9D}"/>
              </a:ext>
            </a:extLst>
          </p:cNvPr>
          <p:cNvSpPr>
            <a:spLocks noGrp="1"/>
          </p:cNvSpPr>
          <p:nvPr>
            <p:ph idx="1"/>
          </p:nvPr>
        </p:nvSpPr>
        <p:spPr>
          <a:xfrm>
            <a:off x="838200" y="1825624"/>
            <a:ext cx="10515600" cy="7318375"/>
          </a:xfrm>
        </p:spPr>
        <p:txBody>
          <a:bodyPr/>
          <a:lstStyle/>
          <a:p>
            <a:pPr marL="0" indent="0" eaLnBrk="1" fontAlgn="auto" hangingPunct="1">
              <a:buFont typeface="Arial Narrow" pitchFamily="34" charset="0"/>
              <a:buNone/>
              <a:defRPr/>
            </a:pPr>
            <a:r>
              <a:rPr lang="en-GB" sz="2400" dirty="0">
                <a:solidFill>
                  <a:schemeClr val="accent1"/>
                </a:solidFill>
              </a:rPr>
              <a:t>Persistent failure to meet a child’s basic physical and/or psychological needs, likely to result in a serious impairment of the child’s health or development.’ (Working Together to Safeguard Children, 2013: 85)</a:t>
            </a:r>
          </a:p>
          <a:p>
            <a:pPr marL="0" indent="0" eaLnBrk="1" fontAlgn="auto" hangingPunct="1">
              <a:buFont typeface="Arial Narrow" pitchFamily="34" charset="0"/>
              <a:buNone/>
              <a:defRPr/>
            </a:pPr>
            <a:r>
              <a:rPr lang="en-GB" sz="2400" dirty="0">
                <a:solidFill>
                  <a:schemeClr val="accent1"/>
                </a:solidFill>
              </a:rPr>
              <a:t>Failure to provide;</a:t>
            </a:r>
          </a:p>
          <a:p>
            <a:pPr marL="384048" lvl="1" indent="-182880" eaLnBrk="1" fontAlgn="auto" hangingPunct="1">
              <a:buClr>
                <a:srgbClr val="008000"/>
              </a:buClr>
              <a:buFont typeface="Arial Narrow" pitchFamily="34" charset="0"/>
              <a:buChar char="●"/>
              <a:defRPr/>
            </a:pPr>
            <a:r>
              <a:rPr lang="en-GB" dirty="0">
                <a:solidFill>
                  <a:schemeClr val="accent1"/>
                </a:solidFill>
              </a:rPr>
              <a:t>Food, shelter, clothing, etc.</a:t>
            </a:r>
          </a:p>
          <a:p>
            <a:pPr marL="384048" lvl="1" indent="-182880" eaLnBrk="1" fontAlgn="auto" hangingPunct="1">
              <a:buClr>
                <a:srgbClr val="008000"/>
              </a:buClr>
              <a:buFont typeface="Arial Narrow" pitchFamily="34" charset="0"/>
              <a:buChar char="●"/>
              <a:defRPr/>
            </a:pPr>
            <a:r>
              <a:rPr lang="en-GB" dirty="0">
                <a:solidFill>
                  <a:schemeClr val="accent1"/>
                </a:solidFill>
              </a:rPr>
              <a:t>Protection from physical harm and danger</a:t>
            </a:r>
          </a:p>
          <a:p>
            <a:pPr marL="384048" lvl="1" indent="-182880" eaLnBrk="1" fontAlgn="auto" hangingPunct="1">
              <a:buClr>
                <a:srgbClr val="008000"/>
              </a:buClr>
              <a:buFont typeface="Arial Narrow" pitchFamily="34" charset="0"/>
              <a:buChar char="●"/>
              <a:defRPr/>
            </a:pPr>
            <a:r>
              <a:rPr lang="en-GB" dirty="0">
                <a:solidFill>
                  <a:schemeClr val="accent1"/>
                </a:solidFill>
              </a:rPr>
              <a:t>Access to medical care or treatment</a:t>
            </a:r>
          </a:p>
          <a:p>
            <a:pPr marL="384048" lvl="1" indent="-182880" eaLnBrk="1" fontAlgn="auto" hangingPunct="1">
              <a:buClr>
                <a:srgbClr val="008000"/>
              </a:buClr>
              <a:buFont typeface="Arial Narrow" pitchFamily="34" charset="0"/>
              <a:buChar char="●"/>
              <a:defRPr/>
            </a:pPr>
            <a:r>
              <a:rPr lang="en-GB" dirty="0">
                <a:solidFill>
                  <a:schemeClr val="accent1"/>
                </a:solidFill>
              </a:rPr>
              <a:t>Basic emotional needs</a:t>
            </a:r>
          </a:p>
          <a:p>
            <a:pPr marL="384048" lvl="1" indent="-182880" eaLnBrk="1" fontAlgn="auto" hangingPunct="1">
              <a:buClr>
                <a:srgbClr val="008000"/>
              </a:buClr>
              <a:buFont typeface="Arial Narrow" pitchFamily="34" charset="0"/>
              <a:buChar char="●"/>
              <a:defRPr/>
            </a:pPr>
            <a:r>
              <a:rPr lang="en-GB" dirty="0">
                <a:solidFill>
                  <a:schemeClr val="accent1"/>
                </a:solidFill>
              </a:rPr>
              <a:t>Leaving a child unsupervised</a:t>
            </a:r>
            <a:endParaRPr lang="en-US" dirty="0">
              <a:solidFill>
                <a:schemeClr val="accent1"/>
              </a:solidFill>
            </a:endParaRPr>
          </a:p>
          <a:p>
            <a:endParaRPr lang="en-GB" dirty="0"/>
          </a:p>
        </p:txBody>
      </p:sp>
    </p:spTree>
    <p:extLst>
      <p:ext uri="{BB962C8B-B14F-4D97-AF65-F5344CB8AC3E}">
        <p14:creationId xmlns:p14="http://schemas.microsoft.com/office/powerpoint/2010/main" val="1716626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A2EDF06-71F0-E338-96AE-577870602BB7}"/>
              </a:ext>
            </a:extLst>
          </p:cNvPr>
          <p:cNvSpPr>
            <a:spLocks noGrp="1"/>
          </p:cNvSpPr>
          <p:nvPr>
            <p:ph type="title"/>
          </p:nvPr>
        </p:nvSpPr>
        <p:spPr/>
        <p:txBody>
          <a:bodyPr/>
          <a:lstStyle/>
          <a:p>
            <a:r>
              <a:rPr lang="en-US" altLang="en-US" b="1" dirty="0">
                <a:solidFill>
                  <a:schemeClr val="accent1"/>
                </a:solidFill>
              </a:rPr>
              <a:t>Dealing with disclosure – Listen, Keep Calm, Act</a:t>
            </a:r>
            <a:endParaRPr lang="en-GB" b="1" dirty="0">
              <a:solidFill>
                <a:schemeClr val="accent1"/>
              </a:solidFill>
            </a:endParaRPr>
          </a:p>
        </p:txBody>
      </p:sp>
      <p:sp>
        <p:nvSpPr>
          <p:cNvPr id="5" name="Content Placeholder 4">
            <a:extLst>
              <a:ext uri="{FF2B5EF4-FFF2-40B4-BE49-F238E27FC236}">
                <a16:creationId xmlns:a16="http://schemas.microsoft.com/office/drawing/2014/main" id="{3E30FCF6-8597-2D2B-5E27-F754CE22F529}"/>
              </a:ext>
            </a:extLst>
          </p:cNvPr>
          <p:cNvSpPr>
            <a:spLocks noGrp="1"/>
          </p:cNvSpPr>
          <p:nvPr>
            <p:ph idx="1"/>
          </p:nvPr>
        </p:nvSpPr>
        <p:spPr/>
        <p:txBody>
          <a:bodyPr>
            <a:normAutofit fontScale="77500" lnSpcReduction="20000"/>
          </a:bodyPr>
          <a:lstStyle/>
          <a:p>
            <a:pPr>
              <a:spcAft>
                <a:spcPct val="0"/>
              </a:spcAft>
              <a:defRPr/>
            </a:pPr>
            <a:r>
              <a:rPr lang="en-GB" altLang="en-US" sz="2800" dirty="0">
                <a:solidFill>
                  <a:schemeClr val="accent1"/>
                </a:solidFill>
              </a:rPr>
              <a:t>Take the child seriously and KEEP CALM</a:t>
            </a:r>
          </a:p>
          <a:p>
            <a:pPr>
              <a:spcAft>
                <a:spcPct val="0"/>
              </a:spcAft>
              <a:defRPr/>
            </a:pPr>
            <a:r>
              <a:rPr lang="en-GB" altLang="en-US" sz="2800" dirty="0">
                <a:solidFill>
                  <a:schemeClr val="accent1"/>
                </a:solidFill>
              </a:rPr>
              <a:t>Reassure – Be supportive</a:t>
            </a:r>
          </a:p>
          <a:p>
            <a:pPr>
              <a:spcAft>
                <a:spcPct val="0"/>
              </a:spcAft>
              <a:defRPr/>
            </a:pPr>
            <a:r>
              <a:rPr lang="en-GB" altLang="en-US" sz="2800" dirty="0">
                <a:solidFill>
                  <a:schemeClr val="accent1"/>
                </a:solidFill>
              </a:rPr>
              <a:t>Use positive body language</a:t>
            </a:r>
          </a:p>
          <a:p>
            <a:pPr>
              <a:spcAft>
                <a:spcPct val="0"/>
              </a:spcAft>
              <a:defRPr/>
            </a:pPr>
            <a:r>
              <a:rPr lang="en-GB" altLang="en-US" sz="2800" dirty="0">
                <a:solidFill>
                  <a:schemeClr val="accent1"/>
                </a:solidFill>
              </a:rPr>
              <a:t>Tell them they’re doing the right thing</a:t>
            </a:r>
          </a:p>
          <a:p>
            <a:pPr>
              <a:spcAft>
                <a:spcPct val="0"/>
              </a:spcAft>
              <a:defRPr/>
            </a:pPr>
            <a:r>
              <a:rPr lang="en-GB" altLang="en-US" sz="2800" dirty="0">
                <a:solidFill>
                  <a:schemeClr val="accent1"/>
                </a:solidFill>
              </a:rPr>
              <a:t>Steer away from blame</a:t>
            </a:r>
          </a:p>
          <a:p>
            <a:pPr>
              <a:spcAft>
                <a:spcPct val="0"/>
              </a:spcAft>
              <a:defRPr/>
            </a:pPr>
            <a:r>
              <a:rPr lang="en-GB" altLang="en-US" sz="2800" dirty="0">
                <a:solidFill>
                  <a:schemeClr val="accent1"/>
                </a:solidFill>
              </a:rPr>
              <a:t>Do keep an open mind</a:t>
            </a:r>
          </a:p>
          <a:p>
            <a:pPr>
              <a:spcAft>
                <a:spcPct val="0"/>
              </a:spcAft>
              <a:defRPr/>
            </a:pPr>
            <a:r>
              <a:rPr lang="en-GB" altLang="en-US" sz="2800" dirty="0">
                <a:solidFill>
                  <a:schemeClr val="accent1"/>
                </a:solidFill>
              </a:rPr>
              <a:t>Be honest – talk through what will happen next,  the actions you will take</a:t>
            </a:r>
          </a:p>
          <a:p>
            <a:pPr>
              <a:spcAft>
                <a:spcPct val="0"/>
              </a:spcAft>
              <a:defRPr/>
            </a:pPr>
            <a:r>
              <a:rPr lang="en-GB" altLang="en-US" sz="2800" dirty="0">
                <a:solidFill>
                  <a:schemeClr val="accent1"/>
                </a:solidFill>
              </a:rPr>
              <a:t>Pass on to Child Protection Officer</a:t>
            </a:r>
          </a:p>
          <a:p>
            <a:pPr>
              <a:spcAft>
                <a:spcPct val="0"/>
              </a:spcAft>
              <a:defRPr/>
            </a:pPr>
            <a:r>
              <a:rPr lang="en-GB" altLang="en-US" sz="2800" dirty="0">
                <a:solidFill>
                  <a:schemeClr val="accent1"/>
                </a:solidFill>
              </a:rPr>
              <a:t>Make brief, simple, factual notes, using the child’s own words, which are signed and dated. </a:t>
            </a:r>
            <a:r>
              <a:rPr lang="en-GB" altLang="en-US" sz="2800" u="sng" dirty="0">
                <a:solidFill>
                  <a:schemeClr val="accent1"/>
                </a:solidFill>
              </a:rPr>
              <a:t>These are now confidential.</a:t>
            </a:r>
          </a:p>
          <a:p>
            <a:pPr marL="0" indent="0">
              <a:buNone/>
            </a:pPr>
            <a:endParaRPr lang="en-GB" dirty="0"/>
          </a:p>
        </p:txBody>
      </p:sp>
    </p:spTree>
    <p:extLst>
      <p:ext uri="{BB962C8B-B14F-4D97-AF65-F5344CB8AC3E}">
        <p14:creationId xmlns:p14="http://schemas.microsoft.com/office/powerpoint/2010/main" val="42834617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E640F-F17F-3EF3-5822-93065E478481}"/>
              </a:ext>
            </a:extLst>
          </p:cNvPr>
          <p:cNvSpPr>
            <a:spLocks noGrp="1"/>
          </p:cNvSpPr>
          <p:nvPr>
            <p:ph type="title"/>
          </p:nvPr>
        </p:nvSpPr>
        <p:spPr/>
        <p:txBody>
          <a:bodyPr/>
          <a:lstStyle/>
          <a:p>
            <a:r>
              <a:rPr lang="en-GB" b="1" dirty="0">
                <a:solidFill>
                  <a:schemeClr val="accent1"/>
                </a:solidFill>
              </a:rPr>
              <a:t>Dealing with disclosure – Don’ts</a:t>
            </a:r>
          </a:p>
        </p:txBody>
      </p:sp>
      <p:sp>
        <p:nvSpPr>
          <p:cNvPr id="3" name="Content Placeholder 2">
            <a:extLst>
              <a:ext uri="{FF2B5EF4-FFF2-40B4-BE49-F238E27FC236}">
                <a16:creationId xmlns:a16="http://schemas.microsoft.com/office/drawing/2014/main" id="{3586401B-90A0-2BC2-CF3F-C3CE35872C75}"/>
              </a:ext>
            </a:extLst>
          </p:cNvPr>
          <p:cNvSpPr>
            <a:spLocks noGrp="1"/>
          </p:cNvSpPr>
          <p:nvPr>
            <p:ph idx="1"/>
          </p:nvPr>
        </p:nvSpPr>
        <p:spPr/>
        <p:txBody>
          <a:bodyPr/>
          <a:lstStyle/>
          <a:p>
            <a:pPr>
              <a:defRPr/>
            </a:pPr>
            <a:r>
              <a:rPr lang="en-GB" altLang="en-US" sz="2800" dirty="0">
                <a:solidFill>
                  <a:schemeClr val="accent1"/>
                </a:solidFill>
              </a:rPr>
              <a:t>Dismiss concerns or doubt the child’s truthfulness</a:t>
            </a:r>
          </a:p>
          <a:p>
            <a:pPr>
              <a:defRPr/>
            </a:pPr>
            <a:r>
              <a:rPr lang="en-GB" altLang="en-US" sz="2800" dirty="0">
                <a:solidFill>
                  <a:schemeClr val="accent1"/>
                </a:solidFill>
              </a:rPr>
              <a:t>Do not guarantee confidentiality</a:t>
            </a:r>
          </a:p>
          <a:p>
            <a:pPr>
              <a:defRPr/>
            </a:pPr>
            <a:r>
              <a:rPr lang="en-GB" altLang="en-US" sz="2800" dirty="0">
                <a:solidFill>
                  <a:schemeClr val="accent1"/>
                </a:solidFill>
              </a:rPr>
              <a:t>Do not be judgemental or show anger/distress at what you are being told.</a:t>
            </a:r>
          </a:p>
          <a:p>
            <a:pPr>
              <a:defRPr/>
            </a:pPr>
            <a:r>
              <a:rPr lang="en-GB" altLang="en-US" sz="2800" dirty="0">
                <a:solidFill>
                  <a:schemeClr val="accent1"/>
                </a:solidFill>
              </a:rPr>
              <a:t>Do not enquire, question, push for further information or ask leading questions</a:t>
            </a:r>
          </a:p>
          <a:p>
            <a:endParaRPr lang="en-GB" dirty="0"/>
          </a:p>
        </p:txBody>
      </p:sp>
    </p:spTree>
    <p:extLst>
      <p:ext uri="{BB962C8B-B14F-4D97-AF65-F5344CB8AC3E}">
        <p14:creationId xmlns:p14="http://schemas.microsoft.com/office/powerpoint/2010/main" val="24798942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FB935-7831-C910-176E-C73155042975}"/>
              </a:ext>
            </a:extLst>
          </p:cNvPr>
          <p:cNvSpPr>
            <a:spLocks noGrp="1"/>
          </p:cNvSpPr>
          <p:nvPr>
            <p:ph type="title"/>
          </p:nvPr>
        </p:nvSpPr>
        <p:spPr/>
        <p:txBody>
          <a:bodyPr/>
          <a:lstStyle/>
          <a:p>
            <a:r>
              <a:rPr lang="en-GB" b="1" dirty="0">
                <a:solidFill>
                  <a:schemeClr val="accent1"/>
                </a:solidFill>
                <a:latin typeface="+mn-lt"/>
              </a:rPr>
              <a:t>Dealing with disclosure – Don’ts</a:t>
            </a:r>
          </a:p>
        </p:txBody>
      </p:sp>
      <p:sp>
        <p:nvSpPr>
          <p:cNvPr id="3" name="Content Placeholder 2">
            <a:extLst>
              <a:ext uri="{FF2B5EF4-FFF2-40B4-BE49-F238E27FC236}">
                <a16:creationId xmlns:a16="http://schemas.microsoft.com/office/drawing/2014/main" id="{0E8963FC-AD40-4831-B784-1BADBC205A41}"/>
              </a:ext>
            </a:extLst>
          </p:cNvPr>
          <p:cNvSpPr>
            <a:spLocks noGrp="1"/>
          </p:cNvSpPr>
          <p:nvPr>
            <p:ph idx="1"/>
          </p:nvPr>
        </p:nvSpPr>
        <p:spPr/>
        <p:txBody>
          <a:bodyPr/>
          <a:lstStyle/>
          <a:p>
            <a:pPr>
              <a:defRPr/>
            </a:pPr>
            <a:r>
              <a:rPr lang="en-GB" altLang="en-US" dirty="0">
                <a:solidFill>
                  <a:schemeClr val="accent1"/>
                </a:solidFill>
              </a:rPr>
              <a:t>Do not discuss the disclosure with anyone else</a:t>
            </a:r>
          </a:p>
          <a:p>
            <a:pPr>
              <a:defRPr/>
            </a:pPr>
            <a:r>
              <a:rPr lang="en-GB" altLang="en-US" dirty="0">
                <a:solidFill>
                  <a:schemeClr val="accent1"/>
                </a:solidFill>
              </a:rPr>
              <a:t>Do not worry about being mistaken, discuss with CPO</a:t>
            </a:r>
          </a:p>
          <a:p>
            <a:pPr>
              <a:defRPr/>
            </a:pPr>
            <a:r>
              <a:rPr lang="en-GB" altLang="en-US" dirty="0">
                <a:solidFill>
                  <a:schemeClr val="accent1"/>
                </a:solidFill>
              </a:rPr>
              <a:t>Do not feel you are interfering </a:t>
            </a:r>
          </a:p>
          <a:p>
            <a:pPr>
              <a:defRPr/>
            </a:pPr>
            <a:r>
              <a:rPr lang="en-GB" altLang="en-US" dirty="0">
                <a:solidFill>
                  <a:schemeClr val="accent1"/>
                </a:solidFill>
              </a:rPr>
              <a:t>Do not feel intimidated by the process</a:t>
            </a:r>
          </a:p>
          <a:p>
            <a:pPr>
              <a:defRPr/>
            </a:pPr>
            <a:r>
              <a:rPr lang="en-GB" altLang="en-US" dirty="0">
                <a:solidFill>
                  <a:schemeClr val="accent1"/>
                </a:solidFill>
              </a:rPr>
              <a:t>Do not let your personal knowledge of the family/parent/person cloud your judgement. </a:t>
            </a:r>
          </a:p>
          <a:p>
            <a:pPr>
              <a:defRPr/>
            </a:pPr>
            <a:r>
              <a:rPr lang="en-GB" altLang="en-US" dirty="0">
                <a:solidFill>
                  <a:schemeClr val="accent1"/>
                </a:solidFill>
              </a:rPr>
              <a:t>Do not contact or confront the alleged abuser</a:t>
            </a:r>
          </a:p>
          <a:p>
            <a:endParaRPr lang="en-GB" dirty="0"/>
          </a:p>
        </p:txBody>
      </p:sp>
    </p:spTree>
    <p:extLst>
      <p:ext uri="{BB962C8B-B14F-4D97-AF65-F5344CB8AC3E}">
        <p14:creationId xmlns:p14="http://schemas.microsoft.com/office/powerpoint/2010/main" val="27564994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F8A8A24-A7F4-2C2B-58E4-D07E3CBDBD05}"/>
              </a:ext>
            </a:extLst>
          </p:cNvPr>
          <p:cNvSpPr>
            <a:spLocks noGrp="1"/>
          </p:cNvSpPr>
          <p:nvPr>
            <p:ph type="title"/>
          </p:nvPr>
        </p:nvSpPr>
        <p:spPr/>
        <p:txBody>
          <a:bodyPr/>
          <a:lstStyle/>
          <a:p>
            <a:r>
              <a:rPr lang="en-US" altLang="en-US" b="1" dirty="0">
                <a:solidFill>
                  <a:schemeClr val="accent1"/>
                </a:solidFill>
                <a:latin typeface="+mn-lt"/>
              </a:rPr>
              <a:t>Record Keeping</a:t>
            </a:r>
            <a:endParaRPr lang="en-GB" b="1" dirty="0">
              <a:solidFill>
                <a:schemeClr val="accent1"/>
              </a:solidFill>
              <a:latin typeface="+mn-lt"/>
            </a:endParaRPr>
          </a:p>
        </p:txBody>
      </p:sp>
      <p:sp>
        <p:nvSpPr>
          <p:cNvPr id="5" name="Content Placeholder 4">
            <a:extLst>
              <a:ext uri="{FF2B5EF4-FFF2-40B4-BE49-F238E27FC236}">
                <a16:creationId xmlns:a16="http://schemas.microsoft.com/office/drawing/2014/main" id="{02410D7C-43F4-C215-E73C-D4AE4358646F}"/>
              </a:ext>
            </a:extLst>
          </p:cNvPr>
          <p:cNvSpPr>
            <a:spLocks noGrp="1"/>
          </p:cNvSpPr>
          <p:nvPr>
            <p:ph idx="1"/>
          </p:nvPr>
        </p:nvSpPr>
        <p:spPr/>
        <p:txBody>
          <a:bodyPr>
            <a:normAutofit/>
          </a:bodyPr>
          <a:lstStyle/>
          <a:p>
            <a:pPr marL="571500" indent="-571500" eaLnBrk="1" fontAlgn="auto" hangingPunct="1">
              <a:spcAft>
                <a:spcPts val="0"/>
              </a:spcAft>
              <a:buClr>
                <a:schemeClr val="accent3"/>
              </a:buClr>
              <a:defRPr/>
            </a:pPr>
            <a:r>
              <a:rPr lang="en-GB" sz="2800" dirty="0">
                <a:solidFill>
                  <a:schemeClr val="accent1"/>
                </a:solidFill>
              </a:rPr>
              <a:t>Note the feelings of the child and family</a:t>
            </a:r>
          </a:p>
          <a:p>
            <a:pPr marL="571500" indent="-571500" eaLnBrk="1" fontAlgn="auto" hangingPunct="1">
              <a:spcAft>
                <a:spcPts val="0"/>
              </a:spcAft>
              <a:buClr>
                <a:schemeClr val="accent3"/>
              </a:buClr>
              <a:defRPr/>
            </a:pPr>
            <a:r>
              <a:rPr lang="en-GB" sz="2800" dirty="0">
                <a:solidFill>
                  <a:schemeClr val="accent1"/>
                </a:solidFill>
              </a:rPr>
              <a:t>Use clear, simple language</a:t>
            </a:r>
          </a:p>
          <a:p>
            <a:pPr marL="571500" indent="-571500" eaLnBrk="1" fontAlgn="auto" hangingPunct="1">
              <a:spcAft>
                <a:spcPts val="0"/>
              </a:spcAft>
              <a:buClr>
                <a:schemeClr val="accent3"/>
              </a:buClr>
              <a:defRPr/>
            </a:pPr>
            <a:r>
              <a:rPr lang="en-GB" sz="2800" dirty="0">
                <a:solidFill>
                  <a:schemeClr val="accent1"/>
                </a:solidFill>
              </a:rPr>
              <a:t>Describe incidents factually</a:t>
            </a:r>
          </a:p>
          <a:p>
            <a:pPr marL="571500" indent="-571500" eaLnBrk="1" fontAlgn="auto" hangingPunct="1">
              <a:spcAft>
                <a:spcPts val="0"/>
              </a:spcAft>
              <a:buClr>
                <a:schemeClr val="accent3"/>
              </a:buClr>
              <a:defRPr/>
            </a:pPr>
            <a:r>
              <a:rPr lang="en-GB" sz="2800" dirty="0">
                <a:solidFill>
                  <a:schemeClr val="accent1"/>
                </a:solidFill>
              </a:rPr>
              <a:t>Avoid emotional comments, differing values, beliefs and personal attitudes</a:t>
            </a:r>
          </a:p>
        </p:txBody>
      </p:sp>
    </p:spTree>
    <p:extLst>
      <p:ext uri="{BB962C8B-B14F-4D97-AF65-F5344CB8AC3E}">
        <p14:creationId xmlns:p14="http://schemas.microsoft.com/office/powerpoint/2010/main" val="15887484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93148-0371-471C-1211-CE978A759B9C}"/>
              </a:ext>
            </a:extLst>
          </p:cNvPr>
          <p:cNvSpPr>
            <a:spLocks noGrp="1"/>
          </p:cNvSpPr>
          <p:nvPr>
            <p:ph type="title"/>
          </p:nvPr>
        </p:nvSpPr>
        <p:spPr/>
        <p:txBody>
          <a:bodyPr/>
          <a:lstStyle/>
          <a:p>
            <a:r>
              <a:rPr lang="en-GB" altLang="en-US" sz="4400" b="1" dirty="0">
                <a:solidFill>
                  <a:schemeClr val="accent1"/>
                </a:solidFill>
              </a:rPr>
              <a:t>Allegations against staff, governors and volunteers</a:t>
            </a:r>
            <a:endParaRPr lang="en-GB" b="1" dirty="0">
              <a:solidFill>
                <a:schemeClr val="accent1"/>
              </a:solidFill>
            </a:endParaRPr>
          </a:p>
        </p:txBody>
      </p:sp>
      <p:sp>
        <p:nvSpPr>
          <p:cNvPr id="3" name="Content Placeholder 2">
            <a:extLst>
              <a:ext uri="{FF2B5EF4-FFF2-40B4-BE49-F238E27FC236}">
                <a16:creationId xmlns:a16="http://schemas.microsoft.com/office/drawing/2014/main" id="{F2C4D37F-1679-4910-83C5-CF91AFECE46C}"/>
              </a:ext>
            </a:extLst>
          </p:cNvPr>
          <p:cNvSpPr>
            <a:spLocks noGrp="1"/>
          </p:cNvSpPr>
          <p:nvPr>
            <p:ph idx="1"/>
          </p:nvPr>
        </p:nvSpPr>
        <p:spPr/>
        <p:txBody>
          <a:bodyPr>
            <a:normAutofit lnSpcReduction="10000"/>
          </a:bodyPr>
          <a:lstStyle/>
          <a:p>
            <a:pPr>
              <a:lnSpc>
                <a:spcPct val="80000"/>
              </a:lnSpc>
              <a:buClr>
                <a:srgbClr val="000000"/>
              </a:buClr>
              <a:defRPr/>
            </a:pPr>
            <a:r>
              <a:rPr lang="en-GB" altLang="en-US" sz="2800" dirty="0">
                <a:solidFill>
                  <a:schemeClr val="accent1"/>
                </a:solidFill>
              </a:rPr>
              <a:t>All allegations should be reported immediately to the Local Authority Designated Officer (LADO) for Child Protection.</a:t>
            </a:r>
          </a:p>
          <a:p>
            <a:pPr>
              <a:lnSpc>
                <a:spcPct val="80000"/>
              </a:lnSpc>
              <a:buClr>
                <a:srgbClr val="000000"/>
              </a:buClr>
              <a:defRPr/>
            </a:pPr>
            <a:r>
              <a:rPr lang="en-GB" altLang="en-US" sz="2800" dirty="0">
                <a:solidFill>
                  <a:schemeClr val="accent1"/>
                </a:solidFill>
              </a:rPr>
              <a:t>The Head teacher should not undertake any action before discussing the allegation with the LADO.</a:t>
            </a:r>
          </a:p>
          <a:p>
            <a:pPr>
              <a:lnSpc>
                <a:spcPct val="80000"/>
              </a:lnSpc>
              <a:buClr>
                <a:srgbClr val="000000"/>
              </a:buClr>
              <a:defRPr/>
            </a:pPr>
            <a:r>
              <a:rPr lang="en-GB" altLang="en-US" sz="2800" dirty="0">
                <a:solidFill>
                  <a:schemeClr val="accent1"/>
                </a:solidFill>
              </a:rPr>
              <a:t>The LADO and the Head teacher will consider the nature, content and context of the allegation, and agree a course of action.</a:t>
            </a:r>
          </a:p>
          <a:p>
            <a:pPr>
              <a:lnSpc>
                <a:spcPct val="80000"/>
              </a:lnSpc>
              <a:buClr>
                <a:srgbClr val="000000"/>
              </a:buClr>
              <a:defRPr/>
            </a:pPr>
            <a:r>
              <a:rPr lang="en-GB" altLang="en-US" sz="2800" dirty="0">
                <a:solidFill>
                  <a:schemeClr val="accent1"/>
                </a:solidFill>
              </a:rPr>
              <a:t>The LADO will advise the Head teacher in respect of the appropriate way in which the agreed actions should be undertaken.</a:t>
            </a:r>
          </a:p>
          <a:p>
            <a:pPr>
              <a:lnSpc>
                <a:spcPct val="80000"/>
              </a:lnSpc>
              <a:buClr>
                <a:srgbClr val="000000"/>
              </a:buClr>
              <a:defRPr/>
            </a:pPr>
            <a:r>
              <a:rPr lang="en-GB" altLang="en-US" sz="2800" dirty="0">
                <a:solidFill>
                  <a:schemeClr val="accent1"/>
                </a:solidFill>
              </a:rPr>
              <a:t>A risk assessment will need to be completed; for advice and guidance on this contact Local Authority. </a:t>
            </a:r>
            <a:endParaRPr lang="en-US" altLang="en-US" sz="2800" dirty="0">
              <a:solidFill>
                <a:schemeClr val="accent1"/>
              </a:solidFill>
            </a:endParaRPr>
          </a:p>
          <a:p>
            <a:endParaRPr lang="en-GB" dirty="0"/>
          </a:p>
        </p:txBody>
      </p:sp>
    </p:spTree>
    <p:extLst>
      <p:ext uri="{BB962C8B-B14F-4D97-AF65-F5344CB8AC3E}">
        <p14:creationId xmlns:p14="http://schemas.microsoft.com/office/powerpoint/2010/main" val="39300235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D0EEC0-963A-217D-8D2A-8993D547EF6F}"/>
              </a:ext>
            </a:extLst>
          </p:cNvPr>
          <p:cNvSpPr>
            <a:spLocks noGrp="1"/>
          </p:cNvSpPr>
          <p:nvPr>
            <p:ph type="title"/>
          </p:nvPr>
        </p:nvSpPr>
        <p:spPr/>
        <p:txBody>
          <a:bodyPr>
            <a:normAutofit fontScale="90000"/>
          </a:bodyPr>
          <a:lstStyle/>
          <a:p>
            <a:r>
              <a:rPr lang="en-GB" sz="4900" b="1" dirty="0">
                <a:solidFill>
                  <a:schemeClr val="accent1"/>
                </a:solidFill>
              </a:rPr>
              <a:t>The abuse and neglect of children is a huge and growing issue.</a:t>
            </a:r>
            <a:br>
              <a:rPr lang="en-GB" dirty="0"/>
            </a:br>
            <a:endParaRPr lang="en-GB" dirty="0"/>
          </a:p>
        </p:txBody>
      </p:sp>
      <p:sp>
        <p:nvSpPr>
          <p:cNvPr id="5" name="Content Placeholder 4">
            <a:extLst>
              <a:ext uri="{FF2B5EF4-FFF2-40B4-BE49-F238E27FC236}">
                <a16:creationId xmlns:a16="http://schemas.microsoft.com/office/drawing/2014/main" id="{D168A709-34FF-E651-6A60-353D7A981E3D}"/>
              </a:ext>
            </a:extLst>
          </p:cNvPr>
          <p:cNvSpPr>
            <a:spLocks noGrp="1"/>
          </p:cNvSpPr>
          <p:nvPr>
            <p:ph idx="1"/>
          </p:nvPr>
        </p:nvSpPr>
        <p:spPr/>
        <p:txBody>
          <a:bodyPr>
            <a:normAutofit fontScale="92500" lnSpcReduction="20000"/>
          </a:bodyPr>
          <a:lstStyle/>
          <a:p>
            <a:endParaRPr lang="en-GB" b="1" dirty="0">
              <a:solidFill>
                <a:schemeClr val="accent1"/>
              </a:solidFill>
              <a:latin typeface="Century Gothic" panose="020B0502020202020204" pitchFamily="34" charset="0"/>
            </a:endParaRPr>
          </a:p>
          <a:p>
            <a:r>
              <a:rPr lang="en-GB" b="1" dirty="0">
                <a:solidFill>
                  <a:schemeClr val="accent1"/>
                </a:solidFill>
                <a:latin typeface="Century Gothic" panose="020B0502020202020204" pitchFamily="34" charset="0"/>
              </a:rPr>
              <a:t>1 Child every week - </a:t>
            </a:r>
            <a:r>
              <a:rPr lang="en-GB" b="0" i="0" dirty="0">
                <a:solidFill>
                  <a:schemeClr val="accent1"/>
                </a:solidFill>
                <a:effectLst/>
                <a:latin typeface="Century Gothic" panose="020B0502020202020204" pitchFamily="34" charset="0"/>
              </a:rPr>
              <a:t>Each week one child is killed through neglect or abuse. Children under the age of 1 are the group most likely to be killed</a:t>
            </a:r>
          </a:p>
          <a:p>
            <a:r>
              <a:rPr lang="en-GB" b="1" dirty="0">
                <a:solidFill>
                  <a:schemeClr val="accent1"/>
                </a:solidFill>
                <a:latin typeface="Century Gothic" panose="020B0502020202020204" pitchFamily="34" charset="0"/>
              </a:rPr>
              <a:t>1 in 20 Children </a:t>
            </a:r>
            <a:r>
              <a:rPr lang="en-GB" dirty="0">
                <a:solidFill>
                  <a:schemeClr val="accent1"/>
                </a:solidFill>
                <a:latin typeface="Century Gothic" panose="020B0502020202020204" pitchFamily="34" charset="0"/>
              </a:rPr>
              <a:t>– In the UK have been sexually abused</a:t>
            </a:r>
          </a:p>
          <a:p>
            <a:r>
              <a:rPr lang="en-GB" b="1" dirty="0">
                <a:solidFill>
                  <a:schemeClr val="accent1"/>
                </a:solidFill>
                <a:latin typeface="Century Gothic" panose="020B0502020202020204" pitchFamily="34" charset="0"/>
              </a:rPr>
              <a:t>41% Newly qualified Social Workers </a:t>
            </a:r>
            <a:r>
              <a:rPr lang="en-GB" dirty="0">
                <a:solidFill>
                  <a:schemeClr val="accent1"/>
                </a:solidFill>
                <a:latin typeface="Century Gothic" panose="020B0502020202020204" pitchFamily="34" charset="0"/>
              </a:rPr>
              <a:t>anticipate quitting in 5 years. 77% reported excessive pressure and stress in their job. The impact of Covid 19 on Child and Adult Protection has been unprecedented.</a:t>
            </a:r>
          </a:p>
          <a:p>
            <a:r>
              <a:rPr lang="en-GB" sz="2400" dirty="0">
                <a:latin typeface="Century Gothic" panose="020B0502020202020204" pitchFamily="34" charset="0"/>
                <a:hlinkClick r:id="rId3"/>
              </a:rPr>
              <a:t>https://www.childprotectionprofessionals.org.uk/</a:t>
            </a:r>
            <a:r>
              <a:rPr lang="en-GB" sz="2400" dirty="0">
                <a:latin typeface="Century Gothic" panose="020B0502020202020204" pitchFamily="34" charset="0"/>
              </a:rPr>
              <a:t> (2023)</a:t>
            </a:r>
          </a:p>
          <a:p>
            <a:endParaRPr lang="en-GB" sz="2800" dirty="0">
              <a:latin typeface="Century Gothic" panose="020B0502020202020204" pitchFamily="34" charset="0"/>
            </a:endParaRPr>
          </a:p>
        </p:txBody>
      </p:sp>
    </p:spTree>
    <p:extLst>
      <p:ext uri="{BB962C8B-B14F-4D97-AF65-F5344CB8AC3E}">
        <p14:creationId xmlns:p14="http://schemas.microsoft.com/office/powerpoint/2010/main" val="3878831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A0F96-D8B0-F3D7-0644-7C1A7316A6D9}"/>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A3504420-B5B1-B842-7CDC-59E45FF93950}"/>
              </a:ext>
            </a:extLst>
          </p:cNvPr>
          <p:cNvSpPr>
            <a:spLocks noGrp="1"/>
          </p:cNvSpPr>
          <p:nvPr>
            <p:ph idx="1"/>
          </p:nvPr>
        </p:nvSpPr>
        <p:spPr>
          <a:xfrm>
            <a:off x="838200" y="1377387"/>
            <a:ext cx="10515600" cy="7616488"/>
          </a:xfrm>
        </p:spPr>
        <p:txBody>
          <a:bodyPr>
            <a:normAutofit/>
          </a:bodyPr>
          <a:lstStyle/>
          <a:p>
            <a:pPr>
              <a:lnSpc>
                <a:spcPct val="80000"/>
              </a:lnSpc>
              <a:defRPr/>
            </a:pPr>
            <a:r>
              <a:rPr lang="en-GB" sz="2000" dirty="0"/>
              <a:t>Association of Child Protection Professionals (2023) </a:t>
            </a:r>
            <a:r>
              <a:rPr lang="en-GB" sz="2000" i="1" dirty="0"/>
              <a:t>The Issue. </a:t>
            </a:r>
            <a:r>
              <a:rPr lang="en-GB" sz="2000" dirty="0"/>
              <a:t>Available at </a:t>
            </a:r>
            <a:r>
              <a:rPr lang="en-GB" sz="2000" dirty="0">
                <a:hlinkClick r:id="rId3"/>
              </a:rPr>
              <a:t>https://www.childprotectionprofessionals.org.uk/the-issue/</a:t>
            </a:r>
            <a:r>
              <a:rPr lang="en-GB" sz="2000" dirty="0"/>
              <a:t> [Accessed 25/02/25]</a:t>
            </a:r>
          </a:p>
          <a:p>
            <a:pPr>
              <a:lnSpc>
                <a:spcPct val="80000"/>
              </a:lnSpc>
              <a:defRPr/>
            </a:pPr>
            <a:r>
              <a:rPr lang="en-GB" sz="2000" dirty="0"/>
              <a:t>National Society for the Prevention of Cruelty to Children. Available at </a:t>
            </a:r>
            <a:r>
              <a:rPr lang="en-GB" sz="2000" dirty="0">
                <a:hlinkClick r:id="rId4"/>
              </a:rPr>
              <a:t>https://learning.nspcc.org.uk/safeguarding-child-  protection/coronavirus</a:t>
            </a:r>
            <a:r>
              <a:rPr lang="en-GB" sz="2000" dirty="0"/>
              <a:t> </a:t>
            </a:r>
          </a:p>
          <a:p>
            <a:pPr marL="0" indent="0" fontAlgn="auto">
              <a:lnSpc>
                <a:spcPct val="80000"/>
              </a:lnSpc>
              <a:spcAft>
                <a:spcPts val="0"/>
              </a:spcAft>
              <a:buNone/>
              <a:defRPr/>
            </a:pPr>
            <a:r>
              <a:rPr lang="en-GB" altLang="en-US" sz="2000" dirty="0"/>
              <a:t>[Accessed 4.08.25]</a:t>
            </a:r>
          </a:p>
          <a:p>
            <a:pPr>
              <a:lnSpc>
                <a:spcPct val="80000"/>
              </a:lnSpc>
              <a:defRPr/>
            </a:pPr>
            <a:r>
              <a:rPr lang="en-GB" altLang="en-US" sz="2000" dirty="0"/>
              <a:t>NSPCC Safeguarding during pandemic lockdown. Available at</a:t>
            </a:r>
          </a:p>
          <a:p>
            <a:pPr fontAlgn="auto">
              <a:lnSpc>
                <a:spcPct val="80000"/>
              </a:lnSpc>
              <a:spcAft>
                <a:spcPts val="0"/>
              </a:spcAft>
              <a:defRPr/>
            </a:pPr>
            <a:r>
              <a:rPr lang="en-GB" altLang="en-US" sz="2000" dirty="0">
                <a:hlinkClick r:id="rId5"/>
              </a:rPr>
              <a:t>https://learning.nspcc.org.uk/research-resources/2020/social-isolation-risk-child-abuse-during-and-after-coronavirus-pandemic</a:t>
            </a:r>
            <a:r>
              <a:rPr lang="en-GB" altLang="en-US" sz="2000" dirty="0"/>
              <a:t> </a:t>
            </a:r>
          </a:p>
          <a:p>
            <a:pPr marL="0" indent="0" fontAlgn="auto">
              <a:lnSpc>
                <a:spcPct val="80000"/>
              </a:lnSpc>
              <a:spcAft>
                <a:spcPts val="0"/>
              </a:spcAft>
              <a:buNone/>
              <a:defRPr/>
            </a:pPr>
            <a:r>
              <a:rPr lang="en-GB" altLang="en-US" sz="2000" dirty="0"/>
              <a:t>[Accessed 4.08.25]</a:t>
            </a:r>
          </a:p>
          <a:p>
            <a:pPr>
              <a:defRPr/>
            </a:pPr>
            <a:r>
              <a:rPr lang="en-GB" sz="2000" dirty="0"/>
              <a:t>WRU available at </a:t>
            </a:r>
            <a:r>
              <a:rPr lang="en-GB" sz="2000" dirty="0">
                <a:hlinkClick r:id="rId6"/>
              </a:rPr>
              <a:t>https://community.wru.wales/governance/policy-and-integrity/safeguarding/</a:t>
            </a:r>
            <a:r>
              <a:rPr lang="en-GB" sz="2000" dirty="0"/>
              <a:t> [Accessed 14.02.25]</a:t>
            </a:r>
          </a:p>
          <a:p>
            <a:pPr>
              <a:defRPr/>
            </a:pPr>
            <a:r>
              <a:rPr lang="en-GB" sz="2000" dirty="0"/>
              <a:t>Wales Safeguarding Procedure (2020) at </a:t>
            </a:r>
            <a:r>
              <a:rPr lang="en-GB" sz="2000" dirty="0">
                <a:hlinkClick r:id="rId7"/>
              </a:rPr>
              <a:t>https://www.safeguarding.wales/en/</a:t>
            </a:r>
            <a:endParaRPr lang="en-GB" sz="2000" dirty="0"/>
          </a:p>
          <a:p>
            <a:pPr marL="0" indent="0">
              <a:buNone/>
              <a:defRPr/>
            </a:pPr>
            <a:r>
              <a:rPr lang="en-GB" sz="2000" dirty="0"/>
              <a:t>[Accessed 15.08.25]</a:t>
            </a:r>
          </a:p>
          <a:p>
            <a:endParaRPr lang="en-GB" dirty="0"/>
          </a:p>
        </p:txBody>
      </p:sp>
    </p:spTree>
    <p:extLst>
      <p:ext uri="{BB962C8B-B14F-4D97-AF65-F5344CB8AC3E}">
        <p14:creationId xmlns:p14="http://schemas.microsoft.com/office/powerpoint/2010/main" val="3801288791"/>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UWTSD ppt slide</Template>
  <TotalTime>0</TotalTime>
  <Words>1811</Words>
  <Application>Microsoft Office PowerPoint</Application>
  <PresentationFormat>Widescreen</PresentationFormat>
  <Paragraphs>262</Paragraphs>
  <Slides>32</Slides>
  <Notes>32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32</vt:i4>
      </vt:variant>
    </vt:vector>
  </HeadingPairs>
  <TitlesOfParts>
    <vt:vector size="42" baseType="lpstr">
      <vt:lpstr>ＭＳ Ｐゴシック</vt:lpstr>
      <vt:lpstr>Aptos</vt:lpstr>
      <vt:lpstr>Arial</vt:lpstr>
      <vt:lpstr>Arial Narrow</vt:lpstr>
      <vt:lpstr>Calibri</vt:lpstr>
      <vt:lpstr>Calibri Light</vt:lpstr>
      <vt:lpstr>Century Gothic</vt:lpstr>
      <vt:lpstr>Wingdings 3</vt:lpstr>
      <vt:lpstr>UWTSD Holding Page</vt:lpstr>
      <vt:lpstr>Accessible 2</vt:lpstr>
      <vt:lpstr>ECIE5010 Keeping Our Children Safe</vt:lpstr>
      <vt:lpstr>ECIE5010 Safeguarding                </vt:lpstr>
      <vt:lpstr>Key Messages</vt:lpstr>
      <vt:lpstr>What is                       Safeguarding?    </vt:lpstr>
      <vt:lpstr>Safeguarding in Schools. </vt:lpstr>
      <vt:lpstr>Practice in schools and colleges</vt:lpstr>
      <vt:lpstr>Safeguarding             </vt:lpstr>
      <vt:lpstr>Creating a Safe Environment  in Schools</vt:lpstr>
      <vt:lpstr>Creating a Safe Environment</vt:lpstr>
      <vt:lpstr>How?                       </vt:lpstr>
      <vt:lpstr>Safeguarding in Practice  </vt:lpstr>
      <vt:lpstr>Safeguarding in Practice</vt:lpstr>
      <vt:lpstr>Child Protection</vt:lpstr>
      <vt:lpstr>PowerPoint Presentation</vt:lpstr>
      <vt:lpstr>Signs and Symptoms of Abuse</vt:lpstr>
      <vt:lpstr>Signs and Symptoms of Abuse</vt:lpstr>
      <vt:lpstr>Types of abuse and neglect</vt:lpstr>
      <vt:lpstr>Other categories of abuse</vt:lpstr>
      <vt:lpstr>What is Physical Abuse?</vt:lpstr>
      <vt:lpstr>What is Sexual Abuse?</vt:lpstr>
      <vt:lpstr>Grooming is</vt:lpstr>
      <vt:lpstr>Child Sexual Exploitation</vt:lpstr>
      <vt:lpstr>Particularly vulnerable groups</vt:lpstr>
      <vt:lpstr>Emotional abuse</vt:lpstr>
      <vt:lpstr>What is Neglect?</vt:lpstr>
      <vt:lpstr>Dealing with disclosure – Listen, Keep Calm, Act</vt:lpstr>
      <vt:lpstr>Dealing with disclosure – Don’ts</vt:lpstr>
      <vt:lpstr>Dealing with disclosure – Don’ts</vt:lpstr>
      <vt:lpstr>Record Keeping</vt:lpstr>
      <vt:lpstr>Allegations against staff, governors and volunteers</vt:lpstr>
      <vt:lpstr>The abuse and neglect of children is a huge and growing issue. </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Sue Ainsworth</dc:creator>
  <cp:lastModifiedBy>Sue Ainsworth</cp:lastModifiedBy>
  <cp:revision>4</cp:revision>
  <dcterms:created xsi:type="dcterms:W3CDTF">2025-02-12T09:52:09Z</dcterms:created>
  <dcterms:modified xsi:type="dcterms:W3CDTF">2025-08-25T06:33:06Z</dcterms:modified>
</cp:coreProperties>
</file>