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00" r:id="rId2"/>
  </p:sldMasterIdLst>
  <p:notesMasterIdLst>
    <p:notesMasterId r:id="rId42"/>
  </p:notesMasterIdLst>
  <p:handoutMasterIdLst>
    <p:handoutMasterId r:id="rId43"/>
  </p:handoutMasterIdLst>
  <p:sldIdLst>
    <p:sldId id="257" r:id="rId3"/>
    <p:sldId id="258" r:id="rId4"/>
    <p:sldId id="259" r:id="rId5"/>
    <p:sldId id="260" r:id="rId6"/>
    <p:sldId id="262" r:id="rId7"/>
    <p:sldId id="264" r:id="rId8"/>
    <p:sldId id="265" r:id="rId9"/>
    <p:sldId id="333" r:id="rId10"/>
    <p:sldId id="334" r:id="rId11"/>
    <p:sldId id="335" r:id="rId12"/>
    <p:sldId id="336" r:id="rId13"/>
    <p:sldId id="337" r:id="rId14"/>
    <p:sldId id="338" r:id="rId15"/>
    <p:sldId id="339" r:id="rId16"/>
    <p:sldId id="309" r:id="rId17"/>
    <p:sldId id="330" r:id="rId18"/>
    <p:sldId id="342" r:id="rId19"/>
    <p:sldId id="385" r:id="rId20"/>
    <p:sldId id="324" r:id="rId21"/>
    <p:sldId id="325" r:id="rId22"/>
    <p:sldId id="326" r:id="rId23"/>
    <p:sldId id="327" r:id="rId24"/>
    <p:sldId id="328" r:id="rId25"/>
    <p:sldId id="329" r:id="rId26"/>
    <p:sldId id="392" r:id="rId27"/>
    <p:sldId id="393" r:id="rId28"/>
    <p:sldId id="332" r:id="rId29"/>
    <p:sldId id="394" r:id="rId30"/>
    <p:sldId id="395" r:id="rId31"/>
    <p:sldId id="396" r:id="rId32"/>
    <p:sldId id="397" r:id="rId33"/>
    <p:sldId id="398" r:id="rId34"/>
    <p:sldId id="387" r:id="rId35"/>
    <p:sldId id="388" r:id="rId36"/>
    <p:sldId id="389" r:id="rId37"/>
    <p:sldId id="276" r:id="rId38"/>
    <p:sldId id="390" r:id="rId39"/>
    <p:sldId id="261" r:id="rId40"/>
    <p:sldId id="391" r:id="rId4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082D44-311B-E9F9-D965-C91EDF3C7DAE}" v="124" dt="2021-01-07T10:26:54.538"/>
    <p1510:client id="{1F862B22-B5D8-1E6F-5655-2FE56FA78F80}" v="489" dt="2021-01-06T17:09:51.093"/>
    <p1510:client id="{90FFD683-4815-F0B1-1139-FC56A4313DCA}" v="79" dt="2021-01-05T13:07:06.525"/>
    <p1510:client id="{DE2FA66F-6210-9C51-4466-51601429AF22}" v="118" dt="2021-01-04T17:43:56.227"/>
    <p1510:client id="{E6249DC1-F2C0-321A-6335-91E663D78FA3}" v="23" dt="2021-01-05T18:26:32.8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555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handoutMaster" Target="handoutMasters/handoutMaster1.xml"/><Relationship Id="rId48" Type="http://schemas.microsoft.com/office/2015/10/relationships/revisionInfo" Target="revisionInfo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E9F7C7-2D16-4F44-985D-C8FD1C7555E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406D34-2F44-4399-8174-2741BE10AD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382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FB9AD1-E466-4FA1-B5FD-0E2577CFEAFC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2BF878-E13C-4816-81AA-5579694CA4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590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0D59AB9-94EA-4F79-9C0D-6DC214FED6BA}" type="slidenum">
              <a:rPr lang="en-GB" smtClean="0"/>
              <a:pPr eaLnBrk="1" hangingPunct="1"/>
              <a:t>2</a:t>
            </a:fld>
            <a:endParaRPr lang="en-GB"/>
          </a:p>
        </p:txBody>
      </p:sp>
      <p:sp>
        <p:nvSpPr>
          <p:cNvPr id="133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083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A822EE75-BB3E-4153-B85A-A0C767ECAEA8}" type="slidenum">
              <a:rPr lang="en-US" smtClean="0"/>
              <a:pPr eaLnBrk="1" hangingPunct="1"/>
              <a:t>15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330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67D23-55B5-48B2-AADB-164A603FEC0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4A146-A9FB-40FD-B5E5-1402660083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9791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5132" y="2059012"/>
            <a:ext cx="9146751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20" y="2166365"/>
            <a:ext cx="8603674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4500" spc="113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996251"/>
            <a:ext cx="6858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15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5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CF30-15FA-4E8F-B01B-239DA1067136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6FD33-9E82-42F4-80EA-82C28FADA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9477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CF30-15FA-4E8F-B01B-239DA1067136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6FD33-9E82-42F4-80EA-82C28FADA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153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5132" y="2059012"/>
            <a:ext cx="9146751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893" y="2208879"/>
            <a:ext cx="78867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4500" b="0" spc="113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4893" y="4010335"/>
            <a:ext cx="78867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1500">
                <a:solidFill>
                  <a:schemeClr val="tx2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E9ACF30-15FA-4E8F-B01B-239DA1067136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656FD33-9E82-42F4-80EA-82C28FADA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9954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4008" y="2011680"/>
            <a:ext cx="3566160" cy="420624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2793" y="2011680"/>
            <a:ext cx="3566160" cy="420624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CF30-15FA-4E8F-B01B-239DA1067136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6FD33-9E82-42F4-80EA-82C28FADA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12275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5256" y="1913470"/>
            <a:ext cx="356616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1575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5256" y="2656566"/>
            <a:ext cx="3566160" cy="35661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73423" y="1913470"/>
            <a:ext cx="356616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1575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73423" y="2656564"/>
            <a:ext cx="3566160" cy="35661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CF30-15FA-4E8F-B01B-239DA1067136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6FD33-9E82-42F4-80EA-82C28FADA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5006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CF30-15FA-4E8F-B01B-239DA1067136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6FD33-9E82-42F4-80EA-82C28FADA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8599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CF30-15FA-4E8F-B01B-239DA1067136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6FD33-9E82-42F4-80EA-82C28FADA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822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5256" y="2120054"/>
            <a:ext cx="4594860" cy="411480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41767" y="2147487"/>
            <a:ext cx="24003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CF30-15FA-4E8F-B01B-239DA1067136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6FD33-9E82-42F4-80EA-82C28FADA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63782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60120" y="2211494"/>
            <a:ext cx="459486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2400">
                <a:solidFill>
                  <a:schemeClr val="tx1">
                    <a:lumMod val="50000"/>
                  </a:schemeClr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43016" y="2150621"/>
            <a:ext cx="24003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CF30-15FA-4E8F-B01B-239DA1067136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6FD33-9E82-42F4-80EA-82C28FADA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7152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ACF30-15FA-4E8F-B01B-239DA1067136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56FD33-9E82-42F4-80EA-82C28FADA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3599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764484" y="0"/>
            <a:ext cx="20574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468" y="274638"/>
            <a:ext cx="1801785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979968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422855"/>
            <a:ext cx="2057397" cy="365125"/>
          </a:xfrm>
        </p:spPr>
        <p:txBody>
          <a:bodyPr/>
          <a:lstStyle/>
          <a:p>
            <a:fld id="{BE9ACF30-15FA-4E8F-B01B-239DA1067136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32102" y="6422855"/>
            <a:ext cx="32097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4787" y="6422855"/>
            <a:ext cx="659819" cy="365125"/>
          </a:xfrm>
        </p:spPr>
        <p:txBody>
          <a:bodyPr/>
          <a:lstStyle/>
          <a:p>
            <a:fld id="{1656FD33-9E82-42F4-80EA-82C28FADA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245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D467D23-55B5-48B2-AADB-164A603FEC0B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D019934-BC0B-42D3-B765-75EC7E07EE5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62" y="176109"/>
            <a:ext cx="9141714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02189" y="284176"/>
            <a:ext cx="733806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189" y="2011680"/>
            <a:ext cx="733806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01699" y="6422855"/>
            <a:ext cx="2250671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788">
                <a:solidFill>
                  <a:schemeClr val="tx1"/>
                </a:solidFill>
              </a:defRPr>
            </a:lvl1pPr>
          </a:lstStyle>
          <a:p>
            <a:fld id="{BE9ACF30-15FA-4E8F-B01B-239DA1067136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97353" y="6422855"/>
            <a:ext cx="37833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4195" y="6422855"/>
            <a:ext cx="709698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900" b="0">
                <a:solidFill>
                  <a:schemeClr val="tx1"/>
                </a:solidFill>
              </a:defRPr>
            </a:lvl1pPr>
          </a:lstStyle>
          <a:p>
            <a:fld id="{1656FD33-9E82-42F4-80EA-82C28FADA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500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l" defTabSz="685800" rtl="0" eaLnBrk="1" latinLnBrk="0" hangingPunct="1">
        <a:lnSpc>
          <a:spcPct val="85000"/>
        </a:lnSpc>
        <a:spcBef>
          <a:spcPct val="0"/>
        </a:spcBef>
        <a:buNone/>
        <a:defRPr sz="3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37160" indent="-137160" algn="l" defTabSz="685800" rtl="0" eaLnBrk="1" latinLnBrk="0" hangingPunct="1">
        <a:lnSpc>
          <a:spcPct val="90000"/>
        </a:lnSpc>
        <a:spcBef>
          <a:spcPts val="900"/>
        </a:spcBef>
        <a:spcAft>
          <a:spcPts val="150"/>
        </a:spcAft>
        <a:buClr>
          <a:schemeClr val="tx1"/>
        </a:buClr>
        <a:buFont typeface="Wingdings" pitchFamily="2" charset="2"/>
        <a:buChar char=""/>
        <a:defRPr sz="1650" kern="1200">
          <a:solidFill>
            <a:schemeClr val="tx1"/>
          </a:solidFill>
          <a:latin typeface="+mn-lt"/>
          <a:ea typeface="+mn-ea"/>
          <a:cs typeface="+mn-cs"/>
        </a:defRPr>
      </a:lvl1pPr>
      <a:lvl2pPr marL="30861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tx1"/>
        </a:buClr>
        <a:buFont typeface="Wingdings" pitchFamily="2" charset="2"/>
        <a:buChar char="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48006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tx1"/>
        </a:buClr>
        <a:buFont typeface="Wingdings" pitchFamily="2" charset="2"/>
        <a:buChar char="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65151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tx1"/>
        </a:buClr>
        <a:buFont typeface="Wingdings" pitchFamily="2" charset="2"/>
        <a:buChar char="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tx1"/>
        </a:buClr>
        <a:buFont typeface="Wingdings" pitchFamily="2" charset="2"/>
        <a:buChar char="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6345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tx1"/>
        </a:buClr>
        <a:buFont typeface="Wingdings" pitchFamily="2" charset="2"/>
        <a:buChar char="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10385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tx1"/>
        </a:buClr>
        <a:buFont typeface="Wingdings" pitchFamily="2" charset="2"/>
        <a:buChar char="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2175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tx1"/>
        </a:buClr>
        <a:buFont typeface="Wingdings" pitchFamily="2" charset="2"/>
        <a:buChar char="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5465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tx1"/>
        </a:buClr>
        <a:buFont typeface="Wingdings" pitchFamily="2" charset="2"/>
        <a:buChar char="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tbJbDwqWLE?feature=oembed" TargetMode="External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Zxnzfnt5v8?feature=oembed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o.uk/imgres?imgurl=http://1.bp.blogspot.com/_TZ00OO9YcCk/TAoqRFOMTfI/AAAAAAAAABw/vZuUxBlEqUk/s1600/tall-and-short-t11509.jpg&amp;imgrefurl=http://mariamarcetmolina.blogspot.com/&amp;usg=__DRFUMOYQ1dKlNmVaCiXoSO4z9oA=&amp;h=759&amp;w=568&amp;sz=43&amp;hl=en&amp;start=8&amp;zoom=1&amp;tbnid=Y91VhSILFsADkM:&amp;tbnh=142&amp;tbnw=106&amp;ei=RmtHT5LBAqqQ0AXZ7ZX9DQ&amp;prev=/search?q=tall+and+short&amp;hl=en&amp;gbv=2&amp;tbm=isch&amp;itbs=1" TargetMode="Externa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5.jpeg"/><Relationship Id="rId4" Type="http://schemas.openxmlformats.org/officeDocument/2006/relationships/hyperlink" Target="http://www.google.co.uk/imgres?imgurl=http://blog.wattzon.com/wp-content/uploads/2009/01/temperature-scales1.png&amp;imgrefurl=http://blog.wattzon.com/2009/01/&amp;usg=__BJ9avYoj3f2jNza015pUqqvQQ74=&amp;h=413&amp;w=316&amp;sz=41&amp;hl=en&amp;start=20&amp;zoom=1&amp;tbnid=Q5x0l2kjXTcCHM:&amp;tbnh=125&amp;tbnw=96&amp;ei=eGtHT-2FMeme0QXFob2vDg&amp;prev=/search?q=temperature&amp;hl=en&amp;gbv=2&amp;tbm=isch&amp;itbs=1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google.co.uk/imgres?imgurl=http://www.70sbig.com/wp-content/uploads/2011/02/sick.jpg&amp;imgrefurl=http://70sbig.com/blog/2011/02/dont-train-sick/&amp;usg=__iN6QQ7y2f3bgOlezk0i3DcEzxTI=&amp;h=380&amp;w=380&amp;sz=45&amp;hl=en&amp;start=2&amp;zoom=1&amp;tbnid=GkIrslAqBElkkM:&amp;tbnh=123&amp;tbnw=123&amp;ei=j15kULaGOdSY0QWX2IGQBw&amp;prev=/search?q=sick&amp;hl=en&amp;gbv=2&amp;tbm=isch&amp;itbs=1" TargetMode="Externa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bluediamondgallery.com/handwriting/s/statistics.html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0088" y="914400"/>
            <a:ext cx="7772400" cy="1470025"/>
          </a:xfrm>
        </p:spPr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4800" dirty="0">
                <a:solidFill>
                  <a:schemeClr val="accent1">
                    <a:satMod val="150000"/>
                  </a:schemeClr>
                </a:solidFill>
              </a:rPr>
              <a:t>ECAP4006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946355" y="4343400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18872" tIns="0" rIns="45720" bIns="0" anchor="b"/>
          <a:lstStyle/>
          <a:p>
            <a:pPr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en-GB" sz="2000" dirty="0">
              <a:solidFill>
                <a:schemeClr val="accent1"/>
              </a:solidFill>
              <a:latin typeface="+mn-lt"/>
              <a:cs typeface="+mn-cs"/>
            </a:endParaRPr>
          </a:p>
          <a:p>
            <a:pPr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en-GB" sz="4800" dirty="0">
                <a:solidFill>
                  <a:schemeClr val="accent1"/>
                </a:solidFill>
                <a:latin typeface="+mn-lt"/>
                <a:cs typeface="+mn-cs"/>
              </a:rPr>
              <a:t>Numerical Data Analysis</a:t>
            </a:r>
          </a:p>
          <a:p>
            <a:pPr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en-GB" sz="4800" dirty="0">
              <a:solidFill>
                <a:srgbClr val="FFFFFF"/>
              </a:solidFill>
              <a:latin typeface="+mn-lt"/>
              <a:cs typeface="+mn-cs"/>
            </a:endParaRPr>
          </a:p>
          <a:p>
            <a:pPr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en-GB" sz="4800" dirty="0">
                <a:solidFill>
                  <a:srgbClr val="FFFFFF"/>
                </a:solidFill>
                <a:latin typeface="+mn-lt"/>
                <a:cs typeface="+mn-cs"/>
              </a:rPr>
              <a:t> </a:t>
            </a:r>
            <a:endParaRPr lang="en-US" sz="4800" dirty="0">
              <a:solidFill>
                <a:srgbClr val="FFFFFF"/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0995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64128"/>
            <a:ext cx="8260672" cy="1039427"/>
          </a:xfrm>
        </p:spPr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Quantitative Methods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218488" cy="411162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438785" indent="-320040">
              <a:lnSpc>
                <a:spcPct val="9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dirty="0"/>
              <a:t>In using quantitative measures, we then need to understand the techniques used to describe and analyse data, for example</a:t>
            </a:r>
            <a:endParaRPr lang="en-US" dirty="0"/>
          </a:p>
          <a:p>
            <a:pPr marL="438785" indent="-320040" eaLnBrk="1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dirty="0"/>
          </a:p>
          <a:p>
            <a:pPr marL="731520" lvl="1"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3200" u="sng" dirty="0"/>
              <a:t>Descriptive statistics</a:t>
            </a:r>
            <a:r>
              <a:rPr lang="en-GB" sz="3200" dirty="0"/>
              <a:t> are used to </a:t>
            </a:r>
            <a:r>
              <a:rPr lang="en-GB" sz="3200" i="1" dirty="0"/>
              <a:t>summarise</a:t>
            </a:r>
            <a:r>
              <a:rPr lang="en-GB" sz="3200" dirty="0"/>
              <a:t> – for example,  how many people took part, their gender, ages etc. </a:t>
            </a:r>
          </a:p>
          <a:p>
            <a:pPr marL="731520" lvl="1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3200" dirty="0"/>
          </a:p>
          <a:p>
            <a:pPr marL="731520" lvl="1"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3200" u="sng" dirty="0"/>
              <a:t>Interpretive statistics</a:t>
            </a:r>
            <a:r>
              <a:rPr lang="en-GB" sz="3200" dirty="0"/>
              <a:t> – the use of statistical tests to </a:t>
            </a:r>
            <a:r>
              <a:rPr lang="en-GB" sz="3200" i="1" dirty="0"/>
              <a:t>analyse </a:t>
            </a:r>
            <a:r>
              <a:rPr lang="en-GB" sz="3200" dirty="0"/>
              <a:t>data</a:t>
            </a:r>
          </a:p>
        </p:txBody>
      </p:sp>
      <p:pic>
        <p:nvPicPr>
          <p:cNvPr id="62468" name="Picture 4" descr="D:\temp\Temporary Internet Files\Content.IE5\F6P7ZOFJ\MM90028529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5" y="31955"/>
            <a:ext cx="13716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1660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Measures of central tendency</a:t>
            </a:r>
            <a:endParaRPr lang="en-US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981200"/>
            <a:ext cx="7772400" cy="4572000"/>
          </a:xfrm>
        </p:spPr>
        <p:txBody>
          <a:bodyPr/>
          <a:lstStyle/>
          <a:p>
            <a:pPr eaLnBrk="1" hangingPunct="1"/>
            <a:r>
              <a:rPr lang="en-GB" dirty="0"/>
              <a:t>What do we mean by “Average”  Three ways to calculate an average –</a:t>
            </a:r>
          </a:p>
          <a:p>
            <a:pPr eaLnBrk="1" hangingPunct="1">
              <a:buFont typeface="Wingdings" pitchFamily="2" charset="2"/>
              <a:buNone/>
            </a:pPr>
            <a:endParaRPr lang="en-GB" dirty="0"/>
          </a:p>
          <a:p>
            <a:pPr lvl="4" eaLnBrk="1" hangingPunct="1"/>
            <a:r>
              <a:rPr lang="en-GB" sz="3600" dirty="0">
                <a:latin typeface="Comic Sans MS" pitchFamily="66" charset="0"/>
              </a:rPr>
              <a:t>Mean </a:t>
            </a:r>
          </a:p>
          <a:p>
            <a:pPr lvl="4" eaLnBrk="1" hangingPunct="1"/>
            <a:r>
              <a:rPr lang="en-GB" sz="3600" dirty="0">
                <a:latin typeface="Comic Sans MS" pitchFamily="66" charset="0"/>
              </a:rPr>
              <a:t>Median</a:t>
            </a:r>
          </a:p>
          <a:p>
            <a:pPr lvl="4" eaLnBrk="1" hangingPunct="1"/>
            <a:r>
              <a:rPr lang="en-GB" sz="3600" dirty="0">
                <a:latin typeface="Comic Sans MS" pitchFamily="66" charset="0"/>
              </a:rPr>
              <a:t>Mode</a:t>
            </a:r>
          </a:p>
        </p:txBody>
      </p:sp>
    </p:spTree>
    <p:extLst>
      <p:ext uri="{BB962C8B-B14F-4D97-AF65-F5344CB8AC3E}">
        <p14:creationId xmlns:p14="http://schemas.microsoft.com/office/powerpoint/2010/main" val="1806539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satMod val="150000"/>
                  </a:schemeClr>
                </a:solidFill>
              </a:rPr>
              <a:t>Arithmetic mean </a:t>
            </a:r>
            <a:br>
              <a:rPr lang="en-GB">
                <a:solidFill>
                  <a:schemeClr val="accent1">
                    <a:satMod val="150000"/>
                  </a:schemeClr>
                </a:solidFill>
              </a:rPr>
            </a:br>
            <a:r>
              <a:rPr lang="en-GB" sz="2800">
                <a:solidFill>
                  <a:schemeClr val="accent1">
                    <a:satMod val="150000"/>
                  </a:schemeClr>
                </a:solidFill>
              </a:rPr>
              <a:t>(aka: average, most commonly used and heard)</a:t>
            </a:r>
            <a:endParaRPr lang="en-US" sz="280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05000"/>
            <a:ext cx="4041775" cy="4530725"/>
          </a:xfrm>
        </p:spPr>
        <p:txBody>
          <a:bodyPr/>
          <a:lstStyle/>
          <a:p>
            <a:pPr eaLnBrk="1" hangingPunct="1"/>
            <a:r>
              <a:rPr lang="en-GB" sz="2800" dirty="0"/>
              <a:t>To obtain the arithmetic mean you add together all the values of the variables from each case and then divide this total by the number of cases</a:t>
            </a:r>
          </a:p>
          <a:p>
            <a:pPr eaLnBrk="1" hangingPunct="1"/>
            <a:r>
              <a:rPr lang="en-GB" sz="2800" dirty="0"/>
              <a:t>The formula is ……</a:t>
            </a:r>
          </a:p>
          <a:p>
            <a:pPr eaLnBrk="1" hangingPunct="1"/>
            <a:endParaRPr lang="en-US" sz="2800" dirty="0"/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auto">
          <a:xfrm>
            <a:off x="5396117" y="2113935"/>
            <a:ext cx="3024187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dirty="0">
                <a:latin typeface="Tahoma" pitchFamily="34" charset="0"/>
              </a:rPr>
              <a:t>Thus, if you had the </a:t>
            </a:r>
          </a:p>
          <a:p>
            <a:pPr algn="ctr" eaLnBrk="0" hangingPunct="0"/>
            <a:r>
              <a:rPr lang="en-GB" sz="2800" dirty="0">
                <a:latin typeface="Tahoma" pitchFamily="34" charset="0"/>
              </a:rPr>
              <a:t>following numbers</a:t>
            </a:r>
          </a:p>
          <a:p>
            <a:pPr algn="ctr" eaLnBrk="0" hangingPunct="0"/>
            <a:endParaRPr lang="en-GB" sz="2800" dirty="0">
              <a:latin typeface="Tahoma" pitchFamily="34" charset="0"/>
            </a:endParaRPr>
          </a:p>
          <a:p>
            <a:pPr algn="ctr" eaLnBrk="0" hangingPunct="0"/>
            <a:r>
              <a:rPr lang="en-GB" sz="2800" dirty="0">
                <a:latin typeface="Tahoma" pitchFamily="34" charset="0"/>
              </a:rPr>
              <a:t>4, 2, 5, 1, 7, 10, 6</a:t>
            </a:r>
          </a:p>
          <a:p>
            <a:pPr algn="ctr" eaLnBrk="0" hangingPunct="0"/>
            <a:endParaRPr lang="en-GB" sz="2800" dirty="0">
              <a:latin typeface="Tahoma" pitchFamily="34" charset="0"/>
            </a:endParaRPr>
          </a:p>
          <a:p>
            <a:pPr algn="ctr" eaLnBrk="0" hangingPunct="0"/>
            <a:endParaRPr lang="en-US" sz="2800" dirty="0">
              <a:latin typeface="Tahoma" pitchFamily="34" charset="0"/>
            </a:endParaRPr>
          </a:p>
        </p:txBody>
      </p:sp>
      <p:pic>
        <p:nvPicPr>
          <p:cNvPr id="6" name="Picture 2" descr="arithmean_cal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1626" y="4191000"/>
            <a:ext cx="2493168" cy="21300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12721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Rectangle 2"/>
          <p:cNvSpPr>
            <a:spLocks noGrp="1" noChangeArrowheads="1"/>
          </p:cNvSpPr>
          <p:nvPr>
            <p:ph type="title"/>
          </p:nvPr>
        </p:nvSpPr>
        <p:spPr>
          <a:xfrm>
            <a:off x="285720" y="285728"/>
            <a:ext cx="8642350" cy="12954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dirty="0">
                <a:solidFill>
                  <a:schemeClr val="accent1">
                    <a:satMod val="150000"/>
                  </a:schemeClr>
                </a:solidFill>
              </a:rPr>
              <a:t>Median</a:t>
            </a:r>
            <a:r>
              <a:rPr lang="en-US" sz="3200" dirty="0">
                <a:solidFill>
                  <a:schemeClr val="accent1">
                    <a:satMod val="150000"/>
                  </a:schemeClr>
                </a:solidFill>
              </a:rPr>
              <a:t> - </a:t>
            </a:r>
            <a:r>
              <a:rPr lang="en-GB" sz="2400" dirty="0">
                <a:solidFill>
                  <a:schemeClr val="accent1">
                    <a:satMod val="150000"/>
                  </a:schemeClr>
                </a:solidFill>
              </a:rPr>
              <a:t>the value between the lowest and highest values of a variable such that below it and above it there are an equal number of cases</a:t>
            </a:r>
            <a:br>
              <a:rPr lang="en-GB" sz="2400" dirty="0">
                <a:solidFill>
                  <a:schemeClr val="accent1">
                    <a:satMod val="150000"/>
                  </a:schemeClr>
                </a:solidFill>
              </a:rPr>
            </a:br>
            <a:endParaRPr lang="en-US" sz="24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225800" y="1634040"/>
            <a:ext cx="9349721" cy="25703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en-US" sz="1600" b="1" i="1"/>
              <a:t>Example  for an</a:t>
            </a:r>
            <a:r>
              <a:rPr lang="en-US" sz="1600" b="1"/>
              <a:t> odd number of data values, for example 21, </a:t>
            </a:r>
            <a:endParaRPr lang="en-US" sz="1800" b="1"/>
          </a:p>
          <a:p>
            <a:pPr>
              <a:lnSpc>
                <a:spcPct val="80000"/>
              </a:lnSpc>
              <a:buNone/>
            </a:pPr>
            <a:r>
              <a:rPr lang="en-US" sz="1400" b="1"/>
              <a:t>Data</a:t>
            </a:r>
            <a:r>
              <a:rPr lang="en-US" sz="1800" b="1"/>
              <a:t>      </a:t>
            </a:r>
          </a:p>
          <a:p>
            <a:pPr>
              <a:lnSpc>
                <a:spcPct val="80000"/>
              </a:lnSpc>
              <a:buNone/>
            </a:pPr>
            <a:r>
              <a:rPr lang="en-US" sz="1800" b="1" dirty="0"/>
              <a:t> </a:t>
            </a:r>
            <a:r>
              <a:rPr lang="en-US" sz="1400"/>
              <a:t>96 48 27 72 39 70 7 68 99 36 95 4 6 13 34 74 65 42 28 54 69</a:t>
            </a:r>
          </a:p>
          <a:p>
            <a:pPr eaLnBrk="1" hangingPunct="1">
              <a:lnSpc>
                <a:spcPct val="80000"/>
              </a:lnSpc>
            </a:pPr>
            <a:endParaRPr lang="en-US" sz="140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1400" b="1"/>
              <a:t>Ordered Data (data is re-ordered in ascending order thus:-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1800"/>
              <a:t>4 6 7 13 27 28 34 36 39 42 48 54 65 68 69 70 72 74 95 96 99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180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1800" b="1"/>
              <a:t>Median  is  </a:t>
            </a:r>
            <a:r>
              <a:rPr lang="en-US" sz="1800"/>
              <a:t>48,  leaving 10 values below and 10 values above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5E903C-5004-4FAA-8916-C4415D7E8479}"/>
              </a:ext>
            </a:extLst>
          </p:cNvPr>
          <p:cNvSpPr txBox="1"/>
          <p:nvPr/>
        </p:nvSpPr>
        <p:spPr>
          <a:xfrm>
            <a:off x="225154" y="4021752"/>
            <a:ext cx="85443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With an even number of data values, for example 20, we have:​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180EED51-3CD4-4D64-B946-B08071D80E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1700" y="4576667"/>
            <a:ext cx="8135938" cy="224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>
            <a:spAutoFit/>
          </a:bodyPr>
          <a:lstStyle/>
          <a:p>
            <a:pPr eaLnBrk="0" hangingPunct="0"/>
            <a:r>
              <a:rPr lang="en-US" sz="1400" b="1">
                <a:latin typeface="Tahoma" pitchFamily="34" charset="0"/>
              </a:rPr>
              <a:t>Data</a:t>
            </a:r>
          </a:p>
          <a:p>
            <a:pPr eaLnBrk="0" hangingPunct="0"/>
            <a:r>
              <a:rPr lang="en-US" sz="1400">
                <a:latin typeface="Tahoma" pitchFamily="34" charset="0"/>
              </a:rPr>
              <a:t>57 55 85 24 33 49 94 2 8 51 71 30 91 6 47 50 65 43 41 7</a:t>
            </a:r>
          </a:p>
          <a:p>
            <a:pPr eaLnBrk="0" hangingPunct="0"/>
            <a:endParaRPr lang="en-US" sz="1400">
              <a:latin typeface="Tahoma" pitchFamily="34" charset="0"/>
            </a:endParaRPr>
          </a:p>
          <a:p>
            <a:pPr eaLnBrk="0" hangingPunct="0"/>
            <a:r>
              <a:rPr lang="en-US" sz="1400" b="1">
                <a:latin typeface="Tahoma" pitchFamily="34" charset="0"/>
              </a:rPr>
              <a:t>Ordered Data</a:t>
            </a:r>
          </a:p>
          <a:p>
            <a:pPr eaLnBrk="0" hangingPunct="0"/>
            <a:r>
              <a:rPr lang="en-US" sz="1400">
                <a:latin typeface="Tahoma" pitchFamily="34" charset="0"/>
              </a:rPr>
              <a:t>2 6 7 8 24 30 33 41 43 47 49 50 51 55 57 65 71 85 91 94</a:t>
            </a:r>
          </a:p>
          <a:p>
            <a:pPr eaLnBrk="0" hangingPunct="0"/>
            <a:endParaRPr lang="en-US" sz="1400">
              <a:latin typeface="Tahoma" pitchFamily="34" charset="0"/>
            </a:endParaRPr>
          </a:p>
          <a:p>
            <a:pPr eaLnBrk="0" hangingPunct="0"/>
            <a:r>
              <a:rPr lang="en-US" sz="1400" b="1">
                <a:latin typeface="Tahoma" pitchFamily="34" charset="0"/>
              </a:rPr>
              <a:t>Median  </a:t>
            </a:r>
            <a:r>
              <a:rPr lang="en-US" sz="1400">
                <a:latin typeface="Tahoma" pitchFamily="34" charset="0"/>
              </a:rPr>
              <a:t>Halfway between the two 'middle' data points - in this case halfway between 47 and 49 = 48</a:t>
            </a:r>
          </a:p>
          <a:p>
            <a:pPr eaLnBrk="0" hangingPunct="0"/>
            <a:endParaRPr lang="en-GB" sz="1400">
              <a:latin typeface="Tahoma" pitchFamily="34" charset="0"/>
            </a:endParaRPr>
          </a:p>
          <a:p>
            <a:pPr eaLnBrk="0" hangingPunct="0"/>
            <a:endParaRPr lang="en-US" sz="140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6034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533400"/>
            <a:ext cx="8229600" cy="82391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chemeClr val="accent1">
                    <a:satMod val="150000"/>
                  </a:schemeClr>
                </a:solidFill>
              </a:rPr>
              <a:t>Mode - </a:t>
            </a:r>
            <a:r>
              <a:rPr lang="en-US" sz="2400" dirty="0">
                <a:solidFill>
                  <a:schemeClr val="accent1">
                    <a:satMod val="150000"/>
                  </a:schemeClr>
                </a:solidFill>
              </a:rPr>
              <a:t>the most frequently occurring value in a set of discrete data. There can be more than one mode if two or more values are equally common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676400"/>
            <a:ext cx="8786812" cy="50403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17475" indent="-3175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1800" dirty="0"/>
              <a:t>Suppose the results of an end of term Statistics exam were distributed as follows: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1800" dirty="0"/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Student:.....Score: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1..............94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/>
              <a:t>2</a:t>
            </a:r>
            <a:r>
              <a:rPr lang="en-US" sz="2400"/>
              <a:t>............</a:t>
            </a:r>
            <a:r>
              <a:rPr sz="2000"/>
              <a:t>81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3..............56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4..............90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5..............70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6..............65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7..............90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8..............90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sz="2000" dirty="0"/>
              <a:t>9..............30</a:t>
            </a:r>
          </a:p>
          <a:p>
            <a:pPr lvl="4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dirty="0"/>
          </a:p>
          <a:p>
            <a:pPr marL="117475" indent="-3175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Then the mode (most common score) is 90, and the median (middle score) is 70.</a:t>
            </a:r>
          </a:p>
        </p:txBody>
      </p:sp>
    </p:spTree>
    <p:extLst>
      <p:ext uri="{BB962C8B-B14F-4D97-AF65-F5344CB8AC3E}">
        <p14:creationId xmlns:p14="http://schemas.microsoft.com/office/powerpoint/2010/main" val="1464566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04800"/>
            <a:ext cx="8229600" cy="1201737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>
              <a:defRPr/>
            </a:pPr>
            <a:br>
              <a:rPr lang="en-US" sz="2800" dirty="0">
                <a:solidFill>
                  <a:schemeClr val="accent1">
                    <a:satMod val="150000"/>
                  </a:schemeClr>
                </a:solidFill>
              </a:rPr>
            </a:br>
            <a:r>
              <a:rPr lang="en-US" sz="2400" b="1" dirty="0">
                <a:solidFill>
                  <a:schemeClr val="accent1">
                    <a:satMod val="150000"/>
                  </a:schemeClr>
                </a:solidFill>
              </a:rPr>
              <a:t>Range</a:t>
            </a:r>
            <a:br>
              <a:rPr lang="en-US" sz="2000" dirty="0">
                <a:solidFill>
                  <a:schemeClr val="accent1">
                    <a:satMod val="150000"/>
                  </a:schemeClr>
                </a:solidFill>
              </a:rPr>
            </a:br>
            <a:r>
              <a:rPr lang="en-US" sz="1800" dirty="0"/>
              <a:t>The range of a data set is a measure of the spread or the dispersion of the observations. </a:t>
            </a:r>
            <a:br>
              <a:rPr lang="en-US" sz="1800" dirty="0"/>
            </a:br>
            <a:endParaRPr lang="en-US" sz="1800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214313" y="1714500"/>
            <a:ext cx="8540750" cy="5400675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2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It is the difference between the largest and the smallest observed value of some quantitative characteristic and is very easy to calculate.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2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A great deal of information is ignored when computing the range since only the largest and the smallest data values are considered; the remaining data are ignored.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2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The range value of a data set is greatly influenced by the presence of just one unusually large or small value in the sample (outlier).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2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Examples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1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1. The range of 65,73,89,56,73,52,47 is 89-47 = 42.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sz="2000" dirty="0"/>
              <a:t>2. If the highest score in a 1st year statistics exam was 98 and the lowest 48, then the range would be 98-48 = 50.</a:t>
            </a:r>
          </a:p>
        </p:txBody>
      </p:sp>
    </p:spTree>
    <p:extLst>
      <p:ext uri="{BB962C8B-B14F-4D97-AF65-F5344CB8AC3E}">
        <p14:creationId xmlns:p14="http://schemas.microsoft.com/office/powerpoint/2010/main" val="229021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196334"/>
            <a:ext cx="7924800" cy="46166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Standard Deviation </a:t>
            </a:r>
            <a:endParaRPr lang="en-US" sz="2400" b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53496" y="657999"/>
            <a:ext cx="58403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i="1" dirty="0">
                <a:solidFill>
                  <a:prstClr val="black"/>
                </a:solidFill>
              </a:rPr>
              <a:t>Deviation just means how far from the normal</a:t>
            </a:r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5019" y="1219200"/>
            <a:ext cx="7919156" cy="20313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175">
            <a:solidFill>
              <a:schemeClr val="tx1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dirty="0"/>
              <a:t>The Standard Deviation is a measure of how spread-out numbers are.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Its symbol is </a:t>
            </a:r>
            <a:r>
              <a:rPr lang="en-US" b="1" dirty="0"/>
              <a:t>σ</a:t>
            </a:r>
            <a:r>
              <a:rPr lang="en-US" dirty="0"/>
              <a:t> (the </a:t>
            </a:r>
            <a:r>
              <a:rPr lang="en-US" dirty="0" err="1"/>
              <a:t>greek</a:t>
            </a:r>
            <a:r>
              <a:rPr lang="en-US" dirty="0"/>
              <a:t> letter sigma)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The formula is easy: it is the</a:t>
            </a:r>
            <a:r>
              <a:rPr lang="en-US" b="1" dirty="0"/>
              <a:t> square root</a:t>
            </a:r>
            <a:r>
              <a:rPr lang="en-US" dirty="0"/>
              <a:t> of the </a:t>
            </a:r>
            <a:r>
              <a:rPr lang="en-US" b="1" dirty="0"/>
              <a:t>Variance. </a:t>
            </a:r>
          </a:p>
          <a:p>
            <a:pPr algn="ctr"/>
            <a:endParaRPr lang="en-US" b="1" dirty="0"/>
          </a:p>
          <a:p>
            <a:pPr algn="ctr"/>
            <a:r>
              <a:rPr lang="en-US" dirty="0"/>
              <a:t>So now you ask, "What is the Variance?"</a:t>
            </a:r>
          </a:p>
        </p:txBody>
      </p:sp>
      <p:sp>
        <p:nvSpPr>
          <p:cNvPr id="5" name="Rectangle 4"/>
          <p:cNvSpPr/>
          <p:nvPr/>
        </p:nvSpPr>
        <p:spPr>
          <a:xfrm>
            <a:off x="1231600" y="3429000"/>
            <a:ext cx="6425157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dirty="0"/>
              <a:t>The Variance is defined as:</a:t>
            </a:r>
          </a:p>
          <a:p>
            <a:endParaRPr lang="en-US" dirty="0"/>
          </a:p>
          <a:p>
            <a:r>
              <a:rPr lang="en-US" dirty="0"/>
              <a:t>The average of the squared differences from the Mean.</a:t>
            </a:r>
            <a:endParaRPr lang="en-GB" dirty="0"/>
          </a:p>
          <a:p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381000" y="4845376"/>
            <a:ext cx="8763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To calculate the variance follow these steps:</a:t>
            </a:r>
          </a:p>
          <a:p>
            <a:endParaRPr lang="en-US" sz="1600" dirty="0"/>
          </a:p>
          <a:p>
            <a:r>
              <a:rPr lang="en-US" dirty="0"/>
              <a:t>• Work out the Mean (the simple average of the numbers)</a:t>
            </a:r>
          </a:p>
          <a:p>
            <a:r>
              <a:rPr lang="en-US" dirty="0"/>
              <a:t>• Then for each number: subtract the Mean and square the result (the  </a:t>
            </a:r>
          </a:p>
          <a:p>
            <a:r>
              <a:rPr lang="en-US" dirty="0"/>
              <a:t>    squared difference).</a:t>
            </a:r>
          </a:p>
          <a:p>
            <a:r>
              <a:rPr lang="en-US" dirty="0"/>
              <a:t>• Then work out the average of those squared differences.</a:t>
            </a:r>
          </a:p>
        </p:txBody>
      </p:sp>
    </p:spTree>
    <p:extLst>
      <p:ext uri="{BB962C8B-B14F-4D97-AF65-F5344CB8AC3E}">
        <p14:creationId xmlns:p14="http://schemas.microsoft.com/office/powerpoint/2010/main" val="2221608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800" dirty="0"/>
              <a:t>You and your friends have just measured the heights of your dogs (in millimeters):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4114800"/>
            <a:ext cx="8610600" cy="4373563"/>
          </a:xfrm>
        </p:spPr>
        <p:txBody>
          <a:bodyPr/>
          <a:lstStyle/>
          <a:p>
            <a:r>
              <a:rPr lang="en-US" dirty="0"/>
              <a:t>The heights (at the shoulders) are: 600mm, 470mm, 170mm, 430mm and 300mm.</a:t>
            </a:r>
          </a:p>
          <a:p>
            <a:r>
              <a:rPr lang="en-US" dirty="0"/>
              <a:t>Find out the Mean, the Variance, and the Standard Deviation.</a:t>
            </a:r>
          </a:p>
          <a:p>
            <a:r>
              <a:rPr lang="en-US" dirty="0"/>
              <a:t>Your first step is to find the Mean:</a:t>
            </a:r>
          </a:p>
          <a:p>
            <a:pPr marL="114300" indent="0">
              <a:buNone/>
            </a:pPr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828800"/>
            <a:ext cx="582930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056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</a:t>
            </a:r>
            <a:endParaRPr lang="en-US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9028580"/>
              </p:ext>
            </p:extLst>
          </p:nvPr>
        </p:nvGraphicFramePr>
        <p:xfrm>
          <a:off x="304800" y="1828800"/>
          <a:ext cx="8229600" cy="1440067"/>
        </p:xfrm>
        <a:graphic>
          <a:graphicData uri="http://schemas.openxmlformats.org/drawingml/2006/table">
            <a:tbl>
              <a:tblPr/>
              <a:tblGrid>
                <a:gridCol w="1645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074307">
                <a:tc rowSpan="2">
                  <a:txBody>
                    <a:bodyPr/>
                    <a:lstStyle/>
                    <a:p>
                      <a:pPr algn="ctr"/>
                      <a:r>
                        <a:rPr lang="en-US" dirty="0"/>
                        <a:t>Mean =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600 + 470 + 170 + 430 + 300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dirty="0"/>
                        <a:t>=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1970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/>
                        <a:t>= 394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729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>
                          <a:effectLst/>
                        </a:rPr>
                        <a:t>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effectLst/>
                        </a:rPr>
                        <a:t>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228600" y="3426768"/>
            <a:ext cx="444865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300" b="1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Answer: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1100" dirty="0">
                <a:latin typeface="Arial"/>
                <a:cs typeface="Arial"/>
              </a:rPr>
              <a:t>So</a:t>
            </a:r>
            <a:r>
              <a:rPr kumimoji="0" lang="en-US" sz="1100" b="0" i="0" u="none" strike="noStrike" cap="none" normalizeH="0" baseline="0" dirty="0">
                <a:ln>
                  <a:noFill/>
                </a:ln>
                <a:effectLst/>
                <a:latin typeface="Arial"/>
                <a:cs typeface="Arial"/>
              </a:rPr>
              <a:t> the mean (average) height is 394 mm. Let's plot this on the chart:</a:t>
            </a:r>
            <a:endParaRPr kumimoji="0" lang="en-US" sz="1800" b="0" i="0" u="none" strike="noStrike" cap="none" normalizeH="0" baseline="0" dirty="0">
              <a:ln>
                <a:noFill/>
              </a:ln>
              <a:effectLst/>
              <a:latin typeface="Arial"/>
              <a:cs typeface="Arial"/>
            </a:endParaRPr>
          </a:p>
        </p:txBody>
      </p:sp>
      <p:pic>
        <p:nvPicPr>
          <p:cNvPr id="7173" name="Picture 5" descr="http://www.mathsisfun.com/data/images/statistics-dogs-mean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4267200"/>
            <a:ext cx="7696200" cy="235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4259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Now, we calculate each dogs' difference from the Mean:</a:t>
            </a:r>
            <a:br>
              <a:rPr lang="en-US" dirty="0"/>
            </a:b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048000"/>
            <a:ext cx="74676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06139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Variance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98" y="3048000"/>
            <a:ext cx="8637551" cy="2605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380998" y="1752600"/>
            <a:ext cx="84089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To calculate the Variance, take each difference, square it, and then average the result:</a:t>
            </a:r>
          </a:p>
        </p:txBody>
      </p:sp>
      <p:sp>
        <p:nvSpPr>
          <p:cNvPr id="5" name="Rectangle 4"/>
          <p:cNvSpPr/>
          <p:nvPr/>
        </p:nvSpPr>
        <p:spPr>
          <a:xfrm>
            <a:off x="380998" y="6096000"/>
            <a:ext cx="30877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So, the Variance is </a:t>
            </a:r>
            <a:r>
              <a:rPr lang="en-US" b="1" dirty="0"/>
              <a:t>21,704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6292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Standard Deviation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981200"/>
            <a:ext cx="8229600" cy="437356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And the Standard Deviation is just the square root of Variance, so:</a:t>
            </a:r>
          </a:p>
          <a:p>
            <a:r>
              <a:rPr lang="en-US" dirty="0"/>
              <a:t>Standard Deviation: </a:t>
            </a:r>
            <a:r>
              <a:rPr lang="en-US" b="1" dirty="0"/>
              <a:t>σ = √21,704 = 147.32...</a:t>
            </a:r>
            <a:r>
              <a:rPr lang="en-US" dirty="0"/>
              <a:t> = </a:t>
            </a:r>
            <a:r>
              <a:rPr lang="en-US" b="1" dirty="0"/>
              <a:t>147</a:t>
            </a:r>
            <a:r>
              <a:rPr lang="en-US" dirty="0"/>
              <a:t> (to the nearest mm)</a:t>
            </a:r>
          </a:p>
          <a:p>
            <a:endParaRPr lang="en-GB" dirty="0"/>
          </a:p>
          <a:p>
            <a:r>
              <a:rPr lang="en-US" dirty="0"/>
              <a:t>And the good thing about the Standard Deviation is that it is useful. </a:t>
            </a:r>
          </a:p>
          <a:p>
            <a:endParaRPr lang="en-US" dirty="0"/>
          </a:p>
          <a:p>
            <a:r>
              <a:rPr lang="en-US" dirty="0"/>
              <a:t>Now we can show which heights are within one Standard Deviation (147mm) of the Mean:</a:t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2925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www.mathsisfun.com/data/images/statistics-standard-deviation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838200"/>
            <a:ext cx="7848600" cy="239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647700" y="4320545"/>
            <a:ext cx="7620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So, using the Standard Deviation we have a "standard" way of knowing what is normal, and what is extra large or extra small.</a:t>
            </a:r>
          </a:p>
          <a:p>
            <a:endParaRPr lang="en-US" dirty="0"/>
          </a:p>
          <a:p>
            <a:r>
              <a:rPr lang="en-US" dirty="0"/>
              <a:t>So – we have 3 dogs within one SD and 2 dogs within 2 SDs of the mean.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8224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43359" y="63749"/>
            <a:ext cx="8260672" cy="103942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The Normal Distribution</a:t>
            </a:r>
          </a:p>
        </p:txBody>
      </p:sp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B31BEE1A-8764-4801-83D3-2858DE1DAB49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4463" y="1032340"/>
            <a:ext cx="9040612" cy="5749460"/>
          </a:xfrm>
        </p:spPr>
      </p:pic>
    </p:spTree>
    <p:extLst>
      <p:ext uri="{BB962C8B-B14F-4D97-AF65-F5344CB8AC3E}">
        <p14:creationId xmlns:p14="http://schemas.microsoft.com/office/powerpoint/2010/main" val="9967427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next stage is to analyse the data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5870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accent1">
                    <a:satMod val="150000"/>
                  </a:schemeClr>
                </a:solidFill>
              </a:rPr>
              <a:t>Types of data</a:t>
            </a:r>
            <a:endParaRPr lang="en-US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US" b="1" dirty="0"/>
              <a:t>Discrete and Continuous Data </a:t>
            </a:r>
          </a:p>
          <a:p>
            <a:pPr>
              <a:buNone/>
            </a:pPr>
            <a:endParaRPr lang="en-US" b="1" dirty="0"/>
          </a:p>
          <a:p>
            <a:r>
              <a:rPr lang="en-US" dirty="0"/>
              <a:t>Data can be Descriptive/categorical (like "high" or "fast")</a:t>
            </a:r>
            <a:endParaRPr lang="en-GB" dirty="0"/>
          </a:p>
          <a:p>
            <a:pPr lvl="1"/>
            <a:r>
              <a:rPr lang="en-GB" dirty="0"/>
              <a:t>Categorical – when cases belong in discrete categories (aka nominal)</a:t>
            </a:r>
          </a:p>
          <a:p>
            <a:pPr lvl="1"/>
            <a:endParaRPr lang="en-GB" dirty="0"/>
          </a:p>
          <a:p>
            <a:pPr marL="114300" indent="0">
              <a:buNone/>
            </a:pPr>
            <a:r>
              <a:rPr lang="en-US" dirty="0"/>
              <a:t>        or Numerical (numbers). </a:t>
            </a:r>
          </a:p>
          <a:p>
            <a:endParaRPr lang="en-US" dirty="0"/>
          </a:p>
          <a:p>
            <a:r>
              <a:rPr lang="en-US" dirty="0"/>
              <a:t>And Numerical Data can be </a:t>
            </a:r>
            <a:r>
              <a:rPr lang="en-US" b="1" dirty="0"/>
              <a:t>Discrete</a:t>
            </a:r>
            <a:r>
              <a:rPr lang="en-US" dirty="0"/>
              <a:t> or </a:t>
            </a:r>
            <a:r>
              <a:rPr lang="en-US" b="1" dirty="0"/>
              <a:t>Continuous</a:t>
            </a:r>
            <a:r>
              <a:rPr lang="en-US" dirty="0"/>
              <a:t>:</a:t>
            </a:r>
          </a:p>
          <a:p>
            <a:endParaRPr lang="en-US" dirty="0"/>
          </a:p>
          <a:p>
            <a:pPr lvl="1"/>
            <a:r>
              <a:rPr lang="en-US" b="1" dirty="0"/>
              <a:t>Discrete data</a:t>
            </a:r>
            <a:r>
              <a:rPr lang="en-US" dirty="0"/>
              <a:t> is counted (can only take certain values -the number of students in a class (you can't have half a student). </a:t>
            </a:r>
          </a:p>
          <a:p>
            <a:pPr lvl="1"/>
            <a:endParaRPr lang="en-US" sz="1200" dirty="0"/>
          </a:p>
          <a:p>
            <a:pPr lvl="1"/>
            <a:r>
              <a:rPr lang="en-US" b="1" dirty="0"/>
              <a:t>Continuous data</a:t>
            </a:r>
            <a:r>
              <a:rPr lang="en-US" dirty="0"/>
              <a:t> is measured (</a:t>
            </a:r>
            <a:r>
              <a:rPr lang="en-GB" dirty="0"/>
              <a:t>where the data can be placed in some kind of order).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4777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1AFF3658-D14C-4435-8589-FEC00020385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4875" y="42269"/>
            <a:ext cx="8902763" cy="6748868"/>
          </a:xfrm>
        </p:spPr>
      </p:pic>
    </p:spTree>
    <p:extLst>
      <p:ext uri="{BB962C8B-B14F-4D97-AF65-F5344CB8AC3E}">
        <p14:creationId xmlns:p14="http://schemas.microsoft.com/office/powerpoint/2010/main" val="19183995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Categorical/Nominal data</a:t>
            </a:r>
            <a:endParaRPr lang="en-US" dirty="0"/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1371600" y="3371851"/>
            <a:ext cx="6515100" cy="2326481"/>
          </a:xfrm>
        </p:spPr>
        <p:txBody>
          <a:bodyPr rtlCol="0">
            <a:normAutofit/>
          </a:bodyPr>
          <a:lstStyle/>
          <a:p>
            <a:pPr marL="0" lvl="1" indent="0">
              <a:spcAft>
                <a:spcPts val="0"/>
              </a:spcAft>
              <a:buNone/>
              <a:defRPr/>
            </a:pPr>
            <a:endParaRPr lang="en-GB" sz="750" dirty="0"/>
          </a:p>
          <a:p>
            <a:pPr marL="0" lvl="1" indent="0">
              <a:buNone/>
              <a:defRPr/>
            </a:pPr>
            <a:r>
              <a:rPr lang="en-GB" sz="1950" dirty="0"/>
              <a:t>Important to note that only ONE category should be used, therefore when seeking to categorise, it must be ensured that the cases are distinct and separate. </a:t>
            </a:r>
          </a:p>
          <a:p>
            <a:pPr marL="0" lvl="1" indent="0">
              <a:buNone/>
              <a:defRPr/>
            </a:pPr>
            <a:endParaRPr lang="en-GB" sz="1950" dirty="0"/>
          </a:p>
          <a:p>
            <a:pPr marL="0" lvl="1" indent="0">
              <a:buNone/>
              <a:defRPr/>
            </a:pPr>
            <a:r>
              <a:rPr lang="en-GB" sz="1950" dirty="0"/>
              <a:t>Number of participants in each category is counted</a:t>
            </a:r>
          </a:p>
          <a:p>
            <a:pPr marL="0" lvl="1" indent="0">
              <a:buNone/>
              <a:defRPr/>
            </a:pPr>
            <a:r>
              <a:rPr lang="en-GB" sz="1950" dirty="0"/>
              <a:t>Data in form of frequencies of occurrence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US" sz="2100" dirty="0"/>
          </a:p>
        </p:txBody>
      </p:sp>
      <p:sp>
        <p:nvSpPr>
          <p:cNvPr id="2" name="Rectangle 1"/>
          <p:cNvSpPr/>
          <p:nvPr/>
        </p:nvSpPr>
        <p:spPr>
          <a:xfrm>
            <a:off x="1579789" y="2367730"/>
            <a:ext cx="6135461" cy="84023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0000"/>
            </a:solidFill>
          </a:ln>
        </p:spPr>
        <p:txBody>
          <a:bodyPr wrap="square">
            <a:spAutoFit/>
          </a:bodyPr>
          <a:lstStyle/>
          <a:p>
            <a:pPr algn="ctr" defTabSz="685800">
              <a:lnSpc>
                <a:spcPct val="90000"/>
              </a:lnSpc>
              <a:defRPr/>
            </a:pPr>
            <a:r>
              <a:rPr lang="en-GB" sz="1350" dirty="0">
                <a:solidFill>
                  <a:prstClr val="black"/>
                </a:solidFill>
                <a:latin typeface="Corbel" panose="020B0503020204020204"/>
              </a:rPr>
              <a:t>Distinct categories, such as an Equal Opportunities  form that asks about your ‘ethnic’ group</a:t>
            </a:r>
          </a:p>
          <a:p>
            <a:pPr marL="457200" indent="-457200" defTabSz="685800">
              <a:lnSpc>
                <a:spcPct val="90000"/>
              </a:lnSpc>
              <a:buFont typeface="Wingdings 2"/>
              <a:buChar char=""/>
              <a:defRPr/>
            </a:pPr>
            <a:endParaRPr lang="en-GB" sz="1350" dirty="0">
              <a:solidFill>
                <a:srgbClr val="93A299"/>
              </a:solidFill>
              <a:latin typeface="Corbel" panose="020B0503020204020204"/>
            </a:endParaRPr>
          </a:p>
          <a:p>
            <a:pPr marL="385763" indent="-385763" defTabSz="685800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1350" dirty="0">
                <a:solidFill>
                  <a:prstClr val="black"/>
                </a:solidFill>
                <a:latin typeface="Corbel" panose="020B0503020204020204"/>
              </a:rPr>
              <a:t>White (British) 2. White (European), 3. Asian,  4. Afro-Caribbean,  5. African etc.</a:t>
            </a:r>
          </a:p>
        </p:txBody>
      </p:sp>
    </p:spTree>
    <p:extLst>
      <p:ext uri="{BB962C8B-B14F-4D97-AF65-F5344CB8AC3E}">
        <p14:creationId xmlns:p14="http://schemas.microsoft.com/office/powerpoint/2010/main" val="17941769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1200151"/>
            <a:ext cx="6195504" cy="779570"/>
          </a:xfrm>
        </p:spPr>
        <p:txBody>
          <a:bodyPr>
            <a:normAutofit fontScale="90000"/>
          </a:bodyPr>
          <a:lstStyle/>
          <a:p>
            <a:r>
              <a:rPr lang="en-US" dirty="0"/>
              <a:t>Continuous Data is data that can take any value (within a range</a:t>
            </a:r>
            <a:r>
              <a:rPr lang="en-US" sz="2100" dirty="0"/>
              <a:t>)</a:t>
            </a:r>
            <a:br>
              <a:rPr lang="en-US" sz="2100" dirty="0"/>
            </a:br>
            <a:endParaRPr lang="en-US" sz="2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Examples:</a:t>
            </a:r>
          </a:p>
          <a:p>
            <a:endParaRPr lang="en-US" sz="2400" dirty="0"/>
          </a:p>
          <a:p>
            <a:pPr lvl="1"/>
            <a:r>
              <a:rPr lang="en-US" sz="2400" dirty="0"/>
              <a:t>A person's height: could be any value (within the range of human heights), not just certain fixed heights,</a:t>
            </a:r>
          </a:p>
          <a:p>
            <a:pPr lvl="1"/>
            <a:r>
              <a:rPr lang="en-US" sz="2400" dirty="0"/>
              <a:t>Time in a race: you could even measure it to fractions of a second,</a:t>
            </a:r>
          </a:p>
          <a:p>
            <a:pPr lvl="1"/>
            <a:r>
              <a:rPr lang="en-US" sz="2400" dirty="0"/>
              <a:t>A dog's weight,</a:t>
            </a:r>
          </a:p>
          <a:p>
            <a:pPr lvl="1"/>
            <a:r>
              <a:rPr lang="en-US" sz="2400" dirty="0"/>
              <a:t>The length of a gherkin,</a:t>
            </a:r>
          </a:p>
          <a:p>
            <a:pPr lvl="1"/>
            <a:r>
              <a:rPr lang="en-US" sz="2400" dirty="0"/>
              <a:t>Lots more</a:t>
            </a:r>
            <a:r>
              <a:rPr lang="en-US" dirty="0"/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1477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“Continuous “ data</a:t>
            </a:r>
            <a:endParaRPr lang="en-US" dirty="0"/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There are three types of continuous data</a:t>
            </a:r>
          </a:p>
          <a:p>
            <a:pPr eaLnBrk="1" hangingPunct="1">
              <a:buFont typeface="Wingdings" pitchFamily="2" charset="2"/>
              <a:buNone/>
            </a:pPr>
            <a:endParaRPr lang="en-GB" dirty="0"/>
          </a:p>
          <a:p>
            <a:pPr lvl="4" eaLnBrk="1" hangingPunct="1"/>
            <a:r>
              <a:rPr lang="en-GB" sz="2400" dirty="0"/>
              <a:t>Ordinal</a:t>
            </a:r>
          </a:p>
          <a:p>
            <a:pPr lvl="4" eaLnBrk="1" hangingPunct="1"/>
            <a:r>
              <a:rPr lang="en-GB" sz="2400" dirty="0"/>
              <a:t>Interval</a:t>
            </a:r>
          </a:p>
          <a:p>
            <a:pPr lvl="4" eaLnBrk="1" hangingPunct="1"/>
            <a:r>
              <a:rPr lang="en-GB" sz="2400" dirty="0"/>
              <a:t>Ratio</a:t>
            </a:r>
            <a:endParaRPr sz="2400" dirty="0"/>
          </a:p>
        </p:txBody>
      </p:sp>
      <p:pic>
        <p:nvPicPr>
          <p:cNvPr id="75780" name="Picture 4" descr="D:\temp\Temporary Internet Files\Content.IE5\9LJSUUFZ\MM90028358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26" y="1017986"/>
            <a:ext cx="778669" cy="692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781" name="Picture 6" descr="D:\temp\Temporary Internet Files\Content.IE5\BZ51YNQ5\MM90017257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939" y="3107532"/>
            <a:ext cx="1875235" cy="1875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99016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Ordinal scales</a:t>
            </a:r>
            <a:endParaRPr lang="en-US" dirty="0"/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1224643" y="2188369"/>
            <a:ext cx="3028950" cy="2669381"/>
          </a:xfr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85725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Data is ranked in some kind of order, ascending or descending</a:t>
            </a:r>
          </a:p>
          <a:p>
            <a:pPr marL="85725" indent="0">
              <a:buNone/>
            </a:pPr>
            <a:endParaRPr lang="en-GB" sz="1500" dirty="0">
              <a:solidFill>
                <a:schemeClr val="bg1"/>
              </a:solidFill>
            </a:endParaRPr>
          </a:p>
          <a:p>
            <a:pPr marL="89297" lvl="1" indent="0">
              <a:spcBef>
                <a:spcPct val="0"/>
              </a:spcBef>
              <a:buClr>
                <a:schemeClr val="accent1"/>
              </a:buClr>
              <a:buSzPct val="80000"/>
              <a:buNone/>
            </a:pPr>
            <a:r>
              <a:rPr lang="en-GB" dirty="0">
                <a:solidFill>
                  <a:schemeClr val="bg1"/>
                </a:solidFill>
              </a:rPr>
              <a:t>Scores reflect the position in a group  - the first, third and fifth person in a race</a:t>
            </a:r>
          </a:p>
          <a:p>
            <a:pPr marL="89297" lvl="1" indent="0">
              <a:spcBef>
                <a:spcPct val="0"/>
              </a:spcBef>
              <a:buClr>
                <a:schemeClr val="accent1"/>
              </a:buClr>
              <a:buSzPct val="80000"/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85725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Pay bands in an organization, as denoted by A, B, C and D</a:t>
            </a:r>
          </a:p>
          <a:p>
            <a:pPr marL="85725" indent="0">
              <a:buNone/>
            </a:pPr>
            <a:endParaRPr lang="en-GB" sz="1500" dirty="0"/>
          </a:p>
          <a:p>
            <a:pPr marL="85725" indent="0">
              <a:buNone/>
            </a:pPr>
            <a:endParaRPr lang="en-GB" sz="750" dirty="0"/>
          </a:p>
        </p:txBody>
      </p:sp>
      <p:sp>
        <p:nvSpPr>
          <p:cNvPr id="3" name="Rectangle 2"/>
          <p:cNvSpPr/>
          <p:nvPr/>
        </p:nvSpPr>
        <p:spPr>
          <a:xfrm>
            <a:off x="4857751" y="2057401"/>
            <a:ext cx="2944147" cy="268688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85725" defTabSz="685800">
              <a:spcBef>
                <a:spcPct val="20000"/>
              </a:spcBef>
              <a:buClr>
                <a:srgbClr val="93A299"/>
              </a:buClr>
            </a:pPr>
            <a:r>
              <a:rPr lang="en-GB" sz="1500" dirty="0">
                <a:solidFill>
                  <a:srgbClr val="564B3C"/>
                </a:solidFill>
                <a:latin typeface="Corbel" panose="020B0503020204020204"/>
              </a:rPr>
              <a:t>The “</a:t>
            </a:r>
            <a:r>
              <a:rPr lang="en-GB" sz="1500" dirty="0" err="1">
                <a:solidFill>
                  <a:srgbClr val="564B3C"/>
                </a:solidFill>
                <a:latin typeface="Corbel" panose="020B0503020204020204"/>
              </a:rPr>
              <a:t>Likert</a:t>
            </a:r>
            <a:r>
              <a:rPr lang="en-GB" sz="1500" dirty="0">
                <a:solidFill>
                  <a:srgbClr val="564B3C"/>
                </a:solidFill>
                <a:latin typeface="Corbel" panose="020B0503020204020204"/>
              </a:rPr>
              <a:t> scale” is an example of an ordinal scale:</a:t>
            </a:r>
          </a:p>
          <a:p>
            <a:pPr marL="85725" defTabSz="685800">
              <a:spcBef>
                <a:spcPct val="20000"/>
              </a:spcBef>
              <a:buClr>
                <a:srgbClr val="93A299"/>
              </a:buClr>
            </a:pPr>
            <a:endParaRPr lang="en-GB" sz="1500" dirty="0">
              <a:solidFill>
                <a:srgbClr val="564B3C"/>
              </a:solidFill>
              <a:latin typeface="Corbel" panose="020B0503020204020204"/>
            </a:endParaRPr>
          </a:p>
          <a:p>
            <a:pPr marL="85725" defTabSz="685800">
              <a:spcBef>
                <a:spcPct val="20000"/>
              </a:spcBef>
              <a:buClr>
                <a:srgbClr val="93A299"/>
              </a:buClr>
            </a:pPr>
            <a:r>
              <a:rPr lang="en-GB" sz="1500" dirty="0">
                <a:solidFill>
                  <a:srgbClr val="564B3C"/>
                </a:solidFill>
                <a:latin typeface="Corbel" panose="020B0503020204020204"/>
              </a:rPr>
              <a:t>Agree, somewhat agree, disagree, dislike a lot/ dislike a little/ don’t know/ like a little/like a lot</a:t>
            </a:r>
          </a:p>
          <a:p>
            <a:pPr marL="85725" defTabSz="685800">
              <a:spcBef>
                <a:spcPct val="20000"/>
              </a:spcBef>
              <a:buClr>
                <a:srgbClr val="93A299"/>
              </a:buClr>
            </a:pPr>
            <a:endParaRPr lang="en-GB" sz="1500" dirty="0">
              <a:solidFill>
                <a:srgbClr val="564B3C"/>
              </a:solidFill>
              <a:latin typeface="Corbel" panose="020B0503020204020204"/>
            </a:endParaRPr>
          </a:p>
          <a:p>
            <a:pPr marL="85725" defTabSz="685800">
              <a:spcBef>
                <a:spcPct val="20000"/>
              </a:spcBef>
              <a:buClr>
                <a:srgbClr val="93A299"/>
              </a:buClr>
            </a:pPr>
            <a:endParaRPr lang="en-GB" dirty="0">
              <a:solidFill>
                <a:srgbClr val="564B3C"/>
              </a:solidFill>
              <a:latin typeface="Corbel" panose="020B0503020204020204"/>
            </a:endParaRPr>
          </a:p>
          <a:p>
            <a:pPr marL="85725" defTabSz="685800">
              <a:spcBef>
                <a:spcPct val="20000"/>
              </a:spcBef>
              <a:buClr>
                <a:srgbClr val="93A299"/>
              </a:buClr>
            </a:pPr>
            <a:endParaRPr lang="en-GB" sz="750" dirty="0">
              <a:solidFill>
                <a:srgbClr val="564B3C"/>
              </a:solidFill>
              <a:latin typeface="Corbel" panose="020B0503020204020204"/>
            </a:endParaRPr>
          </a:p>
          <a:p>
            <a:pPr marL="85725" defTabSz="685800">
              <a:spcBef>
                <a:spcPct val="20000"/>
              </a:spcBef>
              <a:buClr>
                <a:srgbClr val="93A299"/>
              </a:buClr>
            </a:pPr>
            <a:endParaRPr lang="en-GB" sz="750" dirty="0">
              <a:solidFill>
                <a:srgbClr val="564B3C"/>
              </a:solidFill>
              <a:latin typeface="Corbel" panose="020B0503020204020204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24643" y="5016954"/>
            <a:ext cx="6430296" cy="71558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 defTabSz="685800"/>
            <a:r>
              <a:rPr lang="en-US" sz="1350" dirty="0">
                <a:solidFill>
                  <a:prstClr val="black"/>
                </a:solidFill>
                <a:latin typeface="Corbel" panose="020B0503020204020204"/>
              </a:rPr>
              <a:t>With ordinal data you cannot state with certainty whether the intervals between each value are equal. For example, on a 10 point scale, the difference between a 9 and a 10 is not necessarily the same difference as the difference between a 6 and a 7. </a:t>
            </a:r>
          </a:p>
        </p:txBody>
      </p:sp>
    </p:spTree>
    <p:extLst>
      <p:ext uri="{BB962C8B-B14F-4D97-AF65-F5344CB8AC3E}">
        <p14:creationId xmlns:p14="http://schemas.microsoft.com/office/powerpoint/2010/main" val="3655187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487474" y="1151809"/>
            <a:ext cx="6195504" cy="779570"/>
          </a:xfrm>
        </p:spPr>
        <p:txBody>
          <a:bodyPr/>
          <a:lstStyle/>
          <a:p>
            <a:pPr>
              <a:defRPr/>
            </a:pPr>
            <a:r>
              <a:rPr lang="en-GB" dirty="0"/>
              <a:t>Interval scales</a:t>
            </a:r>
            <a:endParaRPr lang="en-US" dirty="0"/>
          </a:p>
        </p:txBody>
      </p:sp>
      <p:sp>
        <p:nvSpPr>
          <p:cNvPr id="94211" name="Rectangle 3"/>
          <p:cNvSpPr>
            <a:spLocks noGrp="1" noChangeArrowheads="1"/>
          </p:cNvSpPr>
          <p:nvPr>
            <p:ph idx="1"/>
          </p:nvPr>
        </p:nvSpPr>
        <p:spPr>
          <a:xfrm>
            <a:off x="487474" y="2295454"/>
            <a:ext cx="4807744" cy="2759868"/>
          </a:xfrm>
        </p:spPr>
        <p:txBody>
          <a:bodyPr rtlCol="0">
            <a:normAutofit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dirty="0"/>
              <a:t>Interval scales are those where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dirty="0"/>
              <a:t>the values  held by cases on a scale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dirty="0"/>
              <a:t>with a distinct ‘size’ and this is held throughout the scale.</a:t>
            </a:r>
          </a:p>
          <a:p>
            <a:pPr marL="89154" indent="0">
              <a:spcBef>
                <a:spcPts val="0"/>
              </a:spcBef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Temperature, in degrees Fahrenheit.</a:t>
            </a:r>
          </a:p>
          <a:p>
            <a:pPr>
              <a:defRPr/>
            </a:pPr>
            <a:r>
              <a:rPr lang="en-GB" dirty="0"/>
              <a:t>No zero</a:t>
            </a:r>
          </a:p>
          <a:p>
            <a:pPr marL="329184" indent="-240030"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GB" dirty="0"/>
          </a:p>
          <a:p>
            <a:pPr marL="329184" indent="-240030"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US" dirty="0"/>
          </a:p>
        </p:txBody>
      </p:sp>
      <p:pic>
        <p:nvPicPr>
          <p:cNvPr id="77828" name="Picture 5" descr="http://t1.gstatic.com/images?q=tbn:ANd9GcQvvJPersOfBV3RkCgPiREE4MaGEOKSl7OuH5uIJxkDmdy5AHSfmgXqBus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387" y="1884181"/>
            <a:ext cx="2043113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7829" name="Picture 5" descr="http://t0.gstatic.com/images?q=tbn:ANd9GcQb1XAZBjCOYdTL38SVDRro3MnDQSrxVN3VCVovIGZwq9elgw0TUNF-sQ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345" y="4514851"/>
            <a:ext cx="1007269" cy="1312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371600" y="4939873"/>
            <a:ext cx="4395788" cy="92333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89154" defTabSz="685800">
              <a:buClr>
                <a:srgbClr val="93A299"/>
              </a:buClr>
              <a:defRPr/>
            </a:pPr>
            <a:r>
              <a:rPr lang="en-US" dirty="0">
                <a:solidFill>
                  <a:srgbClr val="564B3C"/>
                </a:solidFill>
                <a:latin typeface="Corbel" panose="020B0503020204020204"/>
              </a:rPr>
              <a:t>The difference between 29 and 30 degrees is the same magnitude as the difference between 78 and 79 </a:t>
            </a:r>
          </a:p>
        </p:txBody>
      </p:sp>
    </p:spTree>
    <p:extLst>
      <p:ext uri="{BB962C8B-B14F-4D97-AF65-F5344CB8AC3E}">
        <p14:creationId xmlns:p14="http://schemas.microsoft.com/office/powerpoint/2010/main" val="27895504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Ratio Scale</a:t>
            </a:r>
            <a:endParaRPr lang="en-US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>
          <a:xfrm>
            <a:off x="451077" y="2263695"/>
            <a:ext cx="4768454" cy="3746897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1800" dirty="0"/>
              <a:t>In a ratio scale, numbers can be compared as multiples of one another. Thus one person can be twice as tall as another person. </a:t>
            </a:r>
          </a:p>
          <a:p>
            <a:pPr eaLnBrk="1" hangingPunct="1">
              <a:lnSpc>
                <a:spcPct val="90000"/>
              </a:lnSpc>
            </a:pPr>
            <a:endParaRPr lang="en-GB" sz="1800" dirty="0"/>
          </a:p>
          <a:p>
            <a:pPr eaLnBrk="1" hangingPunct="1">
              <a:lnSpc>
                <a:spcPct val="90000"/>
              </a:lnSpc>
            </a:pPr>
            <a:r>
              <a:rPr lang="en-GB" sz="1800" dirty="0"/>
              <a:t>Important also, the number zero has meaning.</a:t>
            </a:r>
          </a:p>
          <a:p>
            <a:pPr eaLnBrk="1" hangingPunct="1">
              <a:lnSpc>
                <a:spcPct val="90000"/>
              </a:lnSpc>
            </a:pPr>
            <a:endParaRPr lang="en-GB" sz="1800" dirty="0"/>
          </a:p>
          <a:p>
            <a:pPr eaLnBrk="1" hangingPunct="1">
              <a:lnSpc>
                <a:spcPct val="90000"/>
              </a:lnSpc>
            </a:pPr>
            <a:r>
              <a:rPr lang="en-GB" sz="1800" dirty="0"/>
              <a:t>Thus the difference between a person of 35 and a person of 38 is the same as the difference between people who are 12 and 15. A person can also have an age of zero.</a:t>
            </a:r>
          </a:p>
          <a:p>
            <a:pPr eaLnBrk="1" hangingPunct="1">
              <a:lnSpc>
                <a:spcPct val="90000"/>
              </a:lnSpc>
            </a:pPr>
            <a:endParaRPr lang="en-GB" sz="1800" dirty="0"/>
          </a:p>
          <a:p>
            <a:pPr eaLnBrk="1" hangingPunct="1"/>
            <a:r>
              <a:rPr lang="en-GB" sz="1800" dirty="0"/>
              <a:t>A person's weight</a:t>
            </a:r>
          </a:p>
          <a:p>
            <a:pPr eaLnBrk="1" hangingPunct="1"/>
            <a:r>
              <a:rPr lang="en-GB" sz="1800" dirty="0"/>
              <a:t>The number of pizzas I can eat before throwing up</a:t>
            </a:r>
          </a:p>
          <a:p>
            <a:pPr eaLnBrk="1" hangingPunct="1">
              <a:lnSpc>
                <a:spcPct val="90000"/>
              </a:lnSpc>
            </a:pPr>
            <a:endParaRPr lang="en-US" sz="1800" dirty="0"/>
          </a:p>
        </p:txBody>
      </p:sp>
      <p:pic>
        <p:nvPicPr>
          <p:cNvPr id="78852" name="Picture 7" descr="http://t3.gstatic.com/images?q=tbn:ANd9GcQYvkshS-qsQrqu89QGrESVfwiMAUwMEwRv09KQ2d0cdJVghTszKpOst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611" y="3844720"/>
            <a:ext cx="1768078" cy="17680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15978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7300" y="1028700"/>
            <a:ext cx="6634131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6893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Statistical Testing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2017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1314450"/>
            <a:ext cx="6195504" cy="800100"/>
          </a:xfrm>
        </p:spPr>
        <p:txBody>
          <a:bodyPr>
            <a:normAutofit fontScale="90000"/>
          </a:bodyPr>
          <a:lstStyle/>
          <a:p>
            <a:r>
              <a:rPr lang="en-GB" dirty="0"/>
              <a:t>Analysing the data using Statistics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8750" y="2343151"/>
            <a:ext cx="6172200" cy="3280172"/>
          </a:xfrm>
        </p:spPr>
        <p:txBody>
          <a:bodyPr>
            <a:normAutofit/>
          </a:bodyPr>
          <a:lstStyle/>
          <a:p>
            <a:pPr marL="85725" indent="0">
              <a:buNone/>
            </a:pPr>
            <a:r>
              <a:rPr lang="en-US" dirty="0"/>
              <a:t>Why use statistics?</a:t>
            </a:r>
          </a:p>
          <a:p>
            <a:pPr marL="85725" indent="0">
              <a:buNone/>
            </a:pPr>
            <a:endParaRPr lang="en-US" sz="1350" dirty="0"/>
          </a:p>
          <a:p>
            <a:r>
              <a:rPr lang="en-US" dirty="0"/>
              <a:t>We are also confronted by enormous amounts of data.</a:t>
            </a:r>
          </a:p>
          <a:p>
            <a:endParaRPr lang="en-US" sz="1200" dirty="0"/>
          </a:p>
          <a:p>
            <a:pPr lvl="1"/>
            <a:r>
              <a:rPr lang="en-US" dirty="0"/>
              <a:t>How do changes in one variable impact other variables? </a:t>
            </a:r>
          </a:p>
          <a:p>
            <a:pPr lvl="1"/>
            <a:r>
              <a:rPr lang="en-US" dirty="0"/>
              <a:t>Is there a way we can measure that relationship? </a:t>
            </a:r>
          </a:p>
          <a:p>
            <a:pPr lvl="1"/>
            <a:r>
              <a:rPr lang="en-US" dirty="0"/>
              <a:t>What is the overall strength of that relationship and what does that mean? </a:t>
            </a:r>
          </a:p>
          <a:p>
            <a:pPr lvl="1" indent="0">
              <a:buNone/>
            </a:pPr>
            <a:endParaRPr lang="en-US" sz="1350" dirty="0"/>
          </a:p>
          <a:p>
            <a:pPr lvl="0">
              <a:buClr>
                <a:srgbClr val="93A299"/>
              </a:buClr>
            </a:pPr>
            <a:r>
              <a:rPr lang="en-US" dirty="0"/>
              <a:t>Statistics allow us to answer these kinds of questions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6512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85725"/>
            <a:r>
              <a:rPr lang="en-US" dirty="0"/>
              <a:t>Why use statistics?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Make Inferences Based Upon Data:</a:t>
            </a:r>
            <a:r>
              <a:rPr lang="en-US" dirty="0"/>
              <a:t> </a:t>
            </a:r>
          </a:p>
          <a:p>
            <a:endParaRPr lang="en-US" sz="1350" dirty="0"/>
          </a:p>
          <a:p>
            <a:pPr lvl="1"/>
            <a:r>
              <a:rPr lang="en-US" dirty="0"/>
              <a:t>By using inferential statistics, researchers can infer things about a given sample or population. 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Psychologists use the data they have collected to test the hypothesis, or a guess about what they predict will happen.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Using this type of statistical analysis, researchers can determine the likelihood that a hypothesis should be either accepted or rejected.</a:t>
            </a:r>
          </a:p>
        </p:txBody>
      </p:sp>
    </p:spTree>
    <p:extLst>
      <p:ext uri="{BB962C8B-B14F-4D97-AF65-F5344CB8AC3E}">
        <p14:creationId xmlns:p14="http://schemas.microsoft.com/office/powerpoint/2010/main" val="15731072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Statistical testing</a:t>
            </a:r>
          </a:p>
        </p:txBody>
      </p:sp>
      <p:sp>
        <p:nvSpPr>
          <p:cNvPr id="300035" name="Rectangle 3"/>
          <p:cNvSpPr>
            <a:spLocks noGrp="1" noChangeArrowheads="1"/>
          </p:cNvSpPr>
          <p:nvPr>
            <p:ph idx="1"/>
          </p:nvPr>
        </p:nvSpPr>
        <p:spPr>
          <a:xfrm>
            <a:off x="1485900" y="2260998"/>
            <a:ext cx="6172200" cy="3739753"/>
          </a:xfrm>
        </p:spPr>
        <p:txBody>
          <a:bodyPr/>
          <a:lstStyle/>
          <a:p>
            <a:pPr eaLnBrk="1" hangingPunct="1"/>
            <a:r>
              <a:rPr lang="en-GB" sz="2100" dirty="0"/>
              <a:t>Can support our view of a causal relation (reject </a:t>
            </a:r>
            <a:r>
              <a:rPr lang="en-GB" sz="2100" i="1" dirty="0" err="1"/>
              <a:t>H</a:t>
            </a:r>
            <a:r>
              <a:rPr lang="en-GB" sz="2100" i="1" baseline="-30000" dirty="0" err="1"/>
              <a:t>o</a:t>
            </a:r>
            <a:r>
              <a:rPr lang="en-GB" sz="2100" i="1" dirty="0"/>
              <a:t>)</a:t>
            </a:r>
            <a:r>
              <a:rPr lang="en-GB" sz="2100" dirty="0"/>
              <a:t> between the variables if:</a:t>
            </a:r>
          </a:p>
          <a:p>
            <a:pPr eaLnBrk="1" hangingPunct="1"/>
            <a:endParaRPr lang="en-GB" dirty="0"/>
          </a:p>
          <a:p>
            <a:pPr lvl="1" eaLnBrk="1" hangingPunct="1"/>
            <a:r>
              <a:rPr lang="en-GB" sz="1800" dirty="0"/>
              <a:t>There is a difference between conditions?</a:t>
            </a:r>
          </a:p>
          <a:p>
            <a:pPr lvl="1" eaLnBrk="1" hangingPunct="1"/>
            <a:r>
              <a:rPr lang="en-GB" sz="1800" dirty="0"/>
              <a:t>Could this have been purely chance/random?</a:t>
            </a:r>
          </a:p>
          <a:p>
            <a:pPr lvl="1" eaLnBrk="1" hangingPunct="1"/>
            <a:r>
              <a:rPr lang="en-GB" sz="1800" dirty="0"/>
              <a:t>What likelihood we would get identical results for each condition?</a:t>
            </a:r>
          </a:p>
          <a:p>
            <a:pPr lvl="1" eaLnBrk="1" hangingPunct="1"/>
            <a:r>
              <a:rPr lang="en-GB" sz="1800" dirty="0"/>
              <a:t>Therefore we need to find a </a:t>
            </a:r>
            <a:r>
              <a:rPr lang="en-GB" sz="1800" i="1" dirty="0"/>
              <a:t>significant</a:t>
            </a:r>
            <a:r>
              <a:rPr lang="en-GB" sz="1800" dirty="0"/>
              <a:t> difference between conditions</a:t>
            </a:r>
          </a:p>
        </p:txBody>
      </p:sp>
    </p:spTree>
    <p:extLst>
      <p:ext uri="{BB962C8B-B14F-4D97-AF65-F5344CB8AC3E}">
        <p14:creationId xmlns:p14="http://schemas.microsoft.com/office/powerpoint/2010/main" val="677231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Statistical testing</a:t>
            </a:r>
          </a:p>
        </p:txBody>
      </p:sp>
      <p:sp>
        <p:nvSpPr>
          <p:cNvPr id="301059" name="Rectangle 3"/>
          <p:cNvSpPr>
            <a:spLocks noGrp="1" noChangeArrowheads="1"/>
          </p:cNvSpPr>
          <p:nvPr>
            <p:ph idx="1"/>
          </p:nvPr>
        </p:nvSpPr>
        <p:spPr>
          <a:xfrm>
            <a:off x="1485900" y="1978256"/>
            <a:ext cx="6172200" cy="2457450"/>
          </a:xfrm>
        </p:spPr>
        <p:txBody>
          <a:bodyPr/>
          <a:lstStyle/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How can we know whether a difference between conditions is significant?</a:t>
            </a:r>
          </a:p>
          <a:p>
            <a:pPr eaLnBrk="1" hangingPunct="1"/>
            <a:endParaRPr lang="en-GB" dirty="0"/>
          </a:p>
          <a:p>
            <a:pPr lvl="1" eaLnBrk="1" hangingPunct="1"/>
            <a:r>
              <a:rPr lang="en-GB" dirty="0"/>
              <a:t>Can we know for certain?</a:t>
            </a:r>
          </a:p>
          <a:p>
            <a:pPr lvl="1" eaLnBrk="1" hangingPunct="1"/>
            <a:r>
              <a:rPr lang="en-GB" dirty="0"/>
              <a:t>No</a:t>
            </a:r>
          </a:p>
          <a:p>
            <a:pPr lvl="1" eaLnBrk="1" hangingPunct="1"/>
            <a:r>
              <a:rPr lang="en-GB" dirty="0"/>
              <a:t>Need to test the </a:t>
            </a:r>
            <a:r>
              <a:rPr lang="en-GB" i="1" dirty="0"/>
              <a:t>probability</a:t>
            </a:r>
            <a:r>
              <a:rPr lang="en-GB" dirty="0"/>
              <a:t> that it is significant</a:t>
            </a:r>
          </a:p>
          <a:p>
            <a:pPr lvl="1" eaLnBrk="1" hangingPunct="1"/>
            <a:endParaRPr lang="en-GB" dirty="0"/>
          </a:p>
          <a:p>
            <a:pPr lvl="1" eaLnBrk="1" hangingPunct="1"/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314450" y="4435708"/>
            <a:ext cx="6515100" cy="84023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85725" algn="ctr" defTabSz="685800">
              <a:lnSpc>
                <a:spcPct val="90000"/>
              </a:lnSpc>
              <a:spcBef>
                <a:spcPct val="20000"/>
              </a:spcBef>
              <a:buClr>
                <a:srgbClr val="93A299"/>
              </a:buClr>
            </a:pPr>
            <a:r>
              <a:rPr lang="en-GB" dirty="0">
                <a:solidFill>
                  <a:srgbClr val="564B3C"/>
                </a:solidFill>
                <a:latin typeface="Corbel" panose="020B0503020204020204"/>
              </a:rPr>
              <a:t>For results to be ‘significant’ that is – the observed result is not due to chance, researchers tend to use 95% confidence intervals, indicated as p &lt;0.05.  </a:t>
            </a:r>
          </a:p>
        </p:txBody>
      </p:sp>
    </p:spTree>
    <p:extLst>
      <p:ext uri="{BB962C8B-B14F-4D97-AF65-F5344CB8AC3E}">
        <p14:creationId xmlns:p14="http://schemas.microsoft.com/office/powerpoint/2010/main" val="2038671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Statistical testing</a:t>
            </a:r>
          </a:p>
        </p:txBody>
      </p:sp>
      <p:sp>
        <p:nvSpPr>
          <p:cNvPr id="3020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3000" dirty="0"/>
              <a:t>Probability we need to test:</a:t>
            </a:r>
          </a:p>
          <a:p>
            <a:pPr eaLnBrk="1" hangingPunct="1"/>
            <a:endParaRPr lang="en-GB" sz="825" dirty="0"/>
          </a:p>
          <a:p>
            <a:pPr lvl="1" eaLnBrk="1" hangingPunct="1"/>
            <a:r>
              <a:rPr lang="en-GB" sz="1800" dirty="0"/>
              <a:t>Probability that results were due to the </a:t>
            </a:r>
            <a:r>
              <a:rPr lang="en-GB" sz="1800" b="1" dirty="0"/>
              <a:t>null hypothesis</a:t>
            </a:r>
            <a:r>
              <a:rPr lang="en-GB" sz="1800" dirty="0"/>
              <a:t> (chance/random fluctuation)</a:t>
            </a:r>
          </a:p>
          <a:p>
            <a:pPr lvl="1" eaLnBrk="1" hangingPunct="1"/>
            <a:r>
              <a:rPr lang="en-GB" sz="1800" dirty="0"/>
              <a:t>Probability of results if</a:t>
            </a:r>
            <a:r>
              <a:rPr lang="en-GB" sz="1800" i="1" dirty="0"/>
              <a:t> </a:t>
            </a:r>
            <a:r>
              <a:rPr lang="en-GB" sz="1800" i="1" dirty="0" err="1"/>
              <a:t>H</a:t>
            </a:r>
            <a:r>
              <a:rPr lang="en-GB" sz="1800" i="1" baseline="-30000" dirty="0" err="1"/>
              <a:t>o</a:t>
            </a:r>
            <a:r>
              <a:rPr lang="en-GB" sz="1800" i="1" baseline="-30000" dirty="0"/>
              <a:t> </a:t>
            </a:r>
            <a:r>
              <a:rPr lang="en-GB" sz="1800" dirty="0"/>
              <a:t>(null hypothesis) was true</a:t>
            </a:r>
          </a:p>
          <a:p>
            <a:pPr lvl="1" eaLnBrk="1" hangingPunct="1"/>
            <a:r>
              <a:rPr lang="en-GB" sz="1800" dirty="0"/>
              <a:t>This is the ‘probability value’ or ‘p value’</a:t>
            </a:r>
          </a:p>
          <a:p>
            <a:pPr lvl="1" eaLnBrk="1" hangingPunct="1"/>
            <a:endParaRPr lang="en-GB" sz="1800" dirty="0"/>
          </a:p>
          <a:p>
            <a:pPr lvl="1" eaLnBrk="1" hangingPunct="1"/>
            <a:r>
              <a:rPr lang="en-GB" sz="1800" dirty="0"/>
              <a:t>Higher p value = more probable null hypothesis true</a:t>
            </a:r>
          </a:p>
          <a:p>
            <a:pPr lvl="1" eaLnBrk="1" hangingPunct="1"/>
            <a:r>
              <a:rPr lang="en-GB" sz="1800" dirty="0"/>
              <a:t>Lower p value = less probable null hypothesis true</a:t>
            </a:r>
          </a:p>
          <a:p>
            <a:pPr lvl="1"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63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Statistical testing</a:t>
            </a:r>
          </a:p>
        </p:txBody>
      </p:sp>
      <p:sp>
        <p:nvSpPr>
          <p:cNvPr id="304131" name="Rectangle 3"/>
          <p:cNvSpPr>
            <a:spLocks noGrp="1" noChangeArrowheads="1"/>
          </p:cNvSpPr>
          <p:nvPr>
            <p:ph idx="1"/>
          </p:nvPr>
        </p:nvSpPr>
        <p:spPr>
          <a:xfrm>
            <a:off x="1371600" y="2260780"/>
            <a:ext cx="6172200" cy="328017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/>
              <a:t>Convention for significance testing: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p value lower than 0.05 means significant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p value higher than 0.05 means not significant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b="1" dirty="0"/>
              <a:t>Remember this!</a:t>
            </a:r>
          </a:p>
          <a:p>
            <a:pPr lvl="1" eaLnBrk="1" hangingPunct="1">
              <a:lnSpc>
                <a:spcPct val="90000"/>
              </a:lnSpc>
            </a:pPr>
            <a:endParaRPr lang="en-GB" b="1" dirty="0"/>
          </a:p>
          <a:p>
            <a:pPr eaLnBrk="1" hangingPunct="1">
              <a:lnSpc>
                <a:spcPct val="90000"/>
              </a:lnSpc>
            </a:pPr>
            <a:r>
              <a:rPr lang="en-GB" dirty="0"/>
              <a:t>P values can have maximum of 1.0</a:t>
            </a:r>
          </a:p>
          <a:p>
            <a:pPr eaLnBrk="1" hangingPunct="1">
              <a:lnSpc>
                <a:spcPct val="90000"/>
              </a:lnSpc>
            </a:pPr>
            <a:r>
              <a:rPr lang="en-GB" dirty="0"/>
              <a:t>0.05 means there is a 5% chance that the results were due to random fluctuation (null hypothesis)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371600" y="4581218"/>
            <a:ext cx="6515100" cy="10802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57175" indent="-171450" defTabSz="6858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GB" sz="1500" dirty="0">
                <a:solidFill>
                  <a:srgbClr val="FFFFFF"/>
                </a:solidFill>
                <a:latin typeface="Corbel" panose="020B0503020204020204"/>
              </a:rPr>
              <a:t>Lower p value = more likely that the difference was due to your manipulation of the Independent Variable (IV)</a:t>
            </a:r>
          </a:p>
          <a:p>
            <a:pPr marL="257175" indent="-171450" defTabSz="6858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endParaRPr lang="en-GB" sz="1350" dirty="0">
              <a:solidFill>
                <a:srgbClr val="FFFFFF"/>
              </a:solidFill>
              <a:latin typeface="Corbel" panose="020B0503020204020204"/>
            </a:endParaRPr>
          </a:p>
          <a:p>
            <a:pPr marL="257175" indent="-171450" defTabSz="6858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GB" sz="1500" dirty="0">
                <a:solidFill>
                  <a:srgbClr val="FFFFFF"/>
                </a:solidFill>
                <a:latin typeface="Corbel" panose="020B0503020204020204"/>
              </a:rPr>
              <a:t>Lower p value = more likely that the difference is significant</a:t>
            </a:r>
          </a:p>
        </p:txBody>
      </p:sp>
    </p:spTree>
    <p:extLst>
      <p:ext uri="{BB962C8B-B14F-4D97-AF65-F5344CB8AC3E}">
        <p14:creationId xmlns:p14="http://schemas.microsoft.com/office/powerpoint/2010/main" val="1703069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Statistical testing</a:t>
            </a: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876300" y="2693633"/>
            <a:ext cx="7391400" cy="1979721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500" kern="1200" cap="all" baseline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endParaRPr lang="en-GB" sz="6000" dirty="0">
              <a:solidFill>
                <a:schemeClr val="accent1">
                  <a:satMod val="150000"/>
                </a:schemeClr>
              </a:solidFill>
            </a:endParaRPr>
          </a:p>
          <a:p>
            <a:pPr>
              <a:defRPr/>
            </a:pPr>
            <a:r>
              <a:rPr lang="en-GB" sz="6000" dirty="0">
                <a:solidFill>
                  <a:schemeClr val="accent1">
                    <a:satMod val="150000"/>
                  </a:schemeClr>
                </a:solidFill>
              </a:rPr>
              <a:t>Parametric </a:t>
            </a:r>
          </a:p>
          <a:p>
            <a:pPr>
              <a:defRPr/>
            </a:pPr>
            <a:r>
              <a:rPr lang="en-GB" sz="6000" dirty="0">
                <a:solidFill>
                  <a:schemeClr val="accent1">
                    <a:satMod val="150000"/>
                  </a:schemeClr>
                </a:solidFill>
              </a:rPr>
              <a:t>and Nonparametric tests</a:t>
            </a:r>
          </a:p>
        </p:txBody>
      </p:sp>
    </p:spTree>
    <p:extLst>
      <p:ext uri="{BB962C8B-B14F-4D97-AF65-F5344CB8AC3E}">
        <p14:creationId xmlns:p14="http://schemas.microsoft.com/office/powerpoint/2010/main" val="13839663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Parametric and Nonparametric tests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80394" y="2720578"/>
            <a:ext cx="7163456" cy="3280172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100" dirty="0"/>
              <a:t>Statistical tests fall into two broad categories</a:t>
            </a:r>
          </a:p>
          <a:p>
            <a:pPr lvl="1" eaLnBrk="1" hangingPunct="1"/>
            <a:r>
              <a:rPr lang="en-GB" sz="1800" dirty="0"/>
              <a:t>Parametric tests</a:t>
            </a:r>
          </a:p>
          <a:p>
            <a:pPr lvl="1" eaLnBrk="1" hangingPunct="1"/>
            <a:r>
              <a:rPr lang="en-GB" sz="1800" dirty="0"/>
              <a:t>Nonparametric tests</a:t>
            </a:r>
          </a:p>
          <a:p>
            <a:pPr lvl="1" eaLnBrk="1" hangingPunct="1"/>
            <a:endParaRPr lang="en-GB" sz="1800" dirty="0"/>
          </a:p>
          <a:p>
            <a:pPr eaLnBrk="1" hangingPunct="1"/>
            <a:r>
              <a:rPr lang="en-GB" sz="2100" dirty="0"/>
              <a:t>Parametric and nonparametric tests differ with regard to…</a:t>
            </a:r>
          </a:p>
          <a:p>
            <a:pPr lvl="1" eaLnBrk="1" hangingPunct="1"/>
            <a:r>
              <a:rPr lang="en-GB" sz="1800" dirty="0"/>
              <a:t>The type of data employed</a:t>
            </a:r>
          </a:p>
          <a:p>
            <a:pPr lvl="1" eaLnBrk="1" hangingPunct="1"/>
            <a:r>
              <a:rPr lang="en-GB" sz="1800" dirty="0"/>
              <a:t>The assumptions they make about the raw data</a:t>
            </a:r>
          </a:p>
          <a:p>
            <a:pPr lvl="1" eaLnBrk="1" hangingPunct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4038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Parametric and Nonparametric tests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507616" y="2583575"/>
            <a:ext cx="8636384" cy="3176214"/>
          </a:xfrm>
        </p:spPr>
        <p:txBody>
          <a:bodyPr>
            <a:noAutofit/>
          </a:bodyPr>
          <a:lstStyle/>
          <a:p>
            <a:pPr eaLnBrk="1" hangingPunct="1"/>
            <a:r>
              <a:rPr lang="en-GB" sz="1800" dirty="0"/>
              <a:t>Nonparametric tests</a:t>
            </a:r>
          </a:p>
          <a:p>
            <a:pPr lvl="1" eaLnBrk="1" hangingPunct="1"/>
            <a:r>
              <a:rPr lang="en-GB" sz="1500" dirty="0"/>
              <a:t>Employ ordinal data (except chi-squared)</a:t>
            </a:r>
          </a:p>
          <a:p>
            <a:pPr lvl="2" eaLnBrk="1" hangingPunct="1"/>
            <a:r>
              <a:rPr lang="en-GB" sz="1350" dirty="0"/>
              <a:t>Obtained by ranking original scores</a:t>
            </a:r>
          </a:p>
          <a:p>
            <a:pPr lvl="1" eaLnBrk="1" hangingPunct="1"/>
            <a:r>
              <a:rPr lang="en-GB" sz="1500" dirty="0"/>
              <a:t>Do not make any further assumptions about the scores</a:t>
            </a:r>
          </a:p>
          <a:p>
            <a:pPr lvl="1" eaLnBrk="1" hangingPunct="1"/>
            <a:endParaRPr lang="en-GB" sz="525" dirty="0"/>
          </a:p>
          <a:p>
            <a:pPr lvl="1" eaLnBrk="1" hangingPunct="1"/>
            <a:endParaRPr lang="en-GB" sz="1500" dirty="0"/>
          </a:p>
          <a:p>
            <a:pPr eaLnBrk="1" hangingPunct="1"/>
            <a:r>
              <a:rPr lang="en-GB" sz="1800" dirty="0"/>
              <a:t>Parametric tests</a:t>
            </a:r>
          </a:p>
          <a:p>
            <a:pPr lvl="1" eaLnBrk="1" hangingPunct="1"/>
            <a:r>
              <a:rPr lang="en-GB" sz="1500" dirty="0"/>
              <a:t>Employ interval data</a:t>
            </a:r>
          </a:p>
          <a:p>
            <a:pPr lvl="2" eaLnBrk="1" hangingPunct="1"/>
            <a:r>
              <a:rPr lang="en-GB" sz="1350" dirty="0"/>
              <a:t>Use the original numerical scores</a:t>
            </a:r>
          </a:p>
          <a:p>
            <a:pPr lvl="1" eaLnBrk="1" hangingPunct="1"/>
            <a:r>
              <a:rPr lang="en-GB" sz="1500" dirty="0"/>
              <a:t>Make several assumptions about the raw data</a:t>
            </a:r>
          </a:p>
        </p:txBody>
      </p:sp>
    </p:spTree>
    <p:extLst>
      <p:ext uri="{BB962C8B-B14F-4D97-AF65-F5344CB8AC3E}">
        <p14:creationId xmlns:p14="http://schemas.microsoft.com/office/powerpoint/2010/main" val="3647799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C8C54-86EC-4743-906A-1A61A1207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767" y="2835178"/>
            <a:ext cx="7915931" cy="3055571"/>
          </a:xfrm>
        </p:spPr>
        <p:txBody>
          <a:bodyPr>
            <a:normAutofit/>
          </a:bodyPr>
          <a:lstStyle/>
          <a:p>
            <a:r>
              <a:rPr lang="en-US"/>
              <a:t>Normal distribution of data</a:t>
            </a:r>
          </a:p>
          <a:p>
            <a:r>
              <a:rPr lang="en-US"/>
              <a:t>Homogeneity of variance</a:t>
            </a:r>
            <a:endParaRPr lang="en-US" dirty="0"/>
          </a:p>
          <a:p>
            <a:pPr lvl="1"/>
            <a:r>
              <a:rPr lang="en-GB" sz="2400">
                <a:ea typeface="+mn-lt"/>
                <a:cs typeface="+mn-lt"/>
              </a:rPr>
              <a:t>Applies to unrelated/between designs only</a:t>
            </a:r>
            <a:endParaRPr lang="en-US" sz="2400">
              <a:ea typeface="+mn-lt"/>
              <a:cs typeface="+mn-lt"/>
            </a:endParaRPr>
          </a:p>
          <a:p>
            <a:pPr lvl="1"/>
            <a:r>
              <a:rPr lang="en-GB" sz="2400">
                <a:ea typeface="+mn-lt"/>
                <a:cs typeface="+mn-lt"/>
              </a:rPr>
              <a:t>Amount of variability is similar for each group</a:t>
            </a:r>
            <a:endParaRPr lang="en-US"/>
          </a:p>
          <a:p>
            <a:r>
              <a:rPr lang="en-US"/>
              <a:t>Interval data</a:t>
            </a:r>
            <a:endParaRPr lang="en-US" dirty="0"/>
          </a:p>
          <a:p>
            <a:r>
              <a:rPr lang="en-US"/>
              <a:t>Independence</a:t>
            </a:r>
          </a:p>
          <a:p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3D11A6F-291B-4AC9-B4B5-F4D67FF713B0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685800"/>
            <a:ext cx="7928999" cy="727838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68580" tIns="34290" rIns="68580" bIns="3429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GB" sz="3000" dirty="0">
                <a:solidFill>
                  <a:schemeClr val="tx1"/>
                </a:solidFill>
              </a:rPr>
              <a:t>Parametric test assumption </a:t>
            </a:r>
          </a:p>
        </p:txBody>
      </p:sp>
    </p:spTree>
    <p:extLst>
      <p:ext uri="{BB962C8B-B14F-4D97-AF65-F5344CB8AC3E}">
        <p14:creationId xmlns:p14="http://schemas.microsoft.com/office/powerpoint/2010/main" val="40437079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Types of test</a:t>
            </a:r>
          </a:p>
        </p:txBody>
      </p:sp>
      <p:sp>
        <p:nvSpPr>
          <p:cNvPr id="3061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438400"/>
            <a:ext cx="8390669" cy="3086100"/>
          </a:xfrm>
        </p:spPr>
        <p:txBody>
          <a:bodyPr>
            <a:noAutofit/>
          </a:bodyPr>
          <a:lstStyle/>
          <a:p>
            <a:pPr eaLnBrk="1" hangingPunct="1"/>
            <a:r>
              <a:rPr lang="en-GB" sz="2100" dirty="0"/>
              <a:t>Both parametric and non-parametric tests:</a:t>
            </a:r>
          </a:p>
          <a:p>
            <a:pPr eaLnBrk="1" hangingPunct="1"/>
            <a:endParaRPr lang="en-GB" dirty="0"/>
          </a:p>
          <a:p>
            <a:pPr lvl="1" eaLnBrk="1" hangingPunct="1"/>
            <a:r>
              <a:rPr lang="en-GB" sz="1800" dirty="0"/>
              <a:t>Produce a significance (or p) value</a:t>
            </a:r>
          </a:p>
          <a:p>
            <a:pPr lvl="1" eaLnBrk="1" hangingPunct="1"/>
            <a:r>
              <a:rPr lang="en-GB" sz="1800" dirty="0"/>
              <a:t>Can test the difference or relation between conditions</a:t>
            </a:r>
          </a:p>
          <a:p>
            <a:pPr lvl="1" eaLnBrk="1" hangingPunct="1"/>
            <a:endParaRPr lang="en-GB" sz="1800" dirty="0"/>
          </a:p>
          <a:p>
            <a:pPr lvl="1" eaLnBrk="1" hangingPunct="1"/>
            <a:r>
              <a:rPr lang="en-GB" sz="1800" dirty="0"/>
              <a:t>The use of both types of test is identical in purpose</a:t>
            </a:r>
          </a:p>
          <a:p>
            <a:pPr lvl="1" eaLnBrk="1" hangingPunct="1"/>
            <a:r>
              <a:rPr lang="en-GB" sz="1800" dirty="0"/>
              <a:t>To reject or accept the null hypothesis</a:t>
            </a:r>
          </a:p>
          <a:p>
            <a:pPr lvl="1" eaLnBrk="1" hangingPunct="1"/>
            <a:r>
              <a:rPr lang="en-GB" sz="1800" dirty="0"/>
              <a:t>Find evidence to support the hypothesis</a:t>
            </a:r>
          </a:p>
          <a:p>
            <a:pPr lvl="1" eaLnBrk="1" hangingPunct="1">
              <a:buFontTx/>
              <a:buNone/>
            </a:pPr>
            <a:endParaRPr lang="en-GB" sz="1800" dirty="0"/>
          </a:p>
          <a:p>
            <a:pPr eaLnBrk="1" hangingPunct="1">
              <a:buFont typeface="Wingdings" pitchFamily="2" charset="2"/>
              <a:buNone/>
            </a:pP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033185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Types of test</a:t>
            </a:r>
          </a:p>
        </p:txBody>
      </p:sp>
      <p:sp>
        <p:nvSpPr>
          <p:cNvPr id="305155" name="Rectangle 3"/>
          <p:cNvSpPr>
            <a:spLocks noGrp="1" noChangeArrowheads="1"/>
          </p:cNvSpPr>
          <p:nvPr>
            <p:ph idx="1"/>
          </p:nvPr>
        </p:nvSpPr>
        <p:spPr>
          <a:xfrm>
            <a:off x="165088" y="2645309"/>
            <a:ext cx="7116161" cy="3469481"/>
          </a:xfrm>
        </p:spPr>
        <p:txBody>
          <a:bodyPr>
            <a:noAutofit/>
          </a:bodyPr>
          <a:lstStyle/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Non-Parametric :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err="1"/>
              <a:t>Wilcoxen</a:t>
            </a:r>
            <a:r>
              <a:rPr lang="en-GB" dirty="0"/>
              <a:t> (2 conditions-related)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Mann-Whitney (2 conditions-unrelated)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Friedman (3 conditions-related)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 err="1"/>
              <a:t>Kruskal</a:t>
            </a:r>
            <a:r>
              <a:rPr lang="en-GB" dirty="0"/>
              <a:t>-Wallis (3 conditions-unrelated)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Spearman rank (correlation)</a:t>
            </a:r>
          </a:p>
          <a:p>
            <a:pPr lvl="1" eaLnBrk="1" hangingPunct="1">
              <a:lnSpc>
                <a:spcPct val="90000"/>
              </a:lnSpc>
            </a:pPr>
            <a:r>
              <a:rPr lang="en-GB" dirty="0"/>
              <a:t>Chi-square (categories)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sz="1800" dirty="0"/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dirty="0"/>
              <a:t>Trends predicted – Page’s L (related)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dirty="0"/>
              <a:t>				    - </a:t>
            </a:r>
            <a:r>
              <a:rPr lang="en-GB" dirty="0" err="1"/>
              <a:t>Jonckheere</a:t>
            </a:r>
            <a:r>
              <a:rPr lang="en-GB" dirty="0"/>
              <a:t> (unrelated)</a:t>
            </a:r>
          </a:p>
        </p:txBody>
      </p:sp>
      <p:pic>
        <p:nvPicPr>
          <p:cNvPr id="3" name="Picture 3" descr="Text, whiteboard&#10;&#10;Description automatically generated">
            <a:extLst>
              <a:ext uri="{FF2B5EF4-FFF2-40B4-BE49-F238E27FC236}">
                <a16:creationId xmlns:a16="http://schemas.microsoft.com/office/drawing/2014/main" id="{75BA8204-2639-4848-A459-4BFDF1A5BC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15000" y="1600200"/>
            <a:ext cx="3132499" cy="2090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63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Parametric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196" y="2531269"/>
            <a:ext cx="7766735" cy="3469481"/>
          </a:xfrm>
        </p:spPr>
        <p:txBody>
          <a:bodyPr rtlCol="0">
            <a:normAutofit/>
          </a:bodyPr>
          <a:lstStyle/>
          <a:p>
            <a:pPr marL="329184" indent="-240030">
              <a:lnSpc>
                <a:spcPct val="9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700" dirty="0"/>
              <a:t>Parametric:</a:t>
            </a:r>
          </a:p>
          <a:p>
            <a:pPr marL="329184" indent="-240030">
              <a:lnSpc>
                <a:spcPct val="90000"/>
              </a:lnSpc>
              <a:spcBef>
                <a:spcPts val="0"/>
              </a:spcBef>
              <a:buFont typeface="Wingdings 2"/>
              <a:buChar char=""/>
              <a:defRPr/>
            </a:pPr>
            <a:endParaRPr lang="en-GB" dirty="0"/>
          </a:p>
          <a:p>
            <a:pPr marL="548640" lvl="1" indent="-205740">
              <a:lnSpc>
                <a:spcPct val="90000"/>
              </a:lnSpc>
              <a:buFont typeface="Wingdings"/>
              <a:buChar char=""/>
              <a:defRPr/>
            </a:pPr>
            <a:r>
              <a:rPr lang="en-GB" sz="2400" dirty="0"/>
              <a:t>t-tests (related and unrelated)</a:t>
            </a:r>
          </a:p>
          <a:p>
            <a:pPr marL="548640" lvl="1" indent="-205740">
              <a:lnSpc>
                <a:spcPct val="90000"/>
              </a:lnSpc>
              <a:buFont typeface="Wingdings"/>
              <a:buChar char=""/>
              <a:defRPr/>
            </a:pPr>
            <a:r>
              <a:rPr lang="en-GB" sz="2400" dirty="0"/>
              <a:t>Analysis of Variance (ANOVA): one-way (related and unrelated)</a:t>
            </a:r>
          </a:p>
          <a:p>
            <a:pPr marL="548640" lvl="1" indent="-205740">
              <a:lnSpc>
                <a:spcPct val="90000"/>
              </a:lnSpc>
              <a:buFont typeface="Wingdings"/>
              <a:buChar char=""/>
              <a:defRPr/>
            </a:pPr>
            <a:r>
              <a:rPr lang="en-GB" sz="2400" dirty="0"/>
              <a:t>ANOVA : two-way (related, unrelated and mixed)</a:t>
            </a:r>
          </a:p>
          <a:p>
            <a:pPr marL="329184" indent="-240030">
              <a:spcBef>
                <a:spcPts val="0"/>
              </a:spcBef>
              <a:buFont typeface="Wingdings 2"/>
              <a:buChar char=""/>
              <a:defRPr/>
            </a:pP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18177207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9</TotalTime>
  <Words>2151</Words>
  <Application>Microsoft Office PowerPoint</Application>
  <PresentationFormat>On-screen Show (4:3)</PresentationFormat>
  <Paragraphs>300</Paragraphs>
  <Slides>39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50" baseType="lpstr">
      <vt:lpstr>Arial</vt:lpstr>
      <vt:lpstr>Book Antiqua</vt:lpstr>
      <vt:lpstr>Calibri</vt:lpstr>
      <vt:lpstr>Century Gothic</vt:lpstr>
      <vt:lpstr>Comic Sans MS</vt:lpstr>
      <vt:lpstr>Corbel</vt:lpstr>
      <vt:lpstr>Tahoma</vt:lpstr>
      <vt:lpstr>Wingdings</vt:lpstr>
      <vt:lpstr>Wingdings 2</vt:lpstr>
      <vt:lpstr>Apothecary</vt:lpstr>
      <vt:lpstr>Banded</vt:lpstr>
      <vt:lpstr>ECAP4006</vt:lpstr>
      <vt:lpstr>Quantitative Methods</vt:lpstr>
      <vt:lpstr>Measures of central tendency</vt:lpstr>
      <vt:lpstr>Arithmetic mean  (aka: average, most commonly used and heard)</vt:lpstr>
      <vt:lpstr>Median - the value between the lowest and highest values of a variable such that below it and above it there are an equal number of cases </vt:lpstr>
      <vt:lpstr>Mode - the most frequently occurring value in a set of discrete data. There can be more than one mode if two or more values are equally common</vt:lpstr>
      <vt:lpstr> Range The range of a data set is a measure of the spread or the dispersion of the observations.  </vt:lpstr>
      <vt:lpstr>PowerPoint Presentation</vt:lpstr>
      <vt:lpstr>You and your friends have just measured the heights of your dogs (in millimeters):</vt:lpstr>
      <vt:lpstr>Mean</vt:lpstr>
      <vt:lpstr>MEAn</vt:lpstr>
      <vt:lpstr>Variance</vt:lpstr>
      <vt:lpstr>Standard Deviation</vt:lpstr>
      <vt:lpstr>PowerPoint Presentation</vt:lpstr>
      <vt:lpstr>The Normal Distribution</vt:lpstr>
      <vt:lpstr>The next stage is to analyse the data</vt:lpstr>
      <vt:lpstr>Types of data</vt:lpstr>
      <vt:lpstr>PowerPoint Presentation</vt:lpstr>
      <vt:lpstr>Categorical/Nominal data</vt:lpstr>
      <vt:lpstr>Continuous Data is data that can take any value (within a range) </vt:lpstr>
      <vt:lpstr>“Continuous “ data</vt:lpstr>
      <vt:lpstr>Ordinal scales</vt:lpstr>
      <vt:lpstr>Interval scales</vt:lpstr>
      <vt:lpstr>Ratio Scale</vt:lpstr>
      <vt:lpstr>PowerPoint Presentation</vt:lpstr>
      <vt:lpstr>Statistical Testing</vt:lpstr>
      <vt:lpstr>Analysing the data using Statistics </vt:lpstr>
      <vt:lpstr>Why use statistics?</vt:lpstr>
      <vt:lpstr>Statistical testing</vt:lpstr>
      <vt:lpstr>Statistical testing</vt:lpstr>
      <vt:lpstr>Statistical testing</vt:lpstr>
      <vt:lpstr>Statistical testing</vt:lpstr>
      <vt:lpstr>Statistical testing</vt:lpstr>
      <vt:lpstr>Parametric and Nonparametric tests</vt:lpstr>
      <vt:lpstr>Parametric and Nonparametric tests</vt:lpstr>
      <vt:lpstr>PowerPoint Presentation</vt:lpstr>
      <vt:lpstr>Types of test</vt:lpstr>
      <vt:lpstr>Types of test</vt:lpstr>
      <vt:lpstr>Parametric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3</dc:title>
  <dc:creator>Administrator</dc:creator>
  <cp:lastModifiedBy>Stuart Jones</cp:lastModifiedBy>
  <cp:revision>288</cp:revision>
  <cp:lastPrinted>2014-01-06T14:37:22Z</cp:lastPrinted>
  <dcterms:created xsi:type="dcterms:W3CDTF">2013-08-21T11:34:15Z</dcterms:created>
  <dcterms:modified xsi:type="dcterms:W3CDTF">2025-04-02T21:55:13Z</dcterms:modified>
</cp:coreProperties>
</file>