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4"/>
  </p:notesMasterIdLst>
  <p:sldIdLst>
    <p:sldId id="257" r:id="rId2"/>
    <p:sldId id="258" r:id="rId3"/>
    <p:sldId id="260" r:id="rId4"/>
    <p:sldId id="264" r:id="rId5"/>
    <p:sldId id="290" r:id="rId6"/>
    <p:sldId id="332" r:id="rId7"/>
    <p:sldId id="333" r:id="rId8"/>
    <p:sldId id="313" r:id="rId9"/>
    <p:sldId id="334" r:id="rId10"/>
    <p:sldId id="335" r:id="rId11"/>
    <p:sldId id="336" r:id="rId12"/>
    <p:sldId id="284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13.1.1: Appearance 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Words, appearance important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Relevance of Marshall McLuhan’s statement: medium is the message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Tips about proposal presentation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1-inch margins on top, bottom, left, right of all pages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Double-space pages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Proofread all written materials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Paper clip or staple final document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Number pages with a running head and a page number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13.2.1: The Nonequivalent Control Group Design 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Review of previous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closely is the literature reviewed in the study related to previous literature?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 review recent?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Are there any outstanding references that were left out?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Problem and the purpose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you understand the statement of the problem?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 purpose of the study clearly stated?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Does the purpose seem to be tied to the literature that is reviewed?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 objective of the study clearly stated?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there a conceptual rationale to which the hypotheses are grounded?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Hypotheses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Are the research hypotheses clearly stated?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Are the research hypotheses explicitly stated?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 the hypotheses state a clear association between variables?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Are the hypotheses grounded in theory or in a review and presentation of relevant literature?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Are the hypotheses testable?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Are the independent and dependent variables clearly defined?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Are the definition and description of the variables complete?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it clear how the study was conducted?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5- Sample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Was it selected in such a way that you think it is representative of the population?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it clear where it came from and how it was selected?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similar are the subjects in the study to those that have been used in other similar studies?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13.3.1: Selecting a Dependent Variable 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Dependent variable - link between hard preparation and behavior to measure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Poorly chosen dependent variable - destroy research project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Criteria for choosing a dependent variable – 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measures that have been used before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Ensure validity of measure has been established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Ensure reliability of measure has been established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Consider time and commitment needed if test requires special training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Get a sample of test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Criteria for choosing a dependent variable - II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 sure that norms are available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Obtain latest version of the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Make sure test is appropriate for age group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Find reviews of the test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13.4.1: Basic Information 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Important details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Name of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Date of publication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 author(s)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Publisher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Cost details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needed test materials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Sample packet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13.4.2: General Test Information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Key points to remember – 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Purpose of the test as stated by author(s)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Purpose of the test as used in other studies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Age levels included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Grades included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Special populations included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Key points to remember – II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Method of administration (individual or group)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Method of scoring (manual or computer)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Amount of time required for administration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Ease of administration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Ease of scoring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Key points to remember – III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Amount of training required for administration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Adequacy of test manual and other materials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13.4.3: Design and Appearance 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Clear and straightforward directions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Design and production satisfactory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Arrangement of items on page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Ease of reading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13.4.4: Reliability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Reliability data provided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Type of reliability established (test–retest, parallel forms, etc.)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Independent studies used to establish reliability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13.4.5: Validity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Relevant points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Validity of data provided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Type of validity established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Independent studies used to establish reliability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13.4.6: Norms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Norms available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Description of norm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norm groups were selected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Appropriateness of norm groups for your purpose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13.4.7: Evaluation 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it was used in the past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Summary of outside review(s)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Other evaluative information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13.5.1: Data Collection and Analysis 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Important tasks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Development of a data collection form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Specification of types of descriptive statistics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Identification of other information for initial analysis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Pilot data collection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13.5.2: Selecting an Inferential Statistic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Selecting an inferential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Intimidating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Most common research test scenarios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Testing the difference between the means of two or more groups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Looking at the relationships between those groups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13.5.3: Protecting Human Subjects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Complete and attach informed consent form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Review by committee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Change proposed methods if necessary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3" Type="http://schemas.openxmlformats.org/officeDocument/2006/relationships/slide" Target="slide5.xml"/><Relationship Id="rId7" Type="http://schemas.openxmlformats.org/officeDocument/2006/relationships/slide" Target="slide1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1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13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Writing a Research Proposal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Writing a Research Proposal slide"/>
              </a:rPr>
              <a:t>Introduction: Writing a Research Proposal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13.1: The Format of a Research Proposal slide"/>
              </a:rPr>
              <a:t>13.1: The Format of a Research Proposal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13.2: Evaluating the Studies You Read slide"/>
              </a:rPr>
              <a:t>13.2: Evaluating the Studies You Read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13.3: Planning the Actual Research slide"/>
              </a:rPr>
              <a:t>13.3: Planning the Actual Research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13.4: Reviewing a Test slide"/>
              </a:rPr>
              <a:t>13.4: Reviewing a Test</a:t>
            </a:r>
            <a:endParaRPr lang="en-US" sz="2400" dirty="0"/>
          </a:p>
          <a:p>
            <a:r>
              <a:rPr lang="en-US" sz="2400" dirty="0">
                <a:hlinkClick r:id="rId7" action="ppaction://hlinksldjump" tooltip="Link to 13.5: Selecting a Sample slide"/>
              </a:rPr>
              <a:t>13.5: Selecting a Sample</a:t>
            </a:r>
            <a:endParaRPr lang="en-US" sz="2400" dirty="0"/>
          </a:p>
          <a:p>
            <a:r>
              <a:rPr lang="en-US" sz="2400" dirty="0">
                <a:hlinkClick r:id="rId8" action="ppaction://hlinksldjump" tooltip="Link to Summary: Writing a Research Proposal slide"/>
              </a:rPr>
              <a:t>Summary: Writing a Research Proposal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13.1: The Format of a Research Proposal slide"/>
              </a:rPr>
              <a:t>13.1: Outline the importance of appearance with respect to the basic structure of a research proposal</a:t>
            </a:r>
            <a:endParaRPr lang="en-US" dirty="0"/>
          </a:p>
          <a:p>
            <a:r>
              <a:rPr lang="en-US" dirty="0">
                <a:hlinkClick r:id="rId3" action="ppaction://hlinksldjump" tooltip="Link to 13.2: Evaluating the Studies You Read slid"/>
              </a:rPr>
              <a:t>13.2: Recall the criteria for judging a research study in order to avoid their most pressing shortcomings</a:t>
            </a:r>
            <a:endParaRPr lang="en-US" dirty="0"/>
          </a:p>
          <a:p>
            <a:r>
              <a:rPr lang="en-US" dirty="0">
                <a:hlinkClick r:id="rId4" action="ppaction://hlinksldjump" tooltip="Link to 13.3: Planning the Actual Research slide"/>
              </a:rPr>
              <a:t>13.3: Outline the checklist of activities for research planning</a:t>
            </a:r>
            <a:endParaRPr lang="en-US" dirty="0"/>
          </a:p>
          <a:p>
            <a:r>
              <a:rPr lang="en-US" dirty="0">
                <a:hlinkClick r:id="rId5" action="ppaction://hlinksldjump" tooltip="Link to 13.4: Reviewing a Test slide"/>
              </a:rPr>
              <a:t>13.4: Outline of criteria to help select the tests that are the best suited for a particular research</a:t>
            </a:r>
            <a:endParaRPr lang="en-US" dirty="0"/>
          </a:p>
          <a:p>
            <a:r>
              <a:rPr lang="en-US" dirty="0">
                <a:hlinkClick r:id="rId6" action="ppaction://hlinksldjump" tooltip="Link to 13.5: Selecting a Sample slide"/>
              </a:rPr>
              <a:t>13.5: Evaluate the factors to keep in mind while selecting a research sample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81000" y="228600"/>
            <a:ext cx="8229600" cy="1096963"/>
          </a:xfrm>
        </p:spPr>
        <p:txBody>
          <a:bodyPr/>
          <a:lstStyle/>
          <a:p>
            <a:r>
              <a:rPr lang="en-US" dirty="0"/>
              <a:t>Introduction: Writing a Research Proposal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Differences between acceptable proposals and unacceptable ones</a:t>
            </a:r>
          </a:p>
          <a:p>
            <a:r>
              <a:rPr lang="en-US" sz="2400" dirty="0"/>
              <a:t>Importance of framing a question in a clear, logical manner</a:t>
            </a:r>
          </a:p>
          <a:p>
            <a:r>
              <a:rPr lang="en-US" sz="2400" dirty="0"/>
              <a:t>Difficulties in writing a research proposal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13.1: The Format of a Research Proposal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Outline the importance of appearance with respect to the basic structure of a research proposal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13.1.1: Appearance 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Tips about proposal presentation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13.2: Evaluating the Studies You Read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Recall the criteria for judging a research study in order to avoid their most pressing shortcomings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13.2.1: Criteria for Judging a Research Study </a:t>
            </a:r>
            <a:endParaRPr lang="en-US" altLang="en-US" dirty="0" smtClean="0"/>
          </a:p>
          <a:p>
            <a:pPr lvl="1" eaLnBrk="1" hangingPunct="1"/>
            <a:r>
              <a:rPr lang="en-US" dirty="0"/>
              <a:t>Review of previous research</a:t>
            </a:r>
          </a:p>
          <a:p>
            <a:pPr lvl="1" eaLnBrk="1" hangingPunct="1"/>
            <a:r>
              <a:rPr lang="en-US" dirty="0"/>
              <a:t>Problem and the purpose</a:t>
            </a:r>
          </a:p>
          <a:p>
            <a:pPr lvl="1" eaLnBrk="1" hangingPunct="1"/>
            <a:r>
              <a:rPr lang="en-US" dirty="0"/>
              <a:t>Hypotheses</a:t>
            </a:r>
          </a:p>
          <a:p>
            <a:pPr lvl="1" eaLnBrk="1" hangingPunct="1"/>
            <a:r>
              <a:rPr lang="en-US" dirty="0"/>
              <a:t>Method</a:t>
            </a:r>
          </a:p>
          <a:p>
            <a:pPr lvl="1" eaLnBrk="1" hangingPunct="1"/>
            <a:r>
              <a:rPr lang="en-US" dirty="0"/>
              <a:t>Sample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0596985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13.3: Planning the Actual Research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Outline the checklist of activities for research planning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13.3.1: Selecting a Dependent Variable </a:t>
            </a:r>
            <a:endParaRPr lang="en-US" altLang="en-US" dirty="0" smtClean="0"/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Criteria for choosing a dependent variable – I</a:t>
            </a:r>
          </a:p>
          <a:p>
            <a:pPr lvl="1" eaLnBrk="1" hangingPunct="1"/>
            <a:r>
              <a:rPr lang="en-US" dirty="0"/>
              <a:t>Criteria for choosing a dependent variable - II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88477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13.4: Reviewing a </a:t>
            </a:r>
            <a:r>
              <a:rPr lang="en-US" dirty="0" smtClean="0"/>
              <a:t>Test </a:t>
            </a:r>
            <a:r>
              <a:rPr lang="en-US" dirty="0"/>
              <a:t>(1 of 3)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Outline of criteria to help select the tests that are the best suited for a particular research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13.4.1: Basic Information </a:t>
            </a:r>
          </a:p>
          <a:p>
            <a:pPr lvl="1" eaLnBrk="1" hangingPunct="1"/>
            <a:r>
              <a:rPr lang="en-US" dirty="0"/>
              <a:t>Important details</a:t>
            </a:r>
          </a:p>
          <a:p>
            <a:pPr lvl="1" eaLnBrk="1" hangingPunct="1"/>
            <a:r>
              <a:rPr lang="en-US" dirty="0"/>
              <a:t>Cost details</a:t>
            </a:r>
            <a:endParaRPr lang="en-US" dirty="0" smtClean="0"/>
          </a:p>
          <a:p>
            <a:pPr eaLnBrk="1" hangingPunct="1"/>
            <a:r>
              <a:rPr lang="en-US" altLang="en-US" dirty="0"/>
              <a:t>13.4.2: General Test Information</a:t>
            </a:r>
          </a:p>
          <a:p>
            <a:pPr lvl="1" eaLnBrk="1" hangingPunct="1"/>
            <a:r>
              <a:rPr lang="en-US" dirty="0"/>
              <a:t>Key points to remember – I</a:t>
            </a:r>
          </a:p>
          <a:p>
            <a:pPr lvl="1" eaLnBrk="1" hangingPunct="1"/>
            <a:r>
              <a:rPr lang="en-US" dirty="0"/>
              <a:t>Key points to remember – II</a:t>
            </a:r>
          </a:p>
          <a:p>
            <a:pPr lvl="1" eaLnBrk="1" hangingPunct="1"/>
            <a:r>
              <a:rPr lang="en-US" dirty="0"/>
              <a:t>Key points to remember – III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184931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13.4: Reviewing a </a:t>
            </a:r>
            <a:r>
              <a:rPr lang="en-US" dirty="0" smtClean="0"/>
              <a:t>Test (2 </a:t>
            </a:r>
            <a:r>
              <a:rPr lang="en-US" dirty="0"/>
              <a:t>of 3)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Outline of criteria to help select the tests that are the best suited for a particular research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13.4.3: Design and Appearance </a:t>
            </a:r>
          </a:p>
          <a:p>
            <a:pPr lvl="1" eaLnBrk="1" hangingPunct="1"/>
            <a:r>
              <a:rPr lang="en-US" dirty="0"/>
              <a:t>Synopsis</a:t>
            </a:r>
          </a:p>
          <a:p>
            <a:pPr eaLnBrk="1" hangingPunct="1"/>
            <a:r>
              <a:rPr lang="en-US" altLang="en-US" dirty="0"/>
              <a:t>13.4.4: Reliability</a:t>
            </a:r>
          </a:p>
          <a:p>
            <a:pPr lvl="1" eaLnBrk="1" hangingPunct="1"/>
            <a:r>
              <a:rPr lang="en-US" dirty="0"/>
              <a:t>Overview</a:t>
            </a:r>
            <a:endParaRPr lang="en-US" dirty="0" smtClean="0"/>
          </a:p>
          <a:p>
            <a:pPr eaLnBrk="1" hangingPunct="1"/>
            <a:r>
              <a:rPr lang="en-US" altLang="en-US" dirty="0"/>
              <a:t>13.4.5: Validity</a:t>
            </a:r>
          </a:p>
          <a:p>
            <a:pPr lvl="1" eaLnBrk="1" hangingPunct="1"/>
            <a:r>
              <a:rPr lang="en-US" dirty="0"/>
              <a:t>Relevant points</a:t>
            </a:r>
            <a:endParaRPr lang="en-US" dirty="0" smtClean="0"/>
          </a:p>
          <a:p>
            <a:pPr eaLnBrk="1" hangingPunct="1"/>
            <a:r>
              <a:rPr lang="en-US" altLang="en-US" dirty="0"/>
              <a:t>13.4.6: Norms</a:t>
            </a:r>
          </a:p>
          <a:p>
            <a:pPr lvl="1" eaLnBrk="1" hangingPunct="1"/>
            <a:r>
              <a:rPr lang="en-US" dirty="0"/>
              <a:t>Introduction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5950071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13.4: Reviewing a </a:t>
            </a:r>
            <a:r>
              <a:rPr lang="en-US" dirty="0" smtClean="0"/>
              <a:t>Test (3 </a:t>
            </a:r>
            <a:r>
              <a:rPr lang="en-US" dirty="0"/>
              <a:t>of 3)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Outline of criteria to help select the tests that are the best suited for a particular research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13.4.7: Evaluation</a:t>
            </a:r>
          </a:p>
          <a:p>
            <a:pPr lvl="1" eaLnBrk="1" hangingPunct="1"/>
            <a:r>
              <a:rPr lang="en-US" dirty="0"/>
              <a:t>Synopsis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5950071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13.5: Selecting a Sample </a:t>
            </a:r>
            <a:r>
              <a:rPr lang="en-US" dirty="0" smtClean="0"/>
              <a:t>(1 </a:t>
            </a:r>
            <a:r>
              <a:rPr lang="en-US" dirty="0"/>
              <a:t>of </a:t>
            </a:r>
            <a:r>
              <a:rPr lang="en-US" dirty="0" smtClean="0"/>
              <a:t>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Evaluate the factors to keep in mind while selecting a research sample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13.5.1: Data Collection and Analysis </a:t>
            </a:r>
          </a:p>
          <a:p>
            <a:pPr lvl="1" eaLnBrk="1" hangingPunct="1"/>
            <a:r>
              <a:rPr lang="en-US" dirty="0"/>
              <a:t>Important tasks</a:t>
            </a:r>
          </a:p>
          <a:p>
            <a:pPr eaLnBrk="1" hangingPunct="1"/>
            <a:r>
              <a:rPr lang="en-US" altLang="en-US" dirty="0"/>
              <a:t>13.5.2: Selecting an Inferential Statistic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Most common research test scenarios</a:t>
            </a:r>
            <a:endParaRPr lang="en-US" dirty="0" smtClean="0"/>
          </a:p>
          <a:p>
            <a:pPr eaLnBrk="1" hangingPunct="1"/>
            <a:r>
              <a:rPr lang="en-US" altLang="en-US" dirty="0"/>
              <a:t>13.5.3: Protecting Human Subjects</a:t>
            </a:r>
          </a:p>
          <a:p>
            <a:pPr lvl="1" eaLnBrk="1" hangingPunct="1"/>
            <a:r>
              <a:rPr lang="en-US" dirty="0"/>
              <a:t>Process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7680397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Writing a Research Proposal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Importance of a clear, well-thought out question</a:t>
            </a:r>
          </a:p>
          <a:p>
            <a:r>
              <a:rPr lang="en-US" sz="2400" dirty="0"/>
              <a:t>Importance of practice in becoming a better research proposal writer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1440</TotalTime>
  <Words>1376</Words>
  <Application>Microsoft Office PowerPoint</Application>
  <PresentationFormat>On-screen Show (4:3)</PresentationFormat>
  <Paragraphs>248</Paragraphs>
  <Slides>12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508 Lecture</vt:lpstr>
      <vt:lpstr>Exploring Research</vt:lpstr>
      <vt:lpstr>Modules</vt:lpstr>
      <vt:lpstr>Learning Objectives</vt:lpstr>
      <vt:lpstr>Introduction: Writing a Research Proposal</vt:lpstr>
      <vt:lpstr>13.1: The Format of a Research Proposal</vt:lpstr>
      <vt:lpstr>13.2: Evaluating the Studies You Read</vt:lpstr>
      <vt:lpstr>13.3: Planning the Actual Research</vt:lpstr>
      <vt:lpstr>13.4: Reviewing a Test (1 of 3)</vt:lpstr>
      <vt:lpstr>13.4: Reviewing a Test (2 of 3)</vt:lpstr>
      <vt:lpstr>13.4: Reviewing a Test (3 of 3)</vt:lpstr>
      <vt:lpstr>13.5: Selecting a Sample (1 of 2)</vt:lpstr>
      <vt:lpstr>Summary: Writing a Research Proposal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810</cp:revision>
  <dcterms:created xsi:type="dcterms:W3CDTF">2014-10-10T17:07:42Z</dcterms:created>
  <dcterms:modified xsi:type="dcterms:W3CDTF">2017-06-09T08:35:36Z</dcterms:modified>
  <cp:category>Salkind</cp:category>
  <cp:contentStatus>Salkind</cp:contentStatus>
</cp:coreProperties>
</file>