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67" r:id="rId3"/>
    <p:sldId id="261" r:id="rId4"/>
    <p:sldId id="265" r:id="rId5"/>
    <p:sldId id="266" r:id="rId6"/>
    <p:sldId id="268" r:id="rId7"/>
    <p:sldId id="262" r:id="rId8"/>
    <p:sldId id="263" r:id="rId9"/>
    <p:sldId id="269" r:id="rId10"/>
    <p:sldId id="270" r:id="rId11"/>
    <p:sldId id="259"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45" d="100"/>
          <a:sy n="45" d="100"/>
        </p:scale>
        <p:origin x="874" y="1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19/12/2025</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19/12/2025</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Hanan Mohamed Nur </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2430827 </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Shaila Hussain </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92609" y="3638221"/>
            <a:ext cx="11704320" cy="3219780"/>
          </a:xfrm>
        </p:spPr>
        <p:txBody>
          <a:bodyPr>
            <a:noAutofit/>
          </a:bodyPr>
          <a:lstStyle/>
          <a:p>
            <a:pPr algn="l"/>
            <a:r>
              <a:rPr lang="en-GB" sz="2000" dirty="0">
                <a:latin typeface="Arial" panose="020B0604020202020204" pitchFamily="34" charset="0"/>
                <a:cs typeface="Arial" panose="020B0604020202020204" pitchFamily="34" charset="0"/>
              </a:rPr>
              <a:t>Introduction  </a:t>
            </a:r>
          </a:p>
          <a:p>
            <a:pPr algn="l"/>
            <a:r>
              <a:rPr lang="en-GB" sz="2000" dirty="0">
                <a:latin typeface="Arial" panose="020B0604020202020204" pitchFamily="34" charset="0"/>
                <a:cs typeface="Arial" panose="020B0604020202020204" pitchFamily="34" charset="0"/>
              </a:rPr>
              <a:t>This report is aimed at health and social care probational working with older adults aged 65 and over who are experiencing physical health condition. The focus of this report is on older people living in a dementia care home, setting where residents often experiences cognitive decline emotional distress, changes in behaviour. And reduce independence play a vital role in understanding these changes and informing effective, person – centred care.</a:t>
            </a:r>
          </a:p>
          <a:p>
            <a:pPr algn="l"/>
            <a:r>
              <a:rPr lang="en-GB" sz="2000" dirty="0">
                <a:latin typeface="Arial" panose="020B0604020202020204" pitchFamily="34" charset="0"/>
                <a:cs typeface="Arial" panose="020B0604020202020204" pitchFamily="34" charset="0"/>
              </a:rPr>
              <a:t>This report provides an overview of two relevant psychological theories and two psychological therapies. It critically evaluates how these approaches can be applied in dementia care settings to support older adults, improv wellbeing, and help professionals respond effectively to psychological and behavioural challenges.</a:t>
            </a:r>
          </a:p>
          <a:p>
            <a:pPr algn="l"/>
            <a:endParaRPr lang="en-GB" sz="2000" b="1"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a:p>
            <a:pPr algn="l"/>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CE7E-2B97-B70C-42E7-0755D3AD162A}"/>
              </a:ext>
            </a:extLst>
          </p:cNvPr>
          <p:cNvSpPr>
            <a:spLocks noGrp="1"/>
          </p:cNvSpPr>
          <p:nvPr>
            <p:ph type="title"/>
          </p:nvPr>
        </p:nvSpPr>
        <p:spPr>
          <a:xfrm>
            <a:off x="484632" y="365125"/>
            <a:ext cx="10515600" cy="1325563"/>
          </a:xfrm>
        </p:spPr>
        <p:txBody>
          <a:bodyPr>
            <a:normAutofit/>
          </a:bodyPr>
          <a:lstStyle/>
          <a:p>
            <a:r>
              <a:rPr lang="en-GB" sz="2800" dirty="0"/>
              <a:t>Context :older adults living in a dementia care home </a:t>
            </a:r>
          </a:p>
        </p:txBody>
      </p:sp>
      <p:sp>
        <p:nvSpPr>
          <p:cNvPr id="3" name="Content Placeholder 2">
            <a:extLst>
              <a:ext uri="{FF2B5EF4-FFF2-40B4-BE49-F238E27FC236}">
                <a16:creationId xmlns:a16="http://schemas.microsoft.com/office/drawing/2014/main" id="{F9E06FCD-176B-A8E7-70B2-65D3064FA74C}"/>
              </a:ext>
            </a:extLst>
          </p:cNvPr>
          <p:cNvSpPr>
            <a:spLocks noGrp="1"/>
          </p:cNvSpPr>
          <p:nvPr>
            <p:ph idx="1"/>
          </p:nvPr>
        </p:nvSpPr>
        <p:spPr>
          <a:xfrm>
            <a:off x="484632" y="1386713"/>
            <a:ext cx="10515600" cy="4351338"/>
          </a:xfrm>
        </p:spPr>
        <p:txBody>
          <a:bodyPr>
            <a:normAutofit/>
          </a:bodyPr>
          <a:lstStyle/>
          <a:p>
            <a:pPr marL="0" indent="0">
              <a:buNone/>
            </a:pPr>
            <a:r>
              <a:rPr lang="en-GB" sz="2400" dirty="0"/>
              <a:t>Dementia is a progressive psychological and neuroglial condition that affects memory. Thinking behaviour and the ability to perform everyday activates. Older adult living in dementia care homes often experience anxiety, depression, confusion, aggression, and behavioural changes such as aggression or withdrawal. These symptoms can be distressing for both residents and care staff.</a:t>
            </a:r>
          </a:p>
          <a:p>
            <a:pPr marL="0" indent="0">
              <a:buNone/>
            </a:pPr>
            <a:r>
              <a:rPr lang="en-GB" sz="2400" dirty="0"/>
              <a:t>Health and social care probational psychological theories that explain behaviour, emotional needs and coping mechanisms in later life. Applying psychological research allows professional to move beyond task focuses care and adopt holistic compassionate, and evidence-based approaches.</a:t>
            </a:r>
          </a:p>
        </p:txBody>
      </p:sp>
    </p:spTree>
    <p:extLst>
      <p:ext uri="{BB962C8B-B14F-4D97-AF65-F5344CB8AC3E}">
        <p14:creationId xmlns:p14="http://schemas.microsoft.com/office/powerpoint/2010/main" val="3732658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D0C2-8D96-3063-FB86-E1B9B26FC77F}"/>
              </a:ext>
            </a:extLst>
          </p:cNvPr>
          <p:cNvSpPr>
            <a:spLocks noGrp="1"/>
          </p:cNvSpPr>
          <p:nvPr>
            <p:ph type="title"/>
          </p:nvPr>
        </p:nvSpPr>
        <p:spPr>
          <a:xfrm>
            <a:off x="475488" y="-1134491"/>
            <a:ext cx="11241024" cy="8205851"/>
          </a:xfrm>
        </p:spPr>
        <p:txBody>
          <a:bodyPr>
            <a:normAutofit/>
          </a:bodyPr>
          <a:lstStyle/>
          <a:p>
            <a:r>
              <a:rPr lang="en-GB" sz="2800" dirty="0"/>
              <a:t>Overview of two psychological theory</a:t>
            </a:r>
            <a:br>
              <a:rPr lang="en-GB" sz="2800" dirty="0"/>
            </a:br>
            <a:br>
              <a:rPr lang="en-GB" sz="2800" dirty="0"/>
            </a:br>
            <a:r>
              <a:rPr lang="en-GB" sz="2400" dirty="0"/>
              <a:t>Theory 1: Erikson psychosocial theory integrity vs Despair </a:t>
            </a:r>
            <a:br>
              <a:rPr lang="en-GB" sz="2400" dirty="0"/>
            </a:br>
            <a:r>
              <a:rPr lang="en-GB" sz="2400" dirty="0"/>
              <a:t>Erik Erikson psychosocial theory suggests that individual progress through eight stages of development across the lifespan. The final stage, integrity vs  Despair, occurs in order adulthood. At this stage individual reflect on their lives and either develop a sense of satisfaction and acceptance (integrity) or experience regret, sadness, and despair.</a:t>
            </a:r>
            <a:br>
              <a:rPr lang="en-GB" sz="2400" dirty="0"/>
            </a:br>
            <a:br>
              <a:rPr lang="en-GB" sz="2400" dirty="0"/>
            </a:br>
            <a:r>
              <a:rPr lang="en-GB" sz="2400" dirty="0"/>
              <a:t>For adults aged 65 and over, particularly those living with dementia, this stage is highly relevant. Cognitive decline and lose independence can increase feeling of despair, especially if individuals feels they have lost purpose or identity. Understanding this theory helps professionals recognise the emotional needs of older adults and the importance of supporting self-worth and dignity. </a:t>
            </a:r>
          </a:p>
        </p:txBody>
      </p:sp>
    </p:spTree>
    <p:extLst>
      <p:ext uri="{BB962C8B-B14F-4D97-AF65-F5344CB8AC3E}">
        <p14:creationId xmlns:p14="http://schemas.microsoft.com/office/powerpoint/2010/main" val="2758363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D107-2A61-81D7-3105-09E792F5D2E1}"/>
              </a:ext>
            </a:extLst>
          </p:cNvPr>
          <p:cNvSpPr>
            <a:spLocks noGrp="1"/>
          </p:cNvSpPr>
          <p:nvPr>
            <p:ph type="title"/>
          </p:nvPr>
        </p:nvSpPr>
        <p:spPr/>
        <p:txBody>
          <a:bodyPr>
            <a:normAutofit/>
          </a:bodyPr>
          <a:lstStyle/>
          <a:p>
            <a:r>
              <a:rPr lang="en-GB" sz="2800" dirty="0"/>
              <a:t>Theory 2 : Attachment theory (Bowlby)</a:t>
            </a:r>
          </a:p>
        </p:txBody>
      </p:sp>
      <p:sp>
        <p:nvSpPr>
          <p:cNvPr id="3" name="Content Placeholder 2">
            <a:extLst>
              <a:ext uri="{FF2B5EF4-FFF2-40B4-BE49-F238E27FC236}">
                <a16:creationId xmlns:a16="http://schemas.microsoft.com/office/drawing/2014/main" id="{6AE338E7-A57F-243D-13B5-E824AA83624E}"/>
              </a:ext>
            </a:extLst>
          </p:cNvPr>
          <p:cNvSpPr>
            <a:spLocks noGrp="1"/>
          </p:cNvSpPr>
          <p:nvPr>
            <p:ph idx="1"/>
          </p:nvPr>
        </p:nvSpPr>
        <p:spPr>
          <a:xfrm>
            <a:off x="499872" y="1219200"/>
            <a:ext cx="10853928" cy="4957763"/>
          </a:xfrm>
        </p:spPr>
        <p:txBody>
          <a:bodyPr>
            <a:normAutofit/>
          </a:bodyPr>
          <a:lstStyle/>
          <a:p>
            <a:pPr marL="0" indent="0">
              <a:buNone/>
            </a:pPr>
            <a:r>
              <a:rPr lang="en-GB" sz="2400" dirty="0"/>
              <a:t>Attachment theory, originally developed by John Bowlby, focuses on the importance of emotional bonds and secure relationships. Although often associated with childhood, research shows that attachment needs remain important throughout adulthood and into later life.</a:t>
            </a:r>
          </a:p>
          <a:p>
            <a:pPr marL="0" indent="0">
              <a:buNone/>
            </a:pPr>
            <a:r>
              <a:rPr lang="en-GB" sz="2400" dirty="0"/>
              <a:t>Older adult with dementia may experience height ended, fear, and memory loss. Changes in environment, behaviours. Understanding attachment behaviours. Understanding attachment theory helps professionals interpret behaviours such as clinginess, agitation, or resistance to care as expressions of emotional need rather than deliberate challenging behaviour.</a:t>
            </a:r>
          </a:p>
        </p:txBody>
      </p:sp>
    </p:spTree>
    <p:extLst>
      <p:ext uri="{BB962C8B-B14F-4D97-AF65-F5344CB8AC3E}">
        <p14:creationId xmlns:p14="http://schemas.microsoft.com/office/powerpoint/2010/main" val="1166003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01AA-ABB2-BDA9-3837-BDB02755C2B8}"/>
              </a:ext>
            </a:extLst>
          </p:cNvPr>
          <p:cNvSpPr>
            <a:spLocks noGrp="1"/>
          </p:cNvSpPr>
          <p:nvPr>
            <p:ph type="title"/>
          </p:nvPr>
        </p:nvSpPr>
        <p:spPr>
          <a:xfrm>
            <a:off x="524256" y="365125"/>
            <a:ext cx="10829544" cy="1325563"/>
          </a:xfrm>
        </p:spPr>
        <p:txBody>
          <a:bodyPr>
            <a:normAutofit/>
          </a:bodyPr>
          <a:lstStyle/>
          <a:p>
            <a:r>
              <a:rPr lang="en-GB" sz="2800" dirty="0"/>
              <a:t>Psychological therapies relevant to older adults </a:t>
            </a:r>
          </a:p>
        </p:txBody>
      </p:sp>
      <p:sp>
        <p:nvSpPr>
          <p:cNvPr id="3" name="Content Placeholder 2">
            <a:extLst>
              <a:ext uri="{FF2B5EF4-FFF2-40B4-BE49-F238E27FC236}">
                <a16:creationId xmlns:a16="http://schemas.microsoft.com/office/drawing/2014/main" id="{D5D3BCF6-9AF7-3B83-000E-343311794254}"/>
              </a:ext>
            </a:extLst>
          </p:cNvPr>
          <p:cNvSpPr>
            <a:spLocks noGrp="1"/>
          </p:cNvSpPr>
          <p:nvPr>
            <p:ph idx="1"/>
          </p:nvPr>
        </p:nvSpPr>
        <p:spPr>
          <a:xfrm>
            <a:off x="524256" y="1341120"/>
            <a:ext cx="11509248" cy="5364480"/>
          </a:xfrm>
        </p:spPr>
        <p:txBody>
          <a:bodyPr>
            <a:normAutofit/>
          </a:bodyPr>
          <a:lstStyle/>
          <a:p>
            <a:pPr marL="0" indent="0">
              <a:buNone/>
            </a:pPr>
            <a:r>
              <a:rPr lang="en-GB" sz="2400" dirty="0"/>
              <a:t>Therapy 1: cognitive behavioural therapy (CBT) cognitive behavioural therapy is a widely used psychological therapy that crocuses on the relationship between thoughts, feelings for older adults and can be effective in managing anxiety and depression which commonly co-occur with dementia in its early stages.</a:t>
            </a:r>
          </a:p>
          <a:p>
            <a:pPr marL="0" indent="0">
              <a:buNone/>
            </a:pPr>
            <a:r>
              <a:rPr lang="en-GB" sz="2400" dirty="0"/>
              <a:t>For adult aged 65 and over CBT can help challenge negative thought pattens related to ageing illness, and loss of independence. Simplified CBT approaches focusing on emotional reassurance and coping strategies, are particularly suitable for individuals with mild to moderate cognitive impairment.</a:t>
            </a:r>
          </a:p>
          <a:p>
            <a:pPr marL="0" indent="0">
              <a:buNone/>
            </a:pPr>
            <a:r>
              <a:rPr lang="en-GB" sz="2400" dirty="0"/>
              <a:t>Therapy 2 reminiscence therapy </a:t>
            </a:r>
          </a:p>
          <a:p>
            <a:pPr marL="0" indent="0">
              <a:buNone/>
            </a:pPr>
            <a:r>
              <a:rPr lang="en-GB" sz="2400" dirty="0"/>
              <a:t>Reminiscence therapies involves encouraging individuals to recall and discuss past  experiencing, often using photographs, music or familiar objects. This therapy is especially relevant for older adults with dementia as long –team memories are often preserved longer then short- memory.</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893476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AEBA9-3D69-4330-DF8C-E714A1429502}"/>
              </a:ext>
            </a:extLst>
          </p:cNvPr>
          <p:cNvSpPr>
            <a:spLocks noGrp="1"/>
          </p:cNvSpPr>
          <p:nvPr>
            <p:ph type="title"/>
          </p:nvPr>
        </p:nvSpPr>
        <p:spPr/>
        <p:txBody>
          <a:bodyPr>
            <a:normAutofit/>
          </a:bodyPr>
          <a:lstStyle/>
          <a:p>
            <a:r>
              <a:rPr lang="en-GB" sz="2800" dirty="0"/>
              <a:t>Application in health and social care practice</a:t>
            </a:r>
          </a:p>
        </p:txBody>
      </p:sp>
      <p:sp>
        <p:nvSpPr>
          <p:cNvPr id="3" name="Content Placeholder 2">
            <a:extLst>
              <a:ext uri="{FF2B5EF4-FFF2-40B4-BE49-F238E27FC236}">
                <a16:creationId xmlns:a16="http://schemas.microsoft.com/office/drawing/2014/main" id="{B50223F2-093B-9DF5-DB05-FF15210D9D51}"/>
              </a:ext>
            </a:extLst>
          </p:cNvPr>
          <p:cNvSpPr>
            <a:spLocks noGrp="1"/>
          </p:cNvSpPr>
          <p:nvPr>
            <p:ph idx="1"/>
          </p:nvPr>
        </p:nvSpPr>
        <p:spPr>
          <a:xfrm>
            <a:off x="387096" y="1472057"/>
            <a:ext cx="10515600" cy="4351338"/>
          </a:xfrm>
        </p:spPr>
        <p:txBody>
          <a:bodyPr/>
          <a:lstStyle/>
          <a:p>
            <a:r>
              <a:rPr lang="en-GB" dirty="0"/>
              <a:t>Appling Erikson theory in dementia care </a:t>
            </a:r>
          </a:p>
          <a:p>
            <a:pPr marL="0" indent="0">
              <a:buNone/>
            </a:pPr>
            <a:r>
              <a:rPr lang="en-GB" sz="2400" dirty="0"/>
              <a:t>In dementia care homes, Erikson theory can be applied by supporting residents to work reflect positively in their lives. Life story work, memory boxes, and reminiscence activates help individuals maintain identity and reduce fallings of personal despair. For example, care staff may use personal history information to tailor conversation and activates, promoting dignity send emotional comfort</a:t>
            </a:r>
          </a:p>
          <a:p>
            <a:pPr marL="0" indent="0">
              <a:buNone/>
            </a:pPr>
            <a:endParaRPr lang="en-GB" sz="2400" dirty="0"/>
          </a:p>
          <a:p>
            <a:pPr marL="0" indent="0">
              <a:buNone/>
            </a:pPr>
            <a:r>
              <a:rPr lang="en-GB" sz="2400" dirty="0"/>
              <a:t>Critically, while dementia limit cognitive reflection, emotions validation remains essential professional must adapt approaches to the individual cognitive ability. Ensuring that support is meaningful and not overwhelming.</a:t>
            </a:r>
          </a:p>
        </p:txBody>
      </p:sp>
    </p:spTree>
    <p:extLst>
      <p:ext uri="{BB962C8B-B14F-4D97-AF65-F5344CB8AC3E}">
        <p14:creationId xmlns:p14="http://schemas.microsoft.com/office/powerpoint/2010/main" val="2345260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1374B-B634-4A1A-2C02-2F985225EF67}"/>
              </a:ext>
            </a:extLst>
          </p:cNvPr>
          <p:cNvSpPr>
            <a:spLocks noGrp="1"/>
          </p:cNvSpPr>
          <p:nvPr>
            <p:ph type="title"/>
          </p:nvPr>
        </p:nvSpPr>
        <p:spPr>
          <a:xfrm>
            <a:off x="426720" y="0"/>
            <a:ext cx="10741152" cy="1719707"/>
          </a:xfrm>
        </p:spPr>
        <p:txBody>
          <a:bodyPr>
            <a:normAutofit/>
          </a:bodyPr>
          <a:lstStyle/>
          <a:p>
            <a:r>
              <a:rPr lang="en-GB" sz="2800" dirty="0"/>
              <a:t>Using psychological therapies in dementia care settings</a:t>
            </a:r>
            <a:br>
              <a:rPr lang="en-GB" sz="2800" dirty="0"/>
            </a:br>
            <a:r>
              <a:rPr lang="en-GB" sz="2800" dirty="0"/>
              <a:t> </a:t>
            </a:r>
          </a:p>
        </p:txBody>
      </p:sp>
      <p:sp>
        <p:nvSpPr>
          <p:cNvPr id="3" name="Content Placeholder 2">
            <a:extLst>
              <a:ext uri="{FF2B5EF4-FFF2-40B4-BE49-F238E27FC236}">
                <a16:creationId xmlns:a16="http://schemas.microsoft.com/office/drawing/2014/main" id="{7603DB79-45CB-8409-41C6-ECF14D892C47}"/>
              </a:ext>
            </a:extLst>
          </p:cNvPr>
          <p:cNvSpPr>
            <a:spLocks noGrp="1"/>
          </p:cNvSpPr>
          <p:nvPr>
            <p:ph idx="1"/>
          </p:nvPr>
        </p:nvSpPr>
        <p:spPr>
          <a:xfrm>
            <a:off x="426720" y="1121664"/>
            <a:ext cx="11618976" cy="6839712"/>
          </a:xfrm>
        </p:spPr>
        <p:txBody>
          <a:bodyPr>
            <a:noAutofit/>
          </a:bodyPr>
          <a:lstStyle/>
          <a:p>
            <a:pPr marL="0" indent="0">
              <a:buNone/>
            </a:pPr>
            <a:r>
              <a:rPr lang="en-GB" sz="2400" dirty="0"/>
              <a:t>CBT techniques can be applied information by care staff through reassurance, positive reinforcement, and helping residents reframe distressing thoughts. For example, validating emotions and gently redirecting focus can reduce anxiety. Reminiscence therapy can be integrated into daily routines, such as group activates or one to one sessions. Playing familiar music or discussing and improve mood. Research shows that reminiscence therapy can enhance communication Abd reduce behavioural symptoms in dementia care.</a:t>
            </a:r>
          </a:p>
          <a:p>
            <a:pPr marL="0" indent="0">
              <a:buNone/>
            </a:pPr>
            <a:r>
              <a:rPr lang="en-GB" sz="2400" dirty="0"/>
              <a:t>Applying attachment theory in practice                                             </a:t>
            </a:r>
          </a:p>
          <a:p>
            <a:pPr marL="0" indent="0">
              <a:buNone/>
            </a:pPr>
            <a:r>
              <a:rPr lang="en-GB" sz="2400" dirty="0"/>
              <a:t>Attachment theory helps professionals understand behaviours such as distress during personal care or anxiety when familiar staff are absent. Consistent staffing predictable routines and warm communication can promote feelings of safety and  security. </a:t>
            </a:r>
          </a:p>
          <a:p>
            <a:pPr marL="0" indent="0">
              <a:buNone/>
            </a:pPr>
            <a:r>
              <a:rPr lang="en-GB" sz="2400" dirty="0"/>
              <a:t>For example, assigning key workers to residents allows trusting relationship to develop. This reduces anxiety and behavioural distress, improving both resident wellbeing and care outcomes. However staffing shortages can limit consistency highlighting the need for organisational commitment to person –centred care.</a:t>
            </a:r>
          </a:p>
        </p:txBody>
      </p:sp>
    </p:spTree>
    <p:extLst>
      <p:ext uri="{BB962C8B-B14F-4D97-AF65-F5344CB8AC3E}">
        <p14:creationId xmlns:p14="http://schemas.microsoft.com/office/powerpoint/2010/main" val="2760958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CE2B-DCDC-F915-60DA-4EDCBFACCC01}"/>
              </a:ext>
            </a:extLst>
          </p:cNvPr>
          <p:cNvSpPr>
            <a:spLocks noGrp="1"/>
          </p:cNvSpPr>
          <p:nvPr>
            <p:ph type="title"/>
          </p:nvPr>
        </p:nvSpPr>
        <p:spPr>
          <a:xfrm>
            <a:off x="329184" y="-2877947"/>
            <a:ext cx="11116056" cy="8876411"/>
          </a:xfrm>
        </p:spPr>
        <p:txBody>
          <a:bodyPr>
            <a:normAutofit/>
          </a:bodyPr>
          <a:lstStyle/>
          <a:p>
            <a:r>
              <a:rPr lang="en-GB" sz="2800" dirty="0"/>
              <a:t>Critical Evaluation </a:t>
            </a:r>
          </a:p>
        </p:txBody>
      </p:sp>
      <p:sp>
        <p:nvSpPr>
          <p:cNvPr id="3" name="Content Placeholder 2">
            <a:extLst>
              <a:ext uri="{FF2B5EF4-FFF2-40B4-BE49-F238E27FC236}">
                <a16:creationId xmlns:a16="http://schemas.microsoft.com/office/drawing/2014/main" id="{D6673F67-2D48-ADE8-6E59-03057C7BB99D}"/>
              </a:ext>
            </a:extLst>
          </p:cNvPr>
          <p:cNvSpPr>
            <a:spLocks noGrp="1"/>
          </p:cNvSpPr>
          <p:nvPr>
            <p:ph idx="1"/>
          </p:nvPr>
        </p:nvSpPr>
        <p:spPr>
          <a:xfrm>
            <a:off x="329184" y="1909128"/>
            <a:ext cx="11116056" cy="6852539"/>
          </a:xfrm>
        </p:spPr>
        <p:txBody>
          <a:bodyPr>
            <a:normAutofit/>
          </a:bodyPr>
          <a:lstStyle/>
          <a:p>
            <a:pPr marL="0" indent="0">
              <a:buNone/>
            </a:pPr>
            <a:r>
              <a:rPr lang="en-GB" sz="2000" dirty="0"/>
              <a:t>While psychological theories and therapies provide valuable frameworks, they must be adapted to the realities of dementia care. Cognitive decline limits the effectiveness of some therapies, requiring flexibility and creativity from probational. Training and supervision are essential to ensure staff understand to ensure staff understand how to apply these approaches ethically and effectively.  </a:t>
            </a:r>
          </a:p>
          <a:p>
            <a:pPr marL="0" indent="0">
              <a:buNone/>
            </a:pPr>
            <a:r>
              <a:rPr lang="en-GB" sz="2000" dirty="0"/>
              <a:t>Despite limitation, psychological theories enhance understanding of behaviour and reduce reliance on restriction or medication-based intervention. Rhey support holistic, compassionate care that priorities emotional wellbeing.</a:t>
            </a:r>
          </a:p>
        </p:txBody>
      </p:sp>
    </p:spTree>
    <p:extLst>
      <p:ext uri="{BB962C8B-B14F-4D97-AF65-F5344CB8AC3E}">
        <p14:creationId xmlns:p14="http://schemas.microsoft.com/office/powerpoint/2010/main" val="2967507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0C27E-1BC0-9F2C-53AB-A616BC0CD640}"/>
              </a:ext>
            </a:extLst>
          </p:cNvPr>
          <p:cNvSpPr>
            <a:spLocks noGrp="1"/>
          </p:cNvSpPr>
          <p:nvPr>
            <p:ph type="title"/>
          </p:nvPr>
        </p:nvSpPr>
        <p:spPr/>
        <p:txBody>
          <a:bodyPr>
            <a:normAutofit/>
          </a:bodyPr>
          <a:lstStyle/>
          <a:p>
            <a:r>
              <a:rPr lang="en-GB" sz="2800" dirty="0"/>
              <a:t>Critical Evaluation of psychological theories in a dementia care home setting </a:t>
            </a:r>
          </a:p>
        </p:txBody>
      </p:sp>
      <p:sp>
        <p:nvSpPr>
          <p:cNvPr id="3" name="Content Placeholder 2">
            <a:extLst>
              <a:ext uri="{FF2B5EF4-FFF2-40B4-BE49-F238E27FC236}">
                <a16:creationId xmlns:a16="http://schemas.microsoft.com/office/drawing/2014/main" id="{34585C57-CA55-3B61-ED09-D6BED16DF157}"/>
              </a:ext>
            </a:extLst>
          </p:cNvPr>
          <p:cNvSpPr>
            <a:spLocks noGrp="1"/>
          </p:cNvSpPr>
          <p:nvPr>
            <p:ph idx="1"/>
          </p:nvPr>
        </p:nvSpPr>
        <p:spPr/>
        <p:txBody>
          <a:bodyPr>
            <a:normAutofit fontScale="85000" lnSpcReduction="20000"/>
          </a:bodyPr>
          <a:lstStyle/>
          <a:p>
            <a:pPr marL="0" indent="0">
              <a:buNone/>
            </a:pPr>
            <a:r>
              <a:rPr lang="en-GB" dirty="0"/>
              <a:t>Psychological theories play a curial role in supporting older adults aged 65 and over who are living with dementia in health and social care settings. Two key theories that are particularly relevant are Erikson psychosocial theory (integrity vs Despair)and attachment theory. When applied effectively, these theories help professionals understand behaviour, emotional needs, and appropriate care responses.</a:t>
            </a:r>
          </a:p>
          <a:p>
            <a:pPr marL="0" indent="0">
              <a:buNone/>
            </a:pPr>
            <a:r>
              <a:rPr lang="en-GB" dirty="0"/>
              <a:t>Eriksons  stage of integrity versus despair focuses on how older adults' reflection on their lives. In a dementia of loss, confusion, and  reduced self- worth due to cognitive decline and dependence on others. Applying Erikson theory allows professionals to recognise that behaviours such withdrawal low mood, origination may be linked to feeling of despair rather than deliberate non –cooperation. For example, care staff can use life story work and reminiscence. activities to support residents in maintaining a sense of identity and purpose. Discussing past achievements or meaningful life events can improve  mood and emotional wellbeing.</a:t>
            </a:r>
          </a:p>
        </p:txBody>
      </p:sp>
    </p:spTree>
    <p:extLst>
      <p:ext uri="{BB962C8B-B14F-4D97-AF65-F5344CB8AC3E}">
        <p14:creationId xmlns:p14="http://schemas.microsoft.com/office/powerpoint/2010/main" val="469047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A9C763-1C24-B3DD-A690-E78E1861B92F}"/>
              </a:ext>
            </a:extLst>
          </p:cNvPr>
          <p:cNvSpPr>
            <a:spLocks noGrp="1"/>
          </p:cNvSpPr>
          <p:nvPr>
            <p:ph idx="1"/>
          </p:nvPr>
        </p:nvSpPr>
        <p:spPr>
          <a:xfrm>
            <a:off x="341376" y="1240536"/>
            <a:ext cx="11753088" cy="7159752"/>
          </a:xfrm>
        </p:spPr>
        <p:txBody>
          <a:bodyPr>
            <a:noAutofit/>
          </a:bodyPr>
          <a:lstStyle/>
          <a:p>
            <a:pPr marL="0" indent="0">
              <a:buNone/>
            </a:pPr>
            <a:r>
              <a:rPr lang="en-GB" sz="2400" dirty="0"/>
              <a:t>However, a limitation of this that advanced dementia may reduce the individual's ability to reflect cognitively. Therefore, professionals must adapt interventions to focus on emotional validation rather than verbal reflection.</a:t>
            </a:r>
          </a:p>
          <a:p>
            <a:pPr marL="0" indent="0">
              <a:buNone/>
            </a:pPr>
            <a:r>
              <a:rPr lang="en-GB" sz="2400" dirty="0"/>
              <a:t>Attachment theory is highly valuable in dementia care as it explains </a:t>
            </a:r>
            <a:r>
              <a:rPr lang="en-GB" sz="2000" dirty="0"/>
              <a:t>behaviours</a:t>
            </a:r>
            <a:r>
              <a:rPr lang="en-GB" sz="2400" dirty="0"/>
              <a:t> related to fear, anxiety with dementia may display behaviours such as clinginess, resistance to care, or distress then unfamiliar staff are present. Understanding attachment theory helps professionals interpret these behaviours as expressions of unmet emotional needs rather than challenging behaviours. In practice, consistent staffing predictable routines and assigning key workers can promote a sense of safety and trust. For example, a resident who becomes agitated during personal care may respond more positively when supported by a familiar caregiver. A challenge in applying attachment theory is staffing shortages, which can disrupt consistency and emotional security.</a:t>
            </a:r>
          </a:p>
        </p:txBody>
      </p:sp>
    </p:spTree>
    <p:extLst>
      <p:ext uri="{BB962C8B-B14F-4D97-AF65-F5344CB8AC3E}">
        <p14:creationId xmlns:p14="http://schemas.microsoft.com/office/powerpoint/2010/main" val="2604072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838200" y="365125"/>
            <a:ext cx="10515600" cy="2402459"/>
          </a:xfrm>
        </p:spPr>
        <p:txBody>
          <a:bodyPr>
            <a:normAutofit/>
          </a:bodyPr>
          <a:lstStyle/>
          <a:p>
            <a:r>
              <a:rPr lang="en-GB" sz="2400" dirty="0"/>
              <a:t> critically, both theorems support a person-centred approach  and reduce the likelihood of restrictive or medication-based intervention . They enable probational to respond with empathy improve communication, and tailor care to individual psychological theories in dementia care enhances understanding improves behaviour management and supports the emotional wellbeing of older adults.</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838200" y="3428999"/>
            <a:ext cx="10515600" cy="2747963"/>
          </a:xfrm>
        </p:spPr>
        <p:txBody>
          <a:bodyPr>
            <a:normAutofit fontScale="77500" lnSpcReduction="20000"/>
          </a:bodyPr>
          <a:lstStyle/>
          <a:p>
            <a:pPr marL="0" indent="0">
              <a:buNone/>
            </a:pPr>
            <a:r>
              <a:rPr lang="en-GB" sz="4000" dirty="0"/>
              <a:t>Conclusion </a:t>
            </a:r>
          </a:p>
          <a:p>
            <a:pPr marL="0" indent="0">
              <a:buNone/>
            </a:pPr>
            <a:r>
              <a:rPr lang="en-GB" dirty="0"/>
              <a:t>This report has demonstrated how psychological theories and research can be used to support older adults aged 6s and over living in a dementia care home. Erikson psychosocial these and attachment  theory provide insight into emotional and behavioural needs, while CBT and reminiscence therapy offer practical, evidence- based interventions. </a:t>
            </a:r>
          </a:p>
          <a:p>
            <a:pPr marL="0" indent="0">
              <a:buNone/>
            </a:pPr>
            <a:r>
              <a:rPr lang="en-GB" dirty="0"/>
              <a:t>By applying these approaches, health and social care probational can improve psychological wellbeing reduce distress and promote dignity and quality of for older adults with dementia.</a:t>
            </a:r>
          </a:p>
        </p:txBody>
      </p:sp>
    </p:spTree>
    <p:extLst>
      <p:ext uri="{BB962C8B-B14F-4D97-AF65-F5344CB8AC3E}">
        <p14:creationId xmlns:p14="http://schemas.microsoft.com/office/powerpoint/2010/main" val="2390117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658368" y="-158495"/>
            <a:ext cx="10558272" cy="2231136"/>
          </a:xfrm>
        </p:spPr>
        <p:txBody>
          <a:bodyPr/>
          <a:lstStyle/>
          <a:p>
            <a:r>
              <a:rPr lang="en-GB" sz="2800" dirty="0"/>
              <a:t>Reafference</a:t>
            </a:r>
            <a:r>
              <a:rPr lang="en-GB" dirty="0"/>
              <a:t> </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438912" y="1426464"/>
            <a:ext cx="11753088" cy="5590032"/>
          </a:xfrm>
        </p:spPr>
        <p:txBody>
          <a:bodyPr>
            <a:normAutofit/>
          </a:bodyPr>
          <a:lstStyle/>
          <a:p>
            <a:pPr marL="0" indent="0">
              <a:buNone/>
            </a:pPr>
            <a:r>
              <a:rPr lang="en-GB" sz="2400" dirty="0"/>
              <a:t> Bowlby, J. (1988)  A Secure Base; Base; Parent –Child Attachment and Healthy Human. Development. London; Routledge. </a:t>
            </a:r>
          </a:p>
          <a:p>
            <a:pPr marL="0" indent="0">
              <a:buNone/>
            </a:pPr>
            <a:r>
              <a:rPr lang="en-GB" sz="2400" dirty="0"/>
              <a:t>Erikson, E.H (1997) the life Cycle completed. New York : </a:t>
            </a:r>
            <a:r>
              <a:rPr lang="en-GB" sz="2400" dirty="0" err="1"/>
              <a:t>W.W.Norton</a:t>
            </a:r>
            <a:r>
              <a:rPr lang="en-GB" sz="2400" dirty="0"/>
              <a:t>.</a:t>
            </a:r>
          </a:p>
          <a:p>
            <a:pPr marL="0" indent="0">
              <a:buNone/>
            </a:pPr>
            <a:r>
              <a:rPr lang="en-GB" sz="2400" dirty="0"/>
              <a:t>Kitwood, T (1997) Dementia reconsidered: the person comes first Buckingham : open university press.</a:t>
            </a:r>
          </a:p>
          <a:p>
            <a:pPr marL="0" indent="0">
              <a:buNone/>
            </a:pPr>
            <a:r>
              <a:rPr lang="en-GB" sz="2400" dirty="0"/>
              <a:t>Moon, J (2013) Reflection in learning and professional Development London Routledge</a:t>
            </a:r>
          </a:p>
          <a:p>
            <a:pPr marL="0" indent="0">
              <a:buNone/>
            </a:pPr>
            <a:r>
              <a:rPr lang="en-GB" sz="2400" dirty="0"/>
              <a:t>National institute for Health Care excellence (NICE) (2018) Dementia: assessment, management and support for people living with dementia and they're for people living with dementia and their carers.London.nice.</a:t>
            </a:r>
          </a:p>
          <a:p>
            <a:pPr marL="0" indent="0">
              <a:buNone/>
            </a:pPr>
            <a:r>
              <a:rPr lang="en-GB" sz="2400" dirty="0"/>
              <a:t>Woods, B, Ophilbin,E.M,Spector A.E and </a:t>
            </a:r>
            <a:r>
              <a:rPr lang="en-GB" sz="2400" dirty="0" err="1"/>
              <a:t>orrell,M</a:t>
            </a:r>
            <a:r>
              <a:rPr lang="en-GB" sz="2400" dirty="0"/>
              <a:t>.(2018)Remininiscence therapy for dementia; Cochrane Databases of Systematic reviews, 3,CD00112.</a:t>
            </a:r>
          </a:p>
          <a:p>
            <a:pPr marL="0" indent="0">
              <a:buNone/>
            </a:pPr>
            <a:endParaRPr lang="en-GB" sz="20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395</TotalTime>
  <Words>1649</Words>
  <Application>Microsoft Office PowerPoint</Application>
  <PresentationFormat>Widescreen</PresentationFormat>
  <Paragraphs>62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  Student name: Hanan Mohamed Nur  Student number: 2430827  Lecturer’s name: Shaila Hussain  </vt:lpstr>
      <vt:lpstr>Context :older adults living in a dementia care home </vt:lpstr>
      <vt:lpstr>Overview of two psychological theory  Theory 1: Erikson psychosocial theory integrity vs Despair  Erik Erikson psychosocial theory suggests that individual progress through eight stages of development across the lifespan. The final stage, integrity vs  Despair, occurs in order adulthood. At this stage individual reflect on their lives and either develop a sense of satisfaction and acceptance (integrity) or experience regret, sadness, and despair.  For adults aged 65 and over, particularly those living with dementia, this stage is highly relevant. Cognitive decline and lose independence can increase feeling of despair, especially if individuals feels they have lost purpose or identity. Understanding this theory helps professionals recognise the emotional needs of older adults and the importance of supporting self-worth and dignity. </vt:lpstr>
      <vt:lpstr>Theory 2 : Attachment theory (Bowlby)</vt:lpstr>
      <vt:lpstr>Psychological therapies relevant to older adults </vt:lpstr>
      <vt:lpstr>Application in health and social care practice</vt:lpstr>
      <vt:lpstr>Using psychological therapies in dementia care settings  </vt:lpstr>
      <vt:lpstr>Critical Evaluation </vt:lpstr>
      <vt:lpstr>Critical Evaluation of psychological theories in a dementia care home setting </vt:lpstr>
      <vt:lpstr>PowerPoint Presentation</vt:lpstr>
      <vt:lpstr> critically, both theorems support a person-centred approach  and reduce the likelihood of restrictive or medication-based intervention . They enable probational to respond with empathy improve communication, and tailor care to individual psychological theories in dementia care enhances understanding improves behaviour management and supports the emotional wellbeing of older adults.</vt:lpstr>
      <vt:lpstr>Reafference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Hanan Mohamed'Nur (2430827)</cp:lastModifiedBy>
  <cp:revision>10</cp:revision>
  <dcterms:created xsi:type="dcterms:W3CDTF">2025-10-14T20:52:47Z</dcterms:created>
  <dcterms:modified xsi:type="dcterms:W3CDTF">2025-12-19T09:54:15Z</dcterms:modified>
</cp:coreProperties>
</file>