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4" r:id="rId1"/>
  </p:sldMasterIdLst>
  <p:notesMasterIdLst>
    <p:notesMasterId r:id="rId32"/>
  </p:notesMasterIdLst>
  <p:handoutMasterIdLst>
    <p:handoutMasterId r:id="rId33"/>
  </p:handoutMasterIdLst>
  <p:sldIdLst>
    <p:sldId id="296" r:id="rId2"/>
    <p:sldId id="295" r:id="rId3"/>
    <p:sldId id="301" r:id="rId4"/>
    <p:sldId id="291" r:id="rId5"/>
    <p:sldId id="299" r:id="rId6"/>
    <p:sldId id="293" r:id="rId7"/>
    <p:sldId id="314" r:id="rId8"/>
    <p:sldId id="287" r:id="rId9"/>
    <p:sldId id="288" r:id="rId10"/>
    <p:sldId id="289" r:id="rId11"/>
    <p:sldId id="305" r:id="rId12"/>
    <p:sldId id="302" r:id="rId13"/>
    <p:sldId id="304" r:id="rId14"/>
    <p:sldId id="281" r:id="rId15"/>
    <p:sldId id="283" r:id="rId16"/>
    <p:sldId id="285" r:id="rId17"/>
    <p:sldId id="286" r:id="rId18"/>
    <p:sldId id="300" r:id="rId19"/>
    <p:sldId id="306" r:id="rId20"/>
    <p:sldId id="307" r:id="rId21"/>
    <p:sldId id="308" r:id="rId22"/>
    <p:sldId id="309" r:id="rId23"/>
    <p:sldId id="310" r:id="rId24"/>
    <p:sldId id="311" r:id="rId25"/>
    <p:sldId id="312" r:id="rId26"/>
    <p:sldId id="313" r:id="rId27"/>
    <p:sldId id="265" r:id="rId28"/>
    <p:sldId id="294" r:id="rId29"/>
    <p:sldId id="298" r:id="rId30"/>
    <p:sldId id="303" r:id="rId31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5854" autoAdjust="0"/>
    <p:restoredTop sz="94660"/>
  </p:normalViewPr>
  <p:slideViewPr>
    <p:cSldViewPr snapToGrid="0">
      <p:cViewPr varScale="1">
        <p:scale>
          <a:sx n="91" d="100"/>
          <a:sy n="91" d="100"/>
        </p:scale>
        <p:origin x="321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61D03-6FD5-47ED-8887-67B82B1AB773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5924C7-A4A9-4931-A730-9952DA1BFB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8851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6E1272-26D8-4111-ABCE-7FFFF1E5A4EE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E54936-FBFC-4BFB-AEBA-9CADBCE2CF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2225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A65FD0-89F8-B643-8978-4196AE3E6112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3705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674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4758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523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1381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817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409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286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81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9230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2336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6947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5371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6322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1838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4103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4111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D557B-6628-4018-B0B5-1DC9CDFBC086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4912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001F6B92-65FC-1B48-94E4-5A29EC0873E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52724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7D557B-6628-4018-B0B5-1DC9CDFBC086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A8DF7F-D788-4EE6-93F6-4E8475B4C2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0842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98" r:id="rId4"/>
    <p:sldLayoutId id="2147483799" r:id="rId5"/>
    <p:sldLayoutId id="2147483800" r:id="rId6"/>
    <p:sldLayoutId id="2147483801" r:id="rId7"/>
    <p:sldLayoutId id="2147483802" r:id="rId8"/>
    <p:sldLayoutId id="2147483803" r:id="rId9"/>
    <p:sldLayoutId id="2147483804" r:id="rId10"/>
    <p:sldLayoutId id="2147483805" r:id="rId11"/>
    <p:sldLayoutId id="2147483806" r:id="rId12"/>
    <p:sldLayoutId id="2147483807" r:id="rId13"/>
    <p:sldLayoutId id="2147483808" r:id="rId14"/>
    <p:sldLayoutId id="2147483809" r:id="rId15"/>
    <p:sldLayoutId id="2147483810" r:id="rId16"/>
    <p:sldLayoutId id="2147483811" r:id="rId17"/>
    <p:sldLayoutId id="2147483812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Role of the enquiring teacher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Siân</a:t>
            </a:r>
            <a:r>
              <a:rPr lang="en-GB" dirty="0" smtClean="0"/>
              <a:t> Brooks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946150" y="5073650"/>
            <a:ext cx="10528300" cy="830997"/>
          </a:xfrm>
          <a:prstGeom prst="rect">
            <a:avLst/>
          </a:prstGeom>
          <a:ln w="69850">
            <a:solidFill>
              <a:schemeClr val="accent1">
                <a:shade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dirty="0" smtClean="0"/>
              <a:t>OBJECTIVE: to examine the importance of educationa</a:t>
            </a:r>
            <a:r>
              <a:rPr lang="en-GB" sz="2400" dirty="0"/>
              <a:t>l</a:t>
            </a:r>
            <a:r>
              <a:rPr lang="en-GB" sz="2400" dirty="0" smtClean="0"/>
              <a:t> research in becoming a self-improving practitioner.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72444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5900" y="609600"/>
            <a:ext cx="6477000" cy="3378200"/>
          </a:xfrm>
          <a:solidFill>
            <a:schemeClr val="tx1"/>
          </a:solidFill>
        </p:spPr>
        <p:txBody>
          <a:bodyPr>
            <a:normAutofit fontScale="40000" lnSpcReduction="20000"/>
          </a:bodyPr>
          <a:lstStyle/>
          <a:p>
            <a:pPr marL="0" indent="0" algn="ctr">
              <a:buNone/>
            </a:pPr>
            <a:r>
              <a:rPr lang="en-GB" sz="6000" dirty="0" smtClean="0">
                <a:solidFill>
                  <a:schemeClr val="bg1"/>
                </a:solidFill>
              </a:rPr>
              <a:t>“Snake-oil </a:t>
            </a:r>
            <a:r>
              <a:rPr lang="en-GB" sz="6000" dirty="0">
                <a:solidFill>
                  <a:schemeClr val="bg1"/>
                </a:solidFill>
              </a:rPr>
              <a:t>salesmen used to roam the Wild West selling patent miracle cures: they are mirrored in current education by pedlars of wares that promise to interest, excite, inspire and raise attainment. They often come couched in scientific or pseudo-scientific language, but the empirical background is invariably </a:t>
            </a:r>
            <a:r>
              <a:rPr lang="en-GB" sz="6000" dirty="0" smtClean="0">
                <a:solidFill>
                  <a:schemeClr val="bg1"/>
                </a:solidFill>
              </a:rPr>
              <a:t>weak.”</a:t>
            </a:r>
            <a:r>
              <a:rPr lang="en-US" sz="6000" dirty="0" smtClean="0"/>
              <a:t> </a:t>
            </a:r>
            <a:r>
              <a:rPr lang="en-US" sz="4500" dirty="0">
                <a:solidFill>
                  <a:schemeClr val="bg1">
                    <a:lumMod val="50000"/>
                    <a:lumOff val="50000"/>
                  </a:schemeClr>
                </a:solidFill>
              </a:rPr>
              <a:t>(</a:t>
            </a:r>
            <a:r>
              <a:rPr lang="en-US" sz="4500" dirty="0" err="1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Harcombe</a:t>
            </a:r>
            <a:r>
              <a:rPr lang="en-US" sz="4500" dirty="0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, 2010)</a:t>
            </a:r>
            <a:endParaRPr lang="en-GB" sz="4500" dirty="0">
              <a:solidFill>
                <a:schemeClr val="bg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188" y="609600"/>
            <a:ext cx="4227815" cy="279897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5535" y="4034046"/>
            <a:ext cx="3810000" cy="20574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5295900" y="4644896"/>
            <a:ext cx="6637073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4400" dirty="0"/>
              <a:t>Pam mae ymchwil yn </a:t>
            </a:r>
            <a:endParaRPr lang="cy-GB" sz="4400" dirty="0" smtClean="0"/>
          </a:p>
          <a:p>
            <a:r>
              <a:rPr lang="cy-GB" sz="4400" dirty="0" smtClean="0"/>
              <a:t>bwysig </a:t>
            </a:r>
            <a:r>
              <a:rPr lang="cy-GB" sz="4400" dirty="0"/>
              <a:t>ym myd addysg?</a:t>
            </a:r>
          </a:p>
        </p:txBody>
      </p:sp>
    </p:spTree>
    <p:extLst>
      <p:ext uri="{BB962C8B-B14F-4D97-AF65-F5344CB8AC3E}">
        <p14:creationId xmlns:p14="http://schemas.microsoft.com/office/powerpoint/2010/main" val="808246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dirty="0" smtClean="0"/>
              <a:t>Why is research important for you?</a:t>
            </a: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584835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7868" t="26334" r="9849" b="10153"/>
          <a:stretch/>
        </p:blipFill>
        <p:spPr>
          <a:xfrm>
            <a:off x="1424152" y="793530"/>
            <a:ext cx="8812924" cy="4535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3707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9201" t="20084" r="31346" b="9334"/>
          <a:stretch/>
        </p:blipFill>
        <p:spPr>
          <a:xfrm>
            <a:off x="3721101" y="437967"/>
            <a:ext cx="6000750" cy="609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627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8183" t="13718" r="9458" b="10682"/>
          <a:stretch/>
        </p:blipFill>
        <p:spPr>
          <a:xfrm>
            <a:off x="1639614" y="861848"/>
            <a:ext cx="9059917" cy="5544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596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9143" t="10779" r="10327" b="12388"/>
          <a:stretch/>
        </p:blipFill>
        <p:spPr>
          <a:xfrm>
            <a:off x="1770994" y="809297"/>
            <a:ext cx="8014138" cy="5097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8783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857" y="1369477"/>
            <a:ext cx="6754632" cy="4010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69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1069" y="1105243"/>
            <a:ext cx="1115983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err="1"/>
              <a:t>Egwyddorion</a:t>
            </a:r>
            <a:r>
              <a:rPr lang="en-GB" sz="3600" b="1" dirty="0"/>
              <a:t> </a:t>
            </a:r>
            <a:r>
              <a:rPr lang="en-GB" sz="3600" b="1" dirty="0" err="1"/>
              <a:t>cynllunio’r</a:t>
            </a:r>
            <a:r>
              <a:rPr lang="en-GB" sz="3600" b="1" dirty="0"/>
              <a:t> </a:t>
            </a:r>
            <a:r>
              <a:rPr lang="en-GB" sz="3600" b="1" dirty="0" err="1"/>
              <a:t>cwricwlwm</a:t>
            </a:r>
            <a:r>
              <a:rPr lang="en-GB" sz="3600" b="1" dirty="0"/>
              <a:t> – </a:t>
            </a:r>
            <a:r>
              <a:rPr lang="en-GB" sz="3600" b="1" dirty="0" err="1"/>
              <a:t>dylai’r</a:t>
            </a:r>
            <a:r>
              <a:rPr lang="en-GB" sz="3600" b="1" dirty="0"/>
              <a:t> </a:t>
            </a:r>
            <a:r>
              <a:rPr lang="en-GB" sz="3600" b="1" dirty="0" err="1"/>
              <a:t>cwricwlwm</a:t>
            </a:r>
            <a:r>
              <a:rPr lang="en-GB" sz="3600" b="1" dirty="0"/>
              <a:t> </a:t>
            </a:r>
            <a:r>
              <a:rPr lang="en-GB" sz="3600" b="1" dirty="0" err="1"/>
              <a:t>fod</a:t>
            </a:r>
            <a:r>
              <a:rPr lang="en-GB" sz="3600" b="1" dirty="0"/>
              <a:t>: </a:t>
            </a:r>
            <a:endParaRPr lang="en-GB" sz="3600" b="1" dirty="0" smtClean="0"/>
          </a:p>
          <a:p>
            <a:endParaRPr lang="en-GB" sz="3600" dirty="0"/>
          </a:p>
          <a:p>
            <a:r>
              <a:rPr lang="en-GB" sz="3600" b="1" dirty="0" err="1"/>
              <a:t>wedi’i</a:t>
            </a:r>
            <a:r>
              <a:rPr lang="en-GB" sz="3600" b="1" dirty="0"/>
              <a:t> </a:t>
            </a:r>
            <a:r>
              <a:rPr lang="en-GB" sz="3600" b="1" dirty="0" err="1"/>
              <a:t>seilio</a:t>
            </a:r>
            <a:r>
              <a:rPr lang="en-GB" sz="3600" b="1" dirty="0"/>
              <a:t> </a:t>
            </a:r>
            <a:r>
              <a:rPr lang="en-GB" sz="3600" b="1" dirty="0" err="1"/>
              <a:t>ar</a:t>
            </a:r>
            <a:r>
              <a:rPr lang="en-GB" sz="3600" b="1" dirty="0"/>
              <a:t> </a:t>
            </a:r>
            <a:r>
              <a:rPr lang="en-GB" sz="3600" b="1" dirty="0" err="1"/>
              <a:t>dystiolaeth</a:t>
            </a:r>
            <a:r>
              <a:rPr lang="en-GB" sz="3600" dirty="0"/>
              <a:t>: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gwneud</a:t>
            </a:r>
            <a:r>
              <a:rPr lang="en-GB" sz="3600" dirty="0"/>
              <a:t> </a:t>
            </a:r>
            <a:r>
              <a:rPr lang="en-GB" sz="3600" dirty="0" err="1"/>
              <a:t>defnydd</a:t>
            </a:r>
            <a:r>
              <a:rPr lang="en-GB" sz="3600" dirty="0"/>
              <a:t> </a:t>
            </a:r>
            <a:r>
              <a:rPr lang="en-GB" sz="3600" dirty="0" err="1"/>
              <a:t>o’r</a:t>
            </a:r>
            <a:r>
              <a:rPr lang="en-GB" sz="3600" dirty="0"/>
              <a:t> </a:t>
            </a:r>
            <a:r>
              <a:rPr lang="en-GB" sz="3600" dirty="0" err="1"/>
              <a:t>arferion</a:t>
            </a:r>
            <a:r>
              <a:rPr lang="en-GB" sz="3600" dirty="0"/>
              <a:t> </a:t>
            </a:r>
            <a:r>
              <a:rPr lang="en-GB" sz="3600" dirty="0" err="1"/>
              <a:t>gorau</a:t>
            </a:r>
            <a:r>
              <a:rPr lang="en-GB" sz="3600" dirty="0"/>
              <a:t> </a:t>
            </a:r>
            <a:r>
              <a:rPr lang="en-GB" sz="3600" dirty="0" err="1"/>
              <a:t>presennol</a:t>
            </a:r>
            <a:r>
              <a:rPr lang="en-GB" sz="3600" dirty="0"/>
              <a:t> </a:t>
            </a:r>
            <a:r>
              <a:rPr lang="en-GB" sz="3600" dirty="0" err="1"/>
              <a:t>yng</a:t>
            </a:r>
            <a:r>
              <a:rPr lang="en-GB" sz="3600" dirty="0"/>
              <a:t> </a:t>
            </a:r>
            <a:r>
              <a:rPr lang="en-GB" sz="3600" dirty="0" err="1"/>
              <a:t>Nghymru</a:t>
            </a:r>
            <a:r>
              <a:rPr lang="en-GB" sz="3600" dirty="0"/>
              <a:t> a </a:t>
            </a:r>
            <a:r>
              <a:rPr lang="en-GB" sz="3600" dirty="0" err="1"/>
              <a:t>thu</a:t>
            </a:r>
            <a:r>
              <a:rPr lang="en-GB" sz="3600" dirty="0"/>
              <a:t> </a:t>
            </a:r>
            <a:r>
              <a:rPr lang="en-GB" sz="3600" dirty="0" err="1"/>
              <a:t>hwnt</a:t>
            </a:r>
            <a:r>
              <a:rPr lang="en-GB" sz="3600" dirty="0"/>
              <a:t> ac o </a:t>
            </a:r>
            <a:r>
              <a:rPr lang="en-GB" sz="3600" b="1" dirty="0" err="1">
                <a:solidFill>
                  <a:srgbClr val="FF0000"/>
                </a:solidFill>
              </a:rPr>
              <a:t>ymchwil</a:t>
            </a:r>
            <a:r>
              <a:rPr lang="en-GB" sz="3600" b="1" dirty="0">
                <a:solidFill>
                  <a:srgbClr val="FF0000"/>
                </a:solidFill>
              </a:rPr>
              <a:t> </a:t>
            </a:r>
            <a:r>
              <a:rPr lang="en-GB" sz="3600" b="1" dirty="0" err="1">
                <a:solidFill>
                  <a:srgbClr val="FF0000"/>
                </a:solidFill>
              </a:rPr>
              <a:t>ddibynadwy</a:t>
            </a:r>
            <a:r>
              <a:rPr lang="en-GB" sz="3600" b="1" dirty="0">
                <a:solidFill>
                  <a:srgbClr val="FF0000"/>
                </a:solidFill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793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46941" y="302359"/>
            <a:ext cx="11471564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Mae </a:t>
            </a:r>
            <a:r>
              <a:rPr lang="en-GB" sz="3200" dirty="0" err="1"/>
              <a:t>capasiti</a:t>
            </a:r>
            <a:r>
              <a:rPr lang="en-GB" sz="3200" dirty="0"/>
              <a:t> </a:t>
            </a:r>
            <a:r>
              <a:rPr lang="en-GB" sz="3200" dirty="0" err="1"/>
              <a:t>ymchwil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rhan</a:t>
            </a:r>
            <a:r>
              <a:rPr lang="en-GB" sz="3200" dirty="0"/>
              <a:t> </a:t>
            </a:r>
            <a:r>
              <a:rPr lang="en-GB" sz="3200" dirty="0" err="1"/>
              <a:t>holl-bwysig</a:t>
            </a:r>
            <a:r>
              <a:rPr lang="en-GB" sz="3200" dirty="0"/>
              <a:t> </a:t>
            </a:r>
            <a:r>
              <a:rPr lang="en-GB" sz="3200" dirty="0" err="1"/>
              <a:t>o’r</a:t>
            </a:r>
            <a:r>
              <a:rPr lang="en-GB" sz="3200" dirty="0"/>
              <a:t> </a:t>
            </a:r>
            <a:r>
              <a:rPr lang="en-GB" sz="3200" dirty="0" err="1"/>
              <a:t>hyn</a:t>
            </a:r>
            <a:r>
              <a:rPr lang="en-GB" sz="3200" dirty="0"/>
              <a:t> y </a:t>
            </a:r>
            <a:r>
              <a:rPr lang="en-GB" sz="3200" dirty="0" err="1"/>
              <a:t>mae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bob system </a:t>
            </a:r>
            <a:r>
              <a:rPr lang="en-GB" sz="3200" dirty="0" err="1"/>
              <a:t>addysg</a:t>
            </a:r>
            <a:endParaRPr lang="en-GB" sz="3200" dirty="0"/>
          </a:p>
          <a:p>
            <a:r>
              <a:rPr lang="en-GB" sz="3200" dirty="0" err="1"/>
              <a:t>ei</a:t>
            </a:r>
            <a:r>
              <a:rPr lang="en-GB" sz="3200" dirty="0"/>
              <a:t> </a:t>
            </a:r>
            <a:r>
              <a:rPr lang="en-GB" sz="3200" dirty="0" err="1"/>
              <a:t>angen</a:t>
            </a:r>
            <a:r>
              <a:rPr lang="en-GB" sz="3200" dirty="0"/>
              <a:t> </a:t>
            </a:r>
            <a:r>
              <a:rPr lang="en-GB" sz="3200" dirty="0" err="1"/>
              <a:t>os</a:t>
            </a:r>
            <a:r>
              <a:rPr lang="en-GB" sz="3200" dirty="0"/>
              <a:t> </a:t>
            </a:r>
            <a:r>
              <a:rPr lang="en-GB" sz="3200" dirty="0" err="1"/>
              <a:t>ydyn</a:t>
            </a:r>
            <a:r>
              <a:rPr lang="en-GB" sz="3200" dirty="0"/>
              <a:t> </a:t>
            </a:r>
            <a:r>
              <a:rPr lang="en-GB" sz="3200" dirty="0" err="1"/>
              <a:t>nhw</a:t>
            </a:r>
            <a:r>
              <a:rPr lang="en-GB" sz="3200" dirty="0"/>
              <a:t> am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gwella</a:t>
            </a:r>
            <a:r>
              <a:rPr lang="en-GB" sz="3200" dirty="0"/>
              <a:t>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hunain</a:t>
            </a:r>
            <a:r>
              <a:rPr lang="en-GB" sz="3200" dirty="0"/>
              <a:t>.</a:t>
            </a:r>
          </a:p>
          <a:p>
            <a:endParaRPr lang="en-GB" sz="3200" dirty="0"/>
          </a:p>
          <a:p>
            <a:r>
              <a:rPr lang="en-GB" sz="3200" dirty="0" err="1"/>
              <a:t>Awgrymwyd</a:t>
            </a:r>
            <a:r>
              <a:rPr lang="en-GB" sz="3200" dirty="0"/>
              <a:t> </a:t>
            </a:r>
            <a:r>
              <a:rPr lang="en-GB" sz="3200" dirty="0" err="1"/>
              <a:t>mai</a:t>
            </a:r>
            <a:r>
              <a:rPr lang="en-GB" sz="3200" dirty="0"/>
              <a:t> un </a:t>
            </a:r>
            <a:r>
              <a:rPr lang="en-GB" sz="3200" dirty="0" err="1"/>
              <a:t>o’r</a:t>
            </a:r>
            <a:r>
              <a:rPr lang="en-GB" sz="3200" dirty="0"/>
              <a:t> </a:t>
            </a:r>
            <a:r>
              <a:rPr lang="en-GB" sz="3200" dirty="0" err="1"/>
              <a:t>heriau</a:t>
            </a:r>
            <a:r>
              <a:rPr lang="en-GB" sz="3200" dirty="0"/>
              <a:t> </a:t>
            </a:r>
            <a:r>
              <a:rPr lang="en-GB" sz="3200" dirty="0" err="1"/>
              <a:t>mwyaf</a:t>
            </a:r>
            <a:r>
              <a:rPr lang="en-GB" sz="3200" dirty="0"/>
              <a:t> </a:t>
            </a:r>
            <a:r>
              <a:rPr lang="en-GB" sz="3200" dirty="0" err="1"/>
              <a:t>oedd</a:t>
            </a:r>
            <a:r>
              <a:rPr lang="en-GB" sz="3200" dirty="0"/>
              <a:t> y </a:t>
            </a:r>
            <a:r>
              <a:rPr lang="en-GB" sz="3200" dirty="0" err="1"/>
              <a:t>byddai</a:t>
            </a:r>
            <a:r>
              <a:rPr lang="en-GB" sz="3200" dirty="0"/>
              <a:t> </a:t>
            </a:r>
            <a:r>
              <a:rPr lang="en-GB" sz="3200" dirty="0" err="1"/>
              <a:t>rhaid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‘</a:t>
            </a:r>
            <a:r>
              <a:rPr lang="en-GB" sz="3200" dirty="0" err="1"/>
              <a:t>athrawon</a:t>
            </a:r>
            <a:r>
              <a:rPr lang="en-GB" sz="3200" dirty="0"/>
              <a:t> </a:t>
            </a:r>
            <a:r>
              <a:rPr lang="en-GB" sz="3200" dirty="0" err="1"/>
              <a:t>yfory</a:t>
            </a:r>
            <a:r>
              <a:rPr lang="en-GB" sz="3200" dirty="0"/>
              <a:t>’ </a:t>
            </a:r>
            <a:r>
              <a:rPr lang="en-GB" sz="3200" dirty="0" err="1"/>
              <a:t>ymateb</a:t>
            </a:r>
            <a:r>
              <a:rPr lang="en-GB" sz="3200" dirty="0"/>
              <a:t> </a:t>
            </a:r>
            <a:r>
              <a:rPr lang="en-GB" sz="3200" dirty="0" err="1"/>
              <a:t>i’r</a:t>
            </a:r>
            <a:r>
              <a:rPr lang="en-GB" sz="3200" dirty="0"/>
              <a:t> </a:t>
            </a:r>
            <a:r>
              <a:rPr lang="en-GB" sz="3200" dirty="0" err="1"/>
              <a:t>newid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natur</a:t>
            </a:r>
            <a:r>
              <a:rPr lang="en-GB" sz="3200" dirty="0"/>
              <a:t> </a:t>
            </a:r>
            <a:r>
              <a:rPr lang="en-GB" sz="3200" dirty="0" err="1"/>
              <a:t>gwybodaeth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y </a:t>
            </a:r>
            <a:r>
              <a:rPr lang="en-GB" sz="3200" dirty="0" err="1"/>
              <a:t>gymdeithas</a:t>
            </a:r>
            <a:r>
              <a:rPr lang="en-GB" sz="3200" dirty="0"/>
              <a:t>.</a:t>
            </a:r>
          </a:p>
          <a:p>
            <a:endParaRPr lang="en-GB" sz="3200" dirty="0"/>
          </a:p>
          <a:p>
            <a:r>
              <a:rPr lang="en-GB" sz="3200" dirty="0"/>
              <a:t>Mae </a:t>
            </a:r>
            <a:r>
              <a:rPr lang="en-GB" sz="3200" dirty="0" err="1"/>
              <a:t>angen</a:t>
            </a:r>
            <a:r>
              <a:rPr lang="en-GB" sz="3200" dirty="0"/>
              <a:t> </a:t>
            </a:r>
            <a:r>
              <a:rPr lang="en-GB" sz="3200" dirty="0" err="1"/>
              <a:t>dybryd</a:t>
            </a:r>
            <a:r>
              <a:rPr lang="en-GB" sz="3200" dirty="0"/>
              <a:t> </a:t>
            </a:r>
            <a:r>
              <a:rPr lang="en-GB" sz="3200" dirty="0" err="1"/>
              <a:t>yng</a:t>
            </a:r>
            <a:r>
              <a:rPr lang="en-GB" sz="3200" dirty="0"/>
              <a:t> </a:t>
            </a:r>
            <a:r>
              <a:rPr lang="en-GB" sz="3200" dirty="0" err="1"/>
              <a:t>Nghymru</a:t>
            </a:r>
            <a:r>
              <a:rPr lang="en-GB" sz="3200" dirty="0"/>
              <a:t> am </a:t>
            </a:r>
            <a:r>
              <a:rPr lang="en-GB" sz="3200" dirty="0" err="1"/>
              <a:t>gapasiti</a:t>
            </a:r>
            <a:r>
              <a:rPr lang="en-GB" sz="3200" dirty="0"/>
              <a:t> </a:t>
            </a:r>
            <a:r>
              <a:rPr lang="en-GB" sz="3200" dirty="0" err="1"/>
              <a:t>mewn</a:t>
            </a:r>
            <a:r>
              <a:rPr lang="en-GB" sz="3200" dirty="0"/>
              <a:t> </a:t>
            </a:r>
            <a:r>
              <a:rPr lang="en-GB" sz="3200" dirty="0" err="1"/>
              <a:t>ymchwil</a:t>
            </a:r>
            <a:r>
              <a:rPr lang="en-GB" sz="3200" dirty="0"/>
              <a:t> </a:t>
            </a:r>
            <a:r>
              <a:rPr lang="en-GB" sz="3200" dirty="0" err="1"/>
              <a:t>bedagogaidd</a:t>
            </a:r>
            <a:r>
              <a:rPr lang="en-GB" sz="3200" dirty="0"/>
              <a:t>; </a:t>
            </a:r>
            <a:r>
              <a:rPr lang="en-GB" sz="3200" dirty="0" err="1"/>
              <a:t>sef</a:t>
            </a:r>
            <a:r>
              <a:rPr lang="en-GB" sz="3200" dirty="0"/>
              <a:t> </a:t>
            </a:r>
            <a:r>
              <a:rPr lang="en-GB" sz="3200" dirty="0" err="1"/>
              <a:t>angen</a:t>
            </a:r>
            <a:r>
              <a:rPr lang="en-GB" sz="3200" dirty="0"/>
              <a:t> a </a:t>
            </a:r>
            <a:r>
              <a:rPr lang="en-GB" sz="3200" dirty="0" err="1"/>
              <a:t>fydd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fwy</a:t>
            </a:r>
            <a:r>
              <a:rPr lang="en-GB" sz="3200" dirty="0"/>
              <a:t> </a:t>
            </a:r>
            <a:r>
              <a:rPr lang="en-GB" sz="3200" dirty="0" err="1"/>
              <a:t>dybryd</a:t>
            </a:r>
            <a:r>
              <a:rPr lang="en-GB" sz="3200" dirty="0"/>
              <a:t> </a:t>
            </a:r>
            <a:r>
              <a:rPr lang="en-GB" sz="3200" dirty="0" err="1"/>
              <a:t>byth</a:t>
            </a:r>
            <a:r>
              <a:rPr lang="en-GB" sz="3200" dirty="0"/>
              <a:t> </a:t>
            </a:r>
            <a:r>
              <a:rPr lang="en-GB" sz="3200" dirty="0" err="1"/>
              <a:t>os</a:t>
            </a:r>
            <a:r>
              <a:rPr lang="en-GB" sz="3200" dirty="0"/>
              <a:t> </a:t>
            </a:r>
            <a:r>
              <a:rPr lang="en-GB" sz="3200" dirty="0" err="1"/>
              <a:t>caiff</a:t>
            </a:r>
            <a:r>
              <a:rPr lang="en-GB" sz="3200" dirty="0"/>
              <a:t> </a:t>
            </a:r>
            <a:r>
              <a:rPr lang="en-GB" sz="3200" dirty="0" err="1"/>
              <a:t>argymhellion</a:t>
            </a:r>
            <a:r>
              <a:rPr lang="en-GB" sz="3200" dirty="0"/>
              <a:t> </a:t>
            </a:r>
            <a:r>
              <a:rPr lang="en-GB" sz="3200" dirty="0" err="1"/>
              <a:t>Adolygiad</a:t>
            </a:r>
            <a:r>
              <a:rPr lang="en-GB" sz="3200" dirty="0"/>
              <a:t> Donaldson (2015)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derbyn</a:t>
            </a:r>
            <a:r>
              <a:rPr lang="en-GB" sz="3200" dirty="0"/>
              <a:t>.</a:t>
            </a:r>
          </a:p>
          <a:p>
            <a:endParaRPr lang="en-GB" dirty="0"/>
          </a:p>
          <a:p>
            <a:pPr algn="r"/>
            <a:r>
              <a:rPr lang="en-GB" dirty="0" smtClean="0"/>
              <a:t>Furlong </a:t>
            </a:r>
            <a:r>
              <a:rPr lang="en-GB" dirty="0"/>
              <a:t>2015</a:t>
            </a:r>
          </a:p>
        </p:txBody>
      </p:sp>
    </p:spTree>
    <p:extLst>
      <p:ext uri="{BB962C8B-B14F-4D97-AF65-F5344CB8AC3E}">
        <p14:creationId xmlns:p14="http://schemas.microsoft.com/office/powerpoint/2010/main" val="585737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4172" y="575638"/>
            <a:ext cx="7569199" cy="149796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2303" y="2402280"/>
            <a:ext cx="7753349" cy="3191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8208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ysgolion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710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err="1" smtClean="0"/>
              <a:t>Canolbwyntio</a:t>
            </a:r>
            <a:r>
              <a:rPr lang="en-GB" dirty="0" smtClean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 smtClean="0"/>
              <a:t>arfer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8895" r="25237"/>
          <a:stretch/>
        </p:blipFill>
        <p:spPr>
          <a:xfrm>
            <a:off x="7537450" y="850900"/>
            <a:ext cx="3150760" cy="46736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34113" y="2838450"/>
            <a:ext cx="6096000" cy="36009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y-GB" sz="3200" dirty="0">
                <a:ea typeface="Arial" charset="0"/>
                <a:cs typeface="Arial" charset="0"/>
              </a:rPr>
              <a:t>Arwain at weithredoedd sy’n gwella arfer yn yr ystafell ddosbarth</a:t>
            </a:r>
          </a:p>
          <a:p>
            <a:endParaRPr lang="en-US" sz="3200" dirty="0">
              <a:ea typeface="Arial" charset="0"/>
              <a:cs typeface="Arial" charset="0"/>
            </a:endParaRPr>
          </a:p>
          <a:p>
            <a:r>
              <a:rPr lang="cy-GB" sz="3200" dirty="0">
                <a:ea typeface="Arial" charset="0"/>
                <a:cs typeface="Arial" charset="0"/>
              </a:rPr>
              <a:t>Darganfod goblygiadau ar gyfer arfer i’r dyfodol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765775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137684" y="1600201"/>
            <a:ext cx="9898911" cy="4789966"/>
          </a:xfrm>
        </p:spPr>
        <p:txBody>
          <a:bodyPr>
            <a:normAutofit/>
          </a:bodyPr>
          <a:lstStyle/>
          <a:p>
            <a:r>
              <a:rPr lang="cy-GB" sz="3200" b="1" dirty="0">
                <a:ea typeface="Arial" charset="0"/>
                <a:cs typeface="Arial" charset="0"/>
              </a:rPr>
              <a:t>Sut y dylai ymchwilwyr ymddwyn wrth wneud ymchwil gydag ysgolion</a:t>
            </a:r>
            <a:r>
              <a:rPr lang="cy-GB" sz="3200" b="1" dirty="0" smtClean="0">
                <a:ea typeface="Arial" charset="0"/>
                <a:cs typeface="Arial" charset="0"/>
              </a:rPr>
              <a:t>?</a:t>
            </a:r>
            <a:endParaRPr lang="cy-GB" sz="3200" b="1" dirty="0">
              <a:ea typeface="Arial" charset="0"/>
              <a:cs typeface="Arial" charset="0"/>
            </a:endParaRPr>
          </a:p>
          <a:p>
            <a:r>
              <a:rPr lang="cy-GB" sz="3200" b="1" dirty="0">
                <a:ea typeface="Arial" charset="0"/>
                <a:cs typeface="Arial" charset="0"/>
              </a:rPr>
              <a:t>Pa fathau o fethodoleg ymchwil sy’n briodol? </a:t>
            </a:r>
          </a:p>
          <a:p>
            <a:r>
              <a:rPr lang="cy-GB" sz="3200" b="1" dirty="0">
                <a:ea typeface="Arial" charset="0"/>
                <a:cs typeface="Arial" charset="0"/>
              </a:rPr>
              <a:t>Pa strategaethau ymchwil allai helpu i gynhyrchu data perthnasol?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6353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9150" y="477137"/>
            <a:ext cx="10515600" cy="1169580"/>
          </a:xfrm>
        </p:spPr>
        <p:txBody>
          <a:bodyPr>
            <a:normAutofit/>
          </a:bodyPr>
          <a:lstStyle/>
          <a:p>
            <a:r>
              <a:rPr lang="cy-GB" sz="3200" dirty="0">
                <a:latin typeface="+mn-lt"/>
                <a:ea typeface="Arial" charset="0"/>
                <a:cs typeface="Arial" charset="0"/>
              </a:rPr>
              <a:t>Rhai strategaethau a ddefnyddir gan </a:t>
            </a:r>
            <a:r>
              <a:rPr lang="cy-GB" sz="3200" dirty="0">
                <a:solidFill>
                  <a:srgbClr val="FF0000"/>
                </a:solidFill>
                <a:latin typeface="+mn-lt"/>
                <a:ea typeface="Arial" charset="0"/>
                <a:cs typeface="Arial" charset="0"/>
              </a:rPr>
              <a:t>athrawon</a:t>
            </a:r>
            <a:r>
              <a:rPr lang="cy-GB" sz="3200" dirty="0">
                <a:latin typeface="+mn-lt"/>
                <a:ea typeface="Arial" charset="0"/>
                <a:cs typeface="Arial" charset="0"/>
              </a:rPr>
              <a:t> i gynhyrchu tystiolaeth</a:t>
            </a:r>
            <a:endParaRPr lang="en-US" sz="3200" b="1" dirty="0">
              <a:latin typeface="+mn-lt"/>
              <a:ea typeface="Arial" charset="0"/>
              <a:cs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38250" y="1701210"/>
            <a:ext cx="10033000" cy="5156790"/>
          </a:xfrm>
        </p:spPr>
        <p:txBody>
          <a:bodyPr>
            <a:normAutofit/>
          </a:bodyPr>
          <a:lstStyle/>
          <a:p>
            <a:r>
              <a:rPr lang="cy-GB" sz="3200" b="1" dirty="0" smtClean="0">
                <a:ea typeface="Arial" charset="0"/>
                <a:cs typeface="Arial" charset="0"/>
              </a:rPr>
              <a:t>Holiaduron</a:t>
            </a:r>
            <a:endParaRPr lang="cy-GB" sz="3200" b="1" dirty="0">
              <a:ea typeface="Arial" charset="0"/>
              <a:cs typeface="Arial" charset="0"/>
            </a:endParaRPr>
          </a:p>
          <a:p>
            <a:r>
              <a:rPr lang="cy-GB" sz="3200" b="1" dirty="0">
                <a:ea typeface="Arial" charset="0"/>
                <a:cs typeface="Arial" charset="0"/>
              </a:rPr>
              <a:t>Troeon </a:t>
            </a:r>
            <a:r>
              <a:rPr lang="cy-GB" sz="3200" b="1" dirty="0" smtClean="0">
                <a:ea typeface="Arial" charset="0"/>
                <a:cs typeface="Arial" charset="0"/>
              </a:rPr>
              <a:t>dysgu</a:t>
            </a:r>
            <a:endParaRPr lang="cy-GB" sz="3200" b="1" dirty="0">
              <a:ea typeface="Arial" charset="0"/>
              <a:cs typeface="Arial" charset="0"/>
            </a:endParaRPr>
          </a:p>
          <a:p>
            <a:r>
              <a:rPr lang="cy-GB" sz="3200" b="1" dirty="0">
                <a:ea typeface="Arial" charset="0"/>
                <a:cs typeface="Arial" charset="0"/>
              </a:rPr>
              <a:t>Edrych ar enghreifftiau o waith </a:t>
            </a:r>
            <a:r>
              <a:rPr lang="cy-GB" sz="3200" b="1" dirty="0" smtClean="0">
                <a:ea typeface="Arial" charset="0"/>
                <a:cs typeface="Arial" charset="0"/>
              </a:rPr>
              <a:t>myfyrwyr</a:t>
            </a:r>
            <a:endParaRPr lang="cy-GB" sz="3200" b="1" dirty="0">
              <a:ea typeface="Arial" charset="0"/>
              <a:cs typeface="Arial" charset="0"/>
            </a:endParaRPr>
          </a:p>
          <a:p>
            <a:r>
              <a:rPr lang="cy-GB" sz="3200" b="1" dirty="0">
                <a:ea typeface="Arial" charset="0"/>
                <a:cs typeface="Arial" charset="0"/>
              </a:rPr>
              <a:t>Arsylwi ar </a:t>
            </a:r>
            <a:r>
              <a:rPr lang="cy-GB" sz="3200" b="1" dirty="0" smtClean="0">
                <a:ea typeface="Arial" charset="0"/>
                <a:cs typeface="Arial" charset="0"/>
              </a:rPr>
              <a:t>wersi</a:t>
            </a:r>
            <a:endParaRPr lang="cy-GB" sz="3200" b="1" dirty="0">
              <a:ea typeface="Arial" charset="0"/>
              <a:cs typeface="Arial" charset="0"/>
            </a:endParaRPr>
          </a:p>
          <a:p>
            <a:r>
              <a:rPr lang="cy-GB" sz="3200" b="1" dirty="0">
                <a:ea typeface="Arial" charset="0"/>
                <a:cs typeface="Arial" charset="0"/>
              </a:rPr>
              <a:t>Ymgysylltu â barn y </a:t>
            </a:r>
            <a:r>
              <a:rPr lang="cy-GB" sz="3200" b="1" dirty="0" smtClean="0">
                <a:ea typeface="Arial" charset="0"/>
                <a:cs typeface="Arial" charset="0"/>
              </a:rPr>
              <a:t>myfyrwyr</a:t>
            </a:r>
            <a:endParaRPr lang="cy-GB" sz="3200" b="1" dirty="0">
              <a:ea typeface="Arial" charset="0"/>
              <a:cs typeface="Arial" charset="0"/>
            </a:endParaRPr>
          </a:p>
          <a:p>
            <a:r>
              <a:rPr lang="cy-GB" sz="3200" b="1" dirty="0">
                <a:ea typeface="Arial" charset="0"/>
                <a:cs typeface="Arial" charset="0"/>
              </a:rPr>
              <a:t>Delweddau gweledol</a:t>
            </a:r>
          </a:p>
          <a:p>
            <a:endParaRPr lang="en-US" sz="3200" b="1" dirty="0">
              <a:latin typeface="Arial" charset="0"/>
              <a:ea typeface="Arial" charset="0"/>
              <a:cs typeface="Arial" charset="0"/>
            </a:endParaRPr>
          </a:p>
          <a:p>
            <a:pPr marL="0" indent="0">
              <a:buNone/>
            </a:pPr>
            <a:endParaRPr lang="en-US" sz="3600" b="1" dirty="0">
              <a:latin typeface="Arial" charset="0"/>
              <a:ea typeface="Arial" charset="0"/>
              <a:cs typeface="Arial" charset="0"/>
            </a:endParaRPr>
          </a:p>
          <a:p>
            <a:endParaRPr lang="en-US" sz="36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02849" y="5800501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Ainsworth 2017</a:t>
            </a:r>
          </a:p>
        </p:txBody>
      </p:sp>
    </p:spTree>
    <p:extLst>
      <p:ext uri="{BB962C8B-B14F-4D97-AF65-F5344CB8AC3E}">
        <p14:creationId xmlns:p14="http://schemas.microsoft.com/office/powerpoint/2010/main" val="2491143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9150" y="708764"/>
            <a:ext cx="10515600" cy="978196"/>
          </a:xfrm>
        </p:spPr>
        <p:txBody>
          <a:bodyPr>
            <a:normAutofit/>
          </a:bodyPr>
          <a:lstStyle/>
          <a:p>
            <a:r>
              <a:rPr lang="cy-GB" sz="3200" dirty="0">
                <a:latin typeface="+mn-lt"/>
                <a:ea typeface="Arial" charset="0"/>
                <a:cs typeface="Arial" charset="0"/>
              </a:rPr>
              <a:t>Strategaethau a ddefnyddir gan </a:t>
            </a:r>
            <a:r>
              <a:rPr lang="cy-GB" sz="3200" dirty="0">
                <a:solidFill>
                  <a:srgbClr val="FF0000"/>
                </a:solidFill>
                <a:latin typeface="+mn-lt"/>
                <a:ea typeface="Arial" charset="0"/>
                <a:cs typeface="Arial" charset="0"/>
              </a:rPr>
              <a:t>ymchwilwyr</a:t>
            </a:r>
            <a:r>
              <a:rPr lang="cy-GB" sz="3200" dirty="0">
                <a:latin typeface="+mn-lt"/>
                <a:ea typeface="Arial" charset="0"/>
                <a:cs typeface="Arial" charset="0"/>
              </a:rPr>
              <a:t> i gynhyrchu tystiolaeth</a:t>
            </a:r>
            <a:endParaRPr lang="en-US" sz="3200" b="1" dirty="0">
              <a:latin typeface="+mn-lt"/>
              <a:ea typeface="Arial" charset="0"/>
              <a:cs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6316" y="2015323"/>
            <a:ext cx="9748284" cy="5365819"/>
          </a:xfrm>
        </p:spPr>
        <p:txBody>
          <a:bodyPr>
            <a:normAutofit/>
          </a:bodyPr>
          <a:lstStyle/>
          <a:p>
            <a:r>
              <a:rPr lang="cy-GB" sz="3200" b="1" dirty="0">
                <a:ea typeface="Arial" charset="0"/>
                <a:cs typeface="Arial" charset="0"/>
              </a:rPr>
              <a:t>Arsylwadau a </a:t>
            </a:r>
            <a:r>
              <a:rPr lang="cy-GB" sz="3200" b="1" dirty="0" smtClean="0">
                <a:ea typeface="Arial" charset="0"/>
                <a:cs typeface="Arial" charset="0"/>
              </a:rPr>
              <a:t>chyfweliadau</a:t>
            </a:r>
            <a:endParaRPr lang="cy-GB" sz="3200" b="1" dirty="0">
              <a:ea typeface="Arial" charset="0"/>
              <a:cs typeface="Arial" charset="0"/>
            </a:endParaRPr>
          </a:p>
          <a:p>
            <a:r>
              <a:rPr lang="cy-GB" sz="3200" b="1" dirty="0">
                <a:ea typeface="Arial" charset="0"/>
                <a:cs typeface="Arial" charset="0"/>
              </a:rPr>
              <a:t>Trafodaethau grwpiau </a:t>
            </a:r>
            <a:r>
              <a:rPr lang="cy-GB" sz="3200" b="1" dirty="0" smtClean="0">
                <a:ea typeface="Arial" charset="0"/>
                <a:cs typeface="Arial" charset="0"/>
              </a:rPr>
              <a:t>ffocws</a:t>
            </a:r>
            <a:endParaRPr lang="cy-GB" sz="3200" b="1" dirty="0">
              <a:ea typeface="Arial" charset="0"/>
              <a:cs typeface="Arial" charset="0"/>
            </a:endParaRPr>
          </a:p>
          <a:p>
            <a:r>
              <a:rPr lang="cy-GB" sz="3200" b="1" dirty="0">
                <a:ea typeface="Arial" charset="0"/>
                <a:cs typeface="Arial" charset="0"/>
              </a:rPr>
              <a:t>Cofnodion </a:t>
            </a:r>
            <a:r>
              <a:rPr lang="cy-GB" sz="3200" b="1" dirty="0" smtClean="0">
                <a:ea typeface="Arial" charset="0"/>
                <a:cs typeface="Arial" charset="0"/>
              </a:rPr>
              <a:t>cyfarfodydd</a:t>
            </a:r>
            <a:endParaRPr lang="cy-GB" sz="3200" b="1" dirty="0">
              <a:ea typeface="Arial" charset="0"/>
              <a:cs typeface="Arial" charset="0"/>
            </a:endParaRPr>
          </a:p>
          <a:p>
            <a:r>
              <a:rPr lang="cy-GB" sz="3200" b="1" dirty="0">
                <a:ea typeface="Arial" charset="0"/>
                <a:cs typeface="Arial" charset="0"/>
              </a:rPr>
              <a:t>Llinell amser </a:t>
            </a:r>
            <a:r>
              <a:rPr lang="cy-GB" sz="3200" b="1" dirty="0" smtClean="0">
                <a:ea typeface="Arial" charset="0"/>
                <a:cs typeface="Arial" charset="0"/>
              </a:rPr>
              <a:t>newid</a:t>
            </a:r>
            <a:endParaRPr lang="cy-GB" sz="3200" b="1" dirty="0">
              <a:ea typeface="Arial" charset="0"/>
              <a:cs typeface="Arial" charset="0"/>
            </a:endParaRPr>
          </a:p>
          <a:p>
            <a:r>
              <a:rPr lang="cy-GB" sz="3200" b="1" dirty="0">
                <a:ea typeface="Arial" charset="0"/>
                <a:cs typeface="Arial" charset="0"/>
              </a:rPr>
              <a:t>Trafodaeth am adroddiadau arfer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9291749" y="5705251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Ainsworth 2017</a:t>
            </a:r>
          </a:p>
        </p:txBody>
      </p:sp>
    </p:spTree>
    <p:extLst>
      <p:ext uri="{BB962C8B-B14F-4D97-AF65-F5344CB8AC3E}">
        <p14:creationId xmlns:p14="http://schemas.microsoft.com/office/powerpoint/2010/main" val="99774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700" y="726866"/>
            <a:ext cx="10515600" cy="700000"/>
          </a:xfrm>
        </p:spPr>
        <p:txBody>
          <a:bodyPr>
            <a:normAutofit/>
          </a:bodyPr>
          <a:lstStyle/>
          <a:p>
            <a:r>
              <a:rPr lang="en-US" sz="3200" dirty="0" err="1">
                <a:latin typeface="+mn-lt"/>
                <a:ea typeface="Arial" charset="0"/>
                <a:cs typeface="Arial" charset="0"/>
              </a:rPr>
              <a:t>Rhai</a:t>
            </a:r>
            <a:r>
              <a:rPr lang="en-US" sz="3200" dirty="0">
                <a:latin typeface="+mn-lt"/>
                <a:ea typeface="Arial" charset="0"/>
                <a:cs typeface="Arial" charset="0"/>
              </a:rPr>
              <a:t> </a:t>
            </a:r>
            <a:r>
              <a:rPr lang="en-US" sz="3200" dirty="0" err="1">
                <a:latin typeface="+mn-lt"/>
                <a:ea typeface="Arial" charset="0"/>
                <a:cs typeface="Arial" charset="0"/>
              </a:rPr>
              <a:t>heriau</a:t>
            </a:r>
            <a:endParaRPr lang="en-US" sz="3200" b="1" dirty="0">
              <a:latin typeface="+mn-lt"/>
              <a:ea typeface="Arial" charset="0"/>
              <a:cs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17230" y="1852316"/>
            <a:ext cx="9715919" cy="5124659"/>
          </a:xfrm>
        </p:spPr>
        <p:txBody>
          <a:bodyPr>
            <a:normAutofit/>
          </a:bodyPr>
          <a:lstStyle/>
          <a:p>
            <a:r>
              <a:rPr lang="en-US" sz="3600" b="1" dirty="0" err="1">
                <a:ea typeface="Arial" charset="0"/>
                <a:cs typeface="Arial" charset="0"/>
              </a:rPr>
              <a:t>Dod</a:t>
            </a:r>
            <a:r>
              <a:rPr lang="en-US" sz="3600" b="1" dirty="0">
                <a:ea typeface="Arial" charset="0"/>
                <a:cs typeface="Arial" charset="0"/>
              </a:rPr>
              <a:t> o </a:t>
            </a:r>
            <a:r>
              <a:rPr lang="en-US" sz="3600" b="1" dirty="0" err="1">
                <a:ea typeface="Arial" charset="0"/>
                <a:cs typeface="Arial" charset="0"/>
              </a:rPr>
              <a:t>hyd</a:t>
            </a:r>
            <a:r>
              <a:rPr lang="en-US" sz="3600" b="1" dirty="0">
                <a:ea typeface="Arial" charset="0"/>
                <a:cs typeface="Arial" charset="0"/>
              </a:rPr>
              <a:t> </a:t>
            </a:r>
            <a:r>
              <a:rPr lang="en-US" sz="3600" b="1" dirty="0" err="1">
                <a:ea typeface="Arial" charset="0"/>
                <a:cs typeface="Arial" charset="0"/>
              </a:rPr>
              <a:t>i</a:t>
            </a:r>
            <a:r>
              <a:rPr lang="en-US" sz="3600" b="1" dirty="0">
                <a:ea typeface="Arial" charset="0"/>
                <a:cs typeface="Arial" charset="0"/>
              </a:rPr>
              <a:t> </a:t>
            </a:r>
            <a:r>
              <a:rPr lang="en-US" sz="3600" b="1" dirty="0" err="1" smtClean="0">
                <a:ea typeface="Arial" charset="0"/>
                <a:cs typeface="Arial" charset="0"/>
              </a:rPr>
              <a:t>amser</a:t>
            </a:r>
            <a:endParaRPr lang="en-US" sz="3600" b="1" dirty="0">
              <a:ea typeface="Arial" charset="0"/>
              <a:cs typeface="Arial" charset="0"/>
            </a:endParaRPr>
          </a:p>
          <a:p>
            <a:r>
              <a:rPr lang="en-US" sz="3600" b="1" dirty="0" err="1">
                <a:ea typeface="Arial" charset="0"/>
                <a:cs typeface="Arial" charset="0"/>
              </a:rPr>
              <a:t>Penderfynu</a:t>
            </a:r>
            <a:r>
              <a:rPr lang="en-US" sz="3600" b="1" dirty="0">
                <a:ea typeface="Arial" charset="0"/>
                <a:cs typeface="Arial" charset="0"/>
              </a:rPr>
              <a:t> </a:t>
            </a:r>
            <a:r>
              <a:rPr lang="en-US" sz="3600" b="1" dirty="0" err="1">
                <a:ea typeface="Arial" charset="0"/>
                <a:cs typeface="Arial" charset="0"/>
              </a:rPr>
              <a:t>ar</a:t>
            </a:r>
            <a:r>
              <a:rPr lang="en-US" sz="3600" b="1" dirty="0">
                <a:ea typeface="Arial" charset="0"/>
                <a:cs typeface="Arial" charset="0"/>
              </a:rPr>
              <a:t> </a:t>
            </a:r>
            <a:r>
              <a:rPr lang="en-US" sz="3600" b="1" dirty="0" err="1" smtClean="0">
                <a:ea typeface="Arial" charset="0"/>
                <a:cs typeface="Arial" charset="0"/>
              </a:rPr>
              <a:t>ddibynadwyedd</a:t>
            </a:r>
            <a:endParaRPr lang="en-US" sz="3600" b="1" dirty="0">
              <a:ea typeface="Arial" charset="0"/>
              <a:cs typeface="Arial" charset="0"/>
            </a:endParaRPr>
          </a:p>
          <a:p>
            <a:r>
              <a:rPr lang="en-US" sz="3600" b="1" dirty="0" err="1">
                <a:ea typeface="Arial" charset="0"/>
                <a:cs typeface="Arial" charset="0"/>
              </a:rPr>
              <a:t>Gwneud</a:t>
            </a:r>
            <a:r>
              <a:rPr lang="en-US" sz="3600" b="1" dirty="0">
                <a:ea typeface="Arial" charset="0"/>
                <a:cs typeface="Arial" charset="0"/>
              </a:rPr>
              <a:t> </a:t>
            </a:r>
            <a:r>
              <a:rPr lang="en-US" sz="3600" b="1" dirty="0" err="1">
                <a:ea typeface="Arial" charset="0"/>
                <a:cs typeface="Arial" charset="0"/>
              </a:rPr>
              <a:t>synnwyr</a:t>
            </a:r>
            <a:r>
              <a:rPr lang="en-US" sz="3600" b="1" dirty="0">
                <a:ea typeface="Arial" charset="0"/>
                <a:cs typeface="Arial" charset="0"/>
              </a:rPr>
              <a:t> </a:t>
            </a:r>
            <a:r>
              <a:rPr lang="en-US" sz="3600" b="1" dirty="0" err="1">
                <a:ea typeface="Arial" charset="0"/>
                <a:cs typeface="Arial" charset="0"/>
              </a:rPr>
              <a:t>o’r</a:t>
            </a:r>
            <a:r>
              <a:rPr lang="en-US" sz="3600" b="1" dirty="0">
                <a:ea typeface="Arial" charset="0"/>
                <a:cs typeface="Arial" charset="0"/>
              </a:rPr>
              <a:t> </a:t>
            </a:r>
            <a:r>
              <a:rPr lang="en-US" sz="3600" b="1" dirty="0" err="1" smtClean="0">
                <a:ea typeface="Arial" charset="0"/>
                <a:cs typeface="Arial" charset="0"/>
              </a:rPr>
              <a:t>dystiolaeth</a:t>
            </a:r>
            <a:endParaRPr lang="en-US" sz="3600" b="1" dirty="0">
              <a:ea typeface="Arial" charset="0"/>
              <a:cs typeface="Arial" charset="0"/>
            </a:endParaRPr>
          </a:p>
          <a:p>
            <a:r>
              <a:rPr lang="en-US" sz="3600" b="1" dirty="0" err="1">
                <a:ea typeface="Arial" charset="0"/>
                <a:cs typeface="Arial" charset="0"/>
              </a:rPr>
              <a:t>Materion</a:t>
            </a:r>
            <a:r>
              <a:rPr lang="en-US" sz="3600" b="1" dirty="0">
                <a:ea typeface="Arial" charset="0"/>
                <a:cs typeface="Arial" charset="0"/>
              </a:rPr>
              <a:t> </a:t>
            </a:r>
            <a:r>
              <a:rPr lang="en-US" sz="3600" b="1" dirty="0" err="1">
                <a:ea typeface="Arial" charset="0"/>
                <a:cs typeface="Arial" charset="0"/>
              </a:rPr>
              <a:t>moesegol</a:t>
            </a:r>
            <a:endParaRPr lang="en-US" sz="3600" b="1" dirty="0">
              <a:ea typeface="Arial" charset="0"/>
              <a:cs typeface="Arial" charset="0"/>
            </a:endParaRPr>
          </a:p>
          <a:p>
            <a:endParaRPr lang="en-US" b="1" dirty="0">
              <a:latin typeface="Arial" charset="0"/>
              <a:ea typeface="Arial" charset="0"/>
              <a:cs typeface="Arial" charset="0"/>
            </a:endParaRPr>
          </a:p>
          <a:p>
            <a:endParaRPr lang="en-US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72699" y="5502051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Ainsworth 2017</a:t>
            </a:r>
          </a:p>
        </p:txBody>
      </p:sp>
    </p:spTree>
    <p:extLst>
      <p:ext uri="{BB962C8B-B14F-4D97-AF65-F5344CB8AC3E}">
        <p14:creationId xmlns:p14="http://schemas.microsoft.com/office/powerpoint/2010/main" val="577327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Becoming consumers of research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437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12" y="0"/>
            <a:ext cx="11078988" cy="6858000"/>
          </a:xfrm>
          <a:prstGeom prst="rect">
            <a:avLst/>
          </a:prstGeom>
        </p:spPr>
      </p:pic>
      <p:sp>
        <p:nvSpPr>
          <p:cNvPr id="3" name="Right Arrow 2"/>
          <p:cNvSpPr/>
          <p:nvPr/>
        </p:nvSpPr>
        <p:spPr>
          <a:xfrm rot="10573158">
            <a:off x="2383286" y="3085483"/>
            <a:ext cx="1341120" cy="44704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4555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432" y="0"/>
            <a:ext cx="10335172" cy="6858000"/>
          </a:xfrm>
          <a:prstGeom prst="rect">
            <a:avLst/>
          </a:prstGeom>
        </p:spPr>
      </p:pic>
      <p:sp>
        <p:nvSpPr>
          <p:cNvPr id="4" name="Down Arrow 3"/>
          <p:cNvSpPr/>
          <p:nvPr/>
        </p:nvSpPr>
        <p:spPr>
          <a:xfrm rot="5400000">
            <a:off x="3260468" y="3858798"/>
            <a:ext cx="432873" cy="160528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663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2350" y="206375"/>
            <a:ext cx="10248900" cy="6419850"/>
          </a:xfrm>
          <a:prstGeom prst="rect">
            <a:avLst/>
          </a:prstGeom>
        </p:spPr>
      </p:pic>
      <p:sp>
        <p:nvSpPr>
          <p:cNvPr id="3" name="Down Arrow 2"/>
          <p:cNvSpPr/>
          <p:nvPr/>
        </p:nvSpPr>
        <p:spPr>
          <a:xfrm rot="4701540">
            <a:off x="4692370" y="4740320"/>
            <a:ext cx="433016" cy="128016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5481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35" y="0"/>
            <a:ext cx="10037541" cy="6858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6324" y="5933645"/>
            <a:ext cx="1298561" cy="535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584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1762" y="966787"/>
            <a:ext cx="6848475" cy="4924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9328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0120"/>
            <a:ext cx="12192000" cy="563775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4035" y="2240923"/>
            <a:ext cx="1298561" cy="450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496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650" y="504825"/>
            <a:ext cx="10629900" cy="584835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6899" y="3825025"/>
            <a:ext cx="1298561" cy="506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091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812" y="957262"/>
            <a:ext cx="10620375" cy="494347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003354">
            <a:off x="1837784" y="535725"/>
            <a:ext cx="995722" cy="426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4478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61502" y="1596758"/>
            <a:ext cx="1146219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 smtClean="0"/>
              <a:t>How can we guarantee authenticity and reliability?</a:t>
            </a:r>
            <a:endParaRPr lang="en-GB" sz="7200" dirty="0"/>
          </a:p>
          <a:p>
            <a:pPr algn="ctr"/>
            <a:endParaRPr lang="en-GB" sz="7200" dirty="0"/>
          </a:p>
        </p:txBody>
      </p:sp>
    </p:spTree>
    <p:extLst>
      <p:ext uri="{BB962C8B-B14F-4D97-AF65-F5344CB8AC3E}">
        <p14:creationId xmlns:p14="http://schemas.microsoft.com/office/powerpoint/2010/main" val="731093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" y="876300"/>
            <a:ext cx="11137899" cy="4914900"/>
          </a:xfrm>
        </p:spPr>
        <p:txBody>
          <a:bodyPr>
            <a:normAutofit fontScale="92500" lnSpcReduction="10000"/>
          </a:bodyPr>
          <a:lstStyle/>
          <a:p>
            <a:r>
              <a:rPr lang="en-GB" sz="3600" dirty="0"/>
              <a:t>Role of </a:t>
            </a:r>
            <a:r>
              <a:rPr lang="en-GB" sz="3600" dirty="0">
                <a:solidFill>
                  <a:srgbClr val="FF0000"/>
                </a:solidFill>
              </a:rPr>
              <a:t>reflection</a:t>
            </a:r>
            <a:r>
              <a:rPr lang="en-GB" sz="3600" dirty="0"/>
              <a:t> and the use of </a:t>
            </a:r>
            <a:r>
              <a:rPr lang="en-GB" sz="3600" dirty="0">
                <a:solidFill>
                  <a:srgbClr val="FF0000"/>
                </a:solidFill>
              </a:rPr>
              <a:t>evidence</a:t>
            </a:r>
            <a:r>
              <a:rPr lang="en-GB" sz="3600" dirty="0"/>
              <a:t> to support teaching</a:t>
            </a:r>
          </a:p>
          <a:p>
            <a:r>
              <a:rPr lang="en-GB" sz="3600" dirty="0"/>
              <a:t>Classroom based Enquiry (Research Methodology)</a:t>
            </a:r>
          </a:p>
          <a:p>
            <a:r>
              <a:rPr lang="en-GB" sz="3600" dirty="0" smtClean="0"/>
              <a:t>Ethics consideration and submission</a:t>
            </a:r>
            <a:endParaRPr lang="en-GB" sz="3600" dirty="0"/>
          </a:p>
          <a:p>
            <a:r>
              <a:rPr lang="en-GB" sz="3600" dirty="0" smtClean="0"/>
              <a:t>Reading the </a:t>
            </a:r>
            <a:r>
              <a:rPr lang="en-GB" sz="3600" dirty="0" smtClean="0">
                <a:solidFill>
                  <a:srgbClr val="FF0000"/>
                </a:solidFill>
              </a:rPr>
              <a:t>right</a:t>
            </a:r>
            <a:r>
              <a:rPr lang="en-GB" sz="3600" dirty="0" smtClean="0"/>
              <a:t> academic material</a:t>
            </a:r>
          </a:p>
          <a:p>
            <a:r>
              <a:rPr lang="en-GB" sz="3600" dirty="0" smtClean="0"/>
              <a:t>Use of </a:t>
            </a:r>
            <a:r>
              <a:rPr lang="en-GB" sz="3600" dirty="0"/>
              <a:t>Research </a:t>
            </a:r>
            <a:r>
              <a:rPr lang="en-GB" sz="3600" dirty="0" smtClean="0"/>
              <a:t>Data</a:t>
            </a:r>
          </a:p>
          <a:p>
            <a:r>
              <a:rPr lang="en-GB" sz="3600" dirty="0" smtClean="0"/>
              <a:t>Engaging with the debate (Twitter, </a:t>
            </a:r>
            <a:r>
              <a:rPr lang="en-GB" sz="3600" dirty="0" err="1" smtClean="0"/>
              <a:t>ResearchED</a:t>
            </a:r>
            <a:r>
              <a:rPr lang="en-GB" sz="3600" dirty="0" smtClean="0"/>
              <a:t> </a:t>
            </a:r>
            <a:r>
              <a:rPr lang="en-GB" sz="3600" dirty="0" err="1" smtClean="0"/>
              <a:t>etc</a:t>
            </a:r>
            <a:r>
              <a:rPr lang="en-GB" sz="3600" dirty="0" smtClean="0"/>
              <a:t>)</a:t>
            </a:r>
            <a:endParaRPr lang="en-GB" sz="3600" dirty="0"/>
          </a:p>
          <a:p>
            <a:endParaRPr lang="en-GB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5101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conclusion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1746250"/>
            <a:ext cx="10353762" cy="47625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/>
              <a:t>“With ever-changing demands, both from stakeholders and a changing economy, teachers need to ensure that they do not plateau….one of the most efficient ways to achieve this is by becoming an almost </a:t>
            </a:r>
            <a:r>
              <a:rPr lang="en-GB" sz="2600" b="1" dirty="0">
                <a:solidFill>
                  <a:srgbClr val="FF0000"/>
                </a:solidFill>
              </a:rPr>
              <a:t>self-improving practitioner</a:t>
            </a:r>
            <a:r>
              <a:rPr lang="en-GB" sz="2600" dirty="0"/>
              <a:t>: be informed about research and scholarship in teaching, engage in and with research, be a consumer of </a:t>
            </a:r>
            <a:r>
              <a:rPr lang="en-GB" sz="2600" dirty="0" smtClean="0"/>
              <a:t>research, </a:t>
            </a:r>
            <a:r>
              <a:rPr lang="en-GB" sz="2600" dirty="0"/>
              <a:t>and be equipped to conduct your own </a:t>
            </a:r>
            <a:r>
              <a:rPr lang="en-GB" sz="2600" dirty="0" smtClean="0"/>
              <a:t>research.” 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</a:t>
            </a:r>
          </a:p>
          <a:p>
            <a:pPr marL="0" indent="0">
              <a:buNone/>
            </a:pPr>
            <a:r>
              <a:rPr lang="en-GB" dirty="0" err="1" smtClean="0"/>
              <a:t>Konstantinou</a:t>
            </a:r>
            <a:r>
              <a:rPr lang="en-GB" dirty="0" smtClean="0"/>
              <a:t> (2018)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7494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8476" y="1449234"/>
            <a:ext cx="7251789" cy="3910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2187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419</TotalTime>
  <Words>461</Words>
  <Application>Microsoft Office PowerPoint</Application>
  <PresentationFormat>Widescreen</PresentationFormat>
  <Paragraphs>61</Paragraphs>
  <Slides>30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Arial</vt:lpstr>
      <vt:lpstr>Bookman Old Style</vt:lpstr>
      <vt:lpstr>Calibri</vt:lpstr>
      <vt:lpstr>Rockwell</vt:lpstr>
      <vt:lpstr>Times New Roman</vt:lpstr>
      <vt:lpstr>Damask</vt:lpstr>
      <vt:lpstr>Role of the enquiring teacher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Cynnal ymchwil mewn ysgolion</vt:lpstr>
      <vt:lpstr>  Canolbwyntio ar arfer  </vt:lpstr>
      <vt:lpstr>PowerPoint Presentation</vt:lpstr>
      <vt:lpstr>Rhai strategaethau a ddefnyddir gan athrawon i gynhyrchu tystiolaeth</vt:lpstr>
      <vt:lpstr>Strategaethau a ddefnyddir gan ymchwilwyr i gynhyrchu tystiolaeth</vt:lpstr>
      <vt:lpstr>Rhai heriau</vt:lpstr>
      <vt:lpstr>Becoming consumers of research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PowerPoint Presentation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Peter Lloyd</dc:creator>
  <cp:lastModifiedBy>Sian Brooks</cp:lastModifiedBy>
  <cp:revision>49</cp:revision>
  <cp:lastPrinted>2018-01-10T11:48:41Z</cp:lastPrinted>
  <dcterms:created xsi:type="dcterms:W3CDTF">2017-12-18T10:27:10Z</dcterms:created>
  <dcterms:modified xsi:type="dcterms:W3CDTF">2019-01-14T18:42:07Z</dcterms:modified>
</cp:coreProperties>
</file>