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autoCompressPictures="0">
  <p:sldMasterIdLst>
    <p:sldMasterId id="2147483659" r:id="rId1"/>
  </p:sldMasterIdLst>
  <p:notesMasterIdLst>
    <p:notesMasterId r:id="rId4"/>
  </p:notesMasterIdLst>
  <p:sldIdLst>
    <p:sldId id="341" r:id="rId2"/>
    <p:sldId id="343" r:id="rId3"/>
  </p:sldIdLst>
  <p:sldSz cx="9144000" cy="5143500" type="screen16x9"/>
  <p:notesSz cx="6858000" cy="9144000"/>
  <p:embeddedFontLst>
    <p:embeddedFont>
      <p:font typeface="Avenir" panose="02000503020000020003" pitchFamily="2" charset="0"/>
      <p:regular r:id="rId5"/>
      <p:italic r:id="rId6"/>
    </p:embeddedFont>
    <p:embeddedFont>
      <p:font typeface="Nixie One" panose="020F0502020204030204" pitchFamily="34" charset="0"/>
      <p:regular r:id="rId7"/>
    </p:embeddedFont>
    <p:embeddedFont>
      <p:font typeface="Varela Round" pitchFamily="2" charset="-79"/>
      <p:regular r:id="rId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98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9042318-0091-4BA2-B8F9-CD09F6CB659D}">
  <a:tblStyle styleId="{19042318-0091-4BA2-B8F9-CD09F6CB659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558"/>
  </p:normalViewPr>
  <p:slideViewPr>
    <p:cSldViewPr snapToGrid="0" snapToObjects="1">
      <p:cViewPr varScale="1">
        <p:scale>
          <a:sx n="161" d="100"/>
          <a:sy n="161" d="100"/>
        </p:scale>
        <p:origin x="78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theme" Target="theme/theme1.xml"/><Relationship Id="rId5" Type="http://schemas.openxmlformats.org/officeDocument/2006/relationships/font" Target="fonts/font1.fntdata"/><Relationship Id="rId10" Type="http://schemas.openxmlformats.org/officeDocument/2006/relationships/viewProps" Target="viewProps.xml"/><Relationship Id="rId4" Type="http://schemas.openxmlformats.org/officeDocument/2006/relationships/notesMaster" Target="notesMasters/notes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7"/>
          <p:cNvSpPr txBox="1">
            <a:spLocks noGrp="1"/>
          </p:cNvSpPr>
          <p:nvPr>
            <p:ph type="title"/>
          </p:nvPr>
        </p:nvSpPr>
        <p:spPr>
          <a:xfrm>
            <a:off x="2935875" y="909050"/>
            <a:ext cx="5275500" cy="64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7"/>
          <p:cNvSpPr txBox="1">
            <a:spLocks noGrp="1"/>
          </p:cNvSpPr>
          <p:nvPr>
            <p:ph type="body" idx="1"/>
          </p:nvPr>
        </p:nvSpPr>
        <p:spPr>
          <a:xfrm>
            <a:off x="2935875" y="1550150"/>
            <a:ext cx="2560500" cy="337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◎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◉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￮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  <p:sp>
        <p:nvSpPr>
          <p:cNvPr id="98" name="Google Shape;98;p7"/>
          <p:cNvSpPr txBox="1">
            <a:spLocks noGrp="1"/>
          </p:cNvSpPr>
          <p:nvPr>
            <p:ph type="body" idx="2"/>
          </p:nvPr>
        </p:nvSpPr>
        <p:spPr>
          <a:xfrm>
            <a:off x="5650849" y="1550150"/>
            <a:ext cx="2560500" cy="337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◎"/>
              <a:defRPr sz="1800"/>
            </a:lvl1pPr>
            <a:lvl2pPr marL="914400" lvl="1" indent="-342900">
              <a:spcBef>
                <a:spcPts val="0"/>
              </a:spcBef>
              <a:spcAft>
                <a:spcPts val="0"/>
              </a:spcAft>
              <a:buSzPts val="1800"/>
              <a:buChar char="◉"/>
              <a:defRPr sz="1800"/>
            </a:lvl2pPr>
            <a:lvl3pPr marL="1371600" lvl="2" indent="-342900">
              <a:spcBef>
                <a:spcPts val="0"/>
              </a:spcBef>
              <a:spcAft>
                <a:spcPts val="0"/>
              </a:spcAft>
              <a:buSzPts val="1800"/>
              <a:buChar char="￮"/>
              <a:defRPr sz="1800"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800"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○"/>
              <a:defRPr sz="1800"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■"/>
              <a:defRPr sz="1800"/>
            </a:lvl9pPr>
          </a:lstStyle>
          <a:p>
            <a:endParaRPr/>
          </a:p>
        </p:txBody>
      </p:sp>
      <p:sp>
        <p:nvSpPr>
          <p:cNvPr id="99" name="Google Shape;99;p7"/>
          <p:cNvSpPr/>
          <p:nvPr/>
        </p:nvSpPr>
        <p:spPr>
          <a:xfrm>
            <a:off x="-358950" y="2194400"/>
            <a:ext cx="2347200" cy="2347200"/>
          </a:xfrm>
          <a:prstGeom prst="donut">
            <a:avLst>
              <a:gd name="adj" fmla="val 36789"/>
            </a:avLst>
          </a:prstGeom>
          <a:solidFill>
            <a:srgbClr val="BBCD00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7"/>
          <p:cNvSpPr/>
          <p:nvPr/>
        </p:nvSpPr>
        <p:spPr>
          <a:xfrm>
            <a:off x="198450" y="-321125"/>
            <a:ext cx="978600" cy="978600"/>
          </a:xfrm>
          <a:prstGeom prst="ellipse">
            <a:avLst/>
          </a:prstGeom>
          <a:noFill/>
          <a:ln w="9525" cap="flat" cmpd="sng">
            <a:solidFill>
              <a:srgbClr val="E8004C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7"/>
          <p:cNvSpPr/>
          <p:nvPr/>
        </p:nvSpPr>
        <p:spPr>
          <a:xfrm>
            <a:off x="198450" y="420475"/>
            <a:ext cx="657600" cy="657600"/>
          </a:xfrm>
          <a:prstGeom prst="ellipse">
            <a:avLst/>
          </a:prstGeom>
          <a:solidFill>
            <a:srgbClr val="ED4A00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7"/>
          <p:cNvSpPr/>
          <p:nvPr/>
        </p:nvSpPr>
        <p:spPr>
          <a:xfrm>
            <a:off x="1177051" y="657475"/>
            <a:ext cx="846900" cy="846900"/>
          </a:xfrm>
          <a:prstGeom prst="donut">
            <a:avLst>
              <a:gd name="adj" fmla="val 22275"/>
            </a:avLst>
          </a:prstGeom>
          <a:solidFill>
            <a:srgbClr val="00ACC3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7"/>
          <p:cNvSpPr/>
          <p:nvPr/>
        </p:nvSpPr>
        <p:spPr>
          <a:xfrm>
            <a:off x="887650" y="4142300"/>
            <a:ext cx="1207800" cy="1207800"/>
          </a:xfrm>
          <a:prstGeom prst="ellipse">
            <a:avLst/>
          </a:prstGeom>
          <a:solidFill>
            <a:srgbClr val="65BB48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7"/>
          <p:cNvSpPr/>
          <p:nvPr/>
        </p:nvSpPr>
        <p:spPr>
          <a:xfrm>
            <a:off x="153675" y="4799600"/>
            <a:ext cx="550500" cy="550500"/>
          </a:xfrm>
          <a:prstGeom prst="donut">
            <a:avLst>
              <a:gd name="adj" fmla="val 18606"/>
            </a:avLst>
          </a:prstGeom>
          <a:solidFill>
            <a:srgbClr val="F8BB00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7"/>
          <p:cNvSpPr/>
          <p:nvPr/>
        </p:nvSpPr>
        <p:spPr>
          <a:xfrm>
            <a:off x="1172525" y="1696950"/>
            <a:ext cx="304800" cy="304800"/>
          </a:xfrm>
          <a:prstGeom prst="ellipse">
            <a:avLst/>
          </a:prstGeom>
          <a:solidFill>
            <a:srgbClr val="00D1C6">
              <a:alpha val="8692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7"/>
          <p:cNvSpPr/>
          <p:nvPr/>
        </p:nvSpPr>
        <p:spPr>
          <a:xfrm>
            <a:off x="7844250" y="619275"/>
            <a:ext cx="550500" cy="550500"/>
          </a:xfrm>
          <a:prstGeom prst="ellipse">
            <a:avLst/>
          </a:prstGeom>
          <a:solidFill>
            <a:srgbClr val="00D1C6">
              <a:alpha val="8692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7"/>
          <p:cNvSpPr/>
          <p:nvPr/>
        </p:nvSpPr>
        <p:spPr>
          <a:xfrm>
            <a:off x="7515500" y="-72500"/>
            <a:ext cx="397500" cy="397500"/>
          </a:xfrm>
          <a:prstGeom prst="donut">
            <a:avLst>
              <a:gd name="adj" fmla="val 30568"/>
            </a:avLst>
          </a:prstGeom>
          <a:solidFill>
            <a:srgbClr val="65BB48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7"/>
          <p:cNvSpPr/>
          <p:nvPr/>
        </p:nvSpPr>
        <p:spPr>
          <a:xfrm>
            <a:off x="8651500" y="1030850"/>
            <a:ext cx="304800" cy="304800"/>
          </a:xfrm>
          <a:prstGeom prst="ellipse">
            <a:avLst/>
          </a:prstGeom>
          <a:solidFill>
            <a:srgbClr val="F8BB00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7"/>
          <p:cNvSpPr/>
          <p:nvPr/>
        </p:nvSpPr>
        <p:spPr>
          <a:xfrm>
            <a:off x="8097900" y="167450"/>
            <a:ext cx="741600" cy="741600"/>
          </a:xfrm>
          <a:prstGeom prst="donut">
            <a:avLst>
              <a:gd name="adj" fmla="val 8064"/>
            </a:avLst>
          </a:prstGeom>
          <a:solidFill>
            <a:srgbClr val="00ACC3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7"/>
          <p:cNvSpPr/>
          <p:nvPr/>
        </p:nvSpPr>
        <p:spPr>
          <a:xfrm>
            <a:off x="8394750" y="1504375"/>
            <a:ext cx="188100" cy="188100"/>
          </a:xfrm>
          <a:prstGeom prst="ellipse">
            <a:avLst/>
          </a:prstGeom>
          <a:solidFill>
            <a:srgbClr val="BBCD00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7"/>
          <p:cNvSpPr/>
          <p:nvPr/>
        </p:nvSpPr>
        <p:spPr>
          <a:xfrm>
            <a:off x="-205625" y="2347725"/>
            <a:ext cx="2040600" cy="2040600"/>
          </a:xfrm>
          <a:prstGeom prst="ellipse">
            <a:avLst/>
          </a:prstGeom>
          <a:noFill/>
          <a:ln w="9525" cap="flat" cmpd="sng">
            <a:solidFill>
              <a:srgbClr val="65BB48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7"/>
          <p:cNvSpPr/>
          <p:nvPr/>
        </p:nvSpPr>
        <p:spPr>
          <a:xfrm>
            <a:off x="305125" y="-214450"/>
            <a:ext cx="765300" cy="765300"/>
          </a:xfrm>
          <a:prstGeom prst="ellipse">
            <a:avLst/>
          </a:prstGeom>
          <a:solidFill>
            <a:srgbClr val="E8004C">
              <a:alpha val="8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7"/>
          <p:cNvSpPr/>
          <p:nvPr/>
        </p:nvSpPr>
        <p:spPr>
          <a:xfrm>
            <a:off x="8532600" y="911950"/>
            <a:ext cx="542700" cy="542700"/>
          </a:xfrm>
          <a:prstGeom prst="ellipse">
            <a:avLst/>
          </a:prstGeom>
          <a:noFill/>
          <a:ln w="9525" cap="flat" cmpd="sng">
            <a:solidFill>
              <a:srgbClr val="F8BB00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7"/>
          <p:cNvSpPr txBox="1">
            <a:spLocks noGrp="1"/>
          </p:cNvSpPr>
          <p:nvPr>
            <p:ph type="sldNum" idx="12"/>
          </p:nvPr>
        </p:nvSpPr>
        <p:spPr>
          <a:xfrm>
            <a:off x="8635625" y="4751625"/>
            <a:ext cx="469800" cy="39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935875" y="909050"/>
            <a:ext cx="5275500" cy="64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1800"/>
              <a:buFont typeface="Nixie One"/>
              <a:buNone/>
              <a:defRPr sz="1800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1800"/>
              <a:buFont typeface="Nixie One"/>
              <a:buNone/>
              <a:defRPr sz="1800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1800"/>
              <a:buFont typeface="Nixie One"/>
              <a:buNone/>
              <a:defRPr sz="1800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1800"/>
              <a:buFont typeface="Nixie One"/>
              <a:buNone/>
              <a:defRPr sz="1800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1800"/>
              <a:buFont typeface="Nixie One"/>
              <a:buNone/>
              <a:defRPr sz="1800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1800"/>
              <a:buFont typeface="Nixie One"/>
              <a:buNone/>
              <a:defRPr sz="1800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1800"/>
              <a:buFont typeface="Nixie One"/>
              <a:buNone/>
              <a:defRPr sz="1800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1800"/>
              <a:buFont typeface="Nixie One"/>
              <a:buNone/>
              <a:defRPr sz="1800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617A86"/>
              </a:buClr>
              <a:buSzPts val="1800"/>
              <a:buFont typeface="Nixie One"/>
              <a:buNone/>
              <a:defRPr sz="1800">
                <a:solidFill>
                  <a:srgbClr val="617A86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2935875" y="1525758"/>
            <a:ext cx="5275500" cy="278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81000">
              <a:spcBef>
                <a:spcPts val="60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Char char="◎"/>
              <a:defRPr sz="2400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Char char="◉"/>
              <a:defRPr sz="2400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Char char="￮"/>
              <a:defRPr sz="2400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3pPr>
            <a:lvl4pPr marL="1828800" lvl="3" indent="-381000"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Char char="●"/>
              <a:defRPr sz="2400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4pPr>
            <a:lvl5pPr marL="2286000" lvl="4" indent="-381000"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Char char="○"/>
              <a:defRPr sz="2400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5pPr>
            <a:lvl6pPr marL="2743200" lvl="5" indent="-381000"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Char char="■"/>
              <a:defRPr sz="2400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6pPr>
            <a:lvl7pPr marL="3200400" lvl="6" indent="-381000"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Char char="●"/>
              <a:defRPr sz="2400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7pPr>
            <a:lvl8pPr marL="3657600" lvl="7" indent="-381000"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Char char="○"/>
              <a:defRPr sz="2400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8pPr>
            <a:lvl9pPr marL="4114800" lvl="8" indent="-381000">
              <a:spcBef>
                <a:spcPts val="0"/>
              </a:spcBef>
              <a:spcAft>
                <a:spcPts val="0"/>
              </a:spcAft>
              <a:buClr>
                <a:srgbClr val="A1BECC"/>
              </a:buClr>
              <a:buSzPts val="2400"/>
              <a:buFont typeface="Varela Round"/>
              <a:buChar char="■"/>
              <a:defRPr sz="2400">
                <a:solidFill>
                  <a:srgbClr val="617A86"/>
                </a:solidFill>
                <a:latin typeface="Varela Round"/>
                <a:ea typeface="Varela Round"/>
                <a:cs typeface="Varela Round"/>
                <a:sym typeface="Varela Round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635625" y="4751625"/>
            <a:ext cx="469800" cy="39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200">
                <a:solidFill>
                  <a:srgbClr val="A1BECC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lvl="1" algn="r">
              <a:buNone/>
              <a:defRPr sz="1200">
                <a:solidFill>
                  <a:srgbClr val="A1BECC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 algn="r">
              <a:buNone/>
              <a:defRPr sz="1200">
                <a:solidFill>
                  <a:srgbClr val="A1BECC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 algn="r">
              <a:buNone/>
              <a:defRPr sz="1200">
                <a:solidFill>
                  <a:srgbClr val="A1BECC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 algn="r">
              <a:buNone/>
              <a:defRPr sz="1200">
                <a:solidFill>
                  <a:srgbClr val="A1BECC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 algn="r">
              <a:buNone/>
              <a:defRPr sz="1200">
                <a:solidFill>
                  <a:srgbClr val="A1BECC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 algn="r">
              <a:buNone/>
              <a:defRPr sz="1200">
                <a:solidFill>
                  <a:srgbClr val="A1BECC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 algn="r">
              <a:buNone/>
              <a:defRPr sz="1200">
                <a:solidFill>
                  <a:srgbClr val="A1BECC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 algn="r">
              <a:buNone/>
              <a:defRPr sz="1200">
                <a:solidFill>
                  <a:srgbClr val="A1BECC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3" r:id="rId1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hyperlink" Target="http://www.termiaduraddysg.org/?lang=en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geiriaduracademi.org/terms-of-use/?lang=en" TargetMode="External"/><Relationship Id="rId5" Type="http://schemas.openxmlformats.org/officeDocument/2006/relationships/hyperlink" Target="http://geiriadur.ac.uk/gpc/gpc.html" TargetMode="External"/><Relationship Id="rId4" Type="http://schemas.openxmlformats.org/officeDocument/2006/relationships/hyperlink" Target="https://geiriadur.uwtsd.ac.uk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7" Type="http://schemas.openxmlformats.org/officeDocument/2006/relationships/hyperlink" Target="https://siop.canolfanpeniarth.org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FC06B8-BADD-3041-8F9A-DC5507A882A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</a:t>
            </a:fld>
            <a:endParaRPr lang="en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A8BAB6F1-E175-E44F-A9D1-BD53BCB16A3E}"/>
              </a:ext>
            </a:extLst>
          </p:cNvPr>
          <p:cNvSpPr/>
          <p:nvPr/>
        </p:nvSpPr>
        <p:spPr>
          <a:xfrm>
            <a:off x="1327759" y="338203"/>
            <a:ext cx="6488482" cy="67640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chemeClr val="tx1"/>
                </a:solidFill>
                <a:latin typeface="Avenir" panose="02000503020000020003" pitchFamily="2" charset="0"/>
              </a:rPr>
              <a:t>Adnoddau</a:t>
            </a:r>
            <a:r>
              <a:rPr lang="en-US" sz="2400" dirty="0">
                <a:solidFill>
                  <a:schemeClr val="tx1"/>
                </a:solidFill>
                <a:latin typeface="Avenir" panose="02000503020000020003" pitchFamily="2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Avenir" panose="02000503020000020003" pitchFamily="2" charset="0"/>
              </a:rPr>
              <a:t>Denfyddiol</a:t>
            </a:r>
            <a:r>
              <a:rPr lang="en-US" sz="2400" dirty="0">
                <a:solidFill>
                  <a:schemeClr val="tx1"/>
                </a:solidFill>
                <a:latin typeface="Avenir" panose="02000503020000020003" pitchFamily="2" charset="0"/>
              </a:rPr>
              <a:t>  / Useful Resources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0B337BB-45DC-984D-861A-20E479DED5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3737" y="1941535"/>
            <a:ext cx="2070014" cy="251555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7207A36-FEBC-1244-BB35-EDDB350829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269166">
            <a:off x="794185" y="1907243"/>
            <a:ext cx="1633022" cy="2772340"/>
          </a:xfrm>
          <a:prstGeom prst="rect">
            <a:avLst/>
          </a:prstGeom>
        </p:spPr>
      </p:pic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E47F20CE-0433-2740-8032-2F554601DA2A}"/>
              </a:ext>
            </a:extLst>
          </p:cNvPr>
          <p:cNvSpPr/>
          <p:nvPr/>
        </p:nvSpPr>
        <p:spPr>
          <a:xfrm>
            <a:off x="338204" y="1277655"/>
            <a:ext cx="3081402" cy="4008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Apiau</a:t>
            </a:r>
            <a:r>
              <a:rPr lang="en-US" dirty="0">
                <a:solidFill>
                  <a:schemeClr val="tx1"/>
                </a:solidFill>
              </a:rPr>
              <a:t> Am </a:t>
            </a:r>
            <a:r>
              <a:rPr lang="en-US" dirty="0" err="1">
                <a:solidFill>
                  <a:schemeClr val="tx1"/>
                </a:solidFill>
              </a:rPr>
              <a:t>ddim</a:t>
            </a:r>
            <a:r>
              <a:rPr lang="en-US" dirty="0">
                <a:solidFill>
                  <a:schemeClr val="tx1"/>
                </a:solidFill>
              </a:rPr>
              <a:t>  / Free Apps 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B4AEA63C-48D9-E644-865F-662685CB190B}"/>
              </a:ext>
            </a:extLst>
          </p:cNvPr>
          <p:cNvSpPr/>
          <p:nvPr/>
        </p:nvSpPr>
        <p:spPr>
          <a:xfrm>
            <a:off x="5471193" y="1434367"/>
            <a:ext cx="3081402" cy="40083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Ar-lein</a:t>
            </a:r>
            <a:r>
              <a:rPr lang="en-US" dirty="0">
                <a:solidFill>
                  <a:schemeClr val="tx1"/>
                </a:solidFill>
              </a:rPr>
              <a:t> / Online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B11A49-1534-4743-9593-9FF63C16B0A2}"/>
              </a:ext>
            </a:extLst>
          </p:cNvPr>
          <p:cNvSpPr/>
          <p:nvPr/>
        </p:nvSpPr>
        <p:spPr>
          <a:xfrm>
            <a:off x="5780627" y="2101070"/>
            <a:ext cx="246253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https://geiriadur.uwtsd.ac.uk/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FBA274F-7513-2E4E-8937-7399C397AE9F}"/>
              </a:ext>
            </a:extLst>
          </p:cNvPr>
          <p:cNvSpPr/>
          <p:nvPr/>
        </p:nvSpPr>
        <p:spPr>
          <a:xfrm>
            <a:off x="5682899" y="2674717"/>
            <a:ext cx="286969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http://geiriadur.ac.uk/gpc/gpc.html</a:t>
            </a:r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FE751E4-02B3-364A-823B-AA17F0EE2C6B}"/>
              </a:ext>
            </a:extLst>
          </p:cNvPr>
          <p:cNvSpPr/>
          <p:nvPr/>
        </p:nvSpPr>
        <p:spPr>
          <a:xfrm>
            <a:off x="4898927" y="3293413"/>
            <a:ext cx="424507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6"/>
              </a:rPr>
              <a:t>https://geiriaduracademi.org/terms-of-use/?lang=en</a:t>
            </a:r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B840CB7-7CB0-F446-93B6-7984EC1D1169}"/>
              </a:ext>
            </a:extLst>
          </p:cNvPr>
          <p:cNvSpPr/>
          <p:nvPr/>
        </p:nvSpPr>
        <p:spPr>
          <a:xfrm>
            <a:off x="5270823" y="3979040"/>
            <a:ext cx="350128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7"/>
              </a:rPr>
              <a:t>http://www.termiaduraddysg.org/?lang=en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969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B5A646-5E3B-E24C-91EA-500D582C572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</a:t>
            </a:fld>
            <a:endParaRPr lang="en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91168EA-6F43-884E-A49A-5AFCDCB3B152}"/>
              </a:ext>
            </a:extLst>
          </p:cNvPr>
          <p:cNvSpPr/>
          <p:nvPr/>
        </p:nvSpPr>
        <p:spPr>
          <a:xfrm>
            <a:off x="1327759" y="338203"/>
            <a:ext cx="6488482" cy="67640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err="1">
                <a:solidFill>
                  <a:schemeClr val="tx1"/>
                </a:solidFill>
                <a:latin typeface="Avenir" panose="02000503020000020003" pitchFamily="2" charset="0"/>
              </a:rPr>
              <a:t>Llyfrau</a:t>
            </a:r>
            <a:r>
              <a:rPr lang="en-US" sz="2400" dirty="0">
                <a:solidFill>
                  <a:schemeClr val="tx1"/>
                </a:solidFill>
                <a:latin typeface="Avenir" panose="02000503020000020003" pitchFamily="2" charset="0"/>
              </a:rPr>
              <a:t>  / Books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6F8D9D-B541-2E4C-A577-C1359D3CF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48674">
            <a:off x="1497450" y="1231799"/>
            <a:ext cx="1714814" cy="246735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3CA1609-81AA-8046-959A-E641007CDC8A}"/>
              </a:ext>
            </a:extLst>
          </p:cNvPr>
          <p:cNvSpPr/>
          <p:nvPr/>
        </p:nvSpPr>
        <p:spPr>
          <a:xfrm>
            <a:off x="1327759" y="3677989"/>
            <a:ext cx="373275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111111"/>
                </a:solidFill>
                <a:latin typeface="Amazon Ember"/>
              </a:rPr>
              <a:t>ISBN-10 : </a:t>
            </a:r>
            <a:r>
              <a:rPr lang="en-GB" dirty="0">
                <a:solidFill>
                  <a:srgbClr val="111111"/>
                </a:solidFill>
                <a:latin typeface="Amazon Ember"/>
              </a:rPr>
              <a:t>086243517X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11111"/>
                </a:solidFill>
                <a:latin typeface="Amazon Ember"/>
              </a:rPr>
              <a:t>ISBN-13 : </a:t>
            </a:r>
            <a:r>
              <a:rPr lang="en-GB" dirty="0">
                <a:solidFill>
                  <a:srgbClr val="111111"/>
                </a:solidFill>
                <a:latin typeface="Amazon Ember"/>
              </a:rPr>
              <a:t>978-0862435172</a:t>
            </a:r>
          </a:p>
          <a:p>
            <a:r>
              <a:rPr lang="en-GB" b="1" dirty="0">
                <a:solidFill>
                  <a:srgbClr val="111111"/>
                </a:solidFill>
                <a:latin typeface="Amazon Ember"/>
              </a:rPr>
              <a:t>Publisher : </a:t>
            </a:r>
            <a:r>
              <a:rPr lang="en-GB" dirty="0">
                <a:solidFill>
                  <a:srgbClr val="111111"/>
                </a:solidFill>
                <a:latin typeface="Amazon Ember"/>
              </a:rPr>
              <a:t>Y </a:t>
            </a:r>
            <a:r>
              <a:rPr lang="en-GB" dirty="0" err="1">
                <a:solidFill>
                  <a:srgbClr val="111111"/>
                </a:solidFill>
                <a:latin typeface="Amazon Ember"/>
              </a:rPr>
              <a:t>Lolfa</a:t>
            </a:r>
            <a:r>
              <a:rPr lang="en-GB" dirty="0">
                <a:solidFill>
                  <a:srgbClr val="111111"/>
                </a:solidFill>
                <a:latin typeface="Amazon Ember"/>
              </a:rPr>
              <a:t>; Revised edition (15 Jan. 2000)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7F64A4-5698-294C-BD36-15A6DB753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8413" y="1185292"/>
            <a:ext cx="1432850" cy="20776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3C3AF0E-39F1-5B49-9D2A-116F76E745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0765">
            <a:off x="5790084" y="1220427"/>
            <a:ext cx="1321398" cy="19624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B1F09D1-C095-7A41-90D6-BC82B71F63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4888" y="2784841"/>
            <a:ext cx="1647615" cy="120775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9E63C4E-A75C-B24B-930A-D202B290F2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7822" y="3312254"/>
            <a:ext cx="1939447" cy="134438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C432C8C-775B-B048-A3CA-E25DAA11B783}"/>
              </a:ext>
            </a:extLst>
          </p:cNvPr>
          <p:cNvSpPr/>
          <p:nvPr/>
        </p:nvSpPr>
        <p:spPr>
          <a:xfrm>
            <a:off x="5774924" y="4563971"/>
            <a:ext cx="277992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7"/>
              </a:rPr>
              <a:t>https://siop.canolfanpeniarth.org/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33567"/>
      </p:ext>
    </p:extLst>
  </p:cSld>
  <p:clrMapOvr>
    <a:masterClrMapping/>
  </p:clrMapOvr>
</p:sld>
</file>

<file path=ppt/theme/theme1.xml><?xml version="1.0" encoding="utf-8"?>
<a:theme xmlns:a="http://schemas.openxmlformats.org/drawingml/2006/main" name="Puck template">
  <a:themeElements>
    <a:clrScheme name="Custom 347">
      <a:dk1>
        <a:srgbClr val="212A2E"/>
      </a:dk1>
      <a:lt1>
        <a:srgbClr val="FFFFFF"/>
      </a:lt1>
      <a:dk2>
        <a:srgbClr val="617A86"/>
      </a:dk2>
      <a:lt2>
        <a:srgbClr val="A1BECC"/>
      </a:lt2>
      <a:accent1>
        <a:srgbClr val="00D1C6"/>
      </a:accent1>
      <a:accent2>
        <a:srgbClr val="00ACC3"/>
      </a:accent2>
      <a:accent3>
        <a:srgbClr val="BBCD00"/>
      </a:accent3>
      <a:accent4>
        <a:srgbClr val="65BB48"/>
      </a:accent4>
      <a:accent5>
        <a:srgbClr val="F8BB00"/>
      </a:accent5>
      <a:accent6>
        <a:srgbClr val="EF6222"/>
      </a:accent6>
      <a:hlink>
        <a:srgbClr val="617A86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1614</TotalTime>
  <Words>91</Words>
  <Application>Microsoft Macintosh PowerPoint</Application>
  <PresentationFormat>On-screen Show (16:9)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Avenir</vt:lpstr>
      <vt:lpstr>Varela Round</vt:lpstr>
      <vt:lpstr>Nixie One</vt:lpstr>
      <vt:lpstr>Amazon Ember</vt:lpstr>
      <vt:lpstr>Puck template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is your presentation title</dc:title>
  <cp:lastModifiedBy>Bethan Griffiths</cp:lastModifiedBy>
  <cp:revision>106</cp:revision>
  <cp:lastPrinted>2020-09-25T16:13:24Z</cp:lastPrinted>
  <dcterms:modified xsi:type="dcterms:W3CDTF">2023-10-11T23:05:34Z</dcterms:modified>
</cp:coreProperties>
</file>