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94" r:id="rId1"/>
    <p:sldMasterId id="2147484003" r:id="rId2"/>
    <p:sldMasterId id="2147484006" r:id="rId3"/>
    <p:sldMasterId id="2147484014" r:id="rId4"/>
    <p:sldMasterId id="2147484017" r:id="rId5"/>
    <p:sldMasterId id="2147484021" r:id="rId6"/>
    <p:sldMasterId id="2147484025" r:id="rId7"/>
  </p:sldMasterIdLst>
  <p:sldIdLst>
    <p:sldId id="302" r:id="rId8"/>
    <p:sldId id="256" r:id="rId9"/>
    <p:sldId id="267" r:id="rId10"/>
    <p:sldId id="261" r:id="rId11"/>
    <p:sldId id="265" r:id="rId12"/>
    <p:sldId id="289" r:id="rId13"/>
    <p:sldId id="296" r:id="rId14"/>
    <p:sldId id="276" r:id="rId15"/>
    <p:sldId id="269" r:id="rId16"/>
    <p:sldId id="270" r:id="rId17"/>
    <p:sldId id="290" r:id="rId18"/>
    <p:sldId id="301" r:id="rId19"/>
    <p:sldId id="297" r:id="rId20"/>
    <p:sldId id="291" r:id="rId21"/>
    <p:sldId id="298" r:id="rId22"/>
    <p:sldId id="279" r:id="rId23"/>
    <p:sldId id="295" r:id="rId24"/>
    <p:sldId id="284" r:id="rId25"/>
    <p:sldId id="300" r:id="rId26"/>
    <p:sldId id="264" r:id="rId27"/>
    <p:sldId id="278" r:id="rId28"/>
    <p:sldId id="28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70565D-27FE-4C61-ADD2-1D97680769C2}" v="2" dt="2025-02-12T12:39:48.4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ndy Hunt" userId="861b56f6-9294-4fe7-8581-72715adbb7f5" providerId="ADAL" clId="{BB70565D-27FE-4C61-ADD2-1D97680769C2}"/>
    <pc:docChg chg="custSel addSld modSld sldOrd">
      <pc:chgData name="Cindy Hunt" userId="861b56f6-9294-4fe7-8581-72715adbb7f5" providerId="ADAL" clId="{BB70565D-27FE-4C61-ADD2-1D97680769C2}" dt="2025-02-12T12:45:26.063" v="69" actId="255"/>
      <pc:docMkLst>
        <pc:docMk/>
      </pc:docMkLst>
      <pc:sldChg chg="modSp">
        <pc:chgData name="Cindy Hunt" userId="861b56f6-9294-4fe7-8581-72715adbb7f5" providerId="ADAL" clId="{BB70565D-27FE-4C61-ADD2-1D97680769C2}" dt="2025-02-12T12:39:48.461" v="11"/>
        <pc:sldMkLst>
          <pc:docMk/>
          <pc:sldMk cId="0" sldId="256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56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2:15.630" v="43" actId="1076"/>
        <pc:sldMkLst>
          <pc:docMk/>
          <pc:sldMk cId="0" sldId="261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61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2:11.412" v="42" actId="1076"/>
          <ac:spMkLst>
            <pc:docMk/>
            <pc:sldMk cId="0" sldId="261"/>
            <ac:spMk id="3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2:15.630" v="43" actId="1076"/>
          <ac:spMkLst>
            <pc:docMk/>
            <pc:sldMk cId="0" sldId="261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39:48.661" v="21" actId="27636"/>
        <pc:sldMkLst>
          <pc:docMk/>
          <pc:sldMk cId="0" sldId="264"/>
        </pc:sldMkLst>
        <pc:spChg chg="mod">
          <ac:chgData name="Cindy Hunt" userId="861b56f6-9294-4fe7-8581-72715adbb7f5" providerId="ADAL" clId="{BB70565D-27FE-4C61-ADD2-1D97680769C2}" dt="2025-02-12T12:39:48.661" v="21" actId="27636"/>
          <ac:spMkLst>
            <pc:docMk/>
            <pc:sldMk cId="0" sldId="264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64"/>
            <ac:spMk id="3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64"/>
            <ac:spMk id="5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2:35.662" v="45" actId="1076"/>
        <pc:sldMkLst>
          <pc:docMk/>
          <pc:sldMk cId="0" sldId="265"/>
        </pc:sldMkLst>
        <pc:spChg chg="mod">
          <ac:chgData name="Cindy Hunt" userId="861b56f6-9294-4fe7-8581-72715adbb7f5" providerId="ADAL" clId="{BB70565D-27FE-4C61-ADD2-1D97680769C2}" dt="2025-02-12T12:39:48.589" v="12" actId="27636"/>
          <ac:spMkLst>
            <pc:docMk/>
            <pc:sldMk cId="0" sldId="265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2:35.662" v="45" actId="1076"/>
          <ac:spMkLst>
            <pc:docMk/>
            <pc:sldMk cId="0" sldId="265"/>
            <ac:spMk id="3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2:31.412" v="44" actId="1076"/>
          <ac:spMkLst>
            <pc:docMk/>
            <pc:sldMk cId="0" sldId="265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0:55.490" v="32" actId="255"/>
        <pc:sldMkLst>
          <pc:docMk/>
          <pc:sldMk cId="0" sldId="267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67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0:55.490" v="32" actId="255"/>
          <ac:spMkLst>
            <pc:docMk/>
            <pc:sldMk cId="0" sldId="267"/>
            <ac:spMk id="3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0:41.991" v="30" actId="1076"/>
          <ac:spMkLst>
            <pc:docMk/>
            <pc:sldMk cId="0" sldId="267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39:48.605" v="16" actId="27636"/>
        <pc:sldMkLst>
          <pc:docMk/>
          <pc:sldMk cId="0" sldId="269"/>
        </pc:sldMkLst>
        <pc:spChg chg="mod">
          <ac:chgData name="Cindy Hunt" userId="861b56f6-9294-4fe7-8581-72715adbb7f5" providerId="ADAL" clId="{BB70565D-27FE-4C61-ADD2-1D97680769C2}" dt="2025-02-12T12:39:48.605" v="16" actId="27636"/>
          <ac:spMkLst>
            <pc:docMk/>
            <pc:sldMk cId="0" sldId="269"/>
            <ac:spMk id="2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3:08.409" v="47" actId="1076"/>
        <pc:sldMkLst>
          <pc:docMk/>
          <pc:sldMk cId="0" sldId="270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70"/>
            <ac:spMk id="4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3:03.846" v="46" actId="1076"/>
          <ac:spMkLst>
            <pc:docMk/>
            <pc:sldMk cId="0" sldId="270"/>
            <ac:spMk id="5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3:08.409" v="47" actId="1076"/>
          <ac:spMkLst>
            <pc:docMk/>
            <pc:sldMk cId="0" sldId="270"/>
            <ac:spMk id="6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39:48.605" v="15" actId="27636"/>
        <pc:sldMkLst>
          <pc:docMk/>
          <pc:sldMk cId="0" sldId="276"/>
        </pc:sldMkLst>
        <pc:spChg chg="mod">
          <ac:chgData name="Cindy Hunt" userId="861b56f6-9294-4fe7-8581-72715adbb7f5" providerId="ADAL" clId="{BB70565D-27FE-4C61-ADD2-1D97680769C2}" dt="2025-02-12T12:39:48.589" v="14" actId="27636"/>
          <ac:spMkLst>
            <pc:docMk/>
            <pc:sldMk cId="0" sldId="276"/>
            <ac:spMk id="5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39:48.605" v="15" actId="27636"/>
          <ac:spMkLst>
            <pc:docMk/>
            <pc:sldMk cId="0" sldId="276"/>
            <ac:spMk id="6" creationId="{00000000-0000-0000-0000-000000000000}"/>
          </ac:spMkLst>
        </pc:spChg>
      </pc:sldChg>
      <pc:sldChg chg="modSp">
        <pc:chgData name="Cindy Hunt" userId="861b56f6-9294-4fe7-8581-72715adbb7f5" providerId="ADAL" clId="{BB70565D-27FE-4C61-ADD2-1D97680769C2}" dt="2025-02-12T12:39:48.461" v="11"/>
        <pc:sldMkLst>
          <pc:docMk/>
          <pc:sldMk cId="0" sldId="279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79"/>
            <ac:spMk id="2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5:26.063" v="69" actId="255"/>
        <pc:sldMkLst>
          <pc:docMk/>
          <pc:sldMk cId="0" sldId="282"/>
        </pc:sldMkLst>
        <pc:spChg chg="mod">
          <ac:chgData name="Cindy Hunt" userId="861b56f6-9294-4fe7-8581-72715adbb7f5" providerId="ADAL" clId="{BB70565D-27FE-4C61-ADD2-1D97680769C2}" dt="2025-02-12T12:44:59.752" v="66" actId="1076"/>
          <ac:spMkLst>
            <pc:docMk/>
            <pc:sldMk cId="0" sldId="282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5:26.063" v="69" actId="255"/>
          <ac:spMkLst>
            <pc:docMk/>
            <pc:sldMk cId="0" sldId="282"/>
            <ac:spMk id="3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39:48.655" v="19" actId="27636"/>
        <pc:sldMkLst>
          <pc:docMk/>
          <pc:sldMk cId="0" sldId="284"/>
        </pc:sldMkLst>
        <pc:spChg chg="mod">
          <ac:chgData name="Cindy Hunt" userId="861b56f6-9294-4fe7-8581-72715adbb7f5" providerId="ADAL" clId="{BB70565D-27FE-4C61-ADD2-1D97680769C2}" dt="2025-02-12T12:39:48.655" v="19" actId="27636"/>
          <ac:spMkLst>
            <pc:docMk/>
            <pc:sldMk cId="0" sldId="284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0" sldId="284"/>
            <ac:spMk id="5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3:19.623" v="49" actId="1076"/>
        <pc:sldMkLst>
          <pc:docMk/>
          <pc:sldMk cId="1839521258" sldId="290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1839521258" sldId="290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3:15.868" v="48" actId="1076"/>
          <ac:spMkLst>
            <pc:docMk/>
            <pc:sldMk cId="1839521258" sldId="290"/>
            <ac:spMk id="3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3:19.623" v="49" actId="1076"/>
          <ac:spMkLst>
            <pc:docMk/>
            <pc:sldMk cId="1839521258" sldId="290"/>
            <ac:spMk id="4" creationId="{00000000-0000-0000-0000-000000000000}"/>
          </ac:spMkLst>
        </pc:spChg>
      </pc:sldChg>
      <pc:sldChg chg="modSp">
        <pc:chgData name="Cindy Hunt" userId="861b56f6-9294-4fe7-8581-72715adbb7f5" providerId="ADAL" clId="{BB70565D-27FE-4C61-ADD2-1D97680769C2}" dt="2025-02-12T12:39:48.461" v="11"/>
        <pc:sldMkLst>
          <pc:docMk/>
          <pc:sldMk cId="2505982741" sldId="291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2505982741" sldId="291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4:43.441" v="65" actId="1076"/>
        <pc:sldMkLst>
          <pc:docMk/>
          <pc:sldMk cId="3545021122" sldId="295"/>
        </pc:sldMkLst>
        <pc:spChg chg="mod">
          <ac:chgData name="Cindy Hunt" userId="861b56f6-9294-4fe7-8581-72715adbb7f5" providerId="ADAL" clId="{BB70565D-27FE-4C61-ADD2-1D97680769C2}" dt="2025-02-12T12:39:48.637" v="18" actId="27636"/>
          <ac:spMkLst>
            <pc:docMk/>
            <pc:sldMk cId="3545021122" sldId="295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4:43.441" v="65" actId="1076"/>
          <ac:spMkLst>
            <pc:docMk/>
            <pc:sldMk cId="3545021122" sldId="295"/>
            <ac:spMk id="3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4:38.636" v="64" actId="1076"/>
          <ac:spMkLst>
            <pc:docMk/>
            <pc:sldMk cId="3545021122" sldId="295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39:48.589" v="13" actId="27636"/>
        <pc:sldMkLst>
          <pc:docMk/>
          <pc:sldMk cId="2417801294" sldId="296"/>
        </pc:sldMkLst>
        <pc:spChg chg="mod">
          <ac:chgData name="Cindy Hunt" userId="861b56f6-9294-4fe7-8581-72715adbb7f5" providerId="ADAL" clId="{BB70565D-27FE-4C61-ADD2-1D97680769C2}" dt="2025-02-12T12:39:48.589" v="13" actId="27636"/>
          <ac:spMkLst>
            <pc:docMk/>
            <pc:sldMk cId="2417801294" sldId="296"/>
            <ac:spMk id="2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44:23.507" v="63" actId="255"/>
        <pc:sldMkLst>
          <pc:docMk/>
          <pc:sldMk cId="2640309003" sldId="297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2640309003" sldId="297"/>
            <ac:spMk id="2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3:57.844" v="59" actId="27636"/>
          <ac:spMkLst>
            <pc:docMk/>
            <pc:sldMk cId="2640309003" sldId="297"/>
            <ac:spMk id="4" creationId="{00000000-0000-0000-0000-000000000000}"/>
          </ac:spMkLst>
        </pc:spChg>
        <pc:spChg chg="mod">
          <ac:chgData name="Cindy Hunt" userId="861b56f6-9294-4fe7-8581-72715adbb7f5" providerId="ADAL" clId="{BB70565D-27FE-4C61-ADD2-1D97680769C2}" dt="2025-02-12T12:44:23.507" v="63" actId="255"/>
          <ac:spMkLst>
            <pc:docMk/>
            <pc:sldMk cId="2640309003" sldId="297"/>
            <ac:spMk id="5" creationId="{00000000-0000-0000-0000-000000000000}"/>
          </ac:spMkLst>
        </pc:spChg>
      </pc:sldChg>
      <pc:sldChg chg="modSp">
        <pc:chgData name="Cindy Hunt" userId="861b56f6-9294-4fe7-8581-72715adbb7f5" providerId="ADAL" clId="{BB70565D-27FE-4C61-ADD2-1D97680769C2}" dt="2025-02-12T12:39:48.461" v="11"/>
        <pc:sldMkLst>
          <pc:docMk/>
          <pc:sldMk cId="1530577640" sldId="298"/>
        </pc:sldMkLst>
        <pc:spChg chg="mod">
          <ac:chgData name="Cindy Hunt" userId="861b56f6-9294-4fe7-8581-72715adbb7f5" providerId="ADAL" clId="{BB70565D-27FE-4C61-ADD2-1D97680769C2}" dt="2025-02-12T12:39:48.461" v="11"/>
          <ac:spMkLst>
            <pc:docMk/>
            <pc:sldMk cId="1530577640" sldId="298"/>
            <ac:spMk id="2" creationId="{00000000-0000-0000-0000-000000000000}"/>
          </ac:spMkLst>
        </pc:spChg>
      </pc:sldChg>
      <pc:sldChg chg="modSp mod">
        <pc:chgData name="Cindy Hunt" userId="861b56f6-9294-4fe7-8581-72715adbb7f5" providerId="ADAL" clId="{BB70565D-27FE-4C61-ADD2-1D97680769C2}" dt="2025-02-12T12:39:48.659" v="20" actId="27636"/>
        <pc:sldMkLst>
          <pc:docMk/>
          <pc:sldMk cId="2537606949" sldId="300"/>
        </pc:sldMkLst>
        <pc:spChg chg="mod">
          <ac:chgData name="Cindy Hunt" userId="861b56f6-9294-4fe7-8581-72715adbb7f5" providerId="ADAL" clId="{BB70565D-27FE-4C61-ADD2-1D97680769C2}" dt="2025-02-12T12:39:48.659" v="20" actId="27636"/>
          <ac:spMkLst>
            <pc:docMk/>
            <pc:sldMk cId="2537606949" sldId="300"/>
            <ac:spMk id="2" creationId="{00000000-0000-0000-0000-000000000000}"/>
          </ac:spMkLst>
        </pc:spChg>
        <pc:picChg chg="mod">
          <ac:chgData name="Cindy Hunt" userId="861b56f6-9294-4fe7-8581-72715adbb7f5" providerId="ADAL" clId="{BB70565D-27FE-4C61-ADD2-1D97680769C2}" dt="2025-02-12T12:39:48.461" v="11"/>
          <ac:picMkLst>
            <pc:docMk/>
            <pc:sldMk cId="2537606949" sldId="300"/>
            <ac:picMk id="6" creationId="{00000000-0000-0000-0000-000000000000}"/>
          </ac:picMkLst>
        </pc:picChg>
      </pc:sldChg>
      <pc:sldChg chg="modSp mod">
        <pc:chgData name="Cindy Hunt" userId="861b56f6-9294-4fe7-8581-72715adbb7f5" providerId="ADAL" clId="{BB70565D-27FE-4C61-ADD2-1D97680769C2}" dt="2025-02-12T12:39:48.621" v="17" actId="27636"/>
        <pc:sldMkLst>
          <pc:docMk/>
          <pc:sldMk cId="1230606208" sldId="301"/>
        </pc:sldMkLst>
        <pc:spChg chg="mod">
          <ac:chgData name="Cindy Hunt" userId="861b56f6-9294-4fe7-8581-72715adbb7f5" providerId="ADAL" clId="{BB70565D-27FE-4C61-ADD2-1D97680769C2}" dt="2025-02-12T12:39:48.621" v="17" actId="27636"/>
          <ac:spMkLst>
            <pc:docMk/>
            <pc:sldMk cId="1230606208" sldId="301"/>
            <ac:spMk id="4" creationId="{F3644E94-4BF5-4370-80AD-EDA48EF1F40A}"/>
          </ac:spMkLst>
        </pc:spChg>
        <pc:picChg chg="mod">
          <ac:chgData name="Cindy Hunt" userId="861b56f6-9294-4fe7-8581-72715adbb7f5" providerId="ADAL" clId="{BB70565D-27FE-4C61-ADD2-1D97680769C2}" dt="2025-02-12T12:39:48.461" v="11"/>
          <ac:picMkLst>
            <pc:docMk/>
            <pc:sldMk cId="1230606208" sldId="301"/>
            <ac:picMk id="1030" creationId="{796324B9-8A17-477F-9C9F-C0F24D7BF9D4}"/>
          </ac:picMkLst>
        </pc:picChg>
      </pc:sldChg>
      <pc:sldChg chg="new ord">
        <pc:chgData name="Cindy Hunt" userId="861b56f6-9294-4fe7-8581-72715adbb7f5" providerId="ADAL" clId="{BB70565D-27FE-4C61-ADD2-1D97680769C2}" dt="2025-02-12T12:40:04.690" v="24"/>
        <pc:sldMkLst>
          <pc:docMk/>
          <pc:sldMk cId="2193166593" sldId="30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7323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98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5374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47617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19187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9780D-B354-ADB2-1D37-565914335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A481FE-4DFF-D7E0-1A68-AD0ECD45E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FA1EC-3AAB-D0BA-6A2B-7CA07AAEA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D12B8-C19B-EEFC-21B7-0622EEFA4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366A6-0187-2175-E18E-A049D15D8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92582-9FC8-4B1B-8456-B27CC842D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550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622A4-76C3-9B39-0386-CEB858AE9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E5FAB-1670-9EBA-CB01-532076F06A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C41DD-E0DD-D5BB-27DD-4C5BA01318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6EB024-E3CE-A02F-E6F5-6DA9AD69A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EDD5AE-22F1-4567-74DC-DC6808999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10920F-7C02-747B-C76B-2C4B53FD0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520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B1B36-064D-EACC-3546-43D1BE7A9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6233E-0315-8E5D-85B1-DA998CAF2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97251-7888-C54C-B0C3-751C05AE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816EE-B0B5-4224-C1A9-9ADABF44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EC98F-E951-4E15-5AF7-97A4E80C4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039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379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14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91839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10406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4208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88293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64716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85859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488681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33424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213247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9780D-B354-ADB2-1D37-565914335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A481FE-4DFF-D7E0-1A68-AD0ECD45E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FA1EC-3AAB-D0BA-6A2B-7CA07AAEA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D12B8-C19B-EEFC-21B7-0622EEFA4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366A6-0187-2175-E18E-A049D15D8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92582-9FC8-4B1B-8456-B27CC842D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114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622A4-76C3-9B39-0386-CEB858AE9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E5FAB-1670-9EBA-CB01-532076F06A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C41DD-E0DD-D5BB-27DD-4C5BA01318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6EB024-E3CE-A02F-E6F5-6DA9AD69A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EDD5AE-22F1-4567-74DC-DC6808999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10920F-7C02-747B-C76B-2C4B53FD0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3767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B1B36-064D-EACC-3546-43D1BE7A9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6233E-0315-8E5D-85B1-DA998CAF2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97251-7888-C54C-B0C3-751C05AE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816EE-B0B5-4224-C1A9-9ADABF44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EC98F-E951-4E15-5AF7-97A4E80C4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8429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6097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696551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69189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13263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405183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853858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1438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2801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5102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0966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04336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4836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91412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613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20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5" r:id="rId1"/>
    <p:sldLayoutId id="2147483996" r:id="rId2"/>
    <p:sldLayoutId id="2147483997" r:id="rId3"/>
    <p:sldLayoutId id="2147483998" r:id="rId4"/>
    <p:sldLayoutId id="2147483999" r:id="rId5"/>
    <p:sldLayoutId id="2147484000" r:id="rId6"/>
    <p:sldLayoutId id="2147484001" r:id="rId7"/>
    <p:sldLayoutId id="2147484002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438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4" r:id="rId1"/>
    <p:sldLayoutId id="2147484005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577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7" r:id="rId1"/>
    <p:sldLayoutId id="2147484008" r:id="rId2"/>
    <p:sldLayoutId id="2147484009" r:id="rId3"/>
    <p:sldLayoutId id="2147484010" r:id="rId4"/>
    <p:sldLayoutId id="2147484011" r:id="rId5"/>
    <p:sldLayoutId id="2147484012" r:id="rId6"/>
    <p:sldLayoutId id="2147484013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828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5" r:id="rId1"/>
    <p:sldLayoutId id="2147484016" r:id="rId2"/>
    <p:sldLayoutId id="2147484034" r:id="rId3"/>
    <p:sldLayoutId id="2147484035" r:id="rId4"/>
    <p:sldLayoutId id="2147484036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71328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8" r:id="rId1"/>
    <p:sldLayoutId id="2147484019" r:id="rId2"/>
    <p:sldLayoutId id="2147484020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64870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2" r:id="rId1"/>
    <p:sldLayoutId id="2147484023" r:id="rId2"/>
    <p:sldLayoutId id="2147484024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0797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1" r:id="rId6"/>
    <p:sldLayoutId id="2147484032" r:id="rId7"/>
    <p:sldLayoutId id="214748403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://www.youtube.com/watch?v=wvTrd-vUDxQ" TargetMode="External"/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vTrd-vUDxQ" TargetMode="External"/><Relationship Id="rId2" Type="http://schemas.openxmlformats.org/officeDocument/2006/relationships/hyperlink" Target="https://journals.gre.ac.uk/index.php/compass/article/view/12/28" TargetMode="External"/><Relationship Id="rId1" Type="http://schemas.openxmlformats.org/officeDocument/2006/relationships/slideLayout" Target="../slideLayouts/slideLayout22.xml"/><Relationship Id="rId5" Type="http://schemas.openxmlformats.org/officeDocument/2006/relationships/hyperlink" Target="https://lilypeters.files.wordpress.com/2014/04/gibbs-ref-mod.jpg" TargetMode="External"/><Relationship Id="rId4" Type="http://schemas.openxmlformats.org/officeDocument/2006/relationships/hyperlink" Target="https://www.youtube.com/watch?app=desktop&amp;v=wvTrd-vUDx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3166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ECIE 5008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</a:t>
            </a:r>
          </a:p>
        </p:txBody>
      </p:sp>
      <p:pic>
        <p:nvPicPr>
          <p:cNvPr id="4" name="Picture 3" descr="i used to think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290" y="177801"/>
            <a:ext cx="3497913" cy="2336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Reflective Practice/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Myfyriol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53331"/>
            <a:ext cx="3886200" cy="4351338"/>
          </a:xfrm>
        </p:spPr>
        <p:txBody>
          <a:bodyPr>
            <a:normAutofit/>
          </a:bodyPr>
          <a:lstStyle/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adlewyrchol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tanategu’r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1595932"/>
            <a:ext cx="3197093" cy="4204126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understand the concept of ‘reflective practice’.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understand the relevance of this for outstanding practitioners.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consider some of the key theories underpinning this concept</a:t>
            </a:r>
            <a:endParaRPr lang="en-GB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Starting point – 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Steiner-Waldorf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6742" y="1825625"/>
            <a:ext cx="3088109" cy="4526814"/>
          </a:xfrm>
        </p:spPr>
        <p:txBody>
          <a:bodyPr>
            <a:normAutofit/>
          </a:bodyPr>
          <a:lstStyle/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‘worthy of imitation’ (Lindon,2010)</a:t>
            </a:r>
          </a:p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ydym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pha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ardaloedd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fedrwn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6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71663"/>
            <a:ext cx="3886200" cy="4351338"/>
          </a:xfrm>
        </p:spPr>
        <p:txBody>
          <a:bodyPr>
            <a:noAutofit/>
          </a:bodyPr>
          <a:lstStyle/>
          <a:p>
            <a:endParaRPr lang="en-US" sz="2000" dirty="0"/>
          </a:p>
          <a:p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Practitioners should be ‘worthy of imitation’ (Lindon,2010)</a:t>
            </a:r>
          </a:p>
          <a:p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models</a:t>
            </a:r>
          </a:p>
          <a:p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areas we are good at, and which might we need to develop?</a:t>
            </a:r>
          </a:p>
          <a:p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we identify these?</a:t>
            </a:r>
          </a:p>
          <a:p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is the key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What do we mean by reflection?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/>
              <a:t>Beth </a:t>
            </a:r>
            <a:r>
              <a:rPr lang="en-US" dirty="0" err="1"/>
              <a:t>ydyn</a:t>
            </a:r>
            <a:r>
              <a:rPr lang="en-US" dirty="0"/>
              <a:t> </a:t>
            </a:r>
            <a:r>
              <a:rPr lang="en-US" dirty="0" err="1"/>
              <a:t>ni'n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olygu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fyfyrio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4295" y="1865925"/>
            <a:ext cx="3193576" cy="3343701"/>
          </a:xfrm>
        </p:spPr>
        <p:txBody>
          <a:bodyPr>
            <a:noAutofit/>
          </a:bodyPr>
          <a:lstStyle/>
          <a:p>
            <a:r>
              <a:rPr lang="en-US" sz="2400" b="1" dirty="0" err="1"/>
              <a:t>Nid</a:t>
            </a:r>
            <a:r>
              <a:rPr lang="en-US" sz="2400" b="1" dirty="0"/>
              <a:t> </a:t>
            </a:r>
          </a:p>
          <a:p>
            <a:r>
              <a:rPr lang="en-US" sz="2400" dirty="0" err="1"/>
              <a:t>Trosglwyddo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, </a:t>
            </a:r>
            <a:r>
              <a:rPr lang="en-US" sz="2400" dirty="0" err="1"/>
              <a:t>cyfarwyddiadau</a:t>
            </a:r>
            <a:r>
              <a:rPr lang="en-US" sz="2400" dirty="0"/>
              <a:t> </a:t>
            </a:r>
            <a:r>
              <a:rPr lang="en-US" sz="2400" dirty="0" err="1"/>
              <a:t>ayyb</a:t>
            </a:r>
            <a:endParaRPr lang="en-US" sz="2400" dirty="0"/>
          </a:p>
          <a:p>
            <a:r>
              <a:rPr lang="en-US" sz="2400" dirty="0" err="1"/>
              <a:t>Disgrifiad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  <a:p>
            <a:r>
              <a:rPr lang="en-US" sz="2400" dirty="0" err="1"/>
              <a:t>Penderfyniad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  <a:p>
            <a:r>
              <a:rPr lang="en-US" sz="2400" dirty="0" err="1"/>
              <a:t>Datrys</a:t>
            </a:r>
            <a:r>
              <a:rPr lang="en-US" sz="2400" dirty="0"/>
              <a:t> </a:t>
            </a:r>
            <a:r>
              <a:rPr lang="en-US" sz="2400" dirty="0" err="1"/>
              <a:t>problemau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81684" y="1842446"/>
            <a:ext cx="3252716" cy="3671249"/>
          </a:xfrm>
        </p:spPr>
        <p:txBody>
          <a:bodyPr>
            <a:normAutofit fontScale="92500" lnSpcReduction="10000"/>
          </a:bodyPr>
          <a:lstStyle/>
          <a:p>
            <a:r>
              <a:rPr lang="en-US" sz="2800" b="1" dirty="0">
                <a:solidFill>
                  <a:schemeClr val="accent1"/>
                </a:solidFill>
              </a:rPr>
              <a:t>It is NOT: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Conveyance of information, instruction </a:t>
            </a:r>
            <a:r>
              <a:rPr lang="en-US" sz="2800" dirty="0" err="1">
                <a:solidFill>
                  <a:schemeClr val="accent1"/>
                </a:solidFill>
              </a:rPr>
              <a:t>etc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A straightforward description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A straightforward decision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Simple problem solving</a:t>
            </a:r>
          </a:p>
          <a:p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64517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Reflection</a:t>
            </a:r>
            <a:br>
              <a:rPr lang="en-GB" dirty="0"/>
            </a:br>
            <a:r>
              <a:rPr lang="en-GB" dirty="0" err="1"/>
              <a:t>Adlewyrchiad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1254" y="2136706"/>
            <a:ext cx="3152633" cy="3767397"/>
          </a:xfrm>
        </p:spPr>
        <p:txBody>
          <a:bodyPr>
            <a:normAutofit/>
          </a:bodyPr>
          <a:lstStyle/>
          <a:p>
            <a:r>
              <a:rPr lang="en-GB" sz="2400" b="1" dirty="0"/>
              <a:t>Mae e </a:t>
            </a:r>
            <a:r>
              <a:rPr lang="en-GB" sz="2400" b="1" dirty="0" err="1"/>
              <a:t>ynglyn</a:t>
            </a:r>
            <a:r>
              <a:rPr lang="en-GB" sz="2400" b="1" dirty="0"/>
              <a:t> â</a:t>
            </a:r>
          </a:p>
          <a:p>
            <a:r>
              <a:rPr lang="en-GB" sz="2400" dirty="0" err="1"/>
              <a:t>didoli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, </a:t>
            </a:r>
            <a:r>
              <a:rPr lang="en-GB" sz="2400" dirty="0" err="1"/>
              <a:t>syniadau</a:t>
            </a:r>
            <a:r>
              <a:rPr lang="en-GB" sz="2400" dirty="0"/>
              <a:t>, </a:t>
            </a:r>
            <a:r>
              <a:rPr lang="en-GB" sz="2400" dirty="0" err="1"/>
              <a:t>teimladau</a:t>
            </a:r>
            <a:r>
              <a:rPr lang="en-GB" sz="2400" dirty="0"/>
              <a:t>….dull o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gliriach</a:t>
            </a:r>
            <a:r>
              <a:rPr lang="en-GB" sz="2400" dirty="0"/>
              <a:t> am </a:t>
            </a:r>
            <a:r>
              <a:rPr lang="en-GB" sz="2400" dirty="0" err="1"/>
              <a:t>rhywbeth</a:t>
            </a:r>
            <a:r>
              <a:rPr lang="en-GB" sz="2400" dirty="0"/>
              <a:t>… </a:t>
            </a:r>
            <a:r>
              <a:rPr lang="en-GB" sz="2400" dirty="0" err="1"/>
              <a:t>arfarnu</a:t>
            </a:r>
            <a:r>
              <a:rPr lang="en-GB" sz="2400" dirty="0"/>
              <a:t>… proses </a:t>
            </a:r>
            <a:r>
              <a:rPr lang="en-GB" sz="2400" dirty="0" err="1"/>
              <a:t>weithredol</a:t>
            </a:r>
            <a:r>
              <a:rPr lang="en-GB" sz="2400" dirty="0"/>
              <a:t>…. </a:t>
            </a:r>
            <a:r>
              <a:rPr lang="en-GB" sz="2400" dirty="0" err="1"/>
              <a:t>barhaus</a:t>
            </a:r>
            <a:r>
              <a:rPr lang="en-GB" sz="2400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8729" y="2136706"/>
            <a:ext cx="3848668" cy="3767397"/>
          </a:xfrm>
        </p:spPr>
        <p:txBody>
          <a:bodyPr>
            <a:noAutofit/>
          </a:bodyPr>
          <a:lstStyle/>
          <a:p>
            <a:r>
              <a:rPr lang="en-US" sz="2400" b="1" dirty="0">
                <a:solidFill>
                  <a:schemeClr val="accent1"/>
                </a:solidFill>
              </a:rPr>
              <a:t>It is 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sorting information, ideas, feelings… a means of becoming clearer about something…evaluation… an active process….ongoing…..</a:t>
            </a:r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4495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Activity 1</a:t>
            </a:r>
            <a:br>
              <a:rPr lang="en-US" dirty="0"/>
            </a:br>
            <a:r>
              <a:rPr lang="en-GB" dirty="0" err="1"/>
              <a:t>Gweithgaredd</a:t>
            </a:r>
            <a:r>
              <a:rPr lang="en-GB" dirty="0"/>
              <a:t>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681046" cy="4212076"/>
          </a:xfrm>
        </p:spPr>
        <p:txBody>
          <a:bodyPr>
            <a:normAutofit/>
          </a:bodyPr>
          <a:lstStyle/>
          <a:p>
            <a:r>
              <a:rPr lang="en-US" sz="2400" dirty="0" err="1"/>
              <a:t>Ystyriwch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ymarfer</a:t>
            </a:r>
            <a:r>
              <a:rPr lang="en-US" sz="2400" dirty="0"/>
              <a:t> </a:t>
            </a:r>
            <a:r>
              <a:rPr lang="en-US" sz="2400" dirty="0" err="1"/>
              <a:t>myfyriol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myfyriwr</a:t>
            </a:r>
            <a:r>
              <a:rPr lang="en-US" sz="2400" dirty="0"/>
              <a:t> </a:t>
            </a:r>
            <a:r>
              <a:rPr lang="en-US" sz="2400" dirty="0" err="1"/>
              <a:t>israddedig</a:t>
            </a:r>
            <a:r>
              <a:rPr lang="en-US" sz="2400" dirty="0"/>
              <a:t>
Pa </a:t>
            </a:r>
            <a:r>
              <a:rPr lang="en-US" sz="2400" dirty="0" err="1"/>
              <a:t>adlewyrchiad</a:t>
            </a: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r>
              <a:rPr lang="en-US" sz="2400" dirty="0"/>
              <a:t> bod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rhan</a:t>
            </a:r>
            <a:r>
              <a:rPr lang="en-US" sz="2400" dirty="0"/>
              <a:t> </a:t>
            </a:r>
            <a:r>
              <a:rPr lang="en-US" sz="2400" dirty="0" err="1"/>
              <a:t>ohono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ystod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r>
              <a:rPr lang="en-US" sz="2400" dirty="0"/>
              <a:t> </a:t>
            </a:r>
            <a:r>
              <a:rPr lang="en-US" sz="2400" dirty="0" err="1"/>
              <a:t>hyd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Brifysgol</a:t>
            </a:r>
            <a:r>
              <a:rPr lang="en-US" sz="2400" dirty="0"/>
              <a:t>
Beth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gwerth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7932" y="2160590"/>
            <a:ext cx="3446584" cy="4549699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Consider your reflective practice as an undergraduate
What reflection have you been a part of during your time so far at University
What is the value of this?</a:t>
            </a:r>
          </a:p>
        </p:txBody>
      </p:sp>
    </p:spTree>
    <p:extLst>
      <p:ext uri="{BB962C8B-B14F-4D97-AF65-F5344CB8AC3E}">
        <p14:creationId xmlns:p14="http://schemas.microsoft.com/office/powerpoint/2010/main" val="2417801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One definition</a:t>
            </a:r>
            <a:br>
              <a:rPr lang="en-US" dirty="0"/>
            </a:br>
            <a:r>
              <a:rPr lang="en-US" dirty="0"/>
              <a:t>Un </a:t>
            </a:r>
            <a:r>
              <a:rPr lang="en-US" dirty="0" err="1"/>
              <a:t>diffiniad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Reflective practice is a means by which practitioners can develop a greater self-awareness about the nature and impact of their performance, an awareness that creates opportunities for professional growth and development. </a:t>
            </a:r>
          </a:p>
          <a:p>
            <a:pPr>
              <a:buNone/>
            </a:pPr>
            <a:r>
              <a:rPr lang="en-GB" sz="3200" dirty="0">
                <a:solidFill>
                  <a:schemeClr val="accent1"/>
                </a:solidFill>
              </a:rPr>
              <a:t>Osterman and Kottkamp,1993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Where has this come from?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/>
              <a:t> O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ddaeth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37482" y="2136706"/>
            <a:ext cx="3802466" cy="3767397"/>
          </a:xfrm>
        </p:spPr>
        <p:txBody>
          <a:bodyPr>
            <a:normAutofit lnSpcReduction="10000"/>
          </a:bodyPr>
          <a:lstStyle/>
          <a:p>
            <a:r>
              <a:rPr lang="en-US" sz="2800" dirty="0" err="1"/>
              <a:t>Roedd</a:t>
            </a:r>
            <a:r>
              <a:rPr lang="en-US" sz="2800" dirty="0"/>
              <a:t> Dewey (1933 </a:t>
            </a:r>
            <a:r>
              <a:rPr lang="en-US" sz="2800" dirty="0" err="1"/>
              <a:t>yn</a:t>
            </a:r>
            <a:r>
              <a:rPr lang="en-US" sz="2800" dirty="0"/>
              <a:t> Grigg 2010)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cyferbynnu</a:t>
            </a:r>
            <a:r>
              <a:rPr lang="en-US" sz="2800" dirty="0"/>
              <a:t> '</a:t>
            </a:r>
            <a:r>
              <a:rPr lang="en-US" sz="2800" dirty="0" err="1"/>
              <a:t>gweithredu</a:t>
            </a:r>
            <a:r>
              <a:rPr lang="en-US" sz="2800" dirty="0"/>
              <a:t> </a:t>
            </a:r>
            <a:r>
              <a:rPr lang="en-US" sz="2800" dirty="0" err="1"/>
              <a:t>arferol</a:t>
            </a:r>
            <a:r>
              <a:rPr lang="en-US" sz="2800" dirty="0"/>
              <a:t>' a '</a:t>
            </a:r>
            <a:r>
              <a:rPr lang="en-US" sz="2800" dirty="0" err="1"/>
              <a:t>gweithredu</a:t>
            </a:r>
            <a:r>
              <a:rPr lang="en-US" sz="2800" dirty="0"/>
              <a:t> </a:t>
            </a:r>
            <a:r>
              <a:rPr lang="en-US" sz="2800" dirty="0" err="1"/>
              <a:t>myfyriol</a:t>
            </a:r>
            <a:r>
              <a:rPr lang="en-US" sz="2800" dirty="0"/>
              <a:t>'
Beth </a:t>
            </a:r>
            <a:r>
              <a:rPr lang="en-US" sz="2800" dirty="0" err="1"/>
              <a:t>ydych</a:t>
            </a:r>
            <a:r>
              <a:rPr lang="en-US" sz="2800" dirty="0"/>
              <a:t> </a:t>
            </a:r>
            <a:r>
              <a:rPr lang="en-US" sz="2800" dirty="0" err="1"/>
              <a:t>chi'n</a:t>
            </a:r>
            <a:r>
              <a:rPr lang="en-US" sz="2800" dirty="0"/>
              <a:t> </a:t>
            </a:r>
            <a:r>
              <a:rPr lang="en-US" sz="2800" dirty="0" err="1"/>
              <a:t>meddwl</a:t>
            </a:r>
            <a:r>
              <a:rPr lang="en-US" sz="2800" dirty="0"/>
              <a:t> y </a:t>
            </a:r>
            <a:r>
              <a:rPr lang="en-US" sz="2800" dirty="0" err="1"/>
              <a:t>gallai'r</a:t>
            </a:r>
            <a:r>
              <a:rPr lang="en-US" sz="2800" dirty="0"/>
              <a:t> </a:t>
            </a:r>
            <a:r>
              <a:rPr lang="en-US" sz="2800" dirty="0" err="1"/>
              <a:t>termau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olygu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cyd-destun</a:t>
            </a:r>
            <a:r>
              <a:rPr lang="en-US" sz="2800" dirty="0"/>
              <a:t> </a:t>
            </a:r>
            <a:r>
              <a:rPr lang="en-US" sz="2800" dirty="0" err="1"/>
              <a:t>addysgol</a:t>
            </a:r>
            <a:r>
              <a:rPr lang="en-US" sz="28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9947" y="2136706"/>
            <a:ext cx="3394453" cy="3767397"/>
          </a:xfrm>
        </p:spPr>
        <p:txBody>
          <a:bodyPr>
            <a:normAutofit lnSpcReduction="10000"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Dewey </a:t>
            </a:r>
            <a:r>
              <a:rPr lang="en-US" sz="1900" dirty="0">
                <a:solidFill>
                  <a:schemeClr val="accent1"/>
                </a:solidFill>
              </a:rPr>
              <a:t>(1933 in </a:t>
            </a:r>
            <a:r>
              <a:rPr lang="en-US" sz="1900" dirty="0" err="1">
                <a:solidFill>
                  <a:schemeClr val="accent1"/>
                </a:solidFill>
              </a:rPr>
              <a:t>Grigg</a:t>
            </a:r>
            <a:r>
              <a:rPr lang="en-US" sz="1900" dirty="0">
                <a:solidFill>
                  <a:schemeClr val="accent1"/>
                </a:solidFill>
              </a:rPr>
              <a:t> 2010) </a:t>
            </a:r>
            <a:r>
              <a:rPr lang="en-US" sz="2800" dirty="0">
                <a:solidFill>
                  <a:schemeClr val="accent1"/>
                </a:solidFill>
              </a:rPr>
              <a:t>contrasted ‘routine action’ and ‘reflective action’</a:t>
            </a:r>
          </a:p>
          <a:p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>
                <a:solidFill>
                  <a:schemeClr val="accent1"/>
                </a:solidFill>
              </a:rPr>
              <a:t>What do you think these terms might mean in an educational context?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Routine action</a:t>
            </a:r>
            <a:br>
              <a:rPr lang="en-GB" dirty="0"/>
            </a:b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arferol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91821" y="1690689"/>
            <a:ext cx="3739485" cy="3822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 err="1"/>
              <a:t>Gweithredu</a:t>
            </a:r>
            <a:r>
              <a:rPr lang="en-US" sz="2400" b="1" dirty="0"/>
              <a:t> </a:t>
            </a:r>
            <a:r>
              <a:rPr lang="en-US" sz="2400" b="1" dirty="0" err="1"/>
              <a:t>arferol</a:t>
            </a:r>
            <a:endParaRPr lang="en-US" sz="2400" b="1" dirty="0"/>
          </a:p>
          <a:p>
            <a:r>
              <a:rPr lang="en-US" sz="2800" dirty="0"/>
              <a:t>Dan </a:t>
            </a:r>
            <a:r>
              <a:rPr lang="en-US" sz="2800" dirty="0" err="1"/>
              <a:t>arweiniad</a:t>
            </a:r>
            <a:r>
              <a:rPr lang="en-US" sz="2800" dirty="0"/>
              <a:t> </a:t>
            </a:r>
            <a:r>
              <a:rPr lang="en-US" sz="2800" dirty="0" err="1"/>
              <a:t>traddodiad</a:t>
            </a:r>
            <a:r>
              <a:rPr lang="en-US" sz="2800" dirty="0"/>
              <a:t>, </a:t>
            </a:r>
            <a:r>
              <a:rPr lang="en-US" sz="2800" dirty="0" err="1"/>
              <a:t>arfer</a:t>
            </a:r>
            <a:r>
              <a:rPr lang="en-US" sz="2800" dirty="0"/>
              <a:t>, </a:t>
            </a:r>
            <a:r>
              <a:rPr lang="en-US" sz="2800" dirty="0" err="1"/>
              <a:t>awdurdod</a:t>
            </a:r>
            <a:r>
              <a:rPr lang="en-US" sz="2800" dirty="0"/>
              <a:t>
</a:t>
            </a:r>
            <a:r>
              <a:rPr lang="en-US" sz="2800" dirty="0" err="1"/>
              <a:t>Diffiniadau</a:t>
            </a:r>
            <a:r>
              <a:rPr lang="en-US" sz="2800" dirty="0"/>
              <a:t> a </a:t>
            </a:r>
            <a:r>
              <a:rPr lang="en-US" sz="2800" dirty="0" err="1"/>
              <a:t>disgwyliadau</a:t>
            </a:r>
            <a:r>
              <a:rPr lang="en-US" sz="2800" dirty="0"/>
              <a:t> </a:t>
            </a:r>
            <a:r>
              <a:rPr lang="en-US" sz="2800" dirty="0" err="1"/>
              <a:t>sefydliadol</a:t>
            </a:r>
            <a:r>
              <a:rPr lang="en-US" sz="2800" dirty="0"/>
              <a:t>
</a:t>
            </a:r>
            <a:r>
              <a:rPr lang="en-US" sz="2800" dirty="0" err="1"/>
              <a:t>Cymharol</a:t>
            </a:r>
            <a:r>
              <a:rPr lang="en-US" sz="2800" dirty="0"/>
              <a:t> </a:t>
            </a:r>
            <a:r>
              <a:rPr lang="en-US" sz="2800" dirty="0" err="1"/>
              <a:t>sefydlog</a:t>
            </a:r>
            <a:r>
              <a:rPr lang="en-US" sz="2800" dirty="0"/>
              <a:t> ac </a:t>
            </a:r>
            <a:r>
              <a:rPr lang="en-US" sz="2800" dirty="0" err="1"/>
              <a:t>araf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newid</a:t>
            </a:r>
            <a:endParaRPr lang="en-US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831306" y="1754379"/>
            <a:ext cx="3889611" cy="37923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>
                <a:solidFill>
                  <a:schemeClr val="accent1"/>
                </a:solidFill>
              </a:rPr>
              <a:t>Routine action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Guided by tradition, habit, authority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Institutional definitions and expectations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Relatively static and slow to change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Reflective action</a:t>
            </a:r>
            <a:br>
              <a:rPr lang="en-GB" dirty="0"/>
            </a:b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adlewyrchol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7606" y="1777131"/>
            <a:ext cx="3521122" cy="3880772"/>
          </a:xfrm>
        </p:spPr>
        <p:txBody>
          <a:bodyPr>
            <a:normAutofit lnSpcReduction="10000"/>
          </a:bodyPr>
          <a:lstStyle/>
          <a:p>
            <a:r>
              <a:rPr lang="en-GB" sz="3000" b="1" dirty="0" err="1"/>
              <a:t>Gweithredu</a:t>
            </a:r>
            <a:r>
              <a:rPr lang="en-GB" sz="3000" b="1" dirty="0"/>
              <a:t> </a:t>
            </a:r>
            <a:r>
              <a:rPr lang="en-GB" sz="3000" b="1" dirty="0" err="1"/>
              <a:t>myfyriol</a:t>
            </a:r>
            <a:r>
              <a:rPr lang="en-GB" sz="3000" b="1" dirty="0"/>
              <a:t> </a:t>
            </a:r>
            <a:r>
              <a:rPr lang="en-GB" sz="3200" dirty="0"/>
              <a:t>
</a:t>
            </a:r>
            <a:r>
              <a:rPr lang="en-GB" sz="2800" dirty="0" err="1"/>
              <a:t>Cymryd</a:t>
            </a:r>
            <a:r>
              <a:rPr lang="en-GB" sz="2800" dirty="0"/>
              <a:t> </a:t>
            </a:r>
            <a:r>
              <a:rPr lang="en-GB" sz="2800" dirty="0" err="1"/>
              <a:t>rhan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hunanarfarniad</a:t>
            </a:r>
            <a:r>
              <a:rPr lang="en-GB" sz="2800" dirty="0"/>
              <a:t>
</a:t>
            </a:r>
            <a:r>
              <a:rPr lang="en-GB" sz="2800" dirty="0" err="1"/>
              <a:t>Hyblyg</a:t>
            </a:r>
            <a:r>
              <a:rPr lang="en-GB" sz="2800" dirty="0"/>
              <a:t>
</a:t>
            </a:r>
            <a:r>
              <a:rPr lang="en-GB" sz="2800" dirty="0" err="1"/>
              <a:t>Trylwyr</a:t>
            </a:r>
            <a:r>
              <a:rPr lang="en-GB" sz="2800" dirty="0"/>
              <a:t>
</a:t>
            </a:r>
            <a:r>
              <a:rPr lang="en-GB" sz="2800" dirty="0" err="1"/>
              <a:t>Ymwybyddiaeth</a:t>
            </a:r>
            <a:r>
              <a:rPr lang="en-GB" sz="2800" dirty="0"/>
              <a:t> </a:t>
            </a:r>
            <a:r>
              <a:rPr lang="en-GB" sz="2800" dirty="0" err="1"/>
              <a:t>gymdeithasol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ffactor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8728" y="1690689"/>
            <a:ext cx="3402842" cy="3767397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000" b="1" dirty="0">
                <a:solidFill>
                  <a:prstClr val="black"/>
                </a:solidFill>
              </a:rPr>
              <a:t>Reflective action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prstClr val="black"/>
                </a:solidFill>
              </a:rPr>
              <a:t>Engage in self-appraisal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prstClr val="black"/>
                </a:solidFill>
              </a:rPr>
              <a:t>Flexible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prstClr val="black"/>
                </a:solidFill>
              </a:rPr>
              <a:t>Rigorous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prstClr val="black"/>
                </a:solidFill>
              </a:rPr>
              <a:t>Social awareness a factor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521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644E94-4BF5-4370-80AD-EDA48EF1F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100" dirty="0"/>
              <a:t>A model : </a:t>
            </a:r>
            <a:r>
              <a:rPr lang="en-US" sz="3100" b="1" dirty="0"/>
              <a:t>Kolb Experimental Learning Cycle 1984</a:t>
            </a:r>
            <a:r>
              <a:rPr lang="en-US" sz="3100" dirty="0"/>
              <a:t>  (</a:t>
            </a:r>
            <a:r>
              <a:rPr lang="en-US" sz="3200" dirty="0"/>
              <a:t>Dennison, 2012)</a:t>
            </a:r>
            <a:endParaRPr lang="en-GB" sz="3200" dirty="0"/>
          </a:p>
        </p:txBody>
      </p:sp>
      <p:pic>
        <p:nvPicPr>
          <p:cNvPr id="1030" name="Picture 6" descr="Image result for kolb learning cycle">
            <a:extLst>
              <a:ext uri="{FF2B5EF4-FFF2-40B4-BE49-F238E27FC236}">
                <a16:creationId xmlns:a16="http://schemas.microsoft.com/office/drawing/2014/main" id="{796324B9-8A17-477F-9C9F-C0F24D7BF9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55407" y="1825625"/>
            <a:ext cx="6437948" cy="35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606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Activity 2</a:t>
            </a:r>
            <a:br>
              <a:rPr lang="en-GB" dirty="0"/>
            </a:br>
            <a:r>
              <a:rPr lang="en-GB" dirty="0" err="1"/>
              <a:t>Gweithgaredd</a:t>
            </a:r>
            <a:r>
              <a:rPr lang="en-GB" dirty="0"/>
              <a:t> 2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19366" y="1590368"/>
            <a:ext cx="3507475" cy="4768755"/>
          </a:xfrm>
        </p:spPr>
        <p:txBody>
          <a:bodyPr>
            <a:normAutofit fontScale="92500"/>
          </a:bodyPr>
          <a:lstStyle/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fodel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Kolb</a:t>
            </a: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Adlewyrchwch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penderfyniad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astudio’r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radd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hon
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ddarn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penderfyniad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ysgrifennoch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Tanlinellwch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gyfeiriadau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werthoedd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Rhannwch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ystyriaethau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gymhelliant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324854" y="1590368"/>
            <a:ext cx="3157182" cy="4564039"/>
          </a:xfrm>
        </p:spPr>
        <p:txBody>
          <a:bodyPr>
            <a:noAutofit/>
          </a:bodyPr>
          <a:lstStyle/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Kolb’s model</a:t>
            </a:r>
          </a:p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your decision to study this degree programme</a:t>
            </a:r>
          </a:p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a short piece on your decision including your feelings at that point</a:t>
            </a:r>
          </a:p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what you have written</a:t>
            </a:r>
          </a:p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 where you have made specific reference to values</a:t>
            </a:r>
          </a:p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your thinking with a partner and discuss the range of motivations</a:t>
            </a:r>
            <a:endParaRPr lang="en-US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3090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Key points</a:t>
            </a:r>
            <a:br>
              <a:rPr lang="en-GB" dirty="0"/>
            </a:b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60560" y="2265528"/>
            <a:ext cx="3029803" cy="44491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perfformiad</a:t>
            </a:r>
            <a:r>
              <a:rPr lang="en-GB" dirty="0"/>
              <a:t>. Mae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ddull</a:t>
            </a:r>
            <a:r>
              <a:rPr lang="en-GB" dirty="0"/>
              <a:t> o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104262" y="2647665"/>
            <a:ext cx="3275463" cy="4210333"/>
          </a:xfrm>
        </p:spPr>
        <p:txBody>
          <a:bodyPr>
            <a:noAutofit/>
          </a:bodyPr>
          <a:lstStyle/>
          <a:p>
            <a:pPr lvl="0"/>
            <a:r>
              <a:rPr lang="en-GB" sz="2000" dirty="0">
                <a:solidFill>
                  <a:schemeClr val="accent1"/>
                </a:solidFill>
              </a:rPr>
              <a:t>The purpose of reflection is to improve and enhance your performance.  It is a means of evaluating an experience leading to a positive change in behaviour in future</a:t>
            </a:r>
            <a:r>
              <a:rPr lang="en-GB" sz="2000" i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05982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Key points</a:t>
            </a:r>
            <a:br>
              <a:rPr lang="en-GB" dirty="0"/>
            </a:b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250446"/>
          </a:xfrm>
        </p:spPr>
        <p:txBody>
          <a:bodyPr>
            <a:normAutofit/>
          </a:bodyPr>
          <a:lstStyle/>
          <a:p>
            <a:r>
              <a:rPr lang="en-GB" sz="2000" dirty="0"/>
              <a:t>Mae </a:t>
            </a:r>
            <a:r>
              <a:rPr lang="en-GB" sz="2000" dirty="0" err="1"/>
              <a:t>adlewyrchu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</a:t>
            </a:r>
            <a:r>
              <a:rPr lang="en-GB" sz="2000" dirty="0"/>
              <a:t> </a:t>
            </a:r>
            <a:r>
              <a:rPr lang="en-GB" sz="2000" dirty="0" err="1"/>
              <a:t>na</a:t>
            </a:r>
            <a:r>
              <a:rPr lang="en-GB" sz="2000" dirty="0"/>
              <a:t> ‘</a:t>
            </a:r>
            <a:r>
              <a:rPr lang="en-GB" sz="2000" dirty="0" err="1"/>
              <a:t>meddwl</a:t>
            </a:r>
            <a:r>
              <a:rPr lang="en-GB" sz="2000" dirty="0"/>
              <a:t>’;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 y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asesu</a:t>
            </a:r>
            <a:r>
              <a:rPr lang="en-GB" sz="2000" dirty="0"/>
              <a:t>, </a:t>
            </a:r>
            <a:r>
              <a:rPr lang="en-GB" sz="2000" dirty="0" err="1"/>
              <a:t>dadansoddi</a:t>
            </a:r>
            <a:r>
              <a:rPr lang="en-GB" sz="2000" dirty="0"/>
              <a:t> ac </a:t>
            </a:r>
            <a:r>
              <a:rPr lang="en-GB" sz="2000" dirty="0" err="1"/>
              <a:t>arfarnu’n</a:t>
            </a:r>
            <a:r>
              <a:rPr lang="en-GB" sz="2000" dirty="0"/>
              <a:t> </a:t>
            </a:r>
            <a:r>
              <a:rPr lang="en-GB" sz="2000" dirty="0" err="1"/>
              <a:t>feirniadol</a:t>
            </a:r>
            <a:r>
              <a:rPr lang="en-GB" sz="2000" dirty="0"/>
              <a:t> </a:t>
            </a:r>
            <a:r>
              <a:rPr lang="en-GB" sz="2000" dirty="0" err="1"/>
              <a:t>pob</a:t>
            </a:r>
            <a:r>
              <a:rPr lang="en-GB" sz="2000" dirty="0"/>
              <a:t> </a:t>
            </a:r>
            <a:r>
              <a:rPr lang="en-GB" sz="2000" dirty="0" err="1"/>
              <a:t>agwedd</a:t>
            </a:r>
            <a:r>
              <a:rPr lang="en-GB" sz="2000" dirty="0"/>
              <a:t> </a:t>
            </a:r>
            <a:r>
              <a:rPr lang="en-GB" sz="2000" dirty="0" err="1"/>
              <a:t>o’ch</a:t>
            </a:r>
            <a:r>
              <a:rPr lang="en-GB" sz="2000" dirty="0"/>
              <a:t> </a:t>
            </a:r>
            <a:r>
              <a:rPr lang="en-GB" sz="2000" dirty="0" err="1"/>
              <a:t>perfformiad</a:t>
            </a:r>
            <a:endParaRPr lang="en-GB" sz="2000" dirty="0"/>
          </a:p>
          <a:p>
            <a:r>
              <a:rPr lang="en-GB" sz="2000" dirty="0"/>
              <a:t>Mae </a:t>
            </a:r>
            <a:r>
              <a:rPr lang="en-GB" sz="2000" dirty="0" err="1"/>
              <a:t>e’n</a:t>
            </a:r>
            <a:r>
              <a:rPr lang="en-GB" sz="2000" dirty="0"/>
              <a:t> broses </a:t>
            </a:r>
            <a:r>
              <a:rPr lang="en-GB" sz="2000" dirty="0" err="1"/>
              <a:t>personol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 </a:t>
            </a:r>
            <a:r>
              <a:rPr lang="en-GB" sz="2000" dirty="0" err="1"/>
              <a:t>disgyblaeth</a:t>
            </a:r>
            <a:r>
              <a:rPr lang="en-GB" sz="2000" dirty="0"/>
              <a:t> ac </a:t>
            </a:r>
            <a:r>
              <a:rPr lang="en-GB" sz="2000" dirty="0" err="1"/>
              <a:t>onestrwydd</a:t>
            </a:r>
            <a:endParaRPr lang="en-GB" sz="20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4250446"/>
          </a:xfrm>
        </p:spPr>
        <p:txBody>
          <a:bodyPr>
            <a:normAutofit/>
          </a:bodyPr>
          <a:lstStyle/>
          <a:p>
            <a:pPr lvl="0"/>
            <a:r>
              <a:rPr lang="en-GB" sz="2000" dirty="0">
                <a:solidFill>
                  <a:schemeClr val="accent1"/>
                </a:solidFill>
              </a:rPr>
              <a:t>Reflection is more than just ‘thinking’; it requires the ability to critically assess, analyse and review all aspects of your performance</a:t>
            </a:r>
          </a:p>
          <a:p>
            <a:pPr>
              <a:buFont typeface="Wingdings" charset="2"/>
              <a:buChar char="§"/>
            </a:pPr>
            <a:r>
              <a:rPr lang="en-GB" sz="2000" dirty="0">
                <a:solidFill>
                  <a:schemeClr val="accent1"/>
                </a:solidFill>
              </a:rPr>
              <a:t> It is a highly personal process requiring discipline and honesty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5776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A model : </a:t>
            </a:r>
            <a:r>
              <a:rPr lang="en-US" b="1" dirty="0" err="1">
                <a:solidFill>
                  <a:schemeClr val="accent1"/>
                </a:solidFill>
              </a:rPr>
              <a:t>Schőn</a:t>
            </a:r>
            <a:r>
              <a:rPr lang="en-US" b="1" dirty="0">
                <a:solidFill>
                  <a:schemeClr val="accent1"/>
                </a:solidFill>
              </a:rPr>
              <a:t> Reflective Practice 1983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sz="3100" dirty="0">
                <a:solidFill>
                  <a:schemeClr val="accent1"/>
                </a:solidFill>
              </a:rPr>
              <a:t>(Grigg 2010)</a:t>
            </a:r>
            <a:br>
              <a:rPr lang="en-US" sz="3100" dirty="0">
                <a:solidFill>
                  <a:schemeClr val="accent1"/>
                </a:solidFill>
              </a:rPr>
            </a:br>
            <a:endParaRPr lang="en-US" sz="31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46663" y="2136706"/>
            <a:ext cx="3261816" cy="3767397"/>
          </a:xfrm>
        </p:spPr>
        <p:txBody>
          <a:bodyPr>
            <a:normAutofit fontScale="92500" lnSpcReduction="10000"/>
          </a:bodyPr>
          <a:lstStyle/>
          <a:p>
            <a:r>
              <a:rPr lang="en-US" sz="3200" b="1" dirty="0" err="1"/>
              <a:t>Adlewyrchu</a:t>
            </a:r>
            <a:r>
              <a:rPr lang="en-US" sz="3200" b="1" dirty="0"/>
              <a:t> </a:t>
            </a:r>
            <a:r>
              <a:rPr lang="en-US" sz="3200" b="1" dirty="0" err="1"/>
              <a:t>tra’n</a:t>
            </a:r>
            <a:r>
              <a:rPr lang="en-US" sz="3200" b="1" dirty="0"/>
              <a:t> </a:t>
            </a:r>
            <a:r>
              <a:rPr lang="en-US" sz="3200" b="1" dirty="0" err="1"/>
              <a:t>gweithredu</a:t>
            </a:r>
            <a:r>
              <a:rPr lang="en-US" sz="3200" b="1" dirty="0"/>
              <a:t> </a:t>
            </a:r>
          </a:p>
          <a:p>
            <a:r>
              <a:rPr lang="en-US" sz="3200" dirty="0" err="1"/>
              <a:t>Meddwl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traed</a:t>
            </a:r>
            <a:endParaRPr lang="en-US" sz="3200" dirty="0"/>
          </a:p>
          <a:p>
            <a:r>
              <a:rPr lang="en-US" sz="3200" dirty="0" err="1"/>
              <a:t>Meddylgarwch</a:t>
            </a:r>
            <a:r>
              <a:rPr lang="en-US" sz="3200" dirty="0"/>
              <a:t> </a:t>
            </a:r>
            <a:r>
              <a:rPr lang="en-US" sz="3200" dirty="0" err="1"/>
              <a:t>proffesiynol</a:t>
            </a:r>
            <a:endParaRPr lang="en-US" sz="3200" dirty="0"/>
          </a:p>
          <a:p>
            <a:r>
              <a:rPr lang="en-US" sz="3200" dirty="0" err="1"/>
              <a:t>Gwneud</a:t>
            </a:r>
            <a:r>
              <a:rPr lang="en-US" sz="3200" dirty="0"/>
              <a:t> y </a:t>
            </a:r>
            <a:r>
              <a:rPr lang="en-US" sz="3200" dirty="0" err="1"/>
              <a:t>penderfyniad</a:t>
            </a:r>
            <a:r>
              <a:rPr lang="en-US" sz="3200" dirty="0"/>
              <a:t> </a:t>
            </a:r>
            <a:r>
              <a:rPr lang="en-US" sz="3200" dirty="0" err="1"/>
              <a:t>gorau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dirty="0" err="1"/>
              <a:t>pryd</a:t>
            </a:r>
            <a:endParaRPr lang="en-US" sz="3200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39946" y="2160588"/>
            <a:ext cx="3540029" cy="3859211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300" b="1" dirty="0">
                <a:solidFill>
                  <a:schemeClr val="accent1"/>
                </a:solidFill>
              </a:rPr>
              <a:t>Reflection in action</a:t>
            </a:r>
          </a:p>
          <a:p>
            <a:pPr lvl="0">
              <a:buClr>
                <a:srgbClr val="D34817"/>
              </a:buClr>
            </a:pPr>
            <a:r>
              <a:rPr lang="en-US" sz="3300" dirty="0">
                <a:solidFill>
                  <a:schemeClr val="accent1"/>
                </a:solidFill>
              </a:rPr>
              <a:t>Thinking on your feet</a:t>
            </a:r>
          </a:p>
          <a:p>
            <a:pPr lvl="0">
              <a:buClr>
                <a:srgbClr val="D34817"/>
              </a:buClr>
            </a:pPr>
            <a:r>
              <a:rPr lang="en-US" sz="3300" dirty="0">
                <a:solidFill>
                  <a:schemeClr val="accent1"/>
                </a:solidFill>
              </a:rPr>
              <a:t>Professional thoughtfulness</a:t>
            </a:r>
          </a:p>
          <a:p>
            <a:pPr lvl="0">
              <a:buClr>
                <a:srgbClr val="D34817"/>
              </a:buClr>
            </a:pPr>
            <a:r>
              <a:rPr lang="en-US" sz="3300" dirty="0">
                <a:solidFill>
                  <a:schemeClr val="accent1"/>
                </a:solidFill>
              </a:rPr>
              <a:t>Making the best decision in the moment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A model : </a:t>
            </a:r>
            <a:r>
              <a:rPr lang="en-US" b="1" dirty="0" err="1">
                <a:solidFill>
                  <a:schemeClr val="accent1"/>
                </a:solidFill>
              </a:rPr>
              <a:t>Schőn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b="1" dirty="0">
                <a:solidFill>
                  <a:schemeClr val="accent1"/>
                </a:solidFill>
              </a:rPr>
              <a:t>1983 </a:t>
            </a:r>
            <a:r>
              <a:rPr lang="en-US" dirty="0">
                <a:solidFill>
                  <a:schemeClr val="accent1"/>
                </a:solidFill>
              </a:rPr>
              <a:t>(Grigg 2010)</a:t>
            </a:r>
            <a:br>
              <a:rPr lang="en-US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565109"/>
            <a:ext cx="38862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3000" b="1" dirty="0" err="1"/>
              <a:t>Adlewrychu</a:t>
            </a:r>
            <a:r>
              <a:rPr lang="en-GB" sz="3000" b="1" dirty="0"/>
              <a:t> </a:t>
            </a:r>
            <a:r>
              <a:rPr lang="en-GB" sz="3000" b="1" dirty="0" err="1"/>
              <a:t>ar</a:t>
            </a:r>
            <a:r>
              <a:rPr lang="en-GB" sz="3000" b="1" dirty="0"/>
              <a:t> </a:t>
            </a:r>
            <a:r>
              <a:rPr lang="en-GB" sz="3000" b="1" dirty="0" err="1"/>
              <a:t>weithredu</a:t>
            </a:r>
            <a:r>
              <a:rPr lang="en-GB" sz="3000" b="1" dirty="0"/>
              <a:t> </a:t>
            </a:r>
          </a:p>
          <a:p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digwydd</a:t>
            </a:r>
            <a:r>
              <a:rPr lang="en-GB" sz="3000" dirty="0"/>
              <a:t> </a:t>
            </a:r>
            <a:r>
              <a:rPr lang="en-GB" sz="3000" dirty="0" err="1"/>
              <a:t>ar</a:t>
            </a:r>
            <a:r>
              <a:rPr lang="en-GB" sz="3000" dirty="0"/>
              <a:t> </a:t>
            </a:r>
            <a:r>
              <a:rPr lang="en-GB" sz="3000" dirty="0" err="1"/>
              <a:t>ôl</a:t>
            </a:r>
            <a:r>
              <a:rPr lang="en-GB" sz="3000" dirty="0"/>
              <a:t> </a:t>
            </a:r>
            <a:r>
              <a:rPr lang="en-GB" sz="3000" dirty="0" err="1"/>
              <a:t>digwyddiad</a:t>
            </a:r>
            <a:endParaRPr lang="en-GB" sz="3000" dirty="0"/>
          </a:p>
          <a:p>
            <a:r>
              <a:rPr lang="en-GB" sz="3000" dirty="0"/>
              <a:t>Proses </a:t>
            </a:r>
            <a:r>
              <a:rPr lang="en-GB" sz="3000" dirty="0" err="1"/>
              <a:t>barhaus</a:t>
            </a:r>
            <a:endParaRPr lang="en-GB" sz="3000" dirty="0"/>
          </a:p>
          <a:p>
            <a:r>
              <a:rPr lang="en-GB" sz="3000" dirty="0"/>
              <a:t>Beth </a:t>
            </a:r>
            <a:r>
              <a:rPr lang="en-GB" sz="3000" dirty="0" err="1"/>
              <a:t>sydd</a:t>
            </a:r>
            <a:r>
              <a:rPr lang="en-GB" sz="3000" dirty="0"/>
              <a:t> </a:t>
            </a:r>
            <a:r>
              <a:rPr lang="en-GB" sz="3000" dirty="0" err="1"/>
              <a:t>wedi</a:t>
            </a:r>
            <a:r>
              <a:rPr lang="en-GB" sz="3000" dirty="0"/>
              <a:t> </a:t>
            </a:r>
            <a:r>
              <a:rPr lang="en-GB" sz="3000" dirty="0" err="1"/>
              <a:t>digwydd</a:t>
            </a:r>
            <a:r>
              <a:rPr lang="en-GB" sz="3000" dirty="0"/>
              <a:t>?</a:t>
            </a:r>
          </a:p>
          <a:p>
            <a:r>
              <a:rPr lang="en-GB" sz="3000" dirty="0"/>
              <a:t>Beth </a:t>
            </a:r>
            <a:r>
              <a:rPr lang="en-GB" sz="3000" dirty="0" err="1"/>
              <a:t>aeth</a:t>
            </a:r>
            <a:r>
              <a:rPr lang="en-GB" sz="3000" dirty="0"/>
              <a:t> </a:t>
            </a:r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dda</a:t>
            </a:r>
            <a:r>
              <a:rPr lang="en-GB" sz="3000" dirty="0"/>
              <a:t>?</a:t>
            </a:r>
          </a:p>
          <a:p>
            <a:r>
              <a:rPr lang="en-GB" sz="3000" dirty="0"/>
              <a:t>Beth </a:t>
            </a:r>
            <a:r>
              <a:rPr lang="en-GB" sz="3000" dirty="0" err="1"/>
              <a:t>medrai</a:t>
            </a:r>
            <a:r>
              <a:rPr lang="en-GB" sz="3000" dirty="0"/>
              <a:t> </a:t>
            </a:r>
            <a:r>
              <a:rPr lang="en-GB" sz="3000" dirty="0" err="1"/>
              <a:t>gael</a:t>
            </a:r>
            <a:r>
              <a:rPr lang="en-GB" sz="3000" dirty="0"/>
              <a:t> </a:t>
            </a:r>
            <a:r>
              <a:rPr lang="en-GB" sz="3000" dirty="0" err="1"/>
              <a:t>ei</a:t>
            </a:r>
            <a:r>
              <a:rPr lang="en-GB" sz="3000" dirty="0"/>
              <a:t> </a:t>
            </a:r>
            <a:r>
              <a:rPr lang="en-GB" sz="3000" dirty="0" err="1"/>
              <a:t>wella</a:t>
            </a:r>
            <a:r>
              <a:rPr lang="en-GB" sz="3000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1487777"/>
            <a:ext cx="3197093" cy="4250446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000" b="1" dirty="0">
                <a:solidFill>
                  <a:schemeClr val="accent1"/>
                </a:solidFill>
              </a:rPr>
              <a:t>Reflection on action</a:t>
            </a:r>
          </a:p>
          <a:p>
            <a:pPr lvl="0">
              <a:buClr>
                <a:srgbClr val="D34817"/>
              </a:buClr>
            </a:pPr>
            <a:r>
              <a:rPr lang="en-US" sz="3000" dirty="0">
                <a:solidFill>
                  <a:schemeClr val="accent1"/>
                </a:solidFill>
              </a:rPr>
              <a:t>Usually applied to past events</a:t>
            </a:r>
          </a:p>
          <a:p>
            <a:pPr lvl="0">
              <a:buClr>
                <a:srgbClr val="D34817"/>
              </a:buClr>
            </a:pPr>
            <a:r>
              <a:rPr lang="en-US" sz="3000" dirty="0">
                <a:solidFill>
                  <a:schemeClr val="accent1"/>
                </a:solidFill>
              </a:rPr>
              <a:t>On-going process</a:t>
            </a:r>
          </a:p>
          <a:p>
            <a:pPr lvl="0">
              <a:buClr>
                <a:srgbClr val="D34817"/>
              </a:buClr>
            </a:pPr>
            <a:r>
              <a:rPr lang="en-US" sz="3000" dirty="0">
                <a:solidFill>
                  <a:schemeClr val="accent1"/>
                </a:solidFill>
              </a:rPr>
              <a:t>What has happened?</a:t>
            </a:r>
          </a:p>
          <a:p>
            <a:pPr lvl="0">
              <a:buClr>
                <a:srgbClr val="D34817"/>
              </a:buClr>
            </a:pPr>
            <a:r>
              <a:rPr lang="en-US" sz="3000" dirty="0">
                <a:solidFill>
                  <a:schemeClr val="accent1"/>
                </a:solidFill>
              </a:rPr>
              <a:t>What went well?</a:t>
            </a:r>
          </a:p>
          <a:p>
            <a:pPr lvl="0">
              <a:buClr>
                <a:srgbClr val="D34817"/>
              </a:buClr>
            </a:pPr>
            <a:r>
              <a:rPr lang="en-US" sz="3000" dirty="0">
                <a:solidFill>
                  <a:schemeClr val="accent1"/>
                </a:solidFill>
              </a:rPr>
              <a:t>What could be improved?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450211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Levels of reflection?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 err="1"/>
              <a:t>Lefelau</a:t>
            </a:r>
            <a:r>
              <a:rPr lang="en-US" dirty="0"/>
              <a:t> o </a:t>
            </a:r>
            <a:r>
              <a:rPr lang="en-US" dirty="0" err="1"/>
              <a:t>adlewyrchu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83730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See Grigg (2010:44) for more detailed coverage.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867" y="1905000"/>
            <a:ext cx="8856133" cy="4064421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A model : Gibbs Reflective Cycle (1988)</a:t>
            </a:r>
            <a:endParaRPr lang="en-US" sz="2800" b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269" y="1980406"/>
            <a:ext cx="4086225" cy="3267075"/>
          </a:xfrm>
        </p:spPr>
      </p:pic>
      <p:sp>
        <p:nvSpPr>
          <p:cNvPr id="7" name="TextBox 6"/>
          <p:cNvSpPr txBox="1"/>
          <p:nvPr/>
        </p:nvSpPr>
        <p:spPr>
          <a:xfrm>
            <a:off x="6400800" y="6359857"/>
            <a:ext cx="26516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err="1">
                <a:hlinkClick r:id="rId3"/>
              </a:rPr>
              <a:t>lilypeters.files.wordpress</a:t>
            </a:r>
            <a:r>
              <a:rPr lang="en-GB" sz="1400" dirty="0"/>
              <a:t>(2014)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376069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Reflecting on storytelling</a:t>
            </a:r>
            <a:br>
              <a:rPr lang="en-US" dirty="0"/>
            </a:br>
            <a:r>
              <a:rPr lang="en-US" dirty="0" err="1"/>
              <a:t>Adlewyrchu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ddweud</a:t>
            </a:r>
            <a:r>
              <a:rPr lang="en-US" dirty="0"/>
              <a:t> </a:t>
            </a:r>
            <a:r>
              <a:rPr lang="en-US" dirty="0" err="1"/>
              <a:t>stori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Beth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priodoleddau</a:t>
            </a:r>
            <a:r>
              <a:rPr lang="en-US" sz="2800" dirty="0"/>
              <a:t> o </a:t>
            </a:r>
            <a:r>
              <a:rPr lang="en-US" sz="2800" dirty="0" err="1"/>
              <a:t>ddweud</a:t>
            </a:r>
            <a:r>
              <a:rPr lang="en-US" sz="2800" dirty="0"/>
              <a:t> </a:t>
            </a:r>
            <a:r>
              <a:rPr lang="en-US" sz="2800" dirty="0" err="1"/>
              <a:t>stori</a:t>
            </a:r>
            <a:r>
              <a:rPr lang="en-US" sz="2800" dirty="0"/>
              <a:t> </a:t>
            </a:r>
            <a:r>
              <a:rPr lang="en-US" sz="2800" dirty="0" err="1"/>
              <a:t>dda</a:t>
            </a:r>
            <a:r>
              <a:rPr lang="en-US" sz="2800" dirty="0"/>
              <a:t>?</a:t>
            </a:r>
          </a:p>
          <a:p>
            <a:endParaRPr lang="en-US" dirty="0">
              <a:hlinkClick r:id="rId2"/>
            </a:endParaRPr>
          </a:p>
          <a:p>
            <a:r>
              <a:rPr lang="en-US" dirty="0">
                <a:hlinkClick r:id="rId2"/>
              </a:rPr>
              <a:t>Brett Dillingham</a:t>
            </a:r>
            <a:endParaRPr lang="en-US" dirty="0"/>
          </a:p>
          <a:p>
            <a:r>
              <a:rPr lang="en-US" dirty="0"/>
              <a:t>https://www.youtube.com/watch?app=desktop&amp;v=wvTrd-vUDxQ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accent1"/>
                </a:solidFill>
              </a:rPr>
              <a:t>What are characteristics of telling a  good story?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930" y="4020404"/>
            <a:ext cx="2129016" cy="258352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2956"/>
            <a:ext cx="6347714" cy="55955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Activity 3  </a:t>
            </a:r>
            <a:r>
              <a:rPr lang="en-US" dirty="0" err="1">
                <a:solidFill>
                  <a:schemeClr val="accent1"/>
                </a:solidFill>
              </a:rPr>
              <a:t>Gweithgaredd</a:t>
            </a:r>
            <a:r>
              <a:rPr lang="en-US" dirty="0">
                <a:solidFill>
                  <a:schemeClr val="accent1"/>
                </a:solidFill>
              </a:rPr>
              <a:t>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6537" y="1187356"/>
            <a:ext cx="3425588" cy="4854005"/>
          </a:xfrm>
        </p:spPr>
        <p:txBody>
          <a:bodyPr>
            <a:noAutofit/>
          </a:bodyPr>
          <a:lstStyle/>
          <a:p>
            <a:r>
              <a:rPr lang="en-US" dirty="0" err="1"/>
              <a:t>Dewiswch</a:t>
            </a:r>
            <a:r>
              <a:rPr lang="en-US" dirty="0"/>
              <a:t> </a:t>
            </a:r>
            <a:r>
              <a:rPr lang="en-US" dirty="0" err="1"/>
              <a:t>lyfr</a:t>
            </a:r>
            <a:r>
              <a:rPr lang="en-US" dirty="0"/>
              <a:t> </a:t>
            </a:r>
            <a:r>
              <a:rPr lang="en-US" dirty="0" err="1"/>
              <a:t>stori</a:t>
            </a:r>
            <a:r>
              <a:rPr lang="en-US" dirty="0"/>
              <a:t> a </a:t>
            </a:r>
            <a:r>
              <a:rPr lang="en-US" dirty="0" err="1"/>
              <a:t>lluniau</a:t>
            </a:r>
            <a:r>
              <a:rPr lang="en-US" dirty="0"/>
              <a:t> plant
</a:t>
            </a:r>
            <a:r>
              <a:rPr lang="en-US" dirty="0" err="1"/>
              <a:t>Ymarferwch</a:t>
            </a:r>
            <a:r>
              <a:rPr lang="en-US" dirty="0"/>
              <a:t> </a:t>
            </a:r>
            <a:r>
              <a:rPr lang="en-US" dirty="0" err="1"/>
              <a:t>ddweud</a:t>
            </a:r>
            <a:r>
              <a:rPr lang="en-US" dirty="0"/>
              <a:t> y </a:t>
            </a:r>
            <a:r>
              <a:rPr lang="en-US" dirty="0" err="1"/>
              <a:t>stori</a:t>
            </a:r>
            <a:r>
              <a:rPr lang="en-US" dirty="0"/>
              <a:t>
</a:t>
            </a:r>
            <a:r>
              <a:rPr lang="en-US" dirty="0" err="1"/>
              <a:t>Adlewyrchwch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 </a:t>
            </a:r>
            <a:r>
              <a:rPr lang="en-US" dirty="0" err="1"/>
              <a:t>stori</a:t>
            </a:r>
            <a:r>
              <a:rPr lang="en-US" dirty="0"/>
              <a:t>
</a:t>
            </a: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fideo</a:t>
            </a:r>
            <a:r>
              <a:rPr lang="en-US" dirty="0"/>
              <a:t> neu </a:t>
            </a:r>
            <a:r>
              <a:rPr lang="en-US" dirty="0" err="1"/>
              <a:t>dâp</a:t>
            </a:r>
            <a:r>
              <a:rPr lang="en-US" dirty="0"/>
              <a:t> </a:t>
            </a:r>
            <a:r>
              <a:rPr lang="en-US" dirty="0" err="1"/>
              <a:t>sain</a:t>
            </a:r>
            <a:r>
              <a:rPr lang="en-US" dirty="0"/>
              <a:t> </a:t>
            </a:r>
            <a:r>
              <a:rPr lang="en-US" dirty="0" err="1"/>
              <a:t>ohonoch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 y </a:t>
            </a:r>
            <a:r>
              <a:rPr lang="en-US" dirty="0" err="1"/>
              <a:t>stori</a:t>
            </a:r>
            <a:r>
              <a:rPr lang="en-US" dirty="0"/>
              <a:t>
</a:t>
            </a:r>
            <a:r>
              <a:rPr lang="en-US" dirty="0" err="1"/>
              <a:t>Adlewyrchwch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 – a </a:t>
            </a:r>
            <a:r>
              <a:rPr lang="en-US" dirty="0" err="1"/>
              <a:t>nodwch</a:t>
            </a:r>
            <a:r>
              <a:rPr lang="en-US" dirty="0"/>
              <a:t> y </a:t>
            </a:r>
            <a:r>
              <a:rPr lang="en-US" dirty="0" err="1"/>
              <a:t>gwahaniaethau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adlewyrchiad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26842" y="1187356"/>
            <a:ext cx="3985146" cy="485400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</a:rPr>
              <a:t>Select a children’s picture book.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Practice telling the story.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Reflect on your storytelling skills based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Then make a video or audio recording of yourself telling the story.</a:t>
            </a:r>
          </a:p>
          <a:p>
            <a:r>
              <a:rPr lang="en-US" sz="2400" dirty="0">
                <a:solidFill>
                  <a:schemeClr val="accent1"/>
                </a:solidFill>
              </a:rPr>
              <a:t>Reflect again – and note the differences in your reflections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109487"/>
            <a:ext cx="8611385" cy="1325563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117805"/>
            <a:ext cx="6591985" cy="5243512"/>
          </a:xfrm>
        </p:spPr>
        <p:txBody>
          <a:bodyPr>
            <a:noAutofit/>
          </a:bodyPr>
          <a:lstStyle/>
          <a:p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Dennison, P. (2012) Reflective practice: The enduring influence of Kolb’s Experiential Learning Theory. </a:t>
            </a:r>
            <a:r>
              <a:rPr lang="en-US" sz="1400" b="1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Compass: Journal of Learning and Teaching</a:t>
            </a:r>
            <a:r>
              <a:rPr lang="en-US" sz="1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S.l.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], v. 1, n. 1, Nov. 2012. Available at: &lt;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https://journals.gre.ac.uk/index.php/compass/article/view/12/28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 Accessed 13.02.23)</a:t>
            </a:r>
          </a:p>
          <a:p>
            <a:r>
              <a:rPr lang="en-US" sz="14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Brett Dillingham</a:t>
            </a:r>
            <a:r>
              <a:rPr lang="en-US" sz="14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https://www.youtube.com/watch?app=desktop&amp;v=wvTrd-vUDxQ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13.02.23)</a:t>
            </a:r>
          </a:p>
          <a:p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Grigg, R.  (2010) </a:t>
            </a:r>
            <a:r>
              <a:rPr lang="en-US" sz="1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Becoming an outstanding primary teacher. 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Harlow: Pearson</a:t>
            </a:r>
          </a:p>
          <a:p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Lindon, J. (2010) </a:t>
            </a:r>
            <a:r>
              <a:rPr lang="en-US" sz="1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 and Early Years Professionalism. 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Oxon: Hodder Education</a:t>
            </a:r>
          </a:p>
          <a:p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Osterman, K. F., &amp; Kottkamp, R. B. (1993). Re</a:t>
            </a:r>
            <a:r>
              <a:rPr lang="en-US" sz="1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flective practice for educator: Improving schooling through professional development.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Thousand Oaks, CA: Corwin Press Inc. </a:t>
            </a:r>
          </a:p>
          <a:p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Pollard, A.  (2008) </a:t>
            </a:r>
            <a:r>
              <a:rPr lang="en-US" sz="1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Teaching in Schools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Bloomsbury</a:t>
            </a:r>
          </a:p>
          <a:p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Gibbs Reflective Cycle ( 2014) Available at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https://lilypeters.files.wordpress.com/2014/04/gibbs-ref-mod.jpg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 Accessed 13.02.23)</a:t>
            </a:r>
            <a:endParaRPr lang="en-US" sz="1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1256</Words>
  <Application>Microsoft Office PowerPoint</Application>
  <PresentationFormat>On-screen Show (4:3)</PresentationFormat>
  <Paragraphs>140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UWTSD Title Page 1</vt:lpstr>
      <vt:lpstr>UWTSD Holding Page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ECIE 5008</vt:lpstr>
      <vt:lpstr>Reflective Practice/ Arfer Myfyriol</vt:lpstr>
      <vt:lpstr>Starting point –  Steiner-Waldorf</vt:lpstr>
      <vt:lpstr>What do we mean by reflection? Beth ydyn ni'n ei olygu wrth fyfyrio?</vt:lpstr>
      <vt:lpstr>Reflection Adlewyrchiad</vt:lpstr>
      <vt:lpstr>Activity 1 Gweithgaredd 1</vt:lpstr>
      <vt:lpstr>One definition Un diffiniad</vt:lpstr>
      <vt:lpstr>Where has this come from?  O ble ddaeth hwn?</vt:lpstr>
      <vt:lpstr>Routine action Gweithredu arferol</vt:lpstr>
      <vt:lpstr>Reflective action Arfer adlewyrchol</vt:lpstr>
      <vt:lpstr>A model : Kolb Experimental Learning Cycle 1984  (Dennison, 2012)</vt:lpstr>
      <vt:lpstr>Activity 2 Gweithgaredd 2</vt:lpstr>
      <vt:lpstr>Key points Materion allweddol</vt:lpstr>
      <vt:lpstr>Key points Materion allweddol</vt:lpstr>
      <vt:lpstr>A model : Schőn Reflective Practice 1983 (Grigg 2010) </vt:lpstr>
      <vt:lpstr>A model : Schőn 1983 (Grigg 2010) </vt:lpstr>
      <vt:lpstr>Levels of reflection? Lefelau o adlewyrchu?</vt:lpstr>
      <vt:lpstr>A model : Gibbs Reflective Cycle (1988)</vt:lpstr>
      <vt:lpstr>Reflecting on storytelling Adlewyrchu ar ddweud stori</vt:lpstr>
      <vt:lpstr>Activity 3  Gweithgaredd 3</vt:lpstr>
      <vt:lpstr>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TSD</dc:creator>
  <cp:lastModifiedBy>Cindy Hunt</cp:lastModifiedBy>
  <cp:revision>43</cp:revision>
  <dcterms:created xsi:type="dcterms:W3CDTF">2012-11-05T09:03:26Z</dcterms:created>
  <dcterms:modified xsi:type="dcterms:W3CDTF">2025-02-12T12:45:28Z</dcterms:modified>
</cp:coreProperties>
</file>