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7"/>
  </p:notesMasterIdLst>
  <p:handoutMasterIdLst>
    <p:handoutMasterId r:id="rId8"/>
  </p:handoutMasterIdLst>
  <p:sldIdLst>
    <p:sldId id="263" r:id="rId5"/>
    <p:sldId id="264" r:id="rId6"/>
  </p:sldIdLst>
  <p:sldSz cx="10058400" cy="15544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5184" userDrawn="1">
          <p15:clr>
            <a:srgbClr val="A4A3A4"/>
          </p15:clr>
        </p15:guide>
        <p15:guide id="3" orient="horz" pos="8088" userDrawn="1">
          <p15:clr>
            <a:srgbClr val="A4A3A4"/>
          </p15:clr>
        </p15:guide>
        <p15:guide id="4" pos="31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0E74"/>
    <a:srgbClr val="800000"/>
    <a:srgbClr val="FE759F"/>
    <a:srgbClr val="FF97D8"/>
    <a:srgbClr val="A0A7FF"/>
    <a:srgbClr val="6D60FF"/>
    <a:srgbClr val="3E0A44"/>
    <a:srgbClr val="0F0117"/>
    <a:srgbClr val="B59AB3"/>
    <a:srgbClr val="0505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3" autoAdjust="0"/>
  </p:normalViewPr>
  <p:slideViewPr>
    <p:cSldViewPr snapToGrid="0">
      <p:cViewPr>
        <p:scale>
          <a:sx n="68" d="100"/>
          <a:sy n="68" d="100"/>
        </p:scale>
        <p:origin x="1272" y="-708"/>
      </p:cViewPr>
      <p:guideLst>
        <p:guide orient="horz" pos="5184"/>
        <p:guide orient="horz" pos="8088"/>
        <p:guide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0"/>
    </p:cViewPr>
  </p:sorterViewPr>
  <p:notesViewPr>
    <p:cSldViewPr snapToGrid="0" showGuides="1">
      <p:cViewPr varScale="1">
        <p:scale>
          <a:sx n="60" d="100"/>
          <a:sy n="60" d="100"/>
        </p:scale>
        <p:origin x="2438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6AFF2C-BFD5-4C72-BF88-867E1F7C3BF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B882E8-9D14-476F-A103-F3C2BEB4D1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505A9F-1D03-489A-BF16-158435278282}" type="datetimeFigureOut">
              <a:rPr lang="en-US" smtClean="0"/>
              <a:t>4/23/2021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D6EDB-C54F-4718-A88D-FD0BF9DB60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C31504-80CF-4FCC-B36E-009194B30E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0F2526-0E67-42FB-A917-02DC9452C3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4461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A1EE1-CCD7-46AC-901B-DAB7557066B5}" type="datetimeFigureOut">
              <a:rPr lang="en-US" smtClean="0"/>
              <a:t>4/23/2021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0B9EBA-A947-4C0A-A06C-4843D2528F0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409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m Poster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CC7F270-7B4D-4219-B052-6B9A2B80125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0"/>
            <a:ext cx="10058400" cy="15544800"/>
          </a:xfrm>
        </p:spPr>
        <p:txBody>
          <a:bodyPr/>
          <a:lstStyle>
            <a:lvl1pPr marL="0" marR="0" indent="0" algn="l" defTabSz="1005840" rtl="0" eaLnBrk="1" fontAlgn="auto" latinLnBrk="0" hangingPunct="1">
              <a:lnSpc>
                <a:spcPct val="90000"/>
              </a:lnSpc>
              <a:spcBef>
                <a:spcPts val="11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marL="251460" marR="0" lvl="0" indent="-251460" algn="l" defTabSz="1005840" rtl="0" eaLnBrk="1" fontAlgn="auto" latinLnBrk="0" hangingPunct="1">
              <a:lnSpc>
                <a:spcPct val="90000"/>
              </a:lnSpc>
              <a:spcBef>
                <a:spcPts val="11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Add picture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EAB1DC-7505-4706-8DE8-3532079480B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18836" y="2331843"/>
            <a:ext cx="7589520" cy="521208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buNone/>
              <a:defRPr lang="en-US" sz="2400" b="0" dirty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marL="251460" lvl="0" indent="-251460"/>
            <a:r>
              <a:rPr lang="en-US" dirty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05A7A-508C-46B5-9A40-51AD0FBEAF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0040" y="3108959"/>
            <a:ext cx="9182100" cy="3465576"/>
          </a:xfrm>
        </p:spPr>
        <p:txBody>
          <a:bodyPr/>
          <a:lstStyle>
            <a:lvl1pPr>
              <a:lnSpc>
                <a:spcPct val="80000"/>
              </a:lnSpc>
              <a:defRPr sz="16000" b="1" cap="all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EFD864-715D-43F4-96D3-D7977F78ED5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975225" y="8172450"/>
            <a:ext cx="4664075" cy="3105150"/>
          </a:xfrm>
        </p:spPr>
        <p:txBody>
          <a:bodyPr>
            <a:normAutofit/>
          </a:bodyPr>
          <a:lstStyle>
            <a:lvl1pPr marL="0" indent="0">
              <a:buNone/>
              <a:defRPr sz="3200" b="1"/>
            </a:lvl1pPr>
            <a:lvl2pPr>
              <a:defRPr sz="3200"/>
            </a:lvl2pPr>
            <a:lvl3pPr>
              <a:defRPr sz="3200"/>
            </a:lvl3pPr>
            <a:lvl4pPr>
              <a:defRPr sz="3200"/>
            </a:lvl4pPr>
            <a:lvl5pPr>
              <a:defRPr sz="3200"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9D28F5B-47BC-4B9D-BC2F-4BA023113B3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975225" y="12839700"/>
            <a:ext cx="4664076" cy="2156454"/>
          </a:xfrm>
        </p:spPr>
        <p:txBody>
          <a:bodyPr>
            <a:normAutofit/>
          </a:bodyPr>
          <a:lstStyle>
            <a:lvl1pPr marL="0" indent="0" algn="l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09997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3" pos="3168">
          <p15:clr>
            <a:srgbClr val="FBAE40"/>
          </p15:clr>
        </p15:guide>
        <p15:guide id="4" orient="horz" pos="153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m Poster Op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CC7F270-7B4D-4219-B052-6B9A2B80125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0"/>
            <a:ext cx="10058400" cy="15544800"/>
          </a:xfrm>
        </p:spPr>
        <p:txBody>
          <a:bodyPr/>
          <a:lstStyle>
            <a:lvl1pPr marL="457200" indent="-45720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US" dirty="0"/>
              <a:t>Add picture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6DB98F34-B395-4068-890C-2A8A767C502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18836" y="2331843"/>
            <a:ext cx="7589520" cy="521208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buNone/>
              <a:defRPr lang="en-US" sz="2400" b="0" dirty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marL="251460" lvl="0" indent="-25146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B12B5E24-8D11-46ED-95CD-50CFC4749E8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81803" y="8172450"/>
            <a:ext cx="4664075" cy="3105150"/>
          </a:xfrm>
        </p:spPr>
        <p:txBody>
          <a:bodyPr>
            <a:normAutofit/>
          </a:bodyPr>
          <a:lstStyle>
            <a:lvl1pPr marL="0" indent="0">
              <a:buNone/>
              <a:defRPr sz="3200" b="1"/>
            </a:lvl1pPr>
            <a:lvl2pPr>
              <a:defRPr sz="3200"/>
            </a:lvl2pPr>
            <a:lvl3pPr>
              <a:defRPr sz="3200"/>
            </a:lvl3pPr>
            <a:lvl4pPr>
              <a:defRPr sz="3200"/>
            </a:lvl4pPr>
            <a:lvl5pPr>
              <a:defRPr sz="3200"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C4895316-0308-4433-9751-AC2D93D8949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81803" y="12839700"/>
            <a:ext cx="4664076" cy="2156454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A34CC03-42E1-45E9-95B2-10A08CBE3A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0896" y="3127247"/>
            <a:ext cx="9182100" cy="3465576"/>
          </a:xfrm>
        </p:spPr>
        <p:txBody>
          <a:bodyPr/>
          <a:lstStyle>
            <a:lvl1pPr>
              <a:lnSpc>
                <a:spcPct val="80000"/>
              </a:lnSpc>
              <a:defRPr sz="16000" b="1" cap="all" baseline="0"/>
            </a:lvl1pPr>
          </a:lstStyle>
          <a:p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1130617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3" pos="3168" userDrawn="1">
          <p15:clr>
            <a:srgbClr val="FBAE40"/>
          </p15:clr>
        </p15:guide>
        <p15:guide id="4" orient="horz" pos="153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827620"/>
            <a:ext cx="9182100" cy="30046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8915400"/>
            <a:ext cx="9182100" cy="5801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31382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7" r:id="rId2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9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bg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bg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bg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bg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992">
          <p15:clr>
            <a:srgbClr val="F26B43"/>
          </p15:clr>
        </p15:guide>
        <p15:guide id="2" pos="288">
          <p15:clr>
            <a:srgbClr val="F26B43"/>
          </p15:clr>
        </p15:guide>
        <p15:guide id="3" pos="607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A2D4614-05D9-48A9-B8E2-4E17D16E94E1}"/>
              </a:ext>
            </a:extLst>
          </p:cNvPr>
          <p:cNvSpPr/>
          <p:nvPr/>
        </p:nvSpPr>
        <p:spPr>
          <a:xfrm>
            <a:off x="1924952" y="163701"/>
            <a:ext cx="620849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WHY DO CONSUMERS FEEL THE DESIRE</a:t>
            </a:r>
          </a:p>
          <a:p>
            <a:pPr algn="ctr"/>
            <a:r>
              <a:rPr lang="en-US" sz="2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TO PURCHASE SUSTAINABLE CLOTHES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0A7C3C5-3C05-4724-AF72-30E2CB0276D3}"/>
              </a:ext>
            </a:extLst>
          </p:cNvPr>
          <p:cNvSpPr/>
          <p:nvPr/>
        </p:nvSpPr>
        <p:spPr>
          <a:xfrm>
            <a:off x="349936" y="1001424"/>
            <a:ext cx="415953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Dissertation Poster Presentation</a:t>
            </a:r>
          </a:p>
          <a:p>
            <a:pPr algn="ctr"/>
            <a:r>
              <a:rPr lang="en-US" sz="2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BMSP6004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0505F96-D620-4426-9601-6EE834739FFA}"/>
              </a:ext>
            </a:extLst>
          </p:cNvPr>
          <p:cNvSpPr/>
          <p:nvPr/>
        </p:nvSpPr>
        <p:spPr>
          <a:xfrm>
            <a:off x="4654003" y="1001424"/>
            <a:ext cx="505446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Joaquim Anthony Fernandes:</a:t>
            </a:r>
            <a:r>
              <a:rPr lang="en-US" sz="2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1805865</a:t>
            </a:r>
          </a:p>
          <a:p>
            <a:pPr algn="ctr"/>
            <a:r>
              <a:rPr lang="en-US" sz="2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Supervisor: Anthony Burns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EBC82C-C408-4F0F-BDB0-3A85836A5A16}"/>
              </a:ext>
            </a:extLst>
          </p:cNvPr>
          <p:cNvSpPr txBox="1"/>
          <p:nvPr/>
        </p:nvSpPr>
        <p:spPr>
          <a:xfrm>
            <a:off x="360449" y="2007477"/>
            <a:ext cx="369654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Aim: What influences consumers to purchase sustainable clothing?</a:t>
            </a:r>
          </a:p>
          <a:p>
            <a:endParaRPr lang="en-GB" dirty="0"/>
          </a:p>
          <a:p>
            <a:r>
              <a:rPr lang="en-GB" u="sng" dirty="0"/>
              <a:t>Research Questions</a:t>
            </a:r>
            <a:endParaRPr lang="en-GB" dirty="0"/>
          </a:p>
          <a:p>
            <a:endParaRPr lang="en-GB" u="sng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 is Sustainable Fashion?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 is Ethical Fashion and what influence does it appear to have on consumers?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 is Fairtrade Fashion and what influence does it appear to have on consumers?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 is Eco Fashion and what influence does it appear to have on consumers?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 is Cruelty Free Fashion and what influence does it appear to have on consumers?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 is Circular Fashion and what influence does it appear to have on consumers?</a:t>
            </a:r>
          </a:p>
          <a:p>
            <a:pPr marL="342900" indent="-342900">
              <a:buFont typeface="+mj-lt"/>
              <a:buAutoNum type="arabicPeriod"/>
            </a:pPr>
            <a:endParaRPr lang="en-GB" u="sng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1569E1B-C0ED-4E96-BE71-FF3E0DC61225}"/>
              </a:ext>
            </a:extLst>
          </p:cNvPr>
          <p:cNvSpPr txBox="1"/>
          <p:nvPr/>
        </p:nvSpPr>
        <p:spPr>
          <a:xfrm>
            <a:off x="430924" y="8653300"/>
            <a:ext cx="361555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Sustainable Fashion</a:t>
            </a:r>
            <a:endParaRPr lang="en-GB" dirty="0"/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Organic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Biodegradable dyes in clothes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Creates zero waste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different genres such as ethical fashion, Fairtrade fashion, eco fashion, cruelty free fashion and circular fashion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69919E1-EC8C-46B2-A497-D72D369EE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860" y="11867522"/>
            <a:ext cx="1710092" cy="2675854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ED3BBF9-E10B-45BA-A7F1-DD788DFB5A1E}"/>
              </a:ext>
            </a:extLst>
          </p:cNvPr>
          <p:cNvSpPr txBox="1"/>
          <p:nvPr/>
        </p:nvSpPr>
        <p:spPr>
          <a:xfrm>
            <a:off x="4183119" y="2060028"/>
            <a:ext cx="2732688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Ethical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Ethical fashion is a garment design, production and distribution that focuses on caring more for the people and the communities of our planet while reducing the damage towards the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Combination of Fairtrade and sustainable fashion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u="sng" dirty="0"/>
              <a:t>Consumers Influence of Ethical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Workers getting a proper living wage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Having fashion factories adhering to the safety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 stop forced and child labour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 stop sweatshops from happening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8F177C4C-80AA-41D0-A062-775E07E4D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863" y="10462328"/>
            <a:ext cx="2338551" cy="170560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1705B87-B3A2-452D-BB20-4FCC71AA53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6177" y="11867522"/>
            <a:ext cx="1914182" cy="2675854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261CDC2-C7B4-4A32-B6A6-D55E44FD90C4}"/>
              </a:ext>
            </a:extLst>
          </p:cNvPr>
          <p:cNvSpPr txBox="1"/>
          <p:nvPr/>
        </p:nvSpPr>
        <p:spPr>
          <a:xfrm>
            <a:off x="4219906" y="12330610"/>
            <a:ext cx="27326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Fairtrade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Fairtrade is a certification awarded to the materials that the clothing is made from, not the overall result of the garment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680E591-89E3-406F-847C-BB72ACE93B14}"/>
              </a:ext>
            </a:extLst>
          </p:cNvPr>
          <p:cNvSpPr txBox="1"/>
          <p:nvPr/>
        </p:nvSpPr>
        <p:spPr>
          <a:xfrm>
            <a:off x="6952594" y="2060028"/>
            <a:ext cx="275586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Fairtrade fashion uses natural, GMO-free, and plastic free materials which originate from the independent farms that comes with a high standard of working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u="sng" dirty="0"/>
              <a:t>Consumers Influence of Fairtrade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Consumers then see the businesses that are backing Fairtrade as reputable and trustworthy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Workers getting a proper living wage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 stop forced and child labour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899CB102-428F-453C-BA48-A3216A5811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1931" y="8247088"/>
            <a:ext cx="1190625" cy="1002016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918DFD4D-99EC-4B0C-AFD0-F01AD71997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1893" y="8246337"/>
            <a:ext cx="1474404" cy="1002016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86654C2F-706C-499D-B711-92EC3D9BB426}"/>
              </a:ext>
            </a:extLst>
          </p:cNvPr>
          <p:cNvSpPr txBox="1"/>
          <p:nvPr/>
        </p:nvSpPr>
        <p:spPr>
          <a:xfrm>
            <a:off x="6952594" y="9826808"/>
            <a:ext cx="273268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Eco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 fashion generally manufactures clothes with a smarter operational strategy, with consideration of environmental impacts, human rights, sustainable fabric, and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 fashion connects to environmental problems such as plastic and waste pollution, reckless use of resources and even contributes towards to climate change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970693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FE95EF0-3EBD-4BD4-B36F-41890E7A4F19}"/>
              </a:ext>
            </a:extLst>
          </p:cNvPr>
          <p:cNvSpPr txBox="1"/>
          <p:nvPr/>
        </p:nvSpPr>
        <p:spPr>
          <a:xfrm>
            <a:off x="189186" y="304800"/>
            <a:ext cx="46771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Consumer Influence of Eco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will be better for the planet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Cuts down on carbon emissions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Cuts back on clothing wastage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Cuts back on consumerism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Saves energy and resources rather than stocking up on unnecessary pieces of clothes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178058-D4E7-4625-9377-A10DC2CC4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8607" y="2890123"/>
            <a:ext cx="3058510" cy="18530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4BD8DE3-23B9-4152-A694-7B9333B4D1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89" y="2767049"/>
            <a:ext cx="2711669" cy="197616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7BD2B65-A83C-46F2-8B6D-A3220D9D6ED1}"/>
              </a:ext>
            </a:extLst>
          </p:cNvPr>
          <p:cNvSpPr txBox="1"/>
          <p:nvPr/>
        </p:nvSpPr>
        <p:spPr>
          <a:xfrm>
            <a:off x="493987" y="5160579"/>
            <a:ext cx="453521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Cruelty Free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is a section of products or brands that have decided to eliminate the use of materials of animal origin in favour of alternative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u="sng" dirty="0"/>
              <a:t>Consumer Influence of Cruelty Free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get rid of animal testing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are better alternatives to animal testing such as faux fur and faux leather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B22EFD1-99BE-49F4-8A10-86FCFBD8B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28" y="9285133"/>
            <a:ext cx="4423271" cy="19932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3613E9A-29BB-44EE-B16A-664C867BEA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987" y="11726050"/>
            <a:ext cx="4535212" cy="210340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6F749B9-7E39-44DC-AD72-27BA2F89B386}"/>
              </a:ext>
            </a:extLst>
          </p:cNvPr>
          <p:cNvSpPr txBox="1"/>
          <p:nvPr/>
        </p:nvSpPr>
        <p:spPr>
          <a:xfrm>
            <a:off x="5310130" y="429658"/>
            <a:ext cx="432962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Circular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Circular fashion aspires to expand a more sustainable and closed-loop system where the goal is to prolong the use of clothing and to support the value of the products and materials for as long as possible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u="sng" dirty="0"/>
              <a:t>Consumer Influence of Circular Fashion</a:t>
            </a:r>
          </a:p>
          <a:p>
            <a:endParaRPr lang="en-GB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Consumers are now valuing the idea of recycling textile waste to produce new clothes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Having clothes being disposed or recycled properly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Having old clothes restored or recycled into new clothes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94A8526-5D1F-4686-8D52-56B2B19BF1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10129" y="5748380"/>
            <a:ext cx="4254283" cy="31603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4C4E93-0DDA-4166-B228-BA029AAEBD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10129" y="9149571"/>
            <a:ext cx="4535212" cy="3033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338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 2">
  <a:themeElements>
    <a:clrScheme name="Custom 2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C000"/>
      </a:accent1>
      <a:accent2>
        <a:srgbClr val="ED7D31"/>
      </a:accent2>
      <a:accent3>
        <a:srgbClr val="C00E74"/>
      </a:accent3>
      <a:accent4>
        <a:srgbClr val="034A90"/>
      </a:accent4>
      <a:accent5>
        <a:srgbClr val="023160"/>
      </a:accent5>
      <a:accent6>
        <a:srgbClr val="323F4F"/>
      </a:accent6>
      <a:hlink>
        <a:srgbClr val="FFC000"/>
      </a:hlink>
      <a:folHlink>
        <a:srgbClr val="FFC000"/>
      </a:folHlink>
    </a:clrScheme>
    <a:fontScheme name="Custom 65">
      <a:majorFont>
        <a:latin typeface="Walbaum Display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om Poster_SB_JB_v4" id="{35C997B3-38DC-4220-B872-BBBE94E5CFDC}" vid="{A48E9829-C3F5-4373-B8AD-D4FA155122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89BD11A-7D6A-450B-879C-D4097B112F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70FD660-5A13-4BEB-8B29-F383C61B5F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4BE0FB-CA04-4FCE-AC4F-FD3C4DBA3D6C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Prom poster</Template>
  <TotalTime>121</TotalTime>
  <Words>514</Words>
  <Application>Microsoft Office PowerPoint</Application>
  <PresentationFormat>Custom</PresentationFormat>
  <Paragraphs>71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Avenir Next LT Pro</vt:lpstr>
      <vt:lpstr>Calibri</vt:lpstr>
      <vt:lpstr>Walbaum Display SemiBold</vt:lpstr>
      <vt:lpstr>Office Theme 2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jaferny2233@googlemail.com</dc:creator>
  <cp:lastModifiedBy>jaferny2233@googlemail.com</cp:lastModifiedBy>
  <cp:revision>17</cp:revision>
  <dcterms:created xsi:type="dcterms:W3CDTF">2021-04-23T15:55:45Z</dcterms:created>
  <dcterms:modified xsi:type="dcterms:W3CDTF">2021-04-23T17:59:55Z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