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0"/>
  </p:notesMasterIdLst>
  <p:sldIdLst>
    <p:sldId id="256" r:id="rId5"/>
    <p:sldId id="260" r:id="rId6"/>
    <p:sldId id="261" r:id="rId7"/>
    <p:sldId id="273" r:id="rId8"/>
    <p:sldId id="262" r:id="rId9"/>
    <p:sldId id="268" r:id="rId10"/>
    <p:sldId id="267" r:id="rId11"/>
    <p:sldId id="272" r:id="rId12"/>
    <p:sldId id="269" r:id="rId13"/>
    <p:sldId id="265" r:id="rId14"/>
    <p:sldId id="270" r:id="rId15"/>
    <p:sldId id="263" r:id="rId16"/>
    <p:sldId id="264" r:id="rId17"/>
    <p:sldId id="266" r:id="rId18"/>
    <p:sldId id="257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FFFF66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F05B65-BCEB-42BA-B156-21F2BAB5F7C5}" v="10" dt="2026-03-23T21:48:59.0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744" autoAdjust="0"/>
    <p:restoredTop sz="84293" autoAdjust="0"/>
  </p:normalViewPr>
  <p:slideViewPr>
    <p:cSldViewPr snapToGrid="0">
      <p:cViewPr>
        <p:scale>
          <a:sx n="90" d="100"/>
          <a:sy n="90" d="100"/>
        </p:scale>
        <p:origin x="828" y="17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reya Davis-Nunnick (2204780)" userId="03a2d46a-ad33-4ed9-a329-f7345e305a24" providerId="ADAL" clId="{26F4162E-C9D0-4F2F-AE16-E90733B4FB0B}"/>
    <pc:docChg chg="undo custSel modSld">
      <pc:chgData name="Freya Davis-Nunnick (2204780)" userId="03a2d46a-ad33-4ed9-a329-f7345e305a24" providerId="ADAL" clId="{26F4162E-C9D0-4F2F-AE16-E90733B4FB0B}" dt="2026-03-23T21:48:59.014" v="218" actId="478"/>
      <pc:docMkLst>
        <pc:docMk/>
      </pc:docMkLst>
      <pc:sldChg chg="modNotesTx">
        <pc:chgData name="Freya Davis-Nunnick (2204780)" userId="03a2d46a-ad33-4ed9-a329-f7345e305a24" providerId="ADAL" clId="{26F4162E-C9D0-4F2F-AE16-E90733B4FB0B}" dt="2026-03-23T21:04:53.974" v="216" actId="6549"/>
        <pc:sldMkLst>
          <pc:docMk/>
          <pc:sldMk cId="109857222" sldId="256"/>
        </pc:sldMkLst>
      </pc:sldChg>
      <pc:sldChg chg="addSp delSp modSp mod modNotesTx">
        <pc:chgData name="Freya Davis-Nunnick (2204780)" userId="03a2d46a-ad33-4ed9-a329-f7345e305a24" providerId="ADAL" clId="{26F4162E-C9D0-4F2F-AE16-E90733B4FB0B}" dt="2026-03-23T20:33:35.933" v="61" actId="20577"/>
        <pc:sldMkLst>
          <pc:docMk/>
          <pc:sldMk cId="2351009254" sldId="260"/>
        </pc:sldMkLst>
        <pc:spChg chg="add del">
          <ac:chgData name="Freya Davis-Nunnick (2204780)" userId="03a2d46a-ad33-4ed9-a329-f7345e305a24" providerId="ADAL" clId="{26F4162E-C9D0-4F2F-AE16-E90733B4FB0B}" dt="2026-03-23T20:32:12.720" v="6" actId="26606"/>
          <ac:spMkLst>
            <pc:docMk/>
            <pc:sldMk cId="2351009254" sldId="260"/>
            <ac:spMk id="3" creationId="{10E92308-8DAF-4196-4910-051EDE98D7B4}"/>
          </ac:spMkLst>
        </pc:spChg>
        <pc:graphicFrameChg chg="mod">
          <ac:chgData name="Freya Davis-Nunnick (2204780)" userId="03a2d46a-ad33-4ed9-a329-f7345e305a24" providerId="ADAL" clId="{26F4162E-C9D0-4F2F-AE16-E90733B4FB0B}" dt="2026-03-23T20:32:12.094" v="5" actId="1076"/>
          <ac:graphicFrameMkLst>
            <pc:docMk/>
            <pc:sldMk cId="2351009254" sldId="260"/>
            <ac:graphicFrameMk id="5" creationId="{060172C0-213E-049B-4895-C5D5D65C5CB3}"/>
          </ac:graphicFrameMkLst>
        </pc:graphicFrameChg>
        <pc:graphicFrameChg chg="add del">
          <ac:chgData name="Freya Davis-Nunnick (2204780)" userId="03a2d46a-ad33-4ed9-a329-f7345e305a24" providerId="ADAL" clId="{26F4162E-C9D0-4F2F-AE16-E90733B4FB0B}" dt="2026-03-23T20:31:52.046" v="1" actId="26606"/>
          <ac:graphicFrameMkLst>
            <pc:docMk/>
            <pc:sldMk cId="2351009254" sldId="260"/>
            <ac:graphicFrameMk id="9" creationId="{A94E9453-DD71-8C74-DC3D-259C50A9DF28}"/>
          </ac:graphicFrameMkLst>
        </pc:graphicFrameChg>
        <pc:graphicFrameChg chg="add del mod">
          <ac:chgData name="Freya Davis-Nunnick (2204780)" userId="03a2d46a-ad33-4ed9-a329-f7345e305a24" providerId="ADAL" clId="{26F4162E-C9D0-4F2F-AE16-E90733B4FB0B}" dt="2026-03-23T20:32:12.720" v="6" actId="26606"/>
          <ac:graphicFrameMkLst>
            <pc:docMk/>
            <pc:sldMk cId="2351009254" sldId="260"/>
            <ac:graphicFrameMk id="11" creationId="{1FDAA978-1F6B-B290-114B-120CBAA4E293}"/>
          </ac:graphicFrameMkLst>
        </pc:graphicFrameChg>
      </pc:sldChg>
      <pc:sldChg chg="modSp mod">
        <pc:chgData name="Freya Davis-Nunnick (2204780)" userId="03a2d46a-ad33-4ed9-a329-f7345e305a24" providerId="ADAL" clId="{26F4162E-C9D0-4F2F-AE16-E90733B4FB0B}" dt="2026-03-23T20:33:04.970" v="23" actId="1076"/>
        <pc:sldMkLst>
          <pc:docMk/>
          <pc:sldMk cId="427147782" sldId="261"/>
        </pc:sldMkLst>
        <pc:graphicFrameChg chg="mod modGraphic">
          <ac:chgData name="Freya Davis-Nunnick (2204780)" userId="03a2d46a-ad33-4ed9-a329-f7345e305a24" providerId="ADAL" clId="{26F4162E-C9D0-4F2F-AE16-E90733B4FB0B}" dt="2026-03-23T20:33:04.970" v="23" actId="1076"/>
          <ac:graphicFrameMkLst>
            <pc:docMk/>
            <pc:sldMk cId="427147782" sldId="261"/>
            <ac:graphicFrameMk id="2" creationId="{E1DAC1BB-FA70-4B6D-DD08-2A77E12ED9D9}"/>
          </ac:graphicFrameMkLst>
        </pc:graphicFrameChg>
      </pc:sldChg>
      <pc:sldChg chg="modSp mod">
        <pc:chgData name="Freya Davis-Nunnick (2204780)" userId="03a2d46a-ad33-4ed9-a329-f7345e305a24" providerId="ADAL" clId="{26F4162E-C9D0-4F2F-AE16-E90733B4FB0B}" dt="2026-03-23T20:34:14.250" v="62" actId="14100"/>
        <pc:sldMkLst>
          <pc:docMk/>
          <pc:sldMk cId="4054213488" sldId="262"/>
        </pc:sldMkLst>
        <pc:picChg chg="mod">
          <ac:chgData name="Freya Davis-Nunnick (2204780)" userId="03a2d46a-ad33-4ed9-a329-f7345e305a24" providerId="ADAL" clId="{26F4162E-C9D0-4F2F-AE16-E90733B4FB0B}" dt="2026-03-23T20:34:14.250" v="62" actId="14100"/>
          <ac:picMkLst>
            <pc:docMk/>
            <pc:sldMk cId="4054213488" sldId="262"/>
            <ac:picMk id="2" creationId="{CDA86435-0933-5D5E-A8B9-71125D358803}"/>
          </ac:picMkLst>
        </pc:picChg>
      </pc:sldChg>
      <pc:sldChg chg="addSp delSp modSp mod modNotesTx">
        <pc:chgData name="Freya Davis-Nunnick (2204780)" userId="03a2d46a-ad33-4ed9-a329-f7345e305a24" providerId="ADAL" clId="{26F4162E-C9D0-4F2F-AE16-E90733B4FB0B}" dt="2026-03-23T21:48:59.014" v="218" actId="478"/>
        <pc:sldMkLst>
          <pc:docMk/>
          <pc:sldMk cId="1729030871" sldId="264"/>
        </pc:sldMkLst>
        <pc:spChg chg="del">
          <ac:chgData name="Freya Davis-Nunnick (2204780)" userId="03a2d46a-ad33-4ed9-a329-f7345e305a24" providerId="ADAL" clId="{26F4162E-C9D0-4F2F-AE16-E90733B4FB0B}" dt="2026-03-23T20:45:47.719" v="193" actId="26606"/>
          <ac:spMkLst>
            <pc:docMk/>
            <pc:sldMk cId="1729030871" sldId="264"/>
            <ac:spMk id="3" creationId="{D274DFFE-92C9-B8CC-DAA6-D7F4F0556D23}"/>
          </ac:spMkLst>
        </pc:spChg>
        <pc:spChg chg="mod">
          <ac:chgData name="Freya Davis-Nunnick (2204780)" userId="03a2d46a-ad33-4ed9-a329-f7345e305a24" providerId="ADAL" clId="{26F4162E-C9D0-4F2F-AE16-E90733B4FB0B}" dt="2026-03-23T20:46:39.486" v="200" actId="2711"/>
          <ac:spMkLst>
            <pc:docMk/>
            <pc:sldMk cId="1729030871" sldId="264"/>
            <ac:spMk id="7" creationId="{0DAA2DE2-26A6-630C-E87D-5079E14D4960}"/>
          </ac:spMkLst>
        </pc:spChg>
        <pc:graphicFrameChg chg="add mod modGraphic">
          <ac:chgData name="Freya Davis-Nunnick (2204780)" userId="03a2d46a-ad33-4ed9-a329-f7345e305a24" providerId="ADAL" clId="{26F4162E-C9D0-4F2F-AE16-E90733B4FB0B}" dt="2026-03-23T21:48:59.014" v="218" actId="478"/>
          <ac:graphicFrameMkLst>
            <pc:docMk/>
            <pc:sldMk cId="1729030871" sldId="264"/>
            <ac:graphicFrameMk id="9" creationId="{15770D90-DF99-AEFB-9C20-B7B7BB4005C2}"/>
          </ac:graphicFrameMkLst>
        </pc:graphicFrameChg>
        <pc:picChg chg="mod">
          <ac:chgData name="Freya Davis-Nunnick (2204780)" userId="03a2d46a-ad33-4ed9-a329-f7345e305a24" providerId="ADAL" clId="{26F4162E-C9D0-4F2F-AE16-E90733B4FB0B}" dt="2026-03-23T20:45:58.575" v="194" actId="2711"/>
          <ac:picMkLst>
            <pc:docMk/>
            <pc:sldMk cId="1729030871" sldId="264"/>
            <ac:picMk id="6" creationId="{18AC0672-55D9-766A-B3B4-41D1332F8F0D}"/>
          </ac:picMkLst>
        </pc:picChg>
      </pc:sldChg>
      <pc:sldChg chg="addSp modSp mod">
        <pc:chgData name="Freya Davis-Nunnick (2204780)" userId="03a2d46a-ad33-4ed9-a329-f7345e305a24" providerId="ADAL" clId="{26F4162E-C9D0-4F2F-AE16-E90733B4FB0B}" dt="2026-03-23T20:35:52.687" v="85" actId="14100"/>
        <pc:sldMkLst>
          <pc:docMk/>
          <pc:sldMk cId="2447536144" sldId="268"/>
        </pc:sldMkLst>
        <pc:spChg chg="add mod">
          <ac:chgData name="Freya Davis-Nunnick (2204780)" userId="03a2d46a-ad33-4ed9-a329-f7345e305a24" providerId="ADAL" clId="{26F4162E-C9D0-4F2F-AE16-E90733B4FB0B}" dt="2026-03-23T20:35:52.687" v="85" actId="14100"/>
          <ac:spMkLst>
            <pc:docMk/>
            <pc:sldMk cId="2447536144" sldId="268"/>
            <ac:spMk id="4" creationId="{F9AEA103-1F39-927A-6CBB-683883B867C7}"/>
          </ac:spMkLst>
        </pc:spChg>
        <pc:picChg chg="mod ord">
          <ac:chgData name="Freya Davis-Nunnick (2204780)" userId="03a2d46a-ad33-4ed9-a329-f7345e305a24" providerId="ADAL" clId="{26F4162E-C9D0-4F2F-AE16-E90733B4FB0B}" dt="2026-03-23T20:35:43.347" v="82" actId="1076"/>
          <ac:picMkLst>
            <pc:docMk/>
            <pc:sldMk cId="2447536144" sldId="268"/>
            <ac:picMk id="2" creationId="{FE487A28-31E2-870E-A424-B9A72C162D00}"/>
          </ac:picMkLst>
        </pc:picChg>
      </pc:sldChg>
    </pc:docChg>
  </pc:docChgLst>
  <pc:docChgLst>
    <pc:chgData name="Freya Davis-Nunnick (2204780)" userId="S::2204780@student.uwtsd.ac.uk::03a2d46a-ad33-4ed9-a329-f7345e305a24" providerId="AD" clId="Web-{7A36C1E8-E107-99C6-B8F6-E5B97F43F011}"/>
    <pc:docChg chg="modSld">
      <pc:chgData name="Freya Davis-Nunnick (2204780)" userId="S::2204780@student.uwtsd.ac.uk::03a2d46a-ad33-4ed9-a329-f7345e305a24" providerId="AD" clId="Web-{7A36C1E8-E107-99C6-B8F6-E5B97F43F011}" dt="2026-03-23T14:46:55.372" v="10"/>
      <pc:docMkLst>
        <pc:docMk/>
      </pc:docMkLst>
      <pc:sldChg chg="modNotes">
        <pc:chgData name="Freya Davis-Nunnick (2204780)" userId="S::2204780@student.uwtsd.ac.uk::03a2d46a-ad33-4ed9-a329-f7345e305a24" providerId="AD" clId="Web-{7A36C1E8-E107-99C6-B8F6-E5B97F43F011}" dt="2026-03-23T14:46:55.372" v="10"/>
        <pc:sldMkLst>
          <pc:docMk/>
          <pc:sldMk cId="2351009254" sldId="260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90EEAD-79D0-4669-98A6-51575E11C62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8AC5BDD-F6F2-4E04-B32B-361653D7B5D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Limited time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70EFD1-5CC3-4425-88DA-7029C87B8F0F}" type="parTrans" cxnId="{4B985B1D-79D5-4DBB-B33F-C6D588411980}">
      <dgm:prSet/>
      <dgm:spPr/>
      <dgm:t>
        <a:bodyPr/>
        <a:lstStyle/>
        <a:p>
          <a:endParaRPr lang="en-US"/>
        </a:p>
      </dgm:t>
    </dgm:pt>
    <dgm:pt modelId="{5AD51D0D-826E-411B-9B2B-965270E07A5D}" type="sibTrans" cxnId="{4B985B1D-79D5-4DBB-B33F-C6D588411980}">
      <dgm:prSet/>
      <dgm:spPr/>
      <dgm:t>
        <a:bodyPr/>
        <a:lstStyle/>
        <a:p>
          <a:endParaRPr lang="en-US"/>
        </a:p>
      </dgm:t>
    </dgm:pt>
    <dgm:pt modelId="{F5BC90EE-1D05-4011-BCC1-49D7D217066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Would no be a completely accurate model of a rider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E1CD84-4404-43C2-BF71-EEA08A9FBB12}" type="parTrans" cxnId="{B639FFB8-BBEB-4EE3-9DB9-6474B842673A}">
      <dgm:prSet/>
      <dgm:spPr/>
      <dgm:t>
        <a:bodyPr/>
        <a:lstStyle/>
        <a:p>
          <a:endParaRPr lang="en-US"/>
        </a:p>
      </dgm:t>
    </dgm:pt>
    <dgm:pt modelId="{E8C9D381-7FA3-42E2-AC20-B6BD778BF6ED}" type="sibTrans" cxnId="{B639FFB8-BBEB-4EE3-9DB9-6474B842673A}">
      <dgm:prSet/>
      <dgm:spPr/>
      <dgm:t>
        <a:bodyPr/>
        <a:lstStyle/>
        <a:p>
          <a:endParaRPr lang="en-US"/>
        </a:p>
      </dgm:t>
    </dgm:pt>
    <dgm:pt modelId="{8B0A884D-F1AF-45AC-904B-6D098E67B53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Would not be a reliable method of rider improvement training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84DF70-B8FF-413B-936A-744389D88A38}" type="parTrans" cxnId="{DAD9619F-CBC3-4518-9415-FFC823510D19}">
      <dgm:prSet/>
      <dgm:spPr/>
      <dgm:t>
        <a:bodyPr/>
        <a:lstStyle/>
        <a:p>
          <a:endParaRPr lang="en-US"/>
        </a:p>
      </dgm:t>
    </dgm:pt>
    <dgm:pt modelId="{641FB6F2-996A-4520-B068-F5CF8A22D4D8}" type="sibTrans" cxnId="{DAD9619F-CBC3-4518-9415-FFC823510D19}">
      <dgm:prSet/>
      <dgm:spPr/>
      <dgm:t>
        <a:bodyPr/>
        <a:lstStyle/>
        <a:p>
          <a:endParaRPr lang="en-US"/>
        </a:p>
      </dgm:t>
    </dgm:pt>
    <dgm:pt modelId="{12EEC756-1B6C-49EC-981B-58A5C980D95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Would not be applicable to all riders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D222AF-BA35-4793-8B34-07210D5785DA}" type="parTrans" cxnId="{BE917E22-B7CB-4BBE-8872-2063585474F9}">
      <dgm:prSet/>
      <dgm:spPr/>
      <dgm:t>
        <a:bodyPr/>
        <a:lstStyle/>
        <a:p>
          <a:endParaRPr lang="en-US"/>
        </a:p>
      </dgm:t>
    </dgm:pt>
    <dgm:pt modelId="{870A4A68-77A0-40A8-A1B4-03F0B9FAC0D8}" type="sibTrans" cxnId="{BE917E22-B7CB-4BBE-8872-2063585474F9}">
      <dgm:prSet/>
      <dgm:spPr/>
      <dgm:t>
        <a:bodyPr/>
        <a:lstStyle/>
        <a:p>
          <a:endParaRPr lang="en-US"/>
        </a:p>
      </dgm:t>
    </dgm:pt>
    <dgm:pt modelId="{C8510106-B6EE-4A1C-9751-E63E5C2393F0}" type="pres">
      <dgm:prSet presAssocID="{5190EEAD-79D0-4669-98A6-51575E11C62C}" presName="vert0" presStyleCnt="0">
        <dgm:presLayoutVars>
          <dgm:dir/>
          <dgm:animOne val="branch"/>
          <dgm:animLvl val="lvl"/>
        </dgm:presLayoutVars>
      </dgm:prSet>
      <dgm:spPr/>
    </dgm:pt>
    <dgm:pt modelId="{97B3E98D-90B1-4EFE-A028-214C45FD9979}" type="pres">
      <dgm:prSet presAssocID="{18AC5BDD-F6F2-4E04-B32B-361653D7B5D4}" presName="thickLine" presStyleLbl="alignNode1" presStyleIdx="0" presStyleCnt="4"/>
      <dgm:spPr/>
    </dgm:pt>
    <dgm:pt modelId="{2C127EE1-4DB9-49FE-84BF-3467A90E55E1}" type="pres">
      <dgm:prSet presAssocID="{18AC5BDD-F6F2-4E04-B32B-361653D7B5D4}" presName="horz1" presStyleCnt="0"/>
      <dgm:spPr/>
    </dgm:pt>
    <dgm:pt modelId="{C86BA4C2-6653-480C-A27A-C6932DB098B0}" type="pres">
      <dgm:prSet presAssocID="{18AC5BDD-F6F2-4E04-B32B-361653D7B5D4}" presName="tx1" presStyleLbl="revTx" presStyleIdx="0" presStyleCnt="4"/>
      <dgm:spPr/>
    </dgm:pt>
    <dgm:pt modelId="{F6057EEB-4B18-4B14-830E-038DB60ADA32}" type="pres">
      <dgm:prSet presAssocID="{18AC5BDD-F6F2-4E04-B32B-361653D7B5D4}" presName="vert1" presStyleCnt="0"/>
      <dgm:spPr/>
    </dgm:pt>
    <dgm:pt modelId="{5E2F5EE7-3F89-47C7-9362-478B3D19AEFC}" type="pres">
      <dgm:prSet presAssocID="{F5BC90EE-1D05-4011-BCC1-49D7D2170663}" presName="thickLine" presStyleLbl="alignNode1" presStyleIdx="1" presStyleCnt="4"/>
      <dgm:spPr/>
    </dgm:pt>
    <dgm:pt modelId="{3B19CD9E-33B2-41B7-AC34-17B9117444C9}" type="pres">
      <dgm:prSet presAssocID="{F5BC90EE-1D05-4011-BCC1-49D7D2170663}" presName="horz1" presStyleCnt="0"/>
      <dgm:spPr/>
    </dgm:pt>
    <dgm:pt modelId="{3A6293E7-5892-41E1-99A3-8FA553784F1B}" type="pres">
      <dgm:prSet presAssocID="{F5BC90EE-1D05-4011-BCC1-49D7D2170663}" presName="tx1" presStyleLbl="revTx" presStyleIdx="1" presStyleCnt="4"/>
      <dgm:spPr/>
    </dgm:pt>
    <dgm:pt modelId="{6A74B7FC-AEF9-4853-B227-3BD25CC2CF0C}" type="pres">
      <dgm:prSet presAssocID="{F5BC90EE-1D05-4011-BCC1-49D7D2170663}" presName="vert1" presStyleCnt="0"/>
      <dgm:spPr/>
    </dgm:pt>
    <dgm:pt modelId="{39D40CB2-6BA8-4B46-8F5F-78F9C443D3DD}" type="pres">
      <dgm:prSet presAssocID="{8B0A884D-F1AF-45AC-904B-6D098E67B534}" presName="thickLine" presStyleLbl="alignNode1" presStyleIdx="2" presStyleCnt="4"/>
      <dgm:spPr/>
    </dgm:pt>
    <dgm:pt modelId="{5F2EEADF-C3FB-4725-AE62-8999A97F5FD7}" type="pres">
      <dgm:prSet presAssocID="{8B0A884D-F1AF-45AC-904B-6D098E67B534}" presName="horz1" presStyleCnt="0"/>
      <dgm:spPr/>
    </dgm:pt>
    <dgm:pt modelId="{D301FF65-7E32-48E2-932E-ACA63FD1257C}" type="pres">
      <dgm:prSet presAssocID="{8B0A884D-F1AF-45AC-904B-6D098E67B534}" presName="tx1" presStyleLbl="revTx" presStyleIdx="2" presStyleCnt="4"/>
      <dgm:spPr/>
    </dgm:pt>
    <dgm:pt modelId="{B13E157D-1315-4BD0-81CC-5DCDAA847FCB}" type="pres">
      <dgm:prSet presAssocID="{8B0A884D-F1AF-45AC-904B-6D098E67B534}" presName="vert1" presStyleCnt="0"/>
      <dgm:spPr/>
    </dgm:pt>
    <dgm:pt modelId="{F4C492DA-9661-4A34-8E86-0493B78F8E1D}" type="pres">
      <dgm:prSet presAssocID="{12EEC756-1B6C-49EC-981B-58A5C980D950}" presName="thickLine" presStyleLbl="alignNode1" presStyleIdx="3" presStyleCnt="4"/>
      <dgm:spPr/>
    </dgm:pt>
    <dgm:pt modelId="{701B51E3-6287-4C34-AB79-54A67FF96CA9}" type="pres">
      <dgm:prSet presAssocID="{12EEC756-1B6C-49EC-981B-58A5C980D950}" presName="horz1" presStyleCnt="0"/>
      <dgm:spPr/>
    </dgm:pt>
    <dgm:pt modelId="{FC6AFD8D-3A7E-4A17-81EF-367F730DF6A5}" type="pres">
      <dgm:prSet presAssocID="{12EEC756-1B6C-49EC-981B-58A5C980D950}" presName="tx1" presStyleLbl="revTx" presStyleIdx="3" presStyleCnt="4"/>
      <dgm:spPr/>
    </dgm:pt>
    <dgm:pt modelId="{11CDEAFE-E747-4DC6-8092-6BD939AAEB44}" type="pres">
      <dgm:prSet presAssocID="{12EEC756-1B6C-49EC-981B-58A5C980D950}" presName="vert1" presStyleCnt="0"/>
      <dgm:spPr/>
    </dgm:pt>
  </dgm:ptLst>
  <dgm:cxnLst>
    <dgm:cxn modelId="{AAD0A516-1259-44EB-9FAC-01547D6C3E44}" type="presOf" srcId="{12EEC756-1B6C-49EC-981B-58A5C980D950}" destId="{FC6AFD8D-3A7E-4A17-81EF-367F730DF6A5}" srcOrd="0" destOrd="0" presId="urn:microsoft.com/office/officeart/2008/layout/LinedList"/>
    <dgm:cxn modelId="{4B985B1D-79D5-4DBB-B33F-C6D588411980}" srcId="{5190EEAD-79D0-4669-98A6-51575E11C62C}" destId="{18AC5BDD-F6F2-4E04-B32B-361653D7B5D4}" srcOrd="0" destOrd="0" parTransId="{6C70EFD1-5CC3-4425-88DA-7029C87B8F0F}" sibTransId="{5AD51D0D-826E-411B-9B2B-965270E07A5D}"/>
    <dgm:cxn modelId="{BE917E22-B7CB-4BBE-8872-2063585474F9}" srcId="{5190EEAD-79D0-4669-98A6-51575E11C62C}" destId="{12EEC756-1B6C-49EC-981B-58A5C980D950}" srcOrd="3" destOrd="0" parTransId="{E4D222AF-BA35-4793-8B34-07210D5785DA}" sibTransId="{870A4A68-77A0-40A8-A1B4-03F0B9FAC0D8}"/>
    <dgm:cxn modelId="{784EDC30-0270-4440-8221-BC118226B462}" type="presOf" srcId="{8B0A884D-F1AF-45AC-904B-6D098E67B534}" destId="{D301FF65-7E32-48E2-932E-ACA63FD1257C}" srcOrd="0" destOrd="0" presId="urn:microsoft.com/office/officeart/2008/layout/LinedList"/>
    <dgm:cxn modelId="{A0C6ED55-3366-47B0-9BA2-B20D81168065}" type="presOf" srcId="{18AC5BDD-F6F2-4E04-B32B-361653D7B5D4}" destId="{C86BA4C2-6653-480C-A27A-C6932DB098B0}" srcOrd="0" destOrd="0" presId="urn:microsoft.com/office/officeart/2008/layout/LinedList"/>
    <dgm:cxn modelId="{BFED7986-F485-4409-AFA4-0B01C77F7202}" type="presOf" srcId="{F5BC90EE-1D05-4011-BCC1-49D7D2170663}" destId="{3A6293E7-5892-41E1-99A3-8FA553784F1B}" srcOrd="0" destOrd="0" presId="urn:microsoft.com/office/officeart/2008/layout/LinedList"/>
    <dgm:cxn modelId="{DAD9619F-CBC3-4518-9415-FFC823510D19}" srcId="{5190EEAD-79D0-4669-98A6-51575E11C62C}" destId="{8B0A884D-F1AF-45AC-904B-6D098E67B534}" srcOrd="2" destOrd="0" parTransId="{9284DF70-B8FF-413B-936A-744389D88A38}" sibTransId="{641FB6F2-996A-4520-B068-F5CF8A22D4D8}"/>
    <dgm:cxn modelId="{B639FFB8-BBEB-4EE3-9DB9-6474B842673A}" srcId="{5190EEAD-79D0-4669-98A6-51575E11C62C}" destId="{F5BC90EE-1D05-4011-BCC1-49D7D2170663}" srcOrd="1" destOrd="0" parTransId="{81E1CD84-4404-43C2-BF71-EEA08A9FBB12}" sibTransId="{E8C9D381-7FA3-42E2-AC20-B6BD778BF6ED}"/>
    <dgm:cxn modelId="{C4FD67D6-79F5-43AE-905B-37C19C5A81FD}" type="presOf" srcId="{5190EEAD-79D0-4669-98A6-51575E11C62C}" destId="{C8510106-B6EE-4A1C-9751-E63E5C2393F0}" srcOrd="0" destOrd="0" presId="urn:microsoft.com/office/officeart/2008/layout/LinedList"/>
    <dgm:cxn modelId="{74CAC07F-59FF-413E-B754-162FDE35D986}" type="presParOf" srcId="{C8510106-B6EE-4A1C-9751-E63E5C2393F0}" destId="{97B3E98D-90B1-4EFE-A028-214C45FD9979}" srcOrd="0" destOrd="0" presId="urn:microsoft.com/office/officeart/2008/layout/LinedList"/>
    <dgm:cxn modelId="{E93C9FF4-F9F0-4ECD-86A6-2F3F3C762932}" type="presParOf" srcId="{C8510106-B6EE-4A1C-9751-E63E5C2393F0}" destId="{2C127EE1-4DB9-49FE-84BF-3467A90E55E1}" srcOrd="1" destOrd="0" presId="urn:microsoft.com/office/officeart/2008/layout/LinedList"/>
    <dgm:cxn modelId="{D6938DD1-64DD-4102-9DCE-771A35A9F10D}" type="presParOf" srcId="{2C127EE1-4DB9-49FE-84BF-3467A90E55E1}" destId="{C86BA4C2-6653-480C-A27A-C6932DB098B0}" srcOrd="0" destOrd="0" presId="urn:microsoft.com/office/officeart/2008/layout/LinedList"/>
    <dgm:cxn modelId="{85D8CBF1-54D6-4426-B193-8E5372CC6AA2}" type="presParOf" srcId="{2C127EE1-4DB9-49FE-84BF-3467A90E55E1}" destId="{F6057EEB-4B18-4B14-830E-038DB60ADA32}" srcOrd="1" destOrd="0" presId="urn:microsoft.com/office/officeart/2008/layout/LinedList"/>
    <dgm:cxn modelId="{410B51CE-2477-413B-A255-195EEA47AEA2}" type="presParOf" srcId="{C8510106-B6EE-4A1C-9751-E63E5C2393F0}" destId="{5E2F5EE7-3F89-47C7-9362-478B3D19AEFC}" srcOrd="2" destOrd="0" presId="urn:microsoft.com/office/officeart/2008/layout/LinedList"/>
    <dgm:cxn modelId="{C8FC6455-E2E0-4277-84A1-3A6494FDFC74}" type="presParOf" srcId="{C8510106-B6EE-4A1C-9751-E63E5C2393F0}" destId="{3B19CD9E-33B2-41B7-AC34-17B9117444C9}" srcOrd="3" destOrd="0" presId="urn:microsoft.com/office/officeart/2008/layout/LinedList"/>
    <dgm:cxn modelId="{FE241EC5-309A-4B3F-93B4-860EADB6C3F1}" type="presParOf" srcId="{3B19CD9E-33B2-41B7-AC34-17B9117444C9}" destId="{3A6293E7-5892-41E1-99A3-8FA553784F1B}" srcOrd="0" destOrd="0" presId="urn:microsoft.com/office/officeart/2008/layout/LinedList"/>
    <dgm:cxn modelId="{68BEDD81-B130-462B-A430-FBD2CACAA517}" type="presParOf" srcId="{3B19CD9E-33B2-41B7-AC34-17B9117444C9}" destId="{6A74B7FC-AEF9-4853-B227-3BD25CC2CF0C}" srcOrd="1" destOrd="0" presId="urn:microsoft.com/office/officeart/2008/layout/LinedList"/>
    <dgm:cxn modelId="{0450C3F3-275A-45B3-8A02-1C4701E8FE2E}" type="presParOf" srcId="{C8510106-B6EE-4A1C-9751-E63E5C2393F0}" destId="{39D40CB2-6BA8-4B46-8F5F-78F9C443D3DD}" srcOrd="4" destOrd="0" presId="urn:microsoft.com/office/officeart/2008/layout/LinedList"/>
    <dgm:cxn modelId="{F8B0164E-F60A-4821-A4FA-83A239BB0652}" type="presParOf" srcId="{C8510106-B6EE-4A1C-9751-E63E5C2393F0}" destId="{5F2EEADF-C3FB-4725-AE62-8999A97F5FD7}" srcOrd="5" destOrd="0" presId="urn:microsoft.com/office/officeart/2008/layout/LinedList"/>
    <dgm:cxn modelId="{BDA6E211-EFAE-41FF-91E9-308F88932693}" type="presParOf" srcId="{5F2EEADF-C3FB-4725-AE62-8999A97F5FD7}" destId="{D301FF65-7E32-48E2-932E-ACA63FD1257C}" srcOrd="0" destOrd="0" presId="urn:microsoft.com/office/officeart/2008/layout/LinedList"/>
    <dgm:cxn modelId="{F8AF9FBE-A280-48FE-A8F0-41909B91AA40}" type="presParOf" srcId="{5F2EEADF-C3FB-4725-AE62-8999A97F5FD7}" destId="{B13E157D-1315-4BD0-81CC-5DCDAA847FCB}" srcOrd="1" destOrd="0" presId="urn:microsoft.com/office/officeart/2008/layout/LinedList"/>
    <dgm:cxn modelId="{482780B2-1F47-46AB-B502-21212FA4284E}" type="presParOf" srcId="{C8510106-B6EE-4A1C-9751-E63E5C2393F0}" destId="{F4C492DA-9661-4A34-8E86-0493B78F8E1D}" srcOrd="6" destOrd="0" presId="urn:microsoft.com/office/officeart/2008/layout/LinedList"/>
    <dgm:cxn modelId="{398430F7-B322-4F01-B014-C18EB25A33D8}" type="presParOf" srcId="{C8510106-B6EE-4A1C-9751-E63E5C2393F0}" destId="{701B51E3-6287-4C34-AB79-54A67FF96CA9}" srcOrd="7" destOrd="0" presId="urn:microsoft.com/office/officeart/2008/layout/LinedList"/>
    <dgm:cxn modelId="{5EB8A64B-8F3D-4A51-AEAD-28DFEF45714D}" type="presParOf" srcId="{701B51E3-6287-4C34-AB79-54A67FF96CA9}" destId="{FC6AFD8D-3A7E-4A17-81EF-367F730DF6A5}" srcOrd="0" destOrd="0" presId="urn:microsoft.com/office/officeart/2008/layout/LinedList"/>
    <dgm:cxn modelId="{6C9D113E-B4FA-4528-983C-5C2F350CD737}" type="presParOf" srcId="{701B51E3-6287-4C34-AB79-54A67FF96CA9}" destId="{11CDEAFE-E747-4DC6-8092-6BD939AAEB4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B3E98D-90B1-4EFE-A028-214C45FD9979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BA4C2-6653-480C-A27A-C6932DB098B0}">
      <dsp:nvSpPr>
        <dsp:cNvPr id="0" name=""/>
        <dsp:cNvSpPr/>
      </dsp:nvSpPr>
      <dsp:spPr>
        <a:xfrm>
          <a:off x="0" y="0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Limited time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10515600" cy="1087834"/>
      </dsp:txXfrm>
    </dsp:sp>
    <dsp:sp modelId="{5E2F5EE7-3F89-47C7-9362-478B3D19AEFC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6293E7-5892-41E1-99A3-8FA553784F1B}">
      <dsp:nvSpPr>
        <dsp:cNvPr id="0" name=""/>
        <dsp:cNvSpPr/>
      </dsp:nvSpPr>
      <dsp:spPr>
        <a:xfrm>
          <a:off x="0" y="1087834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Would no be a completely accurate model of a rider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087834"/>
        <a:ext cx="10515600" cy="1087834"/>
      </dsp:txXfrm>
    </dsp:sp>
    <dsp:sp modelId="{39D40CB2-6BA8-4B46-8F5F-78F9C443D3DD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01FF65-7E32-48E2-932E-ACA63FD1257C}">
      <dsp:nvSpPr>
        <dsp:cNvPr id="0" name=""/>
        <dsp:cNvSpPr/>
      </dsp:nvSpPr>
      <dsp:spPr>
        <a:xfrm>
          <a:off x="0" y="2175669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Would not be a reliable method of rider improvement training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175669"/>
        <a:ext cx="10515600" cy="1087834"/>
      </dsp:txXfrm>
    </dsp:sp>
    <dsp:sp modelId="{F4C492DA-9661-4A34-8E86-0493B78F8E1D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6AFD8D-3A7E-4A17-81EF-367F730DF6A5}">
      <dsp:nvSpPr>
        <dsp:cNvPr id="0" name=""/>
        <dsp:cNvSpPr/>
      </dsp:nvSpPr>
      <dsp:spPr>
        <a:xfrm>
          <a:off x="0" y="3263503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Would not be applicable to all riders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263503"/>
        <a:ext cx="10515600" cy="10878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1663E9-2CC7-4BEA-96E3-3D0D808C5F5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AAC835-6CDA-4665-81CA-1330D5C5F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266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600" dirty="0"/>
              <a:t>Introduce</a:t>
            </a:r>
          </a:p>
          <a:p>
            <a:r>
              <a:rPr lang="en-GB" sz="1600" dirty="0"/>
              <a:t>Literature review</a:t>
            </a:r>
          </a:p>
          <a:p>
            <a:r>
              <a:rPr lang="en-GB" sz="1600" dirty="0"/>
              <a:t>Methods, variables constrains</a:t>
            </a:r>
          </a:p>
          <a:p>
            <a:r>
              <a:rPr lang="en-GB" sz="1600" dirty="0"/>
              <a:t>anticipated results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AAC835-6CDA-4665-81CA-1330D5C5FA6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0654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Calibri"/>
                <a:ea typeface="Calibri"/>
                <a:cs typeface="Calibri"/>
              </a:rPr>
              <a:t>Early rider model from 1988 by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Katayama</a:t>
            </a:r>
          </a:p>
          <a:p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My aims and objectives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AAC835-6CDA-4665-81CA-1330D5C5FA6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0721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Katayama (1988) established that rider control can be represented through steering torque and body movement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Rowell (2010) proposed that rider actions can be modelled using Model Predictive Control (MPC) Closed loop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AAC835-6CDA-4665-81CA-1330D5C5FA6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5610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Arms can be modelled as springs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AAC835-6CDA-4665-81CA-1330D5C5FA6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9741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Andrew Harrison, Ian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Henchshaw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Ian Phillips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data from basic manoeuvres e.g. left and right turns of constant radius, figure of eight, straight line acceleration and deceleration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AAC835-6CDA-4665-81CA-1330D5C5FA6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2211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Completed and validated against Aprilia’s manual and aligns with measurement taken by other students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AAC835-6CDA-4665-81CA-1330D5C5FA6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068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 all riders= due to different riding styles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AAC835-6CDA-4665-81CA-1330D5C5FA6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807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Honesty-Data interpretation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AAC835-6CDA-4665-81CA-1330D5C5FA6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885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4000">
              <a:srgbClr val="FFFF66"/>
            </a:gs>
            <a:gs pos="0">
              <a:srgbClr val="FFFF99"/>
            </a:gs>
            <a:gs pos="100000">
              <a:srgbClr val="0066FF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https:/www.mdpi.com/2075-1702/13/3/198" TargetMode="External"/><Relationship Id="rId3" Type="http://schemas.openxmlformats.org/officeDocument/2006/relationships/hyperlink" Target="https://doi.org/10.1016/j.trip.2023.100971" TargetMode="External"/><Relationship Id="rId7" Type="http://schemas.openxmlformats.org/officeDocument/2006/relationships/hyperlink" Target="https://doi.org/10.1076/vesd.35.4.291.2042" TargetMode="External"/><Relationship Id="rId2" Type="http://schemas.openxmlformats.org/officeDocument/2006/relationships/hyperlink" Target="https://www.aprilia.com/gb_EN/models/rs-660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https:/doi.org/10.4271/950200" TargetMode="External"/><Relationship Id="rId5" Type="http://schemas.openxmlformats.org/officeDocument/2006/relationships/hyperlink" Target="https://doi.org/10.1080/00423114.2013.824990" TargetMode="External"/><Relationship Id="rId10" Type="http://schemas.openxmlformats.org/officeDocument/2006/relationships/image" Target="../media/image1.jpeg"/><Relationship Id="rId4" Type="http://schemas.openxmlformats.org/officeDocument/2006/relationships/hyperlink" Target="https://www.academia.edu/33018547/Vittore_Cossalter_Motorcycle_Dynamics_B" TargetMode="External"/><Relationship Id="rId9" Type="http://schemas.openxmlformats.org/officeDocument/2006/relationships/hyperlink" Target="https://doi.org/10.1080/00423114.2012.66016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29017" y="4593350"/>
            <a:ext cx="9144000" cy="1655762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Freya Davis-Nunnick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2204780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Motorcycle Engineering MSc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 Methods ACHA7027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UWTSD logo | Discover Dylan Thomas">
            <a:extLst>
              <a:ext uri="{FF2B5EF4-FFF2-40B4-BE49-F238E27FC236}">
                <a16:creationId xmlns:a16="http://schemas.microsoft.com/office/drawing/2014/main" id="{2883AA10-DD8D-5A91-FD8B-BAD85161482D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10672558" y="0"/>
            <a:ext cx="1519442" cy="608888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4EC852B6-6CF8-2BC8-080D-69C21B9F82D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926097" y="608888"/>
            <a:ext cx="10149840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Aft>
                <a:spcPct val="0"/>
              </a:spcAft>
            </a:pPr>
            <a:r>
              <a:rPr kumimoji="0" lang="en-US" altLang="en-US" sz="4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/>
                <a:cs typeface="Arial"/>
              </a:rPr>
              <a:t>Tuning </a:t>
            </a:r>
            <a:r>
              <a:rPr lang="en-US" altLang="en-US" sz="4000" b="1" dirty="0">
                <a:solidFill>
                  <a:srgbClr val="000000"/>
                </a:solidFill>
                <a:latin typeface="Arial"/>
                <a:cs typeface="Arial"/>
              </a:rPr>
              <a:t>the VI-Grade Rider </a:t>
            </a:r>
            <a:r>
              <a:rPr kumimoji="0" lang="en-US" altLang="en-US" sz="4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/>
                <a:cs typeface="Arial"/>
              </a:rPr>
              <a:t>Model to Accurately </a:t>
            </a:r>
            <a:r>
              <a:rPr lang="en-US" altLang="en-US" sz="4000" b="1" dirty="0">
                <a:solidFill>
                  <a:srgbClr val="000000"/>
                </a:solidFill>
                <a:latin typeface="Arial"/>
                <a:cs typeface="Arial"/>
              </a:rPr>
              <a:t>Simulate Motorbike Racer</a:t>
            </a:r>
            <a:r>
              <a:rPr kumimoji="0" lang="en-US" altLang="en-US" sz="4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/>
                <a:cs typeface="Arial"/>
              </a:rPr>
              <a:t> </a:t>
            </a:r>
            <a:r>
              <a:rPr lang="en-US" altLang="en-US" sz="4000" b="1" dirty="0">
                <a:solidFill>
                  <a:srgbClr val="000000"/>
                </a:solidFill>
                <a:latin typeface="Arial"/>
                <a:cs typeface="Arial"/>
              </a:rPr>
              <a:t>B</a:t>
            </a:r>
            <a:r>
              <a:rPr kumimoji="0" lang="en-US" altLang="en-US" sz="4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/>
                <a:cs typeface="Arial"/>
              </a:rPr>
              <a:t>ehavior to Achieve Realistic </a:t>
            </a:r>
            <a:r>
              <a:rPr lang="en-US" altLang="en-US" sz="4000" b="1" dirty="0">
                <a:solidFill>
                  <a:srgbClr val="000000"/>
                </a:solidFill>
                <a:latin typeface="Arial"/>
                <a:cs typeface="Arial"/>
              </a:rPr>
              <a:t>S</a:t>
            </a:r>
            <a:r>
              <a:rPr kumimoji="0" lang="en-US" altLang="en-US" sz="4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/>
                <a:cs typeface="Arial"/>
              </a:rPr>
              <a:t>imulations of Racing </a:t>
            </a:r>
            <a:r>
              <a:rPr lang="en-US" altLang="en-US" sz="4000" b="1" dirty="0">
                <a:solidFill>
                  <a:srgbClr val="000000"/>
                </a:solidFill>
                <a:latin typeface="Arial"/>
                <a:cs typeface="Arial"/>
              </a:rPr>
              <a:t>L</a:t>
            </a:r>
            <a:r>
              <a:rPr kumimoji="0" lang="en-US" altLang="en-US" sz="4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/>
                <a:cs typeface="Arial"/>
              </a:rPr>
              <a:t>aps</a:t>
            </a:r>
            <a:endParaRPr lang="en-US" altLang="en-US" sz="5400" b="1" i="0" u="none" strike="noStrike" cap="none" normalizeH="0" baseline="0" dirty="0">
              <a:ln>
                <a:noFill/>
              </a:ln>
              <a:effectLst/>
              <a:latin typeface="Arial"/>
              <a:cs typeface="Arial"/>
            </a:endParaRPr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8331DE1C-3DD4-7C22-DAAA-FD7BA82C6B43}"/>
              </a:ext>
            </a:extLst>
          </p:cNvPr>
          <p:cNvSpPr txBox="1">
            <a:spLocks/>
          </p:cNvSpPr>
          <p:nvPr/>
        </p:nvSpPr>
        <p:spPr>
          <a:xfrm>
            <a:off x="1524000" y="3561295"/>
            <a:ext cx="9144000" cy="5513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Dissertation Proposal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45E8E-6FA0-BE5C-901D-B280B91AB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99390"/>
            <a:ext cx="12192000" cy="1104900"/>
          </a:xfrm>
          <a:solidFill>
            <a:schemeClr val="accent4"/>
          </a:solidFill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92308-8DAF-4196-4910-051EDE98D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712" y="1609725"/>
            <a:ext cx="11458575" cy="1714500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Current rider models are basic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New research is immerging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would be specifically about accurate rider models not the fastest</a:t>
            </a:r>
          </a:p>
          <a:p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60172C0-213E-049B-4895-C5D5D65C5C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763829"/>
              </p:ext>
            </p:extLst>
          </p:nvPr>
        </p:nvGraphicFramePr>
        <p:xfrm>
          <a:off x="371473" y="3324225"/>
          <a:ext cx="11453814" cy="286702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726907">
                  <a:extLst>
                    <a:ext uri="{9D8B030D-6E8A-4147-A177-3AD203B41FA5}">
                      <a16:colId xmlns:a16="http://schemas.microsoft.com/office/drawing/2014/main" val="4288177856"/>
                    </a:ext>
                  </a:extLst>
                </a:gridCol>
                <a:gridCol w="5726907">
                  <a:extLst>
                    <a:ext uri="{9D8B030D-6E8A-4147-A177-3AD203B41FA5}">
                      <a16:colId xmlns:a16="http://schemas.microsoft.com/office/drawing/2014/main" val="1093277988"/>
                    </a:ext>
                  </a:extLst>
                </a:gridCol>
              </a:tblGrid>
              <a:tr h="438691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Objectives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9904652"/>
                  </a:ext>
                </a:extLst>
              </a:tr>
              <a:tr h="90793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 a rider model that accurately simulates a real bike racer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Collect data from riders at Pembrey on the 20</a:t>
                      </a:r>
                      <a:r>
                        <a:rPr lang="en-GB" sz="2000" baseline="30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March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2184831"/>
                  </a:ext>
                </a:extLst>
              </a:tr>
              <a:tr h="108170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Run the rider model at multiple tracks and the behaviour to align with that to real motorbike racers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MATLAB to analyse video footage of the rider to valid data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8316144"/>
                  </a:ext>
                </a:extLst>
              </a:tr>
              <a:tr h="438691">
                <a:tc>
                  <a:txBody>
                    <a:bodyPr/>
                    <a:lstStyle/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 a rider model in VI-Grade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4684611"/>
                  </a:ext>
                </a:extLst>
              </a:tr>
            </a:tbl>
          </a:graphicData>
        </a:graphic>
      </p:graphicFrame>
      <p:pic>
        <p:nvPicPr>
          <p:cNvPr id="7" name="Picture 6" descr="UWTSD logo | Discover Dylan Thomas">
            <a:extLst>
              <a:ext uri="{FF2B5EF4-FFF2-40B4-BE49-F238E27FC236}">
                <a16:creationId xmlns:a16="http://schemas.microsoft.com/office/drawing/2014/main" id="{6FB6AC8F-FA98-DE06-4C53-72E55B9CFA33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10672558" y="0"/>
            <a:ext cx="1519442" cy="608888"/>
          </a:xfrm>
          <a:prstGeom prst="rect">
            <a:avLst/>
          </a:prstGeom>
          <a:noFill/>
          <a:ln>
            <a:noFill/>
            <a:prstDash/>
          </a:ln>
        </p:spPr>
      </p:pic>
    </p:spTree>
    <p:extLst>
      <p:ext uri="{BB962C8B-B14F-4D97-AF65-F5344CB8AC3E}">
        <p14:creationId xmlns:p14="http://schemas.microsoft.com/office/powerpoint/2010/main" val="2351009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F838BE72-A0C5-84F3-A7D7-9B5853056520}"/>
              </a:ext>
            </a:extLst>
          </p:cNvPr>
          <p:cNvSpPr txBox="1">
            <a:spLocks/>
          </p:cNvSpPr>
          <p:nvPr/>
        </p:nvSpPr>
        <p:spPr>
          <a:xfrm>
            <a:off x="0" y="199390"/>
            <a:ext cx="12192000" cy="1104900"/>
          </a:xfrm>
          <a:prstGeom prst="rect">
            <a:avLst/>
          </a:prstGeom>
          <a:solidFill>
            <a:schemeClr val="accent4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Literature Review part 1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 descr="UWTSD logo | Discover Dylan Thomas">
            <a:extLst>
              <a:ext uri="{FF2B5EF4-FFF2-40B4-BE49-F238E27FC236}">
                <a16:creationId xmlns:a16="http://schemas.microsoft.com/office/drawing/2014/main" id="{914A1358-D376-F37C-FDC6-64186BF1A184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10672558" y="0"/>
            <a:ext cx="1519442" cy="608888"/>
          </a:xfrm>
          <a:prstGeom prst="rect">
            <a:avLst/>
          </a:prstGeom>
          <a:noFill/>
          <a:ln>
            <a:noFill/>
            <a:prstDash/>
          </a:ln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1DAC1BB-FA70-4B6D-DD08-2A77E12ED9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7485648"/>
              </p:ext>
            </p:extLst>
          </p:nvPr>
        </p:nvGraphicFramePr>
        <p:xfrm>
          <a:off x="1290637" y="1696720"/>
          <a:ext cx="9610725" cy="469827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867150">
                  <a:extLst>
                    <a:ext uri="{9D8B030D-6E8A-4147-A177-3AD203B41FA5}">
                      <a16:colId xmlns:a16="http://schemas.microsoft.com/office/drawing/2014/main" val="2723109009"/>
                    </a:ext>
                  </a:extLst>
                </a:gridCol>
                <a:gridCol w="5743575">
                  <a:extLst>
                    <a:ext uri="{9D8B030D-6E8A-4147-A177-3AD203B41FA5}">
                      <a16:colId xmlns:a16="http://schemas.microsoft.com/office/drawing/2014/main" val="1284972775"/>
                    </a:ext>
                  </a:extLst>
                </a:gridCol>
              </a:tblGrid>
              <a:tr h="685074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Key Ideas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Sources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5940168"/>
                  </a:ext>
                </a:extLst>
              </a:tr>
              <a:tr h="685074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Steering inputs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Katayama (1988), Rowell (2010) </a:t>
                      </a:r>
                    </a:p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Mouad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Garziad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Abdelmjid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Saka, 2019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5736263"/>
                  </a:ext>
                </a:extLst>
              </a:tr>
              <a:tr h="685074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Closed Loop Models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Rowell (2010), Popov et al. (2010)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7593730"/>
                  </a:ext>
                </a:extLst>
              </a:tr>
              <a:tr h="685074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Body Movement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Katayama (1988)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2685318"/>
                  </a:ext>
                </a:extLst>
              </a:tr>
              <a:tr h="685074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Variability in Human Behaviour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Bartolozzi et al. (2023), Abdulwahid et al. (2022)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418660"/>
                  </a:ext>
                </a:extLst>
              </a:tr>
              <a:tr h="571864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Motion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Zhu et al. (2012),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Vincke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et al. (2024)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3282679"/>
                  </a:ext>
                </a:extLst>
              </a:tr>
              <a:tr h="685074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Racing Models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Nishimura et al. (2019)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37653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147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11466D7-8074-7AB8-5C22-DCFCE25A32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8662490"/>
              </p:ext>
            </p:extLst>
          </p:nvPr>
        </p:nvGraphicFramePr>
        <p:xfrm>
          <a:off x="483325" y="1654493"/>
          <a:ext cx="11225349" cy="340328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183800">
                  <a:extLst>
                    <a:ext uri="{9D8B030D-6E8A-4147-A177-3AD203B41FA5}">
                      <a16:colId xmlns:a16="http://schemas.microsoft.com/office/drawing/2014/main" val="3488806430"/>
                    </a:ext>
                  </a:extLst>
                </a:gridCol>
                <a:gridCol w="4056218">
                  <a:extLst>
                    <a:ext uri="{9D8B030D-6E8A-4147-A177-3AD203B41FA5}">
                      <a16:colId xmlns:a16="http://schemas.microsoft.com/office/drawing/2014/main" val="1546465450"/>
                    </a:ext>
                  </a:extLst>
                </a:gridCol>
                <a:gridCol w="3985331">
                  <a:extLst>
                    <a:ext uri="{9D8B030D-6E8A-4147-A177-3AD203B41FA5}">
                      <a16:colId xmlns:a16="http://schemas.microsoft.com/office/drawing/2014/main" val="2324240883"/>
                    </a:ext>
                  </a:extLst>
                </a:gridCol>
              </a:tblGrid>
              <a:tr h="567214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Passive Rider Models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Dynamic Rider Models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Advanced Rider Models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981693"/>
                  </a:ext>
                </a:extLst>
              </a:tr>
              <a:tr h="567214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Fixed Mass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Body segments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Feed back loops (PID)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7400249"/>
                  </a:ext>
                </a:extLst>
              </a:tr>
              <a:tr h="567214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Rigid Body/Joints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Body Movement in (x, y and z)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Arm Stiffness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2499261"/>
                  </a:ext>
                </a:extLst>
              </a:tr>
              <a:tr h="567214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Load Transfer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Load Transfer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Response Delays from the Rider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222957"/>
                  </a:ext>
                </a:extLst>
              </a:tr>
              <a:tr h="567214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Throttle, Brake and Gears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Steering Torque/ Counter Steer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3520555"/>
                  </a:ext>
                </a:extLst>
              </a:tr>
              <a:tr h="567214">
                <a:tc>
                  <a:txBody>
                    <a:bodyPr/>
                    <a:lstStyle/>
                    <a:p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Leaning for cornering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6313175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4CC8A7ED-EC5E-7CD1-A2FA-1F77A470035C}"/>
              </a:ext>
            </a:extLst>
          </p:cNvPr>
          <p:cNvSpPr txBox="1">
            <a:spLocks/>
          </p:cNvSpPr>
          <p:nvPr/>
        </p:nvSpPr>
        <p:spPr>
          <a:xfrm>
            <a:off x="0" y="199390"/>
            <a:ext cx="12192000" cy="1104900"/>
          </a:xfrm>
          <a:prstGeom prst="rect">
            <a:avLst/>
          </a:prstGeom>
          <a:solidFill>
            <a:schemeClr val="accent4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Literature Review part 2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UWTSD logo | Discover Dylan Thomas">
            <a:extLst>
              <a:ext uri="{FF2B5EF4-FFF2-40B4-BE49-F238E27FC236}">
                <a16:creationId xmlns:a16="http://schemas.microsoft.com/office/drawing/2014/main" id="{7BE1D576-021B-21F9-7134-4663B49920CC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10672558" y="0"/>
            <a:ext cx="1519442" cy="608888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2050" name="Picture 2" descr="Marc Marquez wins 2025 MotoGP world championship">
            <a:extLst>
              <a:ext uri="{FF2B5EF4-FFF2-40B4-BE49-F238E27FC236}">
                <a16:creationId xmlns:a16="http://schemas.microsoft.com/office/drawing/2014/main" id="{7EDABA9E-0912-27FE-1727-B4F2ECBEE1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7381" y="5094230"/>
            <a:ext cx="3001293" cy="1688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FBD9B93A-97A1-F4E5-8F8F-9963688330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59" r="36572"/>
          <a:stretch>
            <a:fillRect/>
          </a:stretch>
        </p:blipFill>
        <p:spPr bwMode="auto">
          <a:xfrm>
            <a:off x="483325" y="5094230"/>
            <a:ext cx="2655363" cy="1614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03EC214-89A5-6705-564C-6020B5CA4CFE}"/>
              </a:ext>
            </a:extLst>
          </p:cNvPr>
          <p:cNvSpPr txBox="1"/>
          <p:nvPr/>
        </p:nvSpPr>
        <p:spPr>
          <a:xfrm>
            <a:off x="3138688" y="5094230"/>
            <a:ext cx="323305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Unknow Rider on an AA. Hawkes, 1955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DBE24D-67AD-0BC1-0C4D-BA2DB1B612BF}"/>
              </a:ext>
            </a:extLst>
          </p:cNvPr>
          <p:cNvSpPr txBox="1"/>
          <p:nvPr/>
        </p:nvSpPr>
        <p:spPr>
          <a:xfrm>
            <a:off x="5646965" y="6031964"/>
            <a:ext cx="323305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Marc Marquez on the Ducati 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Desmosedici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GP25, 2025</a:t>
            </a:r>
          </a:p>
        </p:txBody>
      </p:sp>
    </p:spTree>
    <p:extLst>
      <p:ext uri="{BB962C8B-B14F-4D97-AF65-F5344CB8AC3E}">
        <p14:creationId xmlns:p14="http://schemas.microsoft.com/office/powerpoint/2010/main" val="24072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78E21-06AA-340B-C256-F145ECFB31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1350"/>
            <a:ext cx="10515600" cy="466725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Aprilia RS660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Sensors on the bike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from the rider suit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Video of rider movement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of multiple riders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from Pembrey Circuit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March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Basic manoeuvres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02C962A-C74A-539B-BE5A-A3C88E649882}"/>
              </a:ext>
            </a:extLst>
          </p:cNvPr>
          <p:cNvSpPr txBox="1">
            <a:spLocks/>
          </p:cNvSpPr>
          <p:nvPr/>
        </p:nvSpPr>
        <p:spPr>
          <a:xfrm>
            <a:off x="0" y="199390"/>
            <a:ext cx="12192000" cy="1104900"/>
          </a:xfrm>
          <a:prstGeom prst="rect">
            <a:avLst/>
          </a:prstGeom>
          <a:solidFill>
            <a:schemeClr val="accent4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Methodology part 1- Data Collection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 descr="UWTSD logo | Discover Dylan Thomas">
            <a:extLst>
              <a:ext uri="{FF2B5EF4-FFF2-40B4-BE49-F238E27FC236}">
                <a16:creationId xmlns:a16="http://schemas.microsoft.com/office/drawing/2014/main" id="{6DB32808-05AB-16B9-13DF-0C15CD342727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10672558" y="0"/>
            <a:ext cx="1519442" cy="608888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DA86435-0933-5D5E-A8B9-71125D35880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403" b="3926"/>
          <a:stretch>
            <a:fillRect/>
          </a:stretch>
        </p:blipFill>
        <p:spPr bwMode="auto">
          <a:xfrm>
            <a:off x="5836208" y="2688392"/>
            <a:ext cx="5612842" cy="314344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E58A8A2-84A2-22AA-BFA3-37C0985B31EA}"/>
              </a:ext>
            </a:extLst>
          </p:cNvPr>
          <p:cNvSpPr txBox="1"/>
          <p:nvPr/>
        </p:nvSpPr>
        <p:spPr>
          <a:xfrm>
            <a:off x="7115174" y="2306559"/>
            <a:ext cx="2493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UWTSD Aprilia RS660</a:t>
            </a:r>
          </a:p>
        </p:txBody>
      </p:sp>
    </p:spTree>
    <p:extLst>
      <p:ext uri="{BB962C8B-B14F-4D97-AF65-F5344CB8AC3E}">
        <p14:creationId xmlns:p14="http://schemas.microsoft.com/office/powerpoint/2010/main" val="40542134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6BA04B-C9D4-E2E3-3BA8-9A140E2EDE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9E8CC-EA9B-CBB2-7B78-CB4F628823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7100"/>
            <a:ext cx="4562475" cy="3565525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Rider movement videos into MATLABs video analyser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Align video with bike and rider data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Validate data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E287EA6-6AFB-5E22-76D5-0A54FC6429A7}"/>
              </a:ext>
            </a:extLst>
          </p:cNvPr>
          <p:cNvSpPr txBox="1">
            <a:spLocks/>
          </p:cNvSpPr>
          <p:nvPr/>
        </p:nvSpPr>
        <p:spPr>
          <a:xfrm>
            <a:off x="0" y="199390"/>
            <a:ext cx="12192000" cy="1104900"/>
          </a:xfrm>
          <a:prstGeom prst="rect">
            <a:avLst/>
          </a:prstGeom>
          <a:solidFill>
            <a:schemeClr val="accent4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Methodology part 2- MATLAB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UWTSD logo | Discover Dylan Thomas">
            <a:extLst>
              <a:ext uri="{FF2B5EF4-FFF2-40B4-BE49-F238E27FC236}">
                <a16:creationId xmlns:a16="http://schemas.microsoft.com/office/drawing/2014/main" id="{F720CD4C-B434-E678-1C98-CAACE71F1BC4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10672558" y="0"/>
            <a:ext cx="1519442" cy="608888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6A1C794-29F7-F0AB-6C8D-765FE18DEE07}"/>
              </a:ext>
            </a:extLst>
          </p:cNvPr>
          <p:cNvSpPr txBox="1"/>
          <p:nvPr/>
        </p:nvSpPr>
        <p:spPr>
          <a:xfrm>
            <a:off x="7267577" y="1606550"/>
            <a:ext cx="32330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Track Map of Pembrey Circuit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9AEA103-1F39-927A-6CBB-683883B867C7}"/>
              </a:ext>
            </a:extLst>
          </p:cNvPr>
          <p:cNvSpPr/>
          <p:nvPr/>
        </p:nvSpPr>
        <p:spPr>
          <a:xfrm>
            <a:off x="6517142" y="1975881"/>
            <a:ext cx="4733925" cy="42602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E487A28-31E2-870E-A424-B9A72C162D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7142" y="1975882"/>
            <a:ext cx="4733925" cy="426021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447536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D7E6D2-DA8F-66BB-E0D4-79C727171B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14E90-3D6E-1938-3207-922719B83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Measure the Aprilia RS660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Completed and validated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Geometry in VI-Grade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Pembrey circuit into VI-Grade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Adjust racing line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Simulation with the basic moving rider model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Pembrey circuit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Simple maneuverers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Order of rider input to mimic the real rider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4C58A3-AE32-7EB7-D7C0-E29F0A15131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089" t="22277" r="23248" b="11386"/>
          <a:stretch>
            <a:fillRect/>
          </a:stretch>
        </p:blipFill>
        <p:spPr>
          <a:xfrm>
            <a:off x="9001239" y="4342495"/>
            <a:ext cx="3019425" cy="240120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0EA53254-6D88-1317-4047-BF4F92E8B657}"/>
              </a:ext>
            </a:extLst>
          </p:cNvPr>
          <p:cNvSpPr txBox="1">
            <a:spLocks/>
          </p:cNvSpPr>
          <p:nvPr/>
        </p:nvSpPr>
        <p:spPr>
          <a:xfrm>
            <a:off x="0" y="199390"/>
            <a:ext cx="12192000" cy="1104900"/>
          </a:xfrm>
          <a:prstGeom prst="rect">
            <a:avLst/>
          </a:prstGeom>
          <a:solidFill>
            <a:schemeClr val="accent4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Methodology part 3- VI-Grade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UWTSD logo | Discover Dylan Thomas">
            <a:extLst>
              <a:ext uri="{FF2B5EF4-FFF2-40B4-BE49-F238E27FC236}">
                <a16:creationId xmlns:a16="http://schemas.microsoft.com/office/drawing/2014/main" id="{96D8AB14-3AA7-3218-92B6-312C779CA729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10672558" y="0"/>
            <a:ext cx="1519442" cy="608888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D683847-970F-F053-B6C9-B0C2EDA72FDD}"/>
              </a:ext>
            </a:extLst>
          </p:cNvPr>
          <p:cNvSpPr txBox="1"/>
          <p:nvPr/>
        </p:nvSpPr>
        <p:spPr>
          <a:xfrm>
            <a:off x="9759135" y="3696164"/>
            <a:ext cx="21852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VI-Grade Bike and </a:t>
            </a:r>
          </a:p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Rider Graphic 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085498-D01E-5C05-A1C0-10F22D8914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47963" y="1441561"/>
            <a:ext cx="3768143" cy="191928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C82B49D-01AC-B99F-8213-E1435D1B73AE}"/>
              </a:ext>
            </a:extLst>
          </p:cNvPr>
          <p:cNvSpPr txBox="1"/>
          <p:nvPr/>
        </p:nvSpPr>
        <p:spPr>
          <a:xfrm>
            <a:off x="6473117" y="1688354"/>
            <a:ext cx="17748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VI-Grade Bike </a:t>
            </a:r>
          </a:p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Geometry 2026</a:t>
            </a:r>
          </a:p>
        </p:txBody>
      </p:sp>
    </p:spTree>
    <p:extLst>
      <p:ext uri="{BB962C8B-B14F-4D97-AF65-F5344CB8AC3E}">
        <p14:creationId xmlns:p14="http://schemas.microsoft.com/office/powerpoint/2010/main" val="7222813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64F1291F-62A8-781D-AF73-EA5F05C0F940}"/>
              </a:ext>
            </a:extLst>
          </p:cNvPr>
          <p:cNvSpPr txBox="1">
            <a:spLocks/>
          </p:cNvSpPr>
          <p:nvPr/>
        </p:nvSpPr>
        <p:spPr>
          <a:xfrm>
            <a:off x="0" y="199390"/>
            <a:ext cx="12192000" cy="1104900"/>
          </a:xfrm>
          <a:prstGeom prst="rect">
            <a:avLst/>
          </a:prstGeom>
          <a:solidFill>
            <a:schemeClr val="accent4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2257E-0C80-4865-CD40-4C376E31B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62" y="4587046"/>
            <a:ext cx="3901365" cy="18793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Human Standard Options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Robot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Professional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Standard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Novice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EBC7A9BF-02DF-63E1-EBF9-6F8A308A90A7}"/>
              </a:ext>
            </a:extLst>
          </p:cNvPr>
          <p:cNvGrpSpPr/>
          <p:nvPr/>
        </p:nvGrpSpPr>
        <p:grpSpPr>
          <a:xfrm>
            <a:off x="745357" y="151641"/>
            <a:ext cx="2133600" cy="4238625"/>
            <a:chOff x="137234" y="159544"/>
            <a:chExt cx="2133600" cy="4238625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ED36DF85-A0D1-8228-68D8-162273F8303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37234" y="159544"/>
              <a:ext cx="2133600" cy="4238625"/>
            </a:xfrm>
            <a:prstGeom prst="rect">
              <a:avLst/>
            </a:prstGeom>
          </p:spPr>
        </p:pic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D1166A6B-430A-FA66-D266-C9017C0C6F0B}"/>
                </a:ext>
              </a:extLst>
            </p:cNvPr>
            <p:cNvSpPr/>
            <p:nvPr/>
          </p:nvSpPr>
          <p:spPr>
            <a:xfrm>
              <a:off x="137234" y="2031023"/>
              <a:ext cx="2133599" cy="360485"/>
            </a:xfrm>
            <a:prstGeom prst="rect">
              <a:avLst/>
            </a:prstGeom>
            <a:noFill/>
            <a:ln w="57150">
              <a:solidFill>
                <a:schemeClr val="accent6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09C02F8A-76AE-8919-7745-CF04DC9889DC}"/>
              </a:ext>
            </a:extLst>
          </p:cNvPr>
          <p:cNvGrpSpPr/>
          <p:nvPr/>
        </p:nvGrpSpPr>
        <p:grpSpPr>
          <a:xfrm>
            <a:off x="3885886" y="130628"/>
            <a:ext cx="8151072" cy="6596743"/>
            <a:chOff x="3918857" y="159544"/>
            <a:chExt cx="8151072" cy="6596743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73D12C4F-0CAE-29F9-8150-324B687B89E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5881" b="3809"/>
            <a:stretch>
              <a:fillRect/>
            </a:stretch>
          </p:blipFill>
          <p:spPr>
            <a:xfrm>
              <a:off x="3918857" y="159544"/>
              <a:ext cx="8151072" cy="6596743"/>
            </a:xfrm>
            <a:prstGeom prst="rect">
              <a:avLst/>
            </a:prstGeom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8721FA62-8DBD-C5BA-3ECA-31AE5BA46B72}"/>
                </a:ext>
              </a:extLst>
            </p:cNvPr>
            <p:cNvSpPr/>
            <p:nvPr/>
          </p:nvSpPr>
          <p:spPr>
            <a:xfrm>
              <a:off x="4038598" y="3938954"/>
              <a:ext cx="3443655" cy="905608"/>
            </a:xfrm>
            <a:prstGeom prst="rect">
              <a:avLst/>
            </a:prstGeom>
            <a:noFill/>
            <a:ln w="57150">
              <a:solidFill>
                <a:schemeClr val="accent6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1" name="Picture 10" descr="UWTSD logo | Discover Dylan Thomas">
            <a:extLst>
              <a:ext uri="{FF2B5EF4-FFF2-40B4-BE49-F238E27FC236}">
                <a16:creationId xmlns:a16="http://schemas.microsoft.com/office/drawing/2014/main" id="{B69C8553-7CE3-5970-9423-2AE68C2D09F8}"/>
              </a:ext>
            </a:extLst>
          </p:cNvPr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10672558" y="0"/>
            <a:ext cx="1519442" cy="608888"/>
          </a:xfrm>
          <a:prstGeom prst="rect">
            <a:avLst/>
          </a:prstGeom>
          <a:noFill/>
          <a:ln>
            <a:noFill/>
            <a:prstDash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4F8C561-560B-1B0A-743E-5A6345BF2F8E}"/>
              </a:ext>
            </a:extLst>
          </p:cNvPr>
          <p:cNvSpPr txBox="1"/>
          <p:nvPr/>
        </p:nvSpPr>
        <p:spPr>
          <a:xfrm>
            <a:off x="9142896" y="6281753"/>
            <a:ext cx="28940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dirty="0"/>
              <a:t>VI-Grade Manoeuvre inputs</a:t>
            </a:r>
          </a:p>
        </p:txBody>
      </p:sp>
    </p:spTree>
    <p:extLst>
      <p:ext uri="{BB962C8B-B14F-4D97-AF65-F5344CB8AC3E}">
        <p14:creationId xmlns:p14="http://schemas.microsoft.com/office/powerpoint/2010/main" val="3485311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A561B4-4476-7A98-988F-205886C649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DCA89-803F-DBCB-5E30-8F0ED0667C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594225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improve the accuracy of the simulated rider, change: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Order of rider inputs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Steering input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Throttle, brake and gearing input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Weight transfer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Lean angle and rate of lean angle</a:t>
            </a: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Difference between real bike racer and modelled bike racer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1FCB96A-46BE-79D5-4AF4-2715C5277B17}"/>
              </a:ext>
            </a:extLst>
          </p:cNvPr>
          <p:cNvSpPr txBox="1">
            <a:spLocks/>
          </p:cNvSpPr>
          <p:nvPr/>
        </p:nvSpPr>
        <p:spPr>
          <a:xfrm>
            <a:off x="0" y="199390"/>
            <a:ext cx="12192000" cy="1104900"/>
          </a:xfrm>
          <a:prstGeom prst="rect">
            <a:avLst/>
          </a:prstGeom>
          <a:solidFill>
            <a:schemeClr val="accent4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Independent Variables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UWTSD logo | Discover Dylan Thomas">
            <a:extLst>
              <a:ext uri="{FF2B5EF4-FFF2-40B4-BE49-F238E27FC236}">
                <a16:creationId xmlns:a16="http://schemas.microsoft.com/office/drawing/2014/main" id="{8AFD1D5B-2334-6C16-956B-2FCE1CA5A939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10672558" y="0"/>
            <a:ext cx="1519442" cy="608888"/>
          </a:xfrm>
          <a:prstGeom prst="rect">
            <a:avLst/>
          </a:prstGeom>
          <a:noFill/>
          <a:ln>
            <a:noFill/>
            <a:prstDash/>
          </a:ln>
        </p:spPr>
      </p:pic>
    </p:spTree>
    <p:extLst>
      <p:ext uri="{BB962C8B-B14F-4D97-AF65-F5344CB8AC3E}">
        <p14:creationId xmlns:p14="http://schemas.microsoft.com/office/powerpoint/2010/main" val="27372685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38AB1-65CD-855F-B110-64AA351899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Roll and yaw rates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Lean angles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Rider inputs (throttle, brake pressure, gear selection)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Load distribution and load transfer rates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Torque inputs on handlebars and footpegs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Lap time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D95735B-9AF2-06F4-4BF5-37E0B0F80862}"/>
              </a:ext>
            </a:extLst>
          </p:cNvPr>
          <p:cNvSpPr txBox="1">
            <a:spLocks/>
          </p:cNvSpPr>
          <p:nvPr/>
        </p:nvSpPr>
        <p:spPr>
          <a:xfrm>
            <a:off x="0" y="199390"/>
            <a:ext cx="12192000" cy="1104900"/>
          </a:xfrm>
          <a:prstGeom prst="rect">
            <a:avLst/>
          </a:prstGeom>
          <a:solidFill>
            <a:schemeClr val="accent4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Dependant Variables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UWTSD logo | Discover Dylan Thomas">
            <a:extLst>
              <a:ext uri="{FF2B5EF4-FFF2-40B4-BE49-F238E27FC236}">
                <a16:creationId xmlns:a16="http://schemas.microsoft.com/office/drawing/2014/main" id="{6D3ABE3F-A689-067B-79CE-727615602672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10672558" y="0"/>
            <a:ext cx="1519442" cy="608888"/>
          </a:xfrm>
          <a:prstGeom prst="rect">
            <a:avLst/>
          </a:prstGeom>
          <a:noFill/>
          <a:ln>
            <a:noFill/>
            <a:prstDash/>
          </a:ln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F78B3FD7-84DA-DD34-F0EC-8F1BB455A3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45"/>
          <a:stretch>
            <a:fillRect/>
          </a:stretch>
        </p:blipFill>
        <p:spPr bwMode="auto">
          <a:xfrm>
            <a:off x="7934325" y="4505960"/>
            <a:ext cx="4143375" cy="220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7D844D3C-8316-DBFE-F453-1F4583E31813}"/>
              </a:ext>
            </a:extLst>
          </p:cNvPr>
          <p:cNvGrpSpPr/>
          <p:nvPr/>
        </p:nvGrpSpPr>
        <p:grpSpPr>
          <a:xfrm>
            <a:off x="8858250" y="5030232"/>
            <a:ext cx="1905000" cy="1170305"/>
            <a:chOff x="8982075" y="5237480"/>
            <a:chExt cx="1905000" cy="1170305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EE6F2727-0C47-BBB2-C4F5-3A9949B8602E}"/>
                </a:ext>
              </a:extLst>
            </p:cNvPr>
            <p:cNvCxnSpPr>
              <a:cxnSpLocks/>
            </p:cNvCxnSpPr>
            <p:nvPr/>
          </p:nvCxnSpPr>
          <p:spPr>
            <a:xfrm>
              <a:off x="9305026" y="5237480"/>
              <a:ext cx="1582049" cy="1153795"/>
            </a:xfrm>
            <a:prstGeom prst="line">
              <a:avLst/>
            </a:prstGeom>
            <a:ln w="57150"/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7DEBE31-F7F1-14C1-9B5B-55EDC733FFA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982075" y="6391275"/>
              <a:ext cx="1876425" cy="16510"/>
            </a:xfrm>
            <a:prstGeom prst="line">
              <a:avLst/>
            </a:prstGeom>
            <a:ln w="57150"/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A15FA42B-313D-6D47-ECC5-B9333C4F7D07}"/>
                </a:ext>
              </a:extLst>
            </p:cNvPr>
            <p:cNvCxnSpPr>
              <a:cxnSpLocks/>
            </p:cNvCxnSpPr>
            <p:nvPr/>
          </p:nvCxnSpPr>
          <p:spPr>
            <a:xfrm>
              <a:off x="8982075" y="5598478"/>
              <a:ext cx="1876425" cy="792797"/>
            </a:xfrm>
            <a:prstGeom prst="line">
              <a:avLst/>
            </a:prstGeom>
            <a:ln w="57150"/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0D781F2D-0E32-5752-3DFA-3B6C0E01A983}"/>
              </a:ext>
            </a:extLst>
          </p:cNvPr>
          <p:cNvSpPr txBox="1"/>
          <p:nvPr/>
        </p:nvSpPr>
        <p:spPr>
          <a:xfrm>
            <a:off x="9181201" y="3869948"/>
            <a:ext cx="28964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dirty="0"/>
              <a:t>Jorge Martin at Misano</a:t>
            </a:r>
          </a:p>
          <a:p>
            <a:pPr algn="r"/>
            <a:r>
              <a:rPr lang="en-GB" dirty="0"/>
              <a:t>Image by Henry Cheal 2024</a:t>
            </a:r>
          </a:p>
        </p:txBody>
      </p:sp>
    </p:spTree>
    <p:extLst>
      <p:ext uri="{BB962C8B-B14F-4D97-AF65-F5344CB8AC3E}">
        <p14:creationId xmlns:p14="http://schemas.microsoft.com/office/powerpoint/2010/main" val="1720977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B13488-3052-EB92-5FCF-D779385A5E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B087F-6956-0F57-8690-C842492ED6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Aprilia RS660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Set up, mass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Tyres, engine and oils are at optimum temperature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logging devices will not be changed during the sessions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Track surface is consistent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Weather conditions did not affect rider behaviour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A509BCA-F989-0554-A8B4-5BE456B60366}"/>
              </a:ext>
            </a:extLst>
          </p:cNvPr>
          <p:cNvSpPr txBox="1">
            <a:spLocks/>
          </p:cNvSpPr>
          <p:nvPr/>
        </p:nvSpPr>
        <p:spPr>
          <a:xfrm>
            <a:off x="0" y="199390"/>
            <a:ext cx="12192000" cy="1104900"/>
          </a:xfrm>
          <a:prstGeom prst="rect">
            <a:avLst/>
          </a:prstGeom>
          <a:solidFill>
            <a:schemeClr val="accent4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Control Variables and Assumptions</a:t>
            </a:r>
          </a:p>
        </p:txBody>
      </p:sp>
      <p:pic>
        <p:nvPicPr>
          <p:cNvPr id="6" name="Picture 5" descr="UWTSD logo | Discover Dylan Thomas">
            <a:extLst>
              <a:ext uri="{FF2B5EF4-FFF2-40B4-BE49-F238E27FC236}">
                <a16:creationId xmlns:a16="http://schemas.microsoft.com/office/drawing/2014/main" id="{0B93A0D4-D72C-7CF2-1FCB-F5CA09CAD868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10672558" y="0"/>
            <a:ext cx="1519442" cy="608888"/>
          </a:xfrm>
          <a:prstGeom prst="rect">
            <a:avLst/>
          </a:prstGeom>
          <a:noFill/>
          <a:ln>
            <a:noFill/>
            <a:prstDash/>
          </a:ln>
        </p:spPr>
      </p:pic>
    </p:spTree>
    <p:extLst>
      <p:ext uri="{BB962C8B-B14F-4D97-AF65-F5344CB8AC3E}">
        <p14:creationId xmlns:p14="http://schemas.microsoft.com/office/powerpoint/2010/main" val="1938148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D65DCB-C0CF-EF16-BE87-F3D27FECF4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All quantitative data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Largely continuous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Comparison of suit data to rider data from VI-Grade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Comparison of real motorbike data to VI-Grade lap simulation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Relationship study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Parametric or non-parametric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C649E54-ACFB-861E-F225-A2F8F50CA432}"/>
              </a:ext>
            </a:extLst>
          </p:cNvPr>
          <p:cNvSpPr txBox="1">
            <a:spLocks/>
          </p:cNvSpPr>
          <p:nvPr/>
        </p:nvSpPr>
        <p:spPr>
          <a:xfrm>
            <a:off x="0" y="199390"/>
            <a:ext cx="12192000" cy="1104900"/>
          </a:xfrm>
          <a:prstGeom prst="rect">
            <a:avLst/>
          </a:prstGeom>
          <a:solidFill>
            <a:schemeClr val="accent4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Anticipated Results</a:t>
            </a:r>
          </a:p>
        </p:txBody>
      </p:sp>
      <p:pic>
        <p:nvPicPr>
          <p:cNvPr id="6" name="Picture 5" descr="UWTSD logo | Discover Dylan Thomas">
            <a:extLst>
              <a:ext uri="{FF2B5EF4-FFF2-40B4-BE49-F238E27FC236}">
                <a16:creationId xmlns:a16="http://schemas.microsoft.com/office/drawing/2014/main" id="{EAF5EA14-7142-6B90-21C0-21881838555F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10672558" y="0"/>
            <a:ext cx="1519442" cy="608888"/>
          </a:xfrm>
          <a:prstGeom prst="rect">
            <a:avLst/>
          </a:prstGeom>
          <a:noFill/>
          <a:ln>
            <a:noFill/>
            <a:prstDash/>
          </a:ln>
        </p:spPr>
      </p:pic>
    </p:spTree>
    <p:extLst>
      <p:ext uri="{BB962C8B-B14F-4D97-AF65-F5344CB8AC3E}">
        <p14:creationId xmlns:p14="http://schemas.microsoft.com/office/powerpoint/2010/main" val="31812296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15770D90-DF99-AEFB-9C20-B7B7BB4005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292237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0DAA2DE2-26A6-630C-E87D-5079E14D4960}"/>
              </a:ext>
            </a:extLst>
          </p:cNvPr>
          <p:cNvSpPr txBox="1">
            <a:spLocks/>
          </p:cNvSpPr>
          <p:nvPr/>
        </p:nvSpPr>
        <p:spPr>
          <a:xfrm>
            <a:off x="0" y="199390"/>
            <a:ext cx="12192000" cy="1104900"/>
          </a:xfrm>
          <a:prstGeom prst="rect">
            <a:avLst/>
          </a:prstGeom>
          <a:solidFill>
            <a:schemeClr val="accent4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	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 Constraints</a:t>
            </a:r>
          </a:p>
        </p:txBody>
      </p:sp>
      <p:pic>
        <p:nvPicPr>
          <p:cNvPr id="6" name="Picture 5" descr="UWTSD logo | Discover Dylan Thomas">
            <a:extLst>
              <a:ext uri="{FF2B5EF4-FFF2-40B4-BE49-F238E27FC236}">
                <a16:creationId xmlns:a16="http://schemas.microsoft.com/office/drawing/2014/main" id="{18AC0672-55D9-766A-B3B4-41D1332F8F0D}"/>
              </a:ext>
            </a:extLst>
          </p:cNvPr>
          <p:cNvPicPr/>
          <p:nvPr/>
        </p:nvPicPr>
        <p:blipFill>
          <a:blip r:embed="rId8"/>
          <a:srcRect/>
          <a:stretch>
            <a:fillRect/>
          </a:stretch>
        </p:blipFill>
        <p:spPr>
          <a:xfrm>
            <a:off x="10672558" y="0"/>
            <a:ext cx="1519442" cy="608888"/>
          </a:xfrm>
          <a:prstGeom prst="rect">
            <a:avLst/>
          </a:prstGeom>
          <a:noFill/>
          <a:ln>
            <a:noFill/>
            <a:prstDash/>
          </a:ln>
        </p:spPr>
      </p:pic>
    </p:spTree>
    <p:extLst>
      <p:ext uri="{BB962C8B-B14F-4D97-AF65-F5344CB8AC3E}">
        <p14:creationId xmlns:p14="http://schemas.microsoft.com/office/powerpoint/2010/main" val="17290308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FD5DF-F477-71FB-2F90-AE03C839D6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775" y="1787525"/>
            <a:ext cx="4886325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Practical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Responsible fuel usage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Safe disposal of chemicals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Academic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Conflict of Interest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Honesty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Academic Integrity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A78A672-364C-0F97-0783-4E632A60A8D2}"/>
              </a:ext>
            </a:extLst>
          </p:cNvPr>
          <p:cNvSpPr txBox="1">
            <a:spLocks/>
          </p:cNvSpPr>
          <p:nvPr/>
        </p:nvSpPr>
        <p:spPr>
          <a:xfrm>
            <a:off x="5895975" y="1787525"/>
            <a:ext cx="5419725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Assessment for track-based activities is covered by the university.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Considerations of risk mitigation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Practice safe working around the bikes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Clean workspace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Wearing steel toe shoes (PPE)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Safe handling of tools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DFCADF3-4BA7-93C2-59EF-CF80A0B05548}"/>
              </a:ext>
            </a:extLst>
          </p:cNvPr>
          <p:cNvSpPr txBox="1">
            <a:spLocks/>
          </p:cNvSpPr>
          <p:nvPr/>
        </p:nvSpPr>
        <p:spPr>
          <a:xfrm>
            <a:off x="0" y="199390"/>
            <a:ext cx="12192000" cy="1104900"/>
          </a:xfrm>
          <a:prstGeom prst="rect">
            <a:avLst/>
          </a:prstGeom>
          <a:solidFill>
            <a:schemeClr val="accent4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Ethics and Risk Assessment</a:t>
            </a:r>
          </a:p>
        </p:txBody>
      </p:sp>
      <p:pic>
        <p:nvPicPr>
          <p:cNvPr id="6" name="Picture 5" descr="UWTSD logo | Discover Dylan Thomas">
            <a:extLst>
              <a:ext uri="{FF2B5EF4-FFF2-40B4-BE49-F238E27FC236}">
                <a16:creationId xmlns:a16="http://schemas.microsoft.com/office/drawing/2014/main" id="{B5031849-A803-B661-C8DD-41503C8D8FE0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10672558" y="0"/>
            <a:ext cx="1519442" cy="608888"/>
          </a:xfrm>
          <a:prstGeom prst="rect">
            <a:avLst/>
          </a:prstGeom>
          <a:noFill/>
          <a:ln>
            <a:noFill/>
            <a:prstDash/>
          </a:ln>
        </p:spPr>
      </p:pic>
    </p:spTree>
    <p:extLst>
      <p:ext uri="{BB962C8B-B14F-4D97-AF65-F5344CB8AC3E}">
        <p14:creationId xmlns:p14="http://schemas.microsoft.com/office/powerpoint/2010/main" val="1186297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E5A68-C0DD-71C1-478C-AA7D4E587B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218" y="1541416"/>
            <a:ext cx="11364686" cy="531658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Aprilia (2026)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RS 660.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https://www.aprilia.com/gb_EN/models/rs-660/</a:t>
            </a:r>
            <a:endParaRPr lang="en-GB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Bartolozzi, M.,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Boubezoul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A., Bouaziz, S., Savino, G.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Espié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S. (2023) 'Understanding the behaviour of motorcycle riders: An objective investigation of riding style and capability',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Transportation Research Interdisciplinary Perspectives,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22, pp. 100971.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https://doi.org/10.1016/j.trip.2023.100971</a:t>
            </a:r>
            <a:endParaRPr lang="en-GB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Cossalter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V., Doria, A., Lot, R. and Maso, M. (2006) 'A motorcycle riding simulator for assessing the riding ability and for testing rider assistance systems',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</a:t>
            </a:r>
          </a:p>
          <a:p>
            <a:pPr marL="0" indent="0">
              <a:buNone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Kooijman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J.D.G. and Schwab, A.L. (2013) 'A review on bicycle and motorcycle rider control with a perspective on handling qualities',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Vehicle System Dynamics,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51(11), pp. 1722–1764.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https://doi.org/10.1080/00423114.2013.824990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Kuroiwa, O., Baba, M. and Nakata, N. (1995) 'Study of motorcycle handling characteristics and rider feeling during lane change',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https://doi.org/https://doi.org/10.4271/950200</a:t>
            </a:r>
            <a:endParaRPr lang="en-GB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Sharp, R. (2010) 'Stability, control and steering responses of motorcycles', 35, pp. 291–318.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https://doi.org/10.1076/vesd.35.4.291.2042</a:t>
            </a:r>
            <a:endParaRPr lang="en-GB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Sun, H., Yan, Y., Liu, J., Liu, X., Zhang, L. and Shi, C. (2025) 'Evaluation of motorcycles’ handling and stability under slalom conditions', 13(198)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https://doi.org/https://www.mdpi.com/2075-1702/13/3/198</a:t>
            </a:r>
            <a:endParaRPr lang="en-GB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Zhu, S., Murakami, S. and Nishimura, H. (2012) 'Motion analysis of a motorcycle taking into account the rider's effects',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Vehicle System Dynamics,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50(8), pp. 1225–1245.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https://doi.org/10.1080/00423114.2012.660166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1C028EF-3C12-79D0-1F59-1F7E014F6A09}"/>
              </a:ext>
            </a:extLst>
          </p:cNvPr>
          <p:cNvSpPr txBox="1">
            <a:spLocks/>
          </p:cNvSpPr>
          <p:nvPr/>
        </p:nvSpPr>
        <p:spPr>
          <a:xfrm>
            <a:off x="0" y="199390"/>
            <a:ext cx="12192000" cy="1104900"/>
          </a:xfrm>
          <a:prstGeom prst="rect">
            <a:avLst/>
          </a:prstGeom>
          <a:solidFill>
            <a:schemeClr val="accent4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pic>
        <p:nvPicPr>
          <p:cNvPr id="11" name="Picture 10" descr="UWTSD logo | Discover Dylan Thomas">
            <a:extLst>
              <a:ext uri="{FF2B5EF4-FFF2-40B4-BE49-F238E27FC236}">
                <a16:creationId xmlns:a16="http://schemas.microsoft.com/office/drawing/2014/main" id="{EBC152A3-F4EF-2328-35EC-068E9C2DF477}"/>
              </a:ext>
            </a:extLst>
          </p:cNvPr>
          <p:cNvPicPr/>
          <p:nvPr/>
        </p:nvPicPr>
        <p:blipFill>
          <a:blip r:embed="rId10"/>
          <a:srcRect/>
          <a:stretch>
            <a:fillRect/>
          </a:stretch>
        </p:blipFill>
        <p:spPr>
          <a:xfrm>
            <a:off x="10672558" y="0"/>
            <a:ext cx="1519442" cy="608888"/>
          </a:xfrm>
          <a:prstGeom prst="rect">
            <a:avLst/>
          </a:prstGeom>
          <a:noFill/>
          <a:ln>
            <a:noFill/>
            <a:prstDash/>
          </a:ln>
        </p:spPr>
      </p:pic>
    </p:spTree>
    <p:extLst>
      <p:ext uri="{BB962C8B-B14F-4D97-AF65-F5344CB8AC3E}">
        <p14:creationId xmlns:p14="http://schemas.microsoft.com/office/powerpoint/2010/main" val="20891417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9" ma:contentTypeDescription="Create a new document." ma:contentTypeScope="" ma:versionID="ccccb8e3c503e22a65039c706e3cca28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9d6913d768719243b46d2f251474b107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F0D856A-1C35-4A0B-A77F-3EC02CA907AB}">
  <ds:schemaRefs>
    <ds:schemaRef ds:uri="http://purl.org/dc/dcmitype/"/>
    <ds:schemaRef ds:uri="b4f9f7ee-5770-4a14-8925-17f3d16e50b7"/>
    <ds:schemaRef ds:uri="http://schemas.microsoft.com/office/infopath/2007/PartnerControls"/>
    <ds:schemaRef ds:uri="http://schemas.microsoft.com/office/2006/documentManagement/types"/>
    <ds:schemaRef ds:uri="http://www.w3.org/XML/1998/namespace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457AC599-4D1F-479B-8550-8CD9300B22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704CEE3-2696-4FCA-AA42-612C1E79E1C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629</TotalTime>
  <Words>1157</Words>
  <Application>Microsoft Office PowerPoint</Application>
  <PresentationFormat>Widescreen</PresentationFormat>
  <Paragraphs>184</Paragraphs>
  <Slides>15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Arabic Typesetting</vt:lpstr>
      <vt:lpstr>Arial</vt:lpstr>
      <vt:lpstr>Calibri</vt:lpstr>
      <vt:lpstr>office theme</vt:lpstr>
      <vt:lpstr>Tuning the VI-Grade Rider Model to Accurately Simulate Motorbike Racer Behavior to Achieve Realistic Simulations of Racing Laps</vt:lpstr>
      <vt:lpstr> 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Freya Davis-Nunnick (2204780)</cp:lastModifiedBy>
  <cp:revision>24</cp:revision>
  <dcterms:created xsi:type="dcterms:W3CDTF">2026-02-28T20:33:11Z</dcterms:created>
  <dcterms:modified xsi:type="dcterms:W3CDTF">2026-03-23T21:49:05Z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