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5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11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10/10/2019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SJYW5007</a:t>
            </a:r>
            <a:endParaRPr lang="en-GB" dirty="0"/>
          </a:p>
        </p:txBody>
      </p:sp>
      <p:sp>
        <p:nvSpPr>
          <p:cNvPr id="3" name="Subtitle 2"/>
          <p:cNvSpPr>
            <a:spLocks noGrp="1"/>
          </p:cNvSpPr>
          <p:nvPr>
            <p:ph type="subTitle" idx="1"/>
          </p:nvPr>
        </p:nvSpPr>
        <p:spPr/>
        <p:txBody>
          <a:bodyPr/>
          <a:lstStyle/>
          <a:p>
            <a:r>
              <a:rPr lang="en-GB" dirty="0" smtClean="0"/>
              <a:t>Reflecting on and Researching Youth Work Practice</a:t>
            </a:r>
            <a:endParaRPr lang="en-GB" dirty="0"/>
          </a:p>
        </p:txBody>
      </p:sp>
    </p:spTree>
    <p:extLst>
      <p:ext uri="{BB962C8B-B14F-4D97-AF65-F5344CB8AC3E}">
        <p14:creationId xmlns:p14="http://schemas.microsoft.com/office/powerpoint/2010/main" val="1313476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Article</a:t>
            </a:r>
            <a:endParaRPr lang="en-GB" dirty="0"/>
          </a:p>
        </p:txBody>
      </p:sp>
      <p:sp>
        <p:nvSpPr>
          <p:cNvPr id="3" name="Content Placeholder 2"/>
          <p:cNvSpPr>
            <a:spLocks noGrp="1"/>
          </p:cNvSpPr>
          <p:nvPr>
            <p:ph idx="1"/>
          </p:nvPr>
        </p:nvSpPr>
        <p:spPr/>
        <p:txBody>
          <a:bodyPr/>
          <a:lstStyle/>
          <a:p>
            <a:r>
              <a:rPr lang="en-GB" dirty="0" smtClean="0"/>
              <a:t>Feedback</a:t>
            </a:r>
            <a:endParaRPr lang="en-GB" dirty="0"/>
          </a:p>
        </p:txBody>
      </p:sp>
    </p:spTree>
    <p:extLst>
      <p:ext uri="{BB962C8B-B14F-4D97-AF65-F5344CB8AC3E}">
        <p14:creationId xmlns:p14="http://schemas.microsoft.com/office/powerpoint/2010/main" val="4102682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846668"/>
          </a:xfrm>
        </p:spPr>
        <p:txBody>
          <a:bodyPr/>
          <a:lstStyle/>
          <a:p>
            <a:r>
              <a:rPr lang="en-GB" dirty="0" smtClean="0"/>
              <a:t>Writing Your Critical Review</a:t>
            </a:r>
            <a:endParaRPr lang="en-GB" dirty="0"/>
          </a:p>
        </p:txBody>
      </p:sp>
      <p:sp>
        <p:nvSpPr>
          <p:cNvPr id="3" name="Content Placeholder 2"/>
          <p:cNvSpPr>
            <a:spLocks noGrp="1"/>
          </p:cNvSpPr>
          <p:nvPr>
            <p:ph idx="1"/>
          </p:nvPr>
        </p:nvSpPr>
        <p:spPr>
          <a:xfrm>
            <a:off x="1295401" y="1828801"/>
            <a:ext cx="9601196" cy="5029199"/>
          </a:xfrm>
        </p:spPr>
        <p:txBody>
          <a:bodyPr>
            <a:normAutofit/>
          </a:bodyPr>
          <a:lstStyle/>
          <a:p>
            <a:r>
              <a:rPr lang="en-GB" sz="2000" dirty="0" smtClean="0"/>
              <a:t>Introduction – remember with every academic assessment you need to include an introduction, main body and conclusion.</a:t>
            </a:r>
          </a:p>
          <a:p>
            <a:r>
              <a:rPr lang="en-GB" sz="2000" dirty="0" smtClean="0"/>
              <a:t>You may like to include headings within your critical review so that you are addressing each component necessary. You could keep these in your draft submission and take them out before submitting. </a:t>
            </a:r>
          </a:p>
          <a:p>
            <a:r>
              <a:rPr lang="en-GB" sz="2000" dirty="0" smtClean="0"/>
              <a:t>For example</a:t>
            </a:r>
          </a:p>
          <a:p>
            <a:pPr lvl="1"/>
            <a:r>
              <a:rPr lang="en-GB" sz="1600" dirty="0" smtClean="0"/>
              <a:t>Introduction						</a:t>
            </a:r>
          </a:p>
          <a:p>
            <a:pPr lvl="1"/>
            <a:r>
              <a:rPr lang="en-GB" sz="1600" dirty="0" smtClean="0"/>
              <a:t>Summary</a:t>
            </a:r>
          </a:p>
          <a:p>
            <a:pPr lvl="1"/>
            <a:r>
              <a:rPr lang="en-GB" sz="1600" dirty="0" smtClean="0"/>
              <a:t>Article Strengths</a:t>
            </a:r>
          </a:p>
          <a:p>
            <a:pPr lvl="1"/>
            <a:r>
              <a:rPr lang="en-GB" sz="1600" dirty="0" smtClean="0"/>
              <a:t>Article Weaknesses</a:t>
            </a:r>
          </a:p>
          <a:p>
            <a:pPr lvl="1"/>
            <a:r>
              <a:rPr lang="en-GB" sz="1600" dirty="0" smtClean="0"/>
              <a:t>Methodology and Methods Used</a:t>
            </a:r>
          </a:p>
          <a:p>
            <a:pPr lvl="1"/>
            <a:r>
              <a:rPr lang="en-GB" sz="1600" dirty="0" smtClean="0"/>
              <a:t>Ethics of the Study and the Conclusion</a:t>
            </a:r>
            <a:endParaRPr lang="en-GB" sz="2400" dirty="0" smtClean="0"/>
          </a:p>
          <a:p>
            <a:pPr lvl="1"/>
            <a:endParaRPr lang="en-GB" dirty="0" smtClean="0"/>
          </a:p>
          <a:p>
            <a:pPr lvl="1"/>
            <a:endParaRPr lang="en-GB" dirty="0"/>
          </a:p>
        </p:txBody>
      </p:sp>
    </p:spTree>
    <p:extLst>
      <p:ext uri="{BB962C8B-B14F-4D97-AF65-F5344CB8AC3E}">
        <p14:creationId xmlns:p14="http://schemas.microsoft.com/office/powerpoint/2010/main" val="2527459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br>
              <a:rPr lang="en-GB" dirty="0" smtClean="0"/>
            </a:br>
            <a:r>
              <a:rPr lang="en-GB" dirty="0" smtClean="0"/>
              <a:t>Example</a:t>
            </a:r>
            <a:endParaRPr lang="en-GB" dirty="0"/>
          </a:p>
        </p:txBody>
      </p:sp>
      <p:sp>
        <p:nvSpPr>
          <p:cNvPr id="3" name="Content Placeholder 2"/>
          <p:cNvSpPr>
            <a:spLocks noGrp="1"/>
          </p:cNvSpPr>
          <p:nvPr>
            <p:ph idx="1"/>
          </p:nvPr>
        </p:nvSpPr>
        <p:spPr/>
        <p:txBody>
          <a:bodyPr/>
          <a:lstStyle/>
          <a:p>
            <a:r>
              <a:rPr lang="en-GB" dirty="0"/>
              <a:t>In this critical review of a Journal Article, the author will look at a research article by Anna </a:t>
            </a:r>
            <a:r>
              <a:rPr lang="en-GB" dirty="0" err="1"/>
              <a:t>Chiumento</a:t>
            </a:r>
            <a:r>
              <a:rPr lang="en-GB" dirty="0"/>
              <a:t>, </a:t>
            </a:r>
            <a:r>
              <a:rPr lang="en-GB" dirty="0" err="1"/>
              <a:t>Ipshita</a:t>
            </a:r>
            <a:r>
              <a:rPr lang="en-GB" dirty="0"/>
              <a:t> Mukherjee, Jaya </a:t>
            </a:r>
            <a:r>
              <a:rPr lang="en-GB" dirty="0" err="1"/>
              <a:t>Chandna</a:t>
            </a:r>
            <a:r>
              <a:rPr lang="en-GB" dirty="0"/>
              <a:t>, Carl Dutton, </a:t>
            </a:r>
            <a:r>
              <a:rPr lang="en-GB" dirty="0" err="1"/>
              <a:t>Atif</a:t>
            </a:r>
            <a:r>
              <a:rPr lang="en-GB" dirty="0"/>
              <a:t> Rahman and Katie Bristow (2018). The main purpose of the Journal Article is to assess the young people’s mental well-being and identify shared themes of wellbeing among young people, in a pre and post intervention approach as well as asses the effectiveness, strengths and weaknesses of the evaluation methods and evaluation framework used throughout the research. </a:t>
            </a:r>
          </a:p>
          <a:p>
            <a:pPr marL="0" indent="0">
              <a:buNone/>
            </a:pPr>
            <a:endParaRPr lang="en-GB" dirty="0"/>
          </a:p>
        </p:txBody>
      </p:sp>
    </p:spTree>
    <p:extLst>
      <p:ext uri="{BB962C8B-B14F-4D97-AF65-F5344CB8AC3E}">
        <p14:creationId xmlns:p14="http://schemas.microsoft.com/office/powerpoint/2010/main" val="2141589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Another Example</a:t>
            </a:r>
            <a:endParaRPr lang="en-GB" dirty="0"/>
          </a:p>
        </p:txBody>
      </p:sp>
      <p:sp>
        <p:nvSpPr>
          <p:cNvPr id="6" name="Content Placeholder 5"/>
          <p:cNvSpPr>
            <a:spLocks noGrp="1"/>
          </p:cNvSpPr>
          <p:nvPr>
            <p:ph idx="1"/>
          </p:nvPr>
        </p:nvSpPr>
        <p:spPr/>
        <p:txBody>
          <a:bodyPr>
            <a:normAutofit lnSpcReduction="10000"/>
          </a:bodyPr>
          <a:lstStyle/>
          <a:p>
            <a:r>
              <a:rPr lang="en-GB" dirty="0"/>
              <a:t>The purpose of this critical review is to critically consider the strength and weaknesses of the research article, with a primary focus on the methods, methodology and ethics used during the study.</a:t>
            </a:r>
          </a:p>
          <a:p>
            <a:r>
              <a:rPr lang="en-GB" dirty="0"/>
              <a:t>The author of this critical review would like to note their own bias, as they have a proactive stance on the benefits of outdoor education. This is due to their personal experiences, as a parent having lived abroad in a country heavily structured on outdoor experiences, regarding holistic development, as well as their own outdoor experiences as a young person during the nineteen seventies and nineteen eighties</a:t>
            </a:r>
            <a:endParaRPr lang="en-GB" dirty="0"/>
          </a:p>
        </p:txBody>
      </p:sp>
    </p:spTree>
    <p:extLst>
      <p:ext uri="{BB962C8B-B14F-4D97-AF65-F5344CB8AC3E}">
        <p14:creationId xmlns:p14="http://schemas.microsoft.com/office/powerpoint/2010/main" val="2868837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Provide a Summary of the Article</a:t>
            </a:r>
            <a:br>
              <a:rPr lang="en-GB" dirty="0" smtClean="0"/>
            </a:br>
            <a:r>
              <a:rPr lang="en-GB" dirty="0" smtClean="0"/>
              <a:t>in the Main Body of the Review</a:t>
            </a:r>
            <a:endParaRPr lang="en-GB" dirty="0"/>
          </a:p>
        </p:txBody>
      </p:sp>
      <p:sp>
        <p:nvSpPr>
          <p:cNvPr id="3" name="Content Placeholder 2"/>
          <p:cNvSpPr>
            <a:spLocks noGrp="1"/>
          </p:cNvSpPr>
          <p:nvPr>
            <p:ph idx="1"/>
          </p:nvPr>
        </p:nvSpPr>
        <p:spPr/>
        <p:txBody>
          <a:bodyPr/>
          <a:lstStyle/>
          <a:p>
            <a:r>
              <a:rPr lang="en-GB" dirty="0"/>
              <a:t>The pilot study ‘A Haven of Greenspace’ (</a:t>
            </a:r>
            <a:r>
              <a:rPr lang="en-GB" dirty="0" err="1"/>
              <a:t>Chiumento</a:t>
            </a:r>
            <a:r>
              <a:rPr lang="en-GB" dirty="0"/>
              <a:t> </a:t>
            </a:r>
            <a:r>
              <a:rPr lang="en-GB" i="1" dirty="0"/>
              <a:t>et al. </a:t>
            </a:r>
            <a:r>
              <a:rPr lang="en-GB" dirty="0"/>
              <a:t>2018), is of a Social Therapeutic Horticultural nature. Engagement in Social Therapeutic Horticulture activities over a set period of time is seen to improve social interaction especially with participants experiencing mental health problems, physical disabilities and learning disabilities (</a:t>
            </a:r>
            <a:r>
              <a:rPr lang="en-GB" dirty="0" err="1"/>
              <a:t>Sempik</a:t>
            </a:r>
            <a:r>
              <a:rPr lang="en-GB" dirty="0"/>
              <a:t>, </a:t>
            </a:r>
            <a:r>
              <a:rPr lang="en-GB" dirty="0" err="1"/>
              <a:t>Rickhuss</a:t>
            </a:r>
            <a:r>
              <a:rPr lang="en-GB" dirty="0"/>
              <a:t> and Beeston, 2014), by helping to relieve stress, encouraging relaxation which therefore promotes well-being for participants as well as feeling valued and empowered (Aldridge and </a:t>
            </a:r>
            <a:r>
              <a:rPr lang="en-GB" dirty="0" err="1"/>
              <a:t>Sempik</a:t>
            </a:r>
            <a:r>
              <a:rPr lang="en-GB" dirty="0"/>
              <a:t>, 2005). </a:t>
            </a:r>
          </a:p>
          <a:p>
            <a:endParaRPr lang="en-GB" dirty="0"/>
          </a:p>
        </p:txBody>
      </p:sp>
    </p:spTree>
    <p:extLst>
      <p:ext uri="{BB962C8B-B14F-4D97-AF65-F5344CB8AC3E}">
        <p14:creationId xmlns:p14="http://schemas.microsoft.com/office/powerpoint/2010/main" val="3426100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considerations for the main Body?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Talk about the Five Ways of Wellbeing</a:t>
            </a:r>
          </a:p>
          <a:p>
            <a:r>
              <a:rPr lang="en-GB" dirty="0" smtClean="0"/>
              <a:t>Other evidence from articles to compare and contrast the subject content</a:t>
            </a:r>
          </a:p>
          <a:p>
            <a:r>
              <a:rPr lang="en-GB" dirty="0" smtClean="0"/>
              <a:t>Methods used and approaches with young people</a:t>
            </a:r>
          </a:p>
          <a:p>
            <a:r>
              <a:rPr lang="en-GB" dirty="0" smtClean="0"/>
              <a:t>Background to the study for example – the young peoples age, how many schools involved in the study, same school, how where these young people chosen, was it voluntary participation and timings? </a:t>
            </a:r>
          </a:p>
          <a:p>
            <a:r>
              <a:rPr lang="en-GB" dirty="0" smtClean="0"/>
              <a:t>Any themes identified?</a:t>
            </a:r>
          </a:p>
          <a:p>
            <a:r>
              <a:rPr lang="en-GB" dirty="0" smtClean="0"/>
              <a:t>Think about youth work theory. </a:t>
            </a:r>
          </a:p>
          <a:p>
            <a:r>
              <a:rPr lang="en-GB" dirty="0" smtClean="0"/>
              <a:t>Evaluation of the research</a:t>
            </a:r>
            <a:endParaRPr lang="en-GB" dirty="0"/>
          </a:p>
        </p:txBody>
      </p:sp>
    </p:spTree>
    <p:extLst>
      <p:ext uri="{BB962C8B-B14F-4D97-AF65-F5344CB8AC3E}">
        <p14:creationId xmlns:p14="http://schemas.microsoft.com/office/powerpoint/2010/main" val="2216978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36600"/>
            <a:ext cx="9601196" cy="1676400"/>
          </a:xfrm>
        </p:spPr>
        <p:txBody>
          <a:bodyPr>
            <a:normAutofit fontScale="90000"/>
          </a:bodyPr>
          <a:lstStyle/>
          <a:p>
            <a:r>
              <a:rPr lang="en-GB" dirty="0" smtClean="0"/>
              <a:t>Evaluation of the Critical Review</a:t>
            </a:r>
            <a:br>
              <a:rPr lang="en-GB" dirty="0" smtClean="0"/>
            </a:br>
            <a:r>
              <a:rPr lang="en-GB" dirty="0" smtClean="0"/>
              <a:t>Main Body of the Review</a:t>
            </a:r>
            <a:br>
              <a:rPr lang="en-GB" dirty="0" smtClean="0"/>
            </a:br>
            <a:r>
              <a:rPr lang="en-GB" dirty="0" smtClean="0"/>
              <a:t>Example</a:t>
            </a:r>
            <a:endParaRPr lang="en-GB" dirty="0"/>
          </a:p>
        </p:txBody>
      </p:sp>
      <p:sp>
        <p:nvSpPr>
          <p:cNvPr id="3" name="Content Placeholder 2"/>
          <p:cNvSpPr>
            <a:spLocks noGrp="1"/>
          </p:cNvSpPr>
          <p:nvPr>
            <p:ph idx="1"/>
          </p:nvPr>
        </p:nvSpPr>
        <p:spPr/>
        <p:txBody>
          <a:bodyPr/>
          <a:lstStyle/>
          <a:p>
            <a:r>
              <a:rPr lang="en-GB" dirty="0"/>
              <a:t>To bring clarity to the purpose of this critical review, it is important to define the differences between method and methodology. Methods are tools and variations of approaches to research and data gathering, whereas, methodology is more about the reasoning as to why certain methods were chosen for research effectiveness (Clough and </a:t>
            </a:r>
            <a:r>
              <a:rPr lang="en-GB" dirty="0" err="1"/>
              <a:t>Nutbrown</a:t>
            </a:r>
            <a:r>
              <a:rPr lang="en-GB" dirty="0"/>
              <a:t> </a:t>
            </a:r>
            <a:r>
              <a:rPr lang="en-GB" i="1" dirty="0"/>
              <a:t>cited in </a:t>
            </a:r>
            <a:r>
              <a:rPr lang="en-GB" dirty="0"/>
              <a:t>Gabriel, 2011).</a:t>
            </a:r>
          </a:p>
          <a:p>
            <a:endParaRPr lang="en-GB" dirty="0"/>
          </a:p>
        </p:txBody>
      </p:sp>
    </p:spTree>
    <p:extLst>
      <p:ext uri="{BB962C8B-B14F-4D97-AF65-F5344CB8AC3E}">
        <p14:creationId xmlns:p14="http://schemas.microsoft.com/office/powerpoint/2010/main" val="1791356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using other articles</a:t>
            </a:r>
            <a:endParaRPr lang="en-GB" dirty="0"/>
          </a:p>
        </p:txBody>
      </p:sp>
      <p:sp>
        <p:nvSpPr>
          <p:cNvPr id="3" name="Content Placeholder 2"/>
          <p:cNvSpPr>
            <a:spLocks noGrp="1"/>
          </p:cNvSpPr>
          <p:nvPr>
            <p:ph idx="1"/>
          </p:nvPr>
        </p:nvSpPr>
        <p:spPr/>
        <p:txBody>
          <a:bodyPr/>
          <a:lstStyle/>
          <a:p>
            <a:r>
              <a:rPr lang="en-GB" dirty="0"/>
              <a:t>According to an article in The Guardian by Carrington (2016), three quarters of children living in Great Britain are spending less time outdoors than prison inmates, with a fifth of children on an average day not playing outdoors. Additionally, it has been documented that children and young people are not experiencing enough time outdoors in natural environments such as playing in parks, forests and other green spaces, commonly due to the increase in digital technology enticing young people and children to stay indoors.</a:t>
            </a:r>
            <a:endParaRPr lang="en-GB" dirty="0"/>
          </a:p>
        </p:txBody>
      </p:sp>
    </p:spTree>
    <p:extLst>
      <p:ext uri="{BB962C8B-B14F-4D97-AF65-F5344CB8AC3E}">
        <p14:creationId xmlns:p14="http://schemas.microsoft.com/office/powerpoint/2010/main" val="2543722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of the Study</a:t>
            </a:r>
            <a:endParaRPr lang="en-GB" dirty="0"/>
          </a:p>
        </p:txBody>
      </p:sp>
      <p:sp>
        <p:nvSpPr>
          <p:cNvPr id="3" name="Content Placeholder 2"/>
          <p:cNvSpPr>
            <a:spLocks noGrp="1"/>
          </p:cNvSpPr>
          <p:nvPr>
            <p:ph idx="1"/>
          </p:nvPr>
        </p:nvSpPr>
        <p:spPr/>
        <p:txBody>
          <a:bodyPr/>
          <a:lstStyle/>
          <a:p>
            <a:r>
              <a:rPr lang="en-GB" dirty="0" smtClean="0"/>
              <a:t>Group work</a:t>
            </a:r>
            <a:endParaRPr lang="en-GB" dirty="0"/>
          </a:p>
        </p:txBody>
      </p:sp>
    </p:spTree>
    <p:extLst>
      <p:ext uri="{BB962C8B-B14F-4D97-AF65-F5344CB8AC3E}">
        <p14:creationId xmlns:p14="http://schemas.microsoft.com/office/powerpoint/2010/main" val="582447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a:t>In conclusion, this critical review has critically considered the strength and weaknesses of the research article, with a focus on the methodology and methods used. The essay has briefly looked at the ethics of the study, differentiated method and methodology, and discussed the pros and cons of the article’s approaches.</a:t>
            </a:r>
          </a:p>
          <a:p>
            <a:endParaRPr lang="en-GB" dirty="0"/>
          </a:p>
        </p:txBody>
      </p:sp>
    </p:spTree>
    <p:extLst>
      <p:ext uri="{BB962C8B-B14F-4D97-AF65-F5344CB8AC3E}">
        <p14:creationId xmlns:p14="http://schemas.microsoft.com/office/powerpoint/2010/main" val="2956691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as Research</a:t>
            </a:r>
            <a:endParaRPr lang="en-GB" dirty="0"/>
          </a:p>
        </p:txBody>
      </p:sp>
      <p:sp>
        <p:nvSpPr>
          <p:cNvPr id="3" name="Content Placeholder 2"/>
          <p:cNvSpPr>
            <a:spLocks noGrp="1"/>
          </p:cNvSpPr>
          <p:nvPr>
            <p:ph idx="1"/>
          </p:nvPr>
        </p:nvSpPr>
        <p:spPr/>
        <p:txBody>
          <a:bodyPr/>
          <a:lstStyle/>
          <a:p>
            <a:r>
              <a:rPr lang="en-GB" dirty="0"/>
              <a:t>Kate </a:t>
            </a:r>
            <a:r>
              <a:rPr lang="en-GB" dirty="0" err="1"/>
              <a:t>Sapin</a:t>
            </a:r>
            <a:r>
              <a:rPr lang="en-GB" dirty="0"/>
              <a:t> has suggested in her book Essential Skills for Youth Work Practice (</a:t>
            </a:r>
            <a:r>
              <a:rPr lang="en-GB" dirty="0" err="1"/>
              <a:t>Sapin</a:t>
            </a:r>
            <a:r>
              <a:rPr lang="en-GB" dirty="0"/>
              <a:t>, 2013), that ‘most (Youth Work) projects will involve some form of research, the type of research will depend on the information that is needed and at what stage the research is being undertaken’ (</a:t>
            </a:r>
            <a:r>
              <a:rPr lang="en-GB" dirty="0" err="1"/>
              <a:t>Sapin</a:t>
            </a:r>
            <a:r>
              <a:rPr lang="en-GB" dirty="0"/>
              <a:t>, 2013: 168).</a:t>
            </a:r>
          </a:p>
          <a:p>
            <a:endParaRPr lang="en-GB" dirty="0"/>
          </a:p>
        </p:txBody>
      </p:sp>
    </p:spTree>
    <p:extLst>
      <p:ext uri="{BB962C8B-B14F-4D97-AF65-F5344CB8AC3E}">
        <p14:creationId xmlns:p14="http://schemas.microsoft.com/office/powerpoint/2010/main" val="3540423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Some of the many links between research and Youth Work are spelled out explicitly in the National Occupational Standards for Youth Work, specifically in standards YW23 ‘Investigate the needs of young people and the community in relation to youth work’ (LSIS, 2012: 14), but also implicitly in other standards including ‘initiate, build and maintain purposeful relationships with young people’, ‘engage with communities to promote the interests and contributions of young people’, and ‘support young people to identify and achieve aims’, ‘identify and secure funding and resources for youth work’ (LSIS, 2012: 14).  </a:t>
            </a:r>
            <a:endParaRPr lang="en-GB" dirty="0" smtClean="0"/>
          </a:p>
          <a:p>
            <a:r>
              <a:rPr lang="en-GB" dirty="0" smtClean="0"/>
              <a:t>In </a:t>
            </a:r>
            <a:r>
              <a:rPr lang="en-GB" dirty="0"/>
              <a:t>fact most of the national occupational standards are underpinned by knowledge and understanding that can be enhanced through sound research.  </a:t>
            </a:r>
          </a:p>
          <a:p>
            <a:endParaRPr lang="en-GB" dirty="0"/>
          </a:p>
        </p:txBody>
      </p:sp>
    </p:spTree>
    <p:extLst>
      <p:ext uri="{BB962C8B-B14F-4D97-AF65-F5344CB8AC3E}">
        <p14:creationId xmlns:p14="http://schemas.microsoft.com/office/powerpoint/2010/main" val="3250617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err="1"/>
              <a:t>Sapin</a:t>
            </a:r>
            <a:r>
              <a:rPr lang="en-GB" dirty="0"/>
              <a:t> (2013: 168 </a:t>
            </a:r>
            <a:r>
              <a:rPr lang="en-GB" dirty="0" err="1"/>
              <a:t>ff</a:t>
            </a:r>
            <a:r>
              <a:rPr lang="en-GB" dirty="0"/>
              <a:t>) advocates for types of research which include:</a:t>
            </a:r>
          </a:p>
          <a:p>
            <a:pPr lvl="0"/>
            <a:r>
              <a:rPr lang="en-GB" dirty="0"/>
              <a:t>Exploratory research – finding out about something unknown</a:t>
            </a:r>
          </a:p>
          <a:p>
            <a:pPr lvl="0"/>
            <a:r>
              <a:rPr lang="en-GB" dirty="0"/>
              <a:t>Feasibility study – identifying whether a project or intervention will work</a:t>
            </a:r>
          </a:p>
          <a:p>
            <a:pPr lvl="0"/>
            <a:r>
              <a:rPr lang="en-GB" dirty="0"/>
              <a:t>Baseline research – establishing a starting point for comparison during and at the end of a project or intervention</a:t>
            </a:r>
          </a:p>
          <a:p>
            <a:pPr lvl="0"/>
            <a:r>
              <a:rPr lang="en-GB" dirty="0"/>
              <a:t>Experimental research – trying out something new and analysing and evaluating its effects</a:t>
            </a:r>
          </a:p>
          <a:p>
            <a:pPr lvl="0"/>
            <a:r>
              <a:rPr lang="en-GB" dirty="0"/>
              <a:t>Evaluation – identifying the outcomes, quality and effectiveness of a project or intervention to identify ways to improve its effectiveness or appropriateness</a:t>
            </a:r>
          </a:p>
          <a:p>
            <a:pPr marL="0" indent="0">
              <a:buNone/>
            </a:pPr>
            <a:endParaRPr lang="en-GB" dirty="0"/>
          </a:p>
        </p:txBody>
      </p:sp>
    </p:spTree>
    <p:extLst>
      <p:ext uri="{BB962C8B-B14F-4D97-AF65-F5344CB8AC3E}">
        <p14:creationId xmlns:p14="http://schemas.microsoft.com/office/powerpoint/2010/main" val="3062365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Good practice in Youth Work is informed by a commitment to Children’s Rights and principles of empowerment and participation.  One of the ways that Youth Workers can implement this approach is through involving young people as partners in the research process.  For example </a:t>
            </a:r>
            <a:r>
              <a:rPr lang="en-GB" dirty="0" err="1"/>
              <a:t>Sapin</a:t>
            </a:r>
            <a:r>
              <a:rPr lang="en-GB" dirty="0"/>
              <a:t> again offers some types of research with young people:</a:t>
            </a:r>
          </a:p>
          <a:p>
            <a:endParaRPr lang="en-GB" dirty="0"/>
          </a:p>
        </p:txBody>
      </p:sp>
    </p:spTree>
    <p:extLst>
      <p:ext uri="{BB962C8B-B14F-4D97-AF65-F5344CB8AC3E}">
        <p14:creationId xmlns:p14="http://schemas.microsoft.com/office/powerpoint/2010/main" val="2686834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pPr lvl="0"/>
            <a:r>
              <a:rPr lang="en-GB" dirty="0"/>
              <a:t>Peer-led research – where young people manage the project</a:t>
            </a:r>
          </a:p>
          <a:p>
            <a:pPr lvl="0"/>
            <a:r>
              <a:rPr lang="en-GB" dirty="0"/>
              <a:t>Peer research – young people representing the target group are the researchers</a:t>
            </a:r>
          </a:p>
          <a:p>
            <a:pPr lvl="0"/>
            <a:r>
              <a:rPr lang="en-GB" dirty="0"/>
              <a:t>Participatory or emancipatory research – young people as managers and researchers</a:t>
            </a:r>
          </a:p>
          <a:p>
            <a:pPr lvl="0"/>
            <a:r>
              <a:rPr lang="en-GB" dirty="0"/>
              <a:t>Action research – young people carry out research alongside youth workers</a:t>
            </a:r>
          </a:p>
          <a:p>
            <a:pPr lvl="0"/>
            <a:r>
              <a:rPr lang="en-GB" dirty="0"/>
              <a:t>Participatory evaluation – young people evaluate youth work to inform development and future work.</a:t>
            </a:r>
          </a:p>
          <a:p>
            <a:endParaRPr lang="en-GB" dirty="0"/>
          </a:p>
        </p:txBody>
      </p:sp>
    </p:spTree>
    <p:extLst>
      <p:ext uri="{BB962C8B-B14F-4D97-AF65-F5344CB8AC3E}">
        <p14:creationId xmlns:p14="http://schemas.microsoft.com/office/powerpoint/2010/main" val="2397862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As with all research it is important to respect the dignity and autonomy of research participants, research involving children and young people may give rise to particular sensitivities and particular thought and care is needed when conducting research with young people.  </a:t>
            </a:r>
            <a:endParaRPr lang="en-GB" dirty="0" smtClean="0"/>
          </a:p>
          <a:p>
            <a:r>
              <a:rPr lang="en-GB" dirty="0" smtClean="0"/>
              <a:t>For </a:t>
            </a:r>
            <a:r>
              <a:rPr lang="en-GB" dirty="0"/>
              <a:t>the purposes of the Youth and Community Work Programme anyone under the age of 18 is regarded as a child or young person, only at age 18 do individuals attain full legal maturity under UK law.  When undertaking research with young people the following issues need to be taken into account:</a:t>
            </a:r>
          </a:p>
          <a:p>
            <a:endParaRPr lang="en-GB" dirty="0"/>
          </a:p>
        </p:txBody>
      </p:sp>
    </p:spTree>
    <p:extLst>
      <p:ext uri="{BB962C8B-B14F-4D97-AF65-F5344CB8AC3E}">
        <p14:creationId xmlns:p14="http://schemas.microsoft.com/office/powerpoint/2010/main" val="2976034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lvl="0"/>
            <a:r>
              <a:rPr lang="en-GB" dirty="0"/>
              <a:t>Ensure that appropriate regard is given to ensuring the safety and wellbeing of children and young people at all times.</a:t>
            </a:r>
          </a:p>
          <a:p>
            <a:pPr lvl="0"/>
            <a:r>
              <a:rPr lang="en-GB" dirty="0"/>
              <a:t>Any possible impact which inclusion in the research may have upon the young people at a later date.</a:t>
            </a:r>
          </a:p>
          <a:p>
            <a:pPr lvl="0"/>
            <a:r>
              <a:rPr lang="en-GB" dirty="0"/>
              <a:t>The securing of informed consent to their involvement in the research.</a:t>
            </a:r>
          </a:p>
          <a:p>
            <a:pPr lvl="0"/>
            <a:r>
              <a:rPr lang="en-GB" dirty="0"/>
              <a:t>Ensuring compliance with legal requirements relating to working with children or young people within the UK.</a:t>
            </a:r>
          </a:p>
          <a:p>
            <a:pPr lvl="0"/>
            <a:r>
              <a:rPr lang="en-GB" dirty="0"/>
              <a:t>Use of rewards/ inducements for participation.</a:t>
            </a:r>
          </a:p>
          <a:p>
            <a:pPr lvl="0"/>
            <a:r>
              <a:rPr lang="en-GB" dirty="0"/>
              <a:t>The use of images of young people</a:t>
            </a:r>
            <a:r>
              <a:rPr lang="en-GB" dirty="0" smtClean="0"/>
              <a:t>.</a:t>
            </a:r>
            <a:endParaRPr lang="en-GB" dirty="0"/>
          </a:p>
        </p:txBody>
      </p:sp>
    </p:spTree>
    <p:extLst>
      <p:ext uri="{BB962C8B-B14F-4D97-AF65-F5344CB8AC3E}">
        <p14:creationId xmlns:p14="http://schemas.microsoft.com/office/powerpoint/2010/main" val="2624246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Further guidance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Young people may possess decision-making capacity if they are deemed to have sufficient maturity – they may have capacity to make a decision regarding inclusion in a particular piece of Youth Work while not have decision-making capacity in other aspects of their life (being able to vote for example).</a:t>
            </a:r>
          </a:p>
          <a:p>
            <a:endParaRPr lang="en-GB" dirty="0"/>
          </a:p>
        </p:txBody>
      </p:sp>
    </p:spTree>
    <p:extLst>
      <p:ext uri="{BB962C8B-B14F-4D97-AF65-F5344CB8AC3E}">
        <p14:creationId xmlns:p14="http://schemas.microsoft.com/office/powerpoint/2010/main" val="1945020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Who should consent be obtained from?</a:t>
            </a:r>
            <a:r>
              <a:rPr lang="en-GB" dirty="0"/>
              <a:t/>
            </a:r>
            <a:br>
              <a:rPr lang="en-GB" dirty="0"/>
            </a:br>
            <a:endParaRPr lang="en-GB" dirty="0"/>
          </a:p>
        </p:txBody>
      </p:sp>
      <p:sp>
        <p:nvSpPr>
          <p:cNvPr id="3" name="Content Placeholder 2"/>
          <p:cNvSpPr>
            <a:spLocks noGrp="1"/>
          </p:cNvSpPr>
          <p:nvPr>
            <p:ph idx="1"/>
          </p:nvPr>
        </p:nvSpPr>
        <p:spPr/>
        <p:txBody>
          <a:bodyPr>
            <a:normAutofit fontScale="92500"/>
          </a:bodyPr>
          <a:lstStyle/>
          <a:p>
            <a:r>
              <a:rPr lang="en-GB" dirty="0"/>
              <a:t>The UN Convention on the Rights of the Child states that children (young people) who are capable of forming their own views should be granted the right to express them freely in all matters affecting them, commensurate with their age and maturity.  </a:t>
            </a:r>
            <a:endParaRPr lang="en-GB" dirty="0" smtClean="0"/>
          </a:p>
          <a:p>
            <a:r>
              <a:rPr lang="en-GB" dirty="0" smtClean="0"/>
              <a:t>As </a:t>
            </a:r>
            <a:r>
              <a:rPr lang="en-GB" dirty="0"/>
              <a:t>a Youth and Community Work student you should obtain informed consent from young people involved in any research.  Most research you will be called upon to undertake within your studies will have minimal ethical risk and as such the young person themselves should be able to understand the purposes of your research and as a result make an informed decision about whether they choose to take part.</a:t>
            </a:r>
          </a:p>
        </p:txBody>
      </p:sp>
    </p:spTree>
    <p:extLst>
      <p:ext uri="{BB962C8B-B14F-4D97-AF65-F5344CB8AC3E}">
        <p14:creationId xmlns:p14="http://schemas.microsoft.com/office/powerpoint/2010/main" val="9758214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Parental/Guardian Consent</a:t>
            </a:r>
            <a:br>
              <a:rPr lang="en-GB" dirty="0" smtClean="0"/>
            </a:br>
            <a:r>
              <a:rPr lang="en-GB" dirty="0" smtClean="0"/>
              <a:t>Loco Parentis</a:t>
            </a:r>
            <a:endParaRPr lang="en-GB" dirty="0"/>
          </a:p>
        </p:txBody>
      </p:sp>
      <p:sp>
        <p:nvSpPr>
          <p:cNvPr id="3" name="Content Placeholder 2"/>
          <p:cNvSpPr>
            <a:spLocks noGrp="1"/>
          </p:cNvSpPr>
          <p:nvPr>
            <p:ph idx="1"/>
          </p:nvPr>
        </p:nvSpPr>
        <p:spPr/>
        <p:txBody>
          <a:bodyPr/>
          <a:lstStyle/>
          <a:p>
            <a:r>
              <a:rPr lang="en-GB" dirty="0"/>
              <a:t>In examples of research where young people may address sensitive or personal issues then consent should be gained from a parent or another with parental responsibility.</a:t>
            </a:r>
          </a:p>
          <a:p>
            <a:endParaRPr lang="en-GB" dirty="0"/>
          </a:p>
        </p:txBody>
      </p:sp>
    </p:spTree>
    <p:extLst>
      <p:ext uri="{BB962C8B-B14F-4D97-AF65-F5344CB8AC3E}">
        <p14:creationId xmlns:p14="http://schemas.microsoft.com/office/powerpoint/2010/main" val="2602668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Information and consent</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Young people should be provided with sufficient information in order to make an informed decision regarding their participation.  Information should be provided in a clear and accessible written form using appropriate language to the age and maturity of the young person.  </a:t>
            </a:r>
            <a:endParaRPr lang="en-GB" dirty="0" smtClean="0"/>
          </a:p>
          <a:p>
            <a:r>
              <a:rPr lang="en-GB" dirty="0" smtClean="0"/>
              <a:t>As </a:t>
            </a:r>
            <a:r>
              <a:rPr lang="en-GB" dirty="0"/>
              <a:t>a matter of good practice students should provide an information sheet alongside a consent form which should include contact details for the parent to contact the student to raise questions/ anxieties with him or her.</a:t>
            </a:r>
          </a:p>
          <a:p>
            <a:endParaRPr lang="en-GB" dirty="0"/>
          </a:p>
        </p:txBody>
      </p:sp>
    </p:spTree>
    <p:extLst>
      <p:ext uri="{BB962C8B-B14F-4D97-AF65-F5344CB8AC3E}">
        <p14:creationId xmlns:p14="http://schemas.microsoft.com/office/powerpoint/2010/main" val="3069102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Withdrawal of consent</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Consent can be withdrawn at any time.  </a:t>
            </a:r>
            <a:endParaRPr lang="en-GB" dirty="0" smtClean="0"/>
          </a:p>
          <a:p>
            <a:r>
              <a:rPr lang="en-GB" dirty="0" smtClean="0"/>
              <a:t>As </a:t>
            </a:r>
            <a:r>
              <a:rPr lang="en-GB" dirty="0"/>
              <a:t>a student you should understand and respect the young person’s wish to withdraw and the student should see to it that this wish is respected and that the young person has no further involvement in the research.</a:t>
            </a:r>
          </a:p>
        </p:txBody>
      </p:sp>
    </p:spTree>
    <p:extLst>
      <p:ext uri="{BB962C8B-B14F-4D97-AF65-F5344CB8AC3E}">
        <p14:creationId xmlns:p14="http://schemas.microsoft.com/office/powerpoint/2010/main" val="1609432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Distress/ harm arising</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If a young person becomes distressed as a result of being involved in the research then s/he should be withdrawn immediately.  </a:t>
            </a:r>
            <a:endParaRPr lang="en-GB" dirty="0" smtClean="0"/>
          </a:p>
          <a:p>
            <a:r>
              <a:rPr lang="en-GB" dirty="0" smtClean="0"/>
              <a:t>As </a:t>
            </a:r>
            <a:r>
              <a:rPr lang="en-GB" dirty="0"/>
              <a:t>a Youth and Community Work student you should be vigilant and aware whether a young person is withdrawing consent to take part and be sensitive to signs of unhappiness/ distress.</a:t>
            </a:r>
          </a:p>
        </p:txBody>
      </p:sp>
    </p:spTree>
    <p:extLst>
      <p:ext uri="{BB962C8B-B14F-4D97-AF65-F5344CB8AC3E}">
        <p14:creationId xmlns:p14="http://schemas.microsoft.com/office/powerpoint/2010/main" val="22409982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idx="1"/>
          </p:nvPr>
        </p:nvSpPr>
        <p:spPr/>
        <p:txBody>
          <a:bodyPr/>
          <a:lstStyle/>
          <a:p>
            <a:r>
              <a:rPr lang="en-GB" dirty="0"/>
              <a:t>Confidentiality can rarely be absolute, do not guarantee it.  In some cases disclosure of personal information to third parties may be legally required or may be otherwise justified in the public interest. </a:t>
            </a:r>
            <a:endParaRPr lang="en-GB" dirty="0" smtClean="0"/>
          </a:p>
          <a:p>
            <a:r>
              <a:rPr lang="en-GB" dirty="0" smtClean="0"/>
              <a:t>There </a:t>
            </a:r>
            <a:r>
              <a:rPr lang="en-GB" dirty="0"/>
              <a:t>are a number of excellent sources of guidance on research, confidentiality and ethics to guide you in your work.</a:t>
            </a:r>
          </a:p>
          <a:p>
            <a:endParaRPr lang="en-GB" dirty="0"/>
          </a:p>
        </p:txBody>
      </p:sp>
    </p:spTree>
    <p:extLst>
      <p:ext uri="{BB962C8B-B14F-4D97-AF65-F5344CB8AC3E}">
        <p14:creationId xmlns:p14="http://schemas.microsoft.com/office/powerpoint/2010/main" val="28663845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Disclosure and Barring Service</a:t>
            </a:r>
            <a:endParaRPr lang="en-GB" dirty="0"/>
          </a:p>
        </p:txBody>
      </p:sp>
      <p:sp>
        <p:nvSpPr>
          <p:cNvPr id="3" name="Content Placeholder 2"/>
          <p:cNvSpPr>
            <a:spLocks noGrp="1"/>
          </p:cNvSpPr>
          <p:nvPr>
            <p:ph idx="1"/>
          </p:nvPr>
        </p:nvSpPr>
        <p:spPr/>
        <p:txBody>
          <a:bodyPr/>
          <a:lstStyle/>
          <a:p>
            <a:r>
              <a:rPr lang="en-GB" dirty="0"/>
              <a:t>All students within the Youth and Community Work programme must complete a DBS application prior to beginning the programme.  If further information is required please contact the Faculty Office.</a:t>
            </a:r>
          </a:p>
        </p:txBody>
      </p:sp>
    </p:spTree>
    <p:extLst>
      <p:ext uri="{BB962C8B-B14F-4D97-AF65-F5344CB8AC3E}">
        <p14:creationId xmlns:p14="http://schemas.microsoft.com/office/powerpoint/2010/main" val="3776709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Rewards/ Inducements for participation</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In some cases the provision of nominal rewards/ inducements for participation may be regarded as ethical.  </a:t>
            </a:r>
            <a:endParaRPr lang="en-GB" dirty="0" smtClean="0"/>
          </a:p>
          <a:p>
            <a:r>
              <a:rPr lang="en-GB" dirty="0" smtClean="0"/>
              <a:t>However </a:t>
            </a:r>
            <a:r>
              <a:rPr lang="en-GB" dirty="0"/>
              <a:t>it is appropriate for researchers to ensure any inducements must ‘avoid choices which in themselves have an undesirable effect’ (BERA, 2004).</a:t>
            </a:r>
          </a:p>
          <a:p>
            <a:endParaRPr lang="en-GB" dirty="0"/>
          </a:p>
        </p:txBody>
      </p:sp>
    </p:spTree>
    <p:extLst>
      <p:ext uri="{BB962C8B-B14F-4D97-AF65-F5344CB8AC3E}">
        <p14:creationId xmlns:p14="http://schemas.microsoft.com/office/powerpoint/2010/main" val="3265779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Use of Images</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Images should only be used with informed consent and in a purposeful manner with the greatest sensitivity.  </a:t>
            </a:r>
            <a:endParaRPr lang="en-GB" dirty="0" smtClean="0"/>
          </a:p>
          <a:p>
            <a:r>
              <a:rPr lang="en-GB" dirty="0" smtClean="0"/>
              <a:t>Careful </a:t>
            </a:r>
            <a:r>
              <a:rPr lang="en-GB" dirty="0"/>
              <a:t>use should be given to potential inappropriate use of images of young people, care being paid to identification of young people, the type of image, and who might have access to the images.  </a:t>
            </a:r>
            <a:endParaRPr lang="en-GB" dirty="0" smtClean="0"/>
          </a:p>
          <a:p>
            <a:r>
              <a:rPr lang="en-GB" dirty="0" smtClean="0"/>
              <a:t>Images </a:t>
            </a:r>
            <a:r>
              <a:rPr lang="en-GB" dirty="0"/>
              <a:t>of young people should not reveal their identity.</a:t>
            </a:r>
          </a:p>
          <a:p>
            <a:endParaRPr lang="en-GB" dirty="0"/>
          </a:p>
        </p:txBody>
      </p:sp>
    </p:spTree>
    <p:extLst>
      <p:ext uri="{BB962C8B-B14F-4D97-AF65-F5344CB8AC3E}">
        <p14:creationId xmlns:p14="http://schemas.microsoft.com/office/powerpoint/2010/main" val="13716669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88</TotalTime>
  <Words>1878</Words>
  <Application>Microsoft Office PowerPoint</Application>
  <PresentationFormat>Widescreen</PresentationFormat>
  <Paragraphs>89</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Garamond</vt:lpstr>
      <vt:lpstr>Organic</vt:lpstr>
      <vt:lpstr>SJYW5007</vt:lpstr>
      <vt:lpstr>Journal Article</vt:lpstr>
      <vt:lpstr>Writing Your Critical Review</vt:lpstr>
      <vt:lpstr>Introduction Example</vt:lpstr>
      <vt:lpstr>Another Example</vt:lpstr>
      <vt:lpstr>Provide a Summary of the Article in the Main Body of the Review</vt:lpstr>
      <vt:lpstr>Other considerations for the main Body?</vt:lpstr>
      <vt:lpstr>Evaluation of the Critical Review Main Body of the Review Example</vt:lpstr>
      <vt:lpstr>Example of using other articles</vt:lpstr>
      <vt:lpstr>Ethics of the Study</vt:lpstr>
      <vt:lpstr>Conclusion</vt:lpstr>
      <vt:lpstr>Youth Work as Research</vt:lpstr>
      <vt:lpstr>PowerPoint Presentation</vt:lpstr>
      <vt:lpstr>PowerPoint Presentation</vt:lpstr>
      <vt:lpstr>PowerPoint Presentation</vt:lpstr>
      <vt:lpstr>PowerPoint Presentation</vt:lpstr>
      <vt:lpstr>PowerPoint Presentation</vt:lpstr>
      <vt:lpstr>PowerPoint Presentation</vt:lpstr>
      <vt:lpstr>Further guidance  </vt:lpstr>
      <vt:lpstr>Who should consent be obtained from? </vt:lpstr>
      <vt:lpstr>Parental/Guardian Consent Loco Parentis</vt:lpstr>
      <vt:lpstr>Information and consent </vt:lpstr>
      <vt:lpstr>Withdrawal of consent </vt:lpstr>
      <vt:lpstr>Distress/ harm arising </vt:lpstr>
      <vt:lpstr>Confidentiality</vt:lpstr>
      <vt:lpstr>Disclosure and Barring Service</vt:lpstr>
      <vt:lpstr>Rewards/ Inducements for participation </vt:lpstr>
      <vt:lpstr>Use of Images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SJYW5007</dc:title>
  <dc:creator>Cindy Hunt</dc:creator>
  <cp:lastModifiedBy>Cindy Hunt</cp:lastModifiedBy>
  <cp:revision>1</cp:revision>
  <dcterms:created xsi:type="dcterms:W3CDTF">2019-10-10T09:48:55Z</dcterms:created>
  <dcterms:modified xsi:type="dcterms:W3CDTF">2019-10-10T11:17:22Z</dcterms:modified>
</cp:coreProperties>
</file>