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2" showSpecialPlsOnTitleSld="0" saveSubsetFonts="1">
  <p:sldMasterIdLst>
    <p:sldMasterId id="2147483865" r:id="rId1"/>
  </p:sldMasterIdLst>
  <p:notesMasterIdLst>
    <p:notesMasterId r:id="rId15"/>
  </p:notesMasterIdLst>
  <p:handoutMasterIdLst>
    <p:handoutMasterId r:id="rId16"/>
  </p:handoutMasterIdLst>
  <p:sldIdLst>
    <p:sldId id="263" r:id="rId2"/>
    <p:sldId id="324" r:id="rId3"/>
    <p:sldId id="262" r:id="rId4"/>
    <p:sldId id="269" r:id="rId5"/>
    <p:sldId id="264" r:id="rId6"/>
    <p:sldId id="318" r:id="rId7"/>
    <p:sldId id="319" r:id="rId8"/>
    <p:sldId id="265" r:id="rId9"/>
    <p:sldId id="321" r:id="rId10"/>
    <p:sldId id="320" r:id="rId11"/>
    <p:sldId id="322" r:id="rId12"/>
    <p:sldId id="323" r:id="rId13"/>
    <p:sldId id="325" r:id="rId14"/>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786" y="7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88" d="100"/>
        <a:sy n="188"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A21E16E-A300-6F42-9706-8571DC94B0BE}" type="datetimeFigureOut">
              <a:rPr lang="en-US" smtClean="0"/>
              <a:t>10/6/2019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88B133C-1B08-1442-8F0B-07102F610DFB}" type="slidenum">
              <a:rPr lang="en-US" smtClean="0"/>
              <a:t>‹#›</a:t>
            </a:fld>
            <a:endParaRPr lang="en-US"/>
          </a:p>
        </p:txBody>
      </p:sp>
    </p:spTree>
    <p:extLst>
      <p:ext uri="{BB962C8B-B14F-4D97-AF65-F5344CB8AC3E}">
        <p14:creationId xmlns:p14="http://schemas.microsoft.com/office/powerpoint/2010/main" val="34565387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EC7BCE49-C01C-40B4-B513-60EACB6E7079}" type="datetimeFigureOut">
              <a:rPr lang="en-US"/>
              <a:pPr>
                <a:defRPr/>
              </a:pPr>
              <a:t>10/6/2019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ea typeface="+mn-ea"/>
                <a:cs typeface="+mn-cs"/>
              </a:defRPr>
            </a:lvl1pPr>
          </a:lstStyle>
          <a:p>
            <a:pPr>
              <a:defRPr/>
            </a:pPr>
            <a:fld id="{6C7020D2-998C-41A3-AB81-64C3DB5FDC25}" type="slidenum">
              <a:rPr lang="en-US"/>
              <a:pPr>
                <a:defRPr/>
              </a:pPr>
              <a:t>‹#›</a:t>
            </a:fld>
            <a:endParaRPr lang="en-US" dirty="0"/>
          </a:p>
        </p:txBody>
      </p:sp>
    </p:spTree>
    <p:extLst>
      <p:ext uri="{BB962C8B-B14F-4D97-AF65-F5344CB8AC3E}">
        <p14:creationId xmlns:p14="http://schemas.microsoft.com/office/powerpoint/2010/main" val="110881189"/>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mn-lt"/>
        <a:ea typeface="ＭＳ Ｐゴシック" pitchFamily="-72" charset="-128"/>
        <a:cs typeface="ＭＳ Ｐゴシック" pitchFamily="-72" charset="-128"/>
      </a:defRPr>
    </a:lvl1pPr>
    <a:lvl2pPr marL="4572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Footer Placeholder 4"/>
          <p:cNvSpPr>
            <a:spLocks noGrp="1"/>
          </p:cNvSpPr>
          <p:nvPr>
            <p:ph type="ftr" sz="quarter" idx="10"/>
          </p:nvPr>
        </p:nvSpPr>
        <p:spPr>
          <a:xfrm>
            <a:off x="4953000" y="6408738"/>
            <a:ext cx="2590800" cy="365125"/>
          </a:xfrm>
        </p:spPr>
        <p:txBody>
          <a:bodyPr/>
          <a:lstStyle>
            <a:lvl1pPr algn="ctr">
              <a:defRPr/>
            </a:lvl1pPr>
          </a:lstStyle>
          <a:p>
            <a:pPr>
              <a:defRPr/>
            </a:pPr>
            <a:r>
              <a:rPr lang="en-US" smtClean="0"/>
              <a:t>Copyright © 2016 Pearson Education, Inc. publishing as Prentice Hall</a:t>
            </a:r>
            <a:endParaRPr lang="en-US" dirty="0"/>
          </a:p>
        </p:txBody>
      </p:sp>
      <p:sp>
        <p:nvSpPr>
          <p:cNvPr id="5" name="Slide Number Placeholder 5"/>
          <p:cNvSpPr>
            <a:spLocks noGrp="1"/>
          </p:cNvSpPr>
          <p:nvPr>
            <p:ph type="sldNum" sz="quarter" idx="11"/>
          </p:nvPr>
        </p:nvSpPr>
        <p:spPr>
          <a:xfrm>
            <a:off x="8305800" y="6408738"/>
            <a:ext cx="708025" cy="365125"/>
          </a:xfrm>
        </p:spPr>
        <p:txBody>
          <a:bodyPr/>
          <a:lstStyle>
            <a:lvl1pPr>
              <a:defRPr/>
            </a:lvl1pPr>
          </a:lstStyle>
          <a:p>
            <a:pPr>
              <a:defRPr/>
            </a:pPr>
            <a:r>
              <a:rPr lang="en-US"/>
              <a:t>1-</a:t>
            </a:r>
            <a:fld id="{E3158D01-D938-4B2F-8473-B1826DA02083}"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5"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6" name="Slide Number Placeholder 17"/>
          <p:cNvSpPr>
            <a:spLocks noGrp="1"/>
          </p:cNvSpPr>
          <p:nvPr>
            <p:ph type="sldNum" sz="quarter" idx="11"/>
          </p:nvPr>
        </p:nvSpPr>
        <p:spPr/>
        <p:txBody>
          <a:bodyPr/>
          <a:lstStyle>
            <a:lvl1pPr>
              <a:defRPr/>
            </a:lvl1pPr>
          </a:lstStyle>
          <a:p>
            <a:pPr>
              <a:defRPr/>
            </a:pPr>
            <a:r>
              <a:rPr lang="en-US"/>
              <a:t>1-</a:t>
            </a:r>
            <a:fld id="{39D7CB99-6293-4525-9A31-B56D19FBB6E6}"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4" name="Slide Number Placeholder 17"/>
          <p:cNvSpPr>
            <a:spLocks noGrp="1"/>
          </p:cNvSpPr>
          <p:nvPr>
            <p:ph type="sldNum" sz="quarter" idx="11"/>
          </p:nvPr>
        </p:nvSpPr>
        <p:spPr/>
        <p:txBody>
          <a:bodyPr/>
          <a:lstStyle>
            <a:lvl1pPr>
              <a:defRPr/>
            </a:lvl1pPr>
          </a:lstStyle>
          <a:p>
            <a:pPr>
              <a:defRPr/>
            </a:pPr>
            <a:r>
              <a:rPr lang="en-US"/>
              <a:t>1-</a:t>
            </a:r>
            <a:fld id="{4F687238-5878-4A1E-B810-D106C9B9340E}"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3" name="Slide Number Placeholder 17"/>
          <p:cNvSpPr>
            <a:spLocks noGrp="1"/>
          </p:cNvSpPr>
          <p:nvPr>
            <p:ph type="sldNum" sz="quarter" idx="11"/>
          </p:nvPr>
        </p:nvSpPr>
        <p:spPr/>
        <p:txBody>
          <a:bodyPr/>
          <a:lstStyle>
            <a:lvl1pPr>
              <a:defRPr/>
            </a:lvl1pPr>
          </a:lstStyle>
          <a:p>
            <a:pPr>
              <a:defRPr/>
            </a:pPr>
            <a:r>
              <a:rPr lang="en-US"/>
              <a:t>1-</a:t>
            </a:r>
            <a:fld id="{057971DF-1CB6-48FB-B676-BEDC5D8002D5}"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4DEC989-278B-4E0E-A693-2F75FE7BB91F}"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380F76F-417A-424B-8EB4-6B57CE9D3D23}"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4" name="Right Triangle 13"/>
          <p:cNvSpPr>
            <a:spLocks/>
          </p:cNvSpPr>
          <p:nvPr/>
        </p:nvSpPr>
        <p:spPr bwMode="auto">
          <a:xfrm>
            <a:off x="-6042" y="5791253"/>
            <a:ext cx="3402314" cy="1080868"/>
          </a:xfrm>
          <a:prstGeom prst="rtTriangle">
            <a:avLst/>
          </a:prstGeom>
          <a:blipFill>
            <a:blip r:embed="rId8">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3321"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Footer Placeholder 21"/>
          <p:cNvSpPr>
            <a:spLocks noGrp="1"/>
          </p:cNvSpPr>
          <p:nvPr>
            <p:ph type="ftr" sz="quarter" idx="3"/>
          </p:nvPr>
        </p:nvSpPr>
        <p:spPr>
          <a:xfrm>
            <a:off x="4379913" y="6408738"/>
            <a:ext cx="3087687" cy="365125"/>
          </a:xfrm>
          <a:prstGeom prst="rect">
            <a:avLst/>
          </a:prstGeom>
        </p:spPr>
        <p:txBody>
          <a:bodyPr vert="horz" anchor="b"/>
          <a:lstStyle>
            <a:lvl1pPr algn="ctr" eaLnBrk="1" fontAlgn="auto" latinLnBrk="0" hangingPunct="1">
              <a:spcBef>
                <a:spcPts val="0"/>
              </a:spcBef>
              <a:spcAft>
                <a:spcPts val="0"/>
              </a:spcAft>
              <a:defRPr kumimoji="0" sz="1000">
                <a:solidFill>
                  <a:schemeClr val="tx1"/>
                </a:solidFill>
                <a:latin typeface="+mn-lt"/>
                <a:ea typeface="+mn-ea"/>
                <a:cs typeface="+mn-cs"/>
              </a:defRPr>
            </a:lvl1pPr>
          </a:lstStyle>
          <a:p>
            <a:pPr>
              <a:defRPr/>
            </a:pPr>
            <a:r>
              <a:rPr lang="en-US" smtClean="0"/>
              <a:t>Copyright © 2016 Pearson Education, Inc. publishing as Prentice Hall</a:t>
            </a:r>
            <a:endParaRPr lang="en-US" dirty="0"/>
          </a:p>
        </p:txBody>
      </p:sp>
      <p:sp>
        <p:nvSpPr>
          <p:cNvPr id="18" name="Slide Number Placeholder 17"/>
          <p:cNvSpPr>
            <a:spLocks noGrp="1"/>
          </p:cNvSpPr>
          <p:nvPr>
            <p:ph type="sldNum" sz="quarter" idx="4"/>
          </p:nvPr>
        </p:nvSpPr>
        <p:spPr>
          <a:xfrm>
            <a:off x="8382000" y="6408738"/>
            <a:ext cx="631825"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ea typeface="+mn-ea"/>
                <a:cs typeface="+mn-cs"/>
              </a:defRPr>
            </a:lvl1pPr>
          </a:lstStyle>
          <a:p>
            <a:pPr>
              <a:defRPr/>
            </a:pPr>
            <a:r>
              <a:rPr lang="en-US"/>
              <a:t>1-</a:t>
            </a:r>
            <a:fld id="{F498DF4D-5F31-409A-9950-EDF0419083F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80" r:id="rId1"/>
    <p:sldLayoutId id="2147483879" r:id="rId2"/>
    <p:sldLayoutId id="2147483878" r:id="rId3"/>
    <p:sldLayoutId id="2147483877" r:id="rId4"/>
    <p:sldLayoutId id="2147483876" r:id="rId5"/>
    <p:sldLayoutId id="2147483875" r:id="rId6"/>
  </p:sldLayoutIdLst>
  <p:timing>
    <p:tnLst>
      <p:par>
        <p:cTn id="1" dur="indefinite" restart="never" nodeType="tmRoot"/>
      </p:par>
    </p:tnLst>
  </p:timing>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72" charset="-128"/>
          <a:cs typeface="ＭＳ Ｐゴシック" pitchFamily="-72" charset="-128"/>
        </a:defRPr>
      </a:lvl1pPr>
      <a:lvl2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2pPr>
      <a:lvl3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3pPr>
      <a:lvl4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4pPr>
      <a:lvl5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5pPr>
      <a:lvl6pPr marL="4572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6pPr>
      <a:lvl7pPr marL="9144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7pPr>
      <a:lvl8pPr marL="13716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8pPr>
      <a:lvl9pPr marL="18288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9pPr>
    </p:titleStyle>
    <p:bodyStyle>
      <a:lvl1pPr marL="365125" indent="-255588" algn="l" rtl="0" eaLnBrk="0" fontAlgn="base" hangingPunct="0">
        <a:spcBef>
          <a:spcPts val="400"/>
        </a:spcBef>
        <a:spcAft>
          <a:spcPct val="0"/>
        </a:spcAft>
        <a:buClr>
          <a:schemeClr val="accent1"/>
        </a:buClr>
        <a:buSzPct val="68000"/>
        <a:buFont typeface="Wingdings 3" pitchFamily="-72" charset="2"/>
        <a:buChar char=""/>
        <a:defRPr sz="2700" kern="1200">
          <a:solidFill>
            <a:schemeClr val="tx1"/>
          </a:solidFill>
          <a:latin typeface="+mn-lt"/>
          <a:ea typeface="ＭＳ Ｐゴシック" pitchFamily="-72" charset="-128"/>
          <a:cs typeface="ＭＳ Ｐゴシック" pitchFamily="-72" charset="-128"/>
        </a:defRPr>
      </a:lvl1pPr>
      <a:lvl2pPr marL="620713" indent="-228600" algn="l" rtl="0" eaLnBrk="0" fontAlgn="base" hangingPunct="0">
        <a:spcBef>
          <a:spcPts val="325"/>
        </a:spcBef>
        <a:spcAft>
          <a:spcPct val="0"/>
        </a:spcAft>
        <a:buClr>
          <a:schemeClr val="accent1"/>
        </a:buClr>
        <a:buFont typeface="Verdana" pitchFamily="-72" charset="0"/>
        <a:buChar char="◦"/>
        <a:defRPr sz="2300" kern="1200">
          <a:solidFill>
            <a:schemeClr val="tx1"/>
          </a:solidFill>
          <a:latin typeface="+mn-lt"/>
          <a:ea typeface="ＭＳ Ｐゴシック" pitchFamily="-72"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72" charset="2"/>
        <a:buChar char=""/>
        <a:defRPr sz="2100" kern="1200">
          <a:solidFill>
            <a:schemeClr val="tx1"/>
          </a:solidFill>
          <a:latin typeface="+mn-lt"/>
          <a:ea typeface="ＭＳ Ｐゴシック" pitchFamily="-72" charset="-128"/>
          <a:cs typeface="+mn-cs"/>
        </a:defRPr>
      </a:lvl3pPr>
      <a:lvl4pPr marL="1143000" indent="-228600" algn="l" rtl="0" eaLnBrk="0" fontAlgn="base" hangingPunct="0">
        <a:spcBef>
          <a:spcPts val="350"/>
        </a:spcBef>
        <a:spcAft>
          <a:spcPct val="0"/>
        </a:spcAft>
        <a:buClr>
          <a:schemeClr val="accent2"/>
        </a:buClr>
        <a:buFont typeface="Wingdings 2" pitchFamily="-72" charset="2"/>
        <a:buChar char=""/>
        <a:defRPr sz="1900" kern="1200">
          <a:solidFill>
            <a:schemeClr val="tx1"/>
          </a:solidFill>
          <a:latin typeface="+mn-lt"/>
          <a:ea typeface="ＭＳ Ｐゴシック" pitchFamily="-72" charset="-128"/>
          <a:cs typeface="+mn-cs"/>
        </a:defRPr>
      </a:lvl4pPr>
      <a:lvl5pPr marL="1371600" indent="-228600" algn="l" rtl="0" eaLnBrk="0" fontAlgn="base" hangingPunct="0">
        <a:spcBef>
          <a:spcPts val="350"/>
        </a:spcBef>
        <a:spcAft>
          <a:spcPct val="0"/>
        </a:spcAft>
        <a:buClr>
          <a:schemeClr val="accent2"/>
        </a:buClr>
        <a:buFont typeface="Wingdings 2" pitchFamily="-72" charset="2"/>
        <a:buChar char=""/>
        <a:defRPr kern="1200">
          <a:solidFill>
            <a:schemeClr val="tx1"/>
          </a:solidFill>
          <a:latin typeface="+mn-lt"/>
          <a:ea typeface="ＭＳ Ｐゴシック" pitchFamily="-72"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8092" y="836712"/>
            <a:ext cx="8964488" cy="4032448"/>
          </a:xfrm>
        </p:spPr>
        <p:txBody>
          <a:bodyPr>
            <a:noAutofit/>
          </a:bodyPr>
          <a:lstStyle/>
          <a:p>
            <a:r>
              <a:rPr lang="en-GB" sz="3600" dirty="0" smtClean="0"/>
              <a:t>BMSP4004 </a:t>
            </a:r>
            <a:br>
              <a:rPr lang="en-GB" sz="3600" dirty="0" smtClean="0"/>
            </a:br>
            <a:r>
              <a:rPr lang="en-GB" sz="3600" dirty="0" smtClean="0"/>
              <a:t>Generating Business Data &amp; Analysis</a:t>
            </a:r>
            <a:r>
              <a:rPr lang="en-US" sz="3500" dirty="0" smtClean="0"/>
              <a:t/>
            </a:r>
            <a:br>
              <a:rPr lang="en-US" sz="3500" dirty="0" smtClean="0"/>
            </a:br>
            <a:r>
              <a:rPr lang="en-US" sz="3500" dirty="0" smtClean="0"/>
              <a:t/>
            </a:r>
            <a:br>
              <a:rPr lang="en-US" sz="3500" dirty="0" smtClean="0"/>
            </a:br>
            <a:r>
              <a:rPr lang="en-US" sz="3500" dirty="0" smtClean="0"/>
              <a:t>Week 2	</a:t>
            </a:r>
            <a:br>
              <a:rPr lang="en-US" sz="3500" dirty="0" smtClean="0"/>
            </a:br>
            <a:r>
              <a:rPr lang="en-US" sz="3500" dirty="0" smtClean="0"/>
              <a:t/>
            </a:r>
            <a:br>
              <a:rPr lang="en-US" sz="3500" dirty="0" smtClean="0"/>
            </a:br>
            <a:r>
              <a:rPr lang="en-US" sz="3500" dirty="0" smtClean="0"/>
              <a:t/>
            </a:r>
            <a:br>
              <a:rPr lang="en-US" sz="3500" dirty="0" smtClean="0"/>
            </a:br>
            <a:r>
              <a:rPr lang="en-US" sz="3500" dirty="0" smtClean="0"/>
              <a:t>Introduction</a:t>
            </a:r>
            <a:br>
              <a:rPr lang="en-US" sz="3500" dirty="0" smtClean="0"/>
            </a:br>
            <a:r>
              <a:rPr lang="en-US" sz="3500" dirty="0" smtClean="0"/>
              <a:t>to </a:t>
            </a:r>
            <a:r>
              <a:rPr lang="en-US" sz="3500" dirty="0" smtClean="0"/>
              <a:t>Business </a:t>
            </a:r>
            <a:r>
              <a:rPr lang="en-US" sz="3500" dirty="0" smtClean="0"/>
              <a:t/>
            </a:r>
            <a:br>
              <a:rPr lang="en-US" sz="3500" dirty="0" smtClean="0"/>
            </a:br>
            <a:r>
              <a:rPr lang="en-US" sz="3500" dirty="0" smtClean="0"/>
              <a:t>Analytics</a:t>
            </a:r>
            <a:endParaRPr lang="en-US" sz="3500" dirty="0"/>
          </a:p>
        </p:txBody>
      </p:sp>
      <p:pic>
        <p:nvPicPr>
          <p:cNvPr id="7" name="Picture 6" descr="Ch1 Titl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1800" y="2564904"/>
            <a:ext cx="5370576" cy="3346704"/>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Footer Placeholder 2"/>
          <p:cNvSpPr>
            <a:spLocks noGrp="1"/>
          </p:cNvSpPr>
          <p:nvPr>
            <p:ph type="ftr" sz="quarter" idx="10"/>
          </p:nvPr>
        </p:nvSpPr>
        <p:spPr/>
        <p:txBody>
          <a:bodyPr/>
          <a:lstStyle/>
          <a:p>
            <a:pPr>
              <a:defRPr/>
            </a:pPr>
            <a:r>
              <a:rPr lang="en-US" smtClean="0"/>
              <a:t>Copyright © 2016 Pearson Education, Inc. publishing as Prentice Hall</a:t>
            </a:r>
            <a:endParaRPr lang="en-US" dirty="0"/>
          </a:p>
        </p:txBody>
      </p:sp>
      <p:sp>
        <p:nvSpPr>
          <p:cNvPr id="4" name="Slide Number Placeholder 3"/>
          <p:cNvSpPr>
            <a:spLocks noGrp="1"/>
          </p:cNvSpPr>
          <p:nvPr>
            <p:ph type="sldNum" sz="quarter" idx="11"/>
          </p:nvPr>
        </p:nvSpPr>
        <p:spPr/>
        <p:txBody>
          <a:bodyPr/>
          <a:lstStyle/>
          <a:p>
            <a:pPr>
              <a:defRPr/>
            </a:pPr>
            <a:r>
              <a:rPr lang="en-US" smtClean="0"/>
              <a:t>1-</a:t>
            </a:r>
            <a:fld id="{4F687238-5878-4A1E-B810-D106C9B9340E}" type="slidenum">
              <a:rPr lang="en-US" smtClean="0"/>
              <a:pPr>
                <a:defRPr/>
              </a:pPr>
              <a:t>3</a:t>
            </a:fld>
            <a:endParaRPr lang="en-US"/>
          </a:p>
        </p:txBody>
      </p:sp>
      <p:sp>
        <p:nvSpPr>
          <p:cNvPr id="5" name="Content Placeholder 1"/>
          <p:cNvSpPr txBox="1">
            <a:spLocks/>
          </p:cNvSpPr>
          <p:nvPr/>
        </p:nvSpPr>
        <p:spPr>
          <a:xfrm>
            <a:off x="457200" y="1481138"/>
            <a:ext cx="8229600" cy="4525962"/>
          </a:xfrm>
          <a:prstGeom prst="rect">
            <a:avLst/>
          </a:prstGeom>
        </p:spPr>
        <p:txBody>
          <a:bodyPr/>
          <a:lstStyle>
            <a:lvl1pPr marL="365125" indent="-255588" algn="l" rtl="0" eaLnBrk="0" fontAlgn="base" hangingPunct="0">
              <a:spcBef>
                <a:spcPts val="400"/>
              </a:spcBef>
              <a:spcAft>
                <a:spcPct val="0"/>
              </a:spcAft>
              <a:buClr>
                <a:schemeClr val="accent1"/>
              </a:buClr>
              <a:buSzPct val="68000"/>
              <a:buFont typeface="Wingdings 3" pitchFamily="-72" charset="2"/>
              <a:buChar char=""/>
              <a:defRPr sz="2700" kern="1200">
                <a:solidFill>
                  <a:schemeClr val="tx1"/>
                </a:solidFill>
                <a:latin typeface="+mn-lt"/>
                <a:ea typeface="ＭＳ Ｐゴシック" pitchFamily="-72" charset="-128"/>
                <a:cs typeface="ＭＳ Ｐゴシック" pitchFamily="-72" charset="-128"/>
              </a:defRPr>
            </a:lvl1pPr>
            <a:lvl2pPr marL="620713" indent="-228600" algn="l" rtl="0" eaLnBrk="0" fontAlgn="base" hangingPunct="0">
              <a:spcBef>
                <a:spcPts val="325"/>
              </a:spcBef>
              <a:spcAft>
                <a:spcPct val="0"/>
              </a:spcAft>
              <a:buClr>
                <a:schemeClr val="accent1"/>
              </a:buClr>
              <a:buFont typeface="Verdana" pitchFamily="-72" charset="0"/>
              <a:buChar char="◦"/>
              <a:defRPr sz="2300" kern="1200">
                <a:solidFill>
                  <a:schemeClr val="tx1"/>
                </a:solidFill>
                <a:latin typeface="+mn-lt"/>
                <a:ea typeface="ＭＳ Ｐゴシック" pitchFamily="-72"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72" charset="2"/>
              <a:buChar char=""/>
              <a:defRPr sz="2100" kern="1200">
                <a:solidFill>
                  <a:schemeClr val="tx1"/>
                </a:solidFill>
                <a:latin typeface="+mn-lt"/>
                <a:ea typeface="ＭＳ Ｐゴシック" pitchFamily="-72" charset="-128"/>
                <a:cs typeface="+mn-cs"/>
              </a:defRPr>
            </a:lvl3pPr>
            <a:lvl4pPr marL="1143000" indent="-228600" algn="l" rtl="0" eaLnBrk="0" fontAlgn="base" hangingPunct="0">
              <a:spcBef>
                <a:spcPts val="350"/>
              </a:spcBef>
              <a:spcAft>
                <a:spcPct val="0"/>
              </a:spcAft>
              <a:buClr>
                <a:schemeClr val="accent2"/>
              </a:buClr>
              <a:buFont typeface="Wingdings 2" pitchFamily="-72" charset="2"/>
              <a:buChar char=""/>
              <a:defRPr sz="1900" kern="1200">
                <a:solidFill>
                  <a:schemeClr val="tx1"/>
                </a:solidFill>
                <a:latin typeface="+mn-lt"/>
                <a:ea typeface="ＭＳ Ｐゴシック" pitchFamily="-72" charset="-128"/>
                <a:cs typeface="+mn-cs"/>
              </a:defRPr>
            </a:lvl4pPr>
            <a:lvl5pPr marL="1371600" indent="-228600" algn="l" rtl="0" eaLnBrk="0" fontAlgn="base" hangingPunct="0">
              <a:spcBef>
                <a:spcPts val="350"/>
              </a:spcBef>
              <a:spcAft>
                <a:spcPct val="0"/>
              </a:spcAft>
              <a:buClr>
                <a:schemeClr val="accent2"/>
              </a:buClr>
              <a:buFont typeface="Wingdings 2" pitchFamily="-72" charset="2"/>
              <a:buChar char=""/>
              <a:defRPr kern="1200">
                <a:solidFill>
                  <a:schemeClr val="tx1"/>
                </a:solidFill>
                <a:latin typeface="+mn-lt"/>
                <a:ea typeface="ＭＳ Ｐゴシック" pitchFamily="-72"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lstStyle>
          <a:p>
            <a:pPr marL="566738" indent="-457200" eaLnBrk="1" hangingPunct="1"/>
            <a:r>
              <a:rPr lang="en-US" sz="2800" dirty="0" smtClean="0"/>
              <a:t>Understand the term business analytics</a:t>
            </a:r>
          </a:p>
          <a:p>
            <a:pPr marL="566738" indent="-457200" eaLnBrk="1" hangingPunct="1"/>
            <a:r>
              <a:rPr lang="en-US" sz="2800" dirty="0" smtClean="0"/>
              <a:t>What are the benefits and challenges to </a:t>
            </a:r>
            <a:r>
              <a:rPr lang="en-US" sz="2800" dirty="0" err="1" smtClean="0"/>
              <a:t>organisations</a:t>
            </a:r>
            <a:endParaRPr lang="en-US" sz="2800" dirty="0" smtClean="0"/>
          </a:p>
          <a:p>
            <a:pPr marL="566738" indent="-457200" eaLnBrk="1" hangingPunct="1"/>
            <a:r>
              <a:rPr lang="en-US" sz="2800" dirty="0" smtClean="0"/>
              <a:t>Scope of business analytics</a:t>
            </a:r>
          </a:p>
          <a:p>
            <a:pPr marL="566738" indent="-457200" eaLnBrk="1" hangingPunct="1"/>
            <a:r>
              <a:rPr lang="en-US" sz="2800" dirty="0" smtClean="0"/>
              <a:t>What are lists?</a:t>
            </a:r>
          </a:p>
          <a:p>
            <a:pPr marL="566738" indent="-457200" eaLnBrk="1" hangingPunct="1"/>
            <a:r>
              <a:rPr lang="en-US" sz="2800" dirty="0" smtClean="0"/>
              <a:t>Use lists to </a:t>
            </a:r>
            <a:r>
              <a:rPr lang="en-US" sz="2800" dirty="0" err="1" smtClean="0"/>
              <a:t>analyse</a:t>
            </a:r>
            <a:r>
              <a:rPr lang="en-US" sz="2800" dirty="0" smtClean="0"/>
              <a:t> data in a spreadsheet</a:t>
            </a:r>
          </a:p>
          <a:p>
            <a:pPr marL="566738" indent="-457200" eaLnBrk="1" hangingPunct="1"/>
            <a:endParaRPr lang="en-US" sz="2800" dirty="0" smtClean="0"/>
          </a:p>
          <a:p>
            <a:pPr marL="566738" indent="-457200" eaLnBrk="1" hangingPunct="1"/>
            <a:endParaRPr lang="en-US" sz="2800" dirty="0" smtClean="0"/>
          </a:p>
          <a:p>
            <a:pPr marL="566738" indent="-457200" eaLnBrk="1" hangingPunct="1"/>
            <a:endParaRPr lang="en-US" sz="2800" dirty="0"/>
          </a:p>
        </p:txBody>
      </p:sp>
    </p:spTree>
    <p:extLst>
      <p:ext uri="{BB962C8B-B14F-4D97-AF65-F5344CB8AC3E}">
        <p14:creationId xmlns:p14="http://schemas.microsoft.com/office/powerpoint/2010/main" val="724507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Content Placeholder 1"/>
          <p:cNvSpPr>
            <a:spLocks noGrp="1"/>
          </p:cNvSpPr>
          <p:nvPr>
            <p:ph idx="1"/>
          </p:nvPr>
        </p:nvSpPr>
        <p:spPr/>
        <p:txBody>
          <a:bodyPr/>
          <a:lstStyle/>
          <a:p>
            <a:pPr marL="109538" indent="0" eaLnBrk="1" hangingPunct="1">
              <a:buFont typeface="Wingdings 3" pitchFamily="-72" charset="2"/>
              <a:buNone/>
            </a:pPr>
            <a:r>
              <a:rPr lang="en-US" sz="2800" b="1" dirty="0" smtClean="0"/>
              <a:t>(Business) Analytics</a:t>
            </a:r>
            <a:r>
              <a:rPr lang="en-US" sz="2800" dirty="0" smtClean="0"/>
              <a:t> </a:t>
            </a:r>
            <a:r>
              <a:rPr lang="en-US" sz="2800" dirty="0"/>
              <a:t>is the use of:</a:t>
            </a:r>
          </a:p>
          <a:p>
            <a:pPr marL="344488" indent="-234950" eaLnBrk="1" hangingPunct="1"/>
            <a:r>
              <a:rPr lang="en-US" sz="2800" dirty="0" smtClean="0"/>
              <a:t>data</a:t>
            </a:r>
            <a:r>
              <a:rPr lang="en-US" sz="2800" dirty="0"/>
              <a:t>, </a:t>
            </a:r>
          </a:p>
          <a:p>
            <a:pPr marL="344488" indent="-234950" eaLnBrk="1" hangingPunct="1"/>
            <a:r>
              <a:rPr lang="en-US" sz="2800" dirty="0" smtClean="0"/>
              <a:t>information </a:t>
            </a:r>
            <a:r>
              <a:rPr lang="en-US" sz="2800" dirty="0"/>
              <a:t>technology, </a:t>
            </a:r>
          </a:p>
          <a:p>
            <a:pPr marL="344488" indent="-234950" eaLnBrk="1" hangingPunct="1"/>
            <a:r>
              <a:rPr lang="en-US" sz="2800" dirty="0" smtClean="0"/>
              <a:t>statistical </a:t>
            </a:r>
            <a:r>
              <a:rPr lang="en-US" sz="2800" dirty="0"/>
              <a:t>analysis, </a:t>
            </a:r>
          </a:p>
          <a:p>
            <a:pPr marL="344488" indent="-234950" eaLnBrk="1" hangingPunct="1"/>
            <a:r>
              <a:rPr lang="en-US" sz="2800" dirty="0" smtClean="0"/>
              <a:t>quantitative </a:t>
            </a:r>
            <a:r>
              <a:rPr lang="en-US" sz="2800" dirty="0"/>
              <a:t>methods, and </a:t>
            </a:r>
          </a:p>
          <a:p>
            <a:pPr marL="344488" indent="-234950" eaLnBrk="1" hangingPunct="1"/>
            <a:r>
              <a:rPr lang="en-US" sz="2800" dirty="0" smtClean="0"/>
              <a:t>mathematical </a:t>
            </a:r>
            <a:r>
              <a:rPr lang="en-US" sz="2800" dirty="0"/>
              <a:t>or computer-based models </a:t>
            </a:r>
          </a:p>
          <a:p>
            <a:pPr marL="109538" indent="0" eaLnBrk="1" hangingPunct="1">
              <a:buFont typeface="Wingdings 3" pitchFamily="-72" charset="2"/>
              <a:buNone/>
            </a:pPr>
            <a:r>
              <a:rPr lang="en-US" sz="2800" dirty="0"/>
              <a:t>to help managers gain improved insight about their business operations and </a:t>
            </a:r>
            <a:r>
              <a:rPr lang="en-US" sz="2800" dirty="0" smtClean="0"/>
              <a:t>make </a:t>
            </a:r>
            <a:r>
              <a:rPr lang="en-US" sz="2800" dirty="0"/>
              <a:t>better, fact-based decisions.</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Business Analytics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340768"/>
            <a:ext cx="8229600" cy="4896544"/>
          </a:xfrm>
        </p:spPr>
        <p:txBody>
          <a:bodyPr>
            <a:normAutofit lnSpcReduction="10000"/>
          </a:bodyPr>
          <a:lstStyle/>
          <a:p>
            <a:r>
              <a:rPr lang="en-US" sz="2400" b="1" dirty="0" smtClean="0"/>
              <a:t>Pricing </a:t>
            </a:r>
          </a:p>
          <a:p>
            <a:pPr lvl="1"/>
            <a:r>
              <a:rPr lang="en-US" sz="2000" dirty="0" smtClean="0"/>
              <a:t>setting </a:t>
            </a:r>
            <a:r>
              <a:rPr lang="en-US" sz="2000" dirty="0"/>
              <a:t>prices for consumer and industrial goods, government contracts, and maintenance </a:t>
            </a:r>
            <a:r>
              <a:rPr lang="en-US" sz="2000" dirty="0" smtClean="0"/>
              <a:t>contracts</a:t>
            </a:r>
            <a:endParaRPr lang="en-US" sz="2000" dirty="0"/>
          </a:p>
          <a:p>
            <a:r>
              <a:rPr lang="en-US" sz="2400" b="1" dirty="0" smtClean="0"/>
              <a:t>Customer </a:t>
            </a:r>
            <a:r>
              <a:rPr lang="en-US" sz="2400" b="1" dirty="0"/>
              <a:t>segmentation </a:t>
            </a:r>
            <a:endParaRPr lang="en-US" sz="2400" b="1" dirty="0" smtClean="0"/>
          </a:p>
          <a:p>
            <a:pPr lvl="1"/>
            <a:r>
              <a:rPr lang="en-US" sz="2000" dirty="0" smtClean="0"/>
              <a:t>identifying </a:t>
            </a:r>
            <a:r>
              <a:rPr lang="en-US" sz="2000" dirty="0"/>
              <a:t>and targeting key customer groups in retail, insurance, and credit card </a:t>
            </a:r>
            <a:r>
              <a:rPr lang="en-US" sz="2000" dirty="0" smtClean="0"/>
              <a:t>industries</a:t>
            </a:r>
            <a:endParaRPr lang="en-US" sz="2000" dirty="0"/>
          </a:p>
          <a:p>
            <a:r>
              <a:rPr lang="en-US" sz="2400" b="1" dirty="0" smtClean="0"/>
              <a:t>Merchandising</a:t>
            </a:r>
          </a:p>
          <a:p>
            <a:pPr lvl="1"/>
            <a:r>
              <a:rPr lang="en-US" sz="2000" dirty="0" smtClean="0"/>
              <a:t>determining </a:t>
            </a:r>
            <a:r>
              <a:rPr lang="en-US" sz="2000" dirty="0"/>
              <a:t>brands to buy, quantities, and </a:t>
            </a:r>
            <a:r>
              <a:rPr lang="en-US" sz="2000" dirty="0" smtClean="0"/>
              <a:t>allocations </a:t>
            </a:r>
            <a:endParaRPr lang="en-US" sz="2000" dirty="0"/>
          </a:p>
          <a:p>
            <a:r>
              <a:rPr lang="en-US" sz="2400" b="1" dirty="0" smtClean="0"/>
              <a:t>Location </a:t>
            </a:r>
          </a:p>
          <a:p>
            <a:pPr lvl="1"/>
            <a:r>
              <a:rPr lang="en-US" sz="2000" dirty="0" smtClean="0"/>
              <a:t>finding </a:t>
            </a:r>
            <a:r>
              <a:rPr lang="en-US" sz="2000" dirty="0"/>
              <a:t>the best location for bank branches and ATMs, or where to service industrial </a:t>
            </a:r>
            <a:r>
              <a:rPr lang="en-US" sz="2000" dirty="0" smtClean="0"/>
              <a:t>equipment</a:t>
            </a:r>
          </a:p>
          <a:p>
            <a:r>
              <a:rPr lang="en-US" sz="2400" b="1" dirty="0" smtClean="0"/>
              <a:t>Social Media</a:t>
            </a:r>
          </a:p>
          <a:p>
            <a:pPr lvl="1"/>
            <a:r>
              <a:rPr lang="en-US" sz="2000" dirty="0" smtClean="0"/>
              <a:t>understand </a:t>
            </a:r>
            <a:r>
              <a:rPr lang="en-US" sz="2000" dirty="0"/>
              <a:t>trends and customer </a:t>
            </a:r>
            <a:r>
              <a:rPr lang="en-US" sz="2000" dirty="0" smtClean="0"/>
              <a:t>perceptions; </a:t>
            </a:r>
            <a:r>
              <a:rPr lang="en-US" sz="2000" dirty="0"/>
              <a:t>assist marketing managers and product designers </a:t>
            </a:r>
            <a:r>
              <a:rPr lang="en-US" sz="2000" dirty="0" smtClean="0"/>
              <a:t>  </a:t>
            </a:r>
            <a:endParaRPr lang="en-US" sz="2000" dirty="0"/>
          </a:p>
          <a:p>
            <a:pPr marL="109728" indent="0" eaLnBrk="1" fontAlgn="auto" hangingPunct="1">
              <a:spcAft>
                <a:spcPts val="0"/>
              </a:spcAft>
              <a:buFont typeface="Wingdings 3"/>
              <a:buNone/>
              <a:defRPr/>
            </a:pPr>
            <a:endParaRPr lang="en-US" sz="2400" dirty="0" smtClean="0">
              <a:ea typeface="+mn-ea"/>
              <a:cs typeface="+mn-cs"/>
            </a:endParaRPr>
          </a:p>
          <a:p>
            <a:pPr marL="365760" indent="-256032" eaLnBrk="1" fontAlgn="auto" hangingPunct="1">
              <a:spcAft>
                <a:spcPts val="0"/>
              </a:spcAft>
              <a:buFont typeface="Wingdings 3"/>
              <a:buChar char=""/>
              <a:defRPr/>
            </a:pPr>
            <a:endParaRPr lang="en-US" sz="2400"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Examples of Applications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Content Placeholder 1"/>
          <p:cNvSpPr>
            <a:spLocks noGrp="1"/>
          </p:cNvSpPr>
          <p:nvPr>
            <p:ph idx="1"/>
          </p:nvPr>
        </p:nvSpPr>
        <p:spPr/>
        <p:txBody>
          <a:bodyPr/>
          <a:lstStyle/>
          <a:p>
            <a:pPr eaLnBrk="1" hangingPunct="1"/>
            <a:r>
              <a:rPr lang="en-US" sz="2800" dirty="0"/>
              <a:t>Business </a:t>
            </a:r>
            <a:r>
              <a:rPr lang="en-US" sz="2800" dirty="0" smtClean="0"/>
              <a:t>intelligence</a:t>
            </a:r>
          </a:p>
          <a:p>
            <a:pPr eaLnBrk="1" hangingPunct="1"/>
            <a:r>
              <a:rPr lang="en-US" sz="2800" dirty="0" smtClean="0"/>
              <a:t>Information Systems</a:t>
            </a:r>
          </a:p>
          <a:p>
            <a:pPr eaLnBrk="1" hangingPunct="1"/>
            <a:r>
              <a:rPr lang="en-US" sz="2800" dirty="0" smtClean="0"/>
              <a:t>Statistics</a:t>
            </a:r>
            <a:endParaRPr lang="en-US" sz="2800" dirty="0"/>
          </a:p>
          <a:p>
            <a:pPr eaLnBrk="1" hangingPunct="1"/>
            <a:r>
              <a:rPr lang="en-US" sz="2800" dirty="0" smtClean="0"/>
              <a:t>Operations research/Management science</a:t>
            </a:r>
          </a:p>
          <a:p>
            <a:pPr eaLnBrk="1" hangingPunct="1"/>
            <a:r>
              <a:rPr lang="en-US" sz="2800" dirty="0" smtClean="0"/>
              <a:t>Decision support systems</a:t>
            </a: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Evolution of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US" dirty="0" smtClean="0"/>
              <a:t>A Visual Perspective of Business Analytics</a:t>
            </a:r>
            <a:endParaRPr lang="en-US" dirty="0"/>
          </a:p>
        </p:txBody>
      </p:sp>
      <p:pic>
        <p:nvPicPr>
          <p:cNvPr id="8" name="Picture 7" descr="Untitl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1700808"/>
            <a:ext cx="6949440" cy="4187952"/>
          </a:xfrm>
          <a:prstGeom prst="rect">
            <a:avLst/>
          </a:prstGeom>
        </p:spPr>
      </p:pic>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458373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US" b="1" dirty="0" smtClean="0"/>
              <a:t>Benefits</a:t>
            </a:r>
          </a:p>
          <a:p>
            <a:pPr lvl="1"/>
            <a:r>
              <a:rPr lang="en-US" dirty="0" smtClean="0"/>
              <a:t>…reduced </a:t>
            </a:r>
            <a:r>
              <a:rPr lang="en-US" dirty="0"/>
              <a:t>costs, better risk management, faster decisions, better productivity and enhanced bottom-line performance such as profitability and customer satisfaction. </a:t>
            </a:r>
            <a:endParaRPr lang="en-US" dirty="0" smtClean="0"/>
          </a:p>
          <a:p>
            <a:r>
              <a:rPr lang="en-US" b="1" dirty="0" smtClean="0"/>
              <a:t>Challenges</a:t>
            </a:r>
          </a:p>
          <a:p>
            <a:pPr lvl="1"/>
            <a:r>
              <a:rPr lang="en-US" dirty="0" smtClean="0"/>
              <a:t>…lack </a:t>
            </a:r>
            <a:r>
              <a:rPr lang="en-US" dirty="0"/>
              <a:t>of understanding of how to use analytics, competing business priorities, insufficient analytical skills, difficulty in getting good data and sharing information, and not understanding the benefits versus perceived costs of analytics studies. </a:t>
            </a:r>
          </a:p>
        </p:txBody>
      </p:sp>
      <p:sp>
        <p:nvSpPr>
          <p:cNvPr id="7" name="Title 6"/>
          <p:cNvSpPr>
            <a:spLocks noGrp="1"/>
          </p:cNvSpPr>
          <p:nvPr>
            <p:ph type="title"/>
          </p:nvPr>
        </p:nvSpPr>
        <p:spPr/>
        <p:txBody>
          <a:bodyPr/>
          <a:lstStyle/>
          <a:p>
            <a:r>
              <a:rPr lang="en-US" dirty="0" smtClean="0"/>
              <a:t>Impacts and Challenges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193295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smtClean="0">
                <a:ea typeface="+mn-ea"/>
                <a:cs typeface="+mn-cs"/>
              </a:rPr>
              <a:t>Descriptive analytics</a:t>
            </a:r>
            <a:r>
              <a:rPr lang="en-US" dirty="0" smtClean="0">
                <a:ea typeface="+mn-ea"/>
                <a:cs typeface="+mn-cs"/>
              </a:rPr>
              <a:t>: </a:t>
            </a:r>
            <a:r>
              <a:rPr lang="en-US" dirty="0" smtClean="0"/>
              <a:t>the </a:t>
            </a:r>
            <a:r>
              <a:rPr lang="en-US" dirty="0"/>
              <a:t>use of data to understand past and current business performance and make informed decisions </a:t>
            </a:r>
            <a:endParaRPr lang="en-US" dirty="0" smtClean="0"/>
          </a:p>
          <a:p>
            <a:pPr marL="344488" indent="-234950" eaLnBrk="1" fontAlgn="auto" hangingPunct="1">
              <a:spcAft>
                <a:spcPts val="0"/>
              </a:spcAft>
              <a:defRPr/>
            </a:pPr>
            <a:r>
              <a:rPr lang="en-US" b="1" dirty="0" smtClean="0">
                <a:ea typeface="+mn-ea"/>
                <a:cs typeface="+mn-cs"/>
              </a:rPr>
              <a:t>Predictive analytics</a:t>
            </a:r>
            <a:r>
              <a:rPr lang="en-US" dirty="0" smtClean="0">
                <a:ea typeface="+mn-ea"/>
                <a:cs typeface="+mn-cs"/>
              </a:rPr>
              <a:t>: </a:t>
            </a:r>
            <a:r>
              <a:rPr lang="en-US" dirty="0"/>
              <a:t>predict the future by examining historical data, detecting patterns or relationships in these data, and then extrapolating these relationships forward in time. </a:t>
            </a:r>
            <a:endParaRPr lang="en-US" dirty="0" smtClean="0">
              <a:ea typeface="+mn-ea"/>
              <a:cs typeface="+mn-cs"/>
            </a:endParaRPr>
          </a:p>
          <a:p>
            <a:pPr marL="344488" indent="-234950" eaLnBrk="1" fontAlgn="auto" hangingPunct="1">
              <a:spcAft>
                <a:spcPts val="0"/>
              </a:spcAft>
              <a:defRPr/>
            </a:pPr>
            <a:r>
              <a:rPr lang="en-US" b="1" dirty="0" smtClean="0">
                <a:ea typeface="+mn-ea"/>
                <a:cs typeface="+mn-cs"/>
              </a:rPr>
              <a:t>Prescriptive analytics</a:t>
            </a:r>
            <a:r>
              <a:rPr lang="en-US" dirty="0" smtClean="0">
                <a:ea typeface="+mn-ea"/>
                <a:cs typeface="+mn-cs"/>
              </a:rPr>
              <a:t>: </a:t>
            </a:r>
            <a:r>
              <a:rPr lang="en-US" dirty="0"/>
              <a:t>identify the best alternatives to </a:t>
            </a:r>
            <a:r>
              <a:rPr lang="en-US" dirty="0" err="1" smtClean="0"/>
              <a:t>minimise</a:t>
            </a:r>
            <a:r>
              <a:rPr lang="en-US" dirty="0" smtClean="0"/>
              <a:t> </a:t>
            </a:r>
            <a:r>
              <a:rPr lang="en-US" dirty="0"/>
              <a:t>or </a:t>
            </a:r>
            <a:r>
              <a:rPr lang="en-US" dirty="0" err="1" smtClean="0"/>
              <a:t>maximise</a:t>
            </a:r>
            <a:r>
              <a:rPr lang="en-US" dirty="0" smtClean="0"/>
              <a:t> </a:t>
            </a:r>
            <a:r>
              <a:rPr lang="en-US" dirty="0"/>
              <a:t>some objective </a:t>
            </a:r>
            <a:endParaRPr lang="en-US" dirty="0" smtClean="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Scope of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274320" indent="-192024">
              <a:buFont typeface="Wingdings 3"/>
              <a:buChar char=""/>
              <a:defRPr/>
            </a:pPr>
            <a:r>
              <a:rPr lang="en-US" dirty="0" smtClean="0">
                <a:ea typeface="+mn-ea"/>
                <a:cs typeface="+mn-cs"/>
              </a:rPr>
              <a:t>Most </a:t>
            </a:r>
            <a:r>
              <a:rPr lang="en-US" dirty="0">
                <a:ea typeface="+mn-ea"/>
                <a:cs typeface="+mn-cs"/>
              </a:rPr>
              <a:t>department stores clear seasonal inventory by reducing </a:t>
            </a:r>
            <a:r>
              <a:rPr lang="en-US" dirty="0" smtClean="0">
                <a:ea typeface="+mn-ea"/>
                <a:cs typeface="+mn-cs"/>
              </a:rPr>
              <a:t>prices.</a:t>
            </a:r>
          </a:p>
          <a:p>
            <a:pPr marL="274320" indent="-192024">
              <a:spcBef>
                <a:spcPts val="0"/>
              </a:spcBef>
              <a:buFont typeface="Wingdings 3"/>
              <a:buChar char=""/>
              <a:defRPr/>
            </a:pPr>
            <a:r>
              <a:rPr lang="en-US" i="1" dirty="0" smtClean="0">
                <a:ea typeface="+mn-ea"/>
                <a:cs typeface="+mn-cs"/>
              </a:rPr>
              <a:t>Key question</a:t>
            </a:r>
            <a:r>
              <a:rPr lang="en-US" dirty="0" smtClean="0">
                <a:ea typeface="+mn-ea"/>
                <a:cs typeface="+mn-cs"/>
              </a:rPr>
              <a:t>:</a:t>
            </a:r>
            <a:r>
              <a:rPr lang="en-US" dirty="0">
                <a:ea typeface="+mn-ea"/>
                <a:cs typeface="+mn-cs"/>
              </a:rPr>
              <a:t> </a:t>
            </a:r>
            <a:r>
              <a:rPr lang="en-US" dirty="0" smtClean="0">
                <a:ea typeface="+mn-ea"/>
                <a:cs typeface="+mn-cs"/>
              </a:rPr>
              <a:t>When to reduce the price and by how much to </a:t>
            </a:r>
            <a:r>
              <a:rPr lang="en-US" dirty="0" err="1" smtClean="0">
                <a:ea typeface="+mn-ea"/>
                <a:cs typeface="+mn-cs"/>
              </a:rPr>
              <a:t>maximise</a:t>
            </a:r>
            <a:r>
              <a:rPr lang="en-US" dirty="0" smtClean="0">
                <a:ea typeface="+mn-ea"/>
                <a:cs typeface="+mn-cs"/>
              </a:rPr>
              <a:t> </a:t>
            </a:r>
            <a:r>
              <a:rPr lang="en-US" dirty="0" smtClean="0">
                <a:ea typeface="+mn-ea"/>
                <a:cs typeface="+mn-cs"/>
              </a:rPr>
              <a:t>revenue?</a:t>
            </a:r>
          </a:p>
          <a:p>
            <a:pPr marL="274320" indent="-192024">
              <a:spcBef>
                <a:spcPts val="0"/>
              </a:spcBef>
              <a:buFont typeface="Wingdings 3"/>
              <a:buChar char=""/>
              <a:defRPr/>
            </a:pPr>
            <a:r>
              <a:rPr lang="en-US" dirty="0" smtClean="0">
                <a:ea typeface="+mn-ea"/>
                <a:cs typeface="+mn-cs"/>
              </a:rPr>
              <a:t>Potential applications of analytics:</a:t>
            </a:r>
            <a:endParaRPr lang="en-US" dirty="0">
              <a:ea typeface="+mn-ea"/>
              <a:cs typeface="+mn-cs"/>
            </a:endParaRPr>
          </a:p>
          <a:p>
            <a:pPr marL="466011" lvl="1" indent="-192024">
              <a:spcBef>
                <a:spcPts val="0"/>
              </a:spcBef>
              <a:buFont typeface="Wingdings 3"/>
              <a:buChar char=""/>
              <a:defRPr/>
            </a:pPr>
            <a:r>
              <a:rPr lang="en-US" u="sng" dirty="0" smtClean="0">
                <a:ea typeface="+mn-ea"/>
                <a:cs typeface="+mn-cs"/>
              </a:rPr>
              <a:t>Descriptive analytics</a:t>
            </a:r>
            <a:r>
              <a:rPr lang="en-US" dirty="0" smtClean="0">
                <a:ea typeface="+mn-ea"/>
                <a:cs typeface="+mn-cs"/>
              </a:rPr>
              <a:t>: examine historical data for similar products (prices, units sold, advertising, …)</a:t>
            </a:r>
          </a:p>
          <a:p>
            <a:pPr marL="466011" lvl="1" indent="-192024">
              <a:buFont typeface="Wingdings 3"/>
              <a:buChar char=""/>
              <a:defRPr/>
            </a:pPr>
            <a:r>
              <a:rPr lang="en-US" u="sng" dirty="0" smtClean="0">
                <a:ea typeface="+mn-ea"/>
                <a:cs typeface="+mn-cs"/>
              </a:rPr>
              <a:t>Predictive analytics</a:t>
            </a:r>
            <a:r>
              <a:rPr lang="en-US" dirty="0" smtClean="0">
                <a:ea typeface="+mn-ea"/>
                <a:cs typeface="+mn-cs"/>
              </a:rPr>
              <a:t>: predict sales based on price</a:t>
            </a:r>
          </a:p>
          <a:p>
            <a:pPr marL="466011" lvl="1" indent="-192024">
              <a:buFont typeface="Wingdings 3"/>
              <a:buChar char=""/>
              <a:defRPr/>
            </a:pPr>
            <a:r>
              <a:rPr lang="en-US" u="sng" dirty="0" smtClean="0">
                <a:ea typeface="+mn-ea"/>
                <a:cs typeface="+mn-cs"/>
              </a:rPr>
              <a:t>Prescriptive analytics</a:t>
            </a:r>
            <a:r>
              <a:rPr lang="en-US" dirty="0" smtClean="0">
                <a:ea typeface="+mn-ea"/>
                <a:cs typeface="+mn-cs"/>
              </a:rPr>
              <a:t>: find the best sets of pricing and advertising to </a:t>
            </a:r>
            <a:r>
              <a:rPr lang="en-US" dirty="0" err="1" smtClean="0">
                <a:ea typeface="+mn-ea"/>
                <a:cs typeface="+mn-cs"/>
              </a:rPr>
              <a:t>maximise</a:t>
            </a:r>
            <a:r>
              <a:rPr lang="en-US" dirty="0" smtClean="0">
                <a:ea typeface="+mn-ea"/>
                <a:cs typeface="+mn-cs"/>
              </a:rPr>
              <a:t> </a:t>
            </a:r>
            <a:r>
              <a:rPr lang="en-US" dirty="0" smtClean="0">
                <a:ea typeface="+mn-ea"/>
                <a:cs typeface="+mn-cs"/>
              </a:rPr>
              <a:t>sales revenue</a:t>
            </a:r>
            <a:endParaRPr lang="en-US" dirty="0">
              <a:ea typeface="+mn-ea"/>
              <a:cs typeface="+mn-cs"/>
            </a:endParaRPr>
          </a:p>
        </p:txBody>
      </p:sp>
      <p:sp>
        <p:nvSpPr>
          <p:cNvPr id="5" name="Title 4"/>
          <p:cNvSpPr>
            <a:spLocks noGrp="1"/>
          </p:cNvSpPr>
          <p:nvPr>
            <p:ph type="title"/>
          </p:nvPr>
        </p:nvSpPr>
        <p:spPr/>
        <p:txBody>
          <a:bodyPr/>
          <a:lstStyle/>
          <a:p>
            <a:pPr>
              <a:defRPr/>
            </a:pPr>
            <a:r>
              <a:rPr lang="en-US" sz="2400" dirty="0"/>
              <a:t>Example Retail Markdown Decisions</a:t>
            </a:r>
          </a:p>
        </p:txBody>
      </p:sp>
      <p:sp>
        <p:nvSpPr>
          <p:cNvPr id="4" name="TextBox 3"/>
          <p:cNvSpPr txBox="1"/>
          <p:nvPr/>
        </p:nvSpPr>
        <p:spPr>
          <a:xfrm>
            <a:off x="4525752" y="5769918"/>
            <a:ext cx="3475248" cy="415498"/>
          </a:xfrm>
          <a:prstGeom prst="rect">
            <a:avLst/>
          </a:prstGeom>
          <a:noFill/>
        </p:spPr>
        <p:txBody>
          <a:bodyPr wrap="square" rtlCol="0">
            <a:spAutoFit/>
          </a:bodyPr>
          <a:lstStyle/>
          <a:p>
            <a:r>
              <a:rPr lang="en-GB" sz="1050" dirty="0"/>
              <a:t>Adapted from James R Evans (2014) Business Analytics</a:t>
            </a:r>
          </a:p>
        </p:txBody>
      </p:sp>
    </p:spTree>
    <p:extLst>
      <p:ext uri="{BB962C8B-B14F-4D97-AF65-F5344CB8AC3E}">
        <p14:creationId xmlns:p14="http://schemas.microsoft.com/office/powerpoint/2010/main" val="19988859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340768"/>
            <a:ext cx="8229600" cy="4666332"/>
          </a:xfrm>
        </p:spPr>
        <p:txBody>
          <a:bodyPr/>
          <a:lstStyle/>
          <a:p>
            <a:pPr lvl="0"/>
            <a:r>
              <a:rPr lang="en-US" sz="2400" dirty="0" smtClean="0"/>
              <a:t>List (database) queries </a:t>
            </a:r>
            <a:r>
              <a:rPr lang="en-US" sz="2400" dirty="0"/>
              <a:t>and analysis</a:t>
            </a:r>
          </a:p>
          <a:p>
            <a:pPr lvl="0"/>
            <a:r>
              <a:rPr lang="en-US" sz="2400" dirty="0" smtClean="0"/>
              <a:t>Dashboards </a:t>
            </a:r>
            <a:r>
              <a:rPr lang="en-US" sz="2400" dirty="0"/>
              <a:t>to report key performance measures</a:t>
            </a:r>
          </a:p>
          <a:p>
            <a:pPr lvl="0"/>
            <a:r>
              <a:rPr lang="en-US" sz="2400" dirty="0"/>
              <a:t>Data visualization</a:t>
            </a:r>
          </a:p>
          <a:p>
            <a:pPr lvl="0"/>
            <a:r>
              <a:rPr lang="en-US" sz="2400" dirty="0"/>
              <a:t>Statistical methods</a:t>
            </a:r>
          </a:p>
          <a:p>
            <a:pPr lvl="0"/>
            <a:r>
              <a:rPr lang="en-US" sz="2400" dirty="0"/>
              <a:t>Spreadsheets and predictive models</a:t>
            </a:r>
          </a:p>
          <a:p>
            <a:pPr lvl="0"/>
            <a:r>
              <a:rPr lang="en-US" sz="2400" dirty="0"/>
              <a:t>Scenario and “what-if” analyses</a:t>
            </a:r>
          </a:p>
          <a:p>
            <a:pPr lvl="0"/>
            <a:r>
              <a:rPr lang="en-US" sz="2400" dirty="0"/>
              <a:t>Simulation </a:t>
            </a:r>
          </a:p>
          <a:p>
            <a:pPr lvl="0"/>
            <a:r>
              <a:rPr lang="en-US" sz="2400" dirty="0"/>
              <a:t>Forecasting</a:t>
            </a:r>
          </a:p>
          <a:p>
            <a:pPr lvl="0"/>
            <a:r>
              <a:rPr lang="en-US" sz="2400" dirty="0"/>
              <a:t>Data and text mining</a:t>
            </a:r>
          </a:p>
          <a:p>
            <a:pPr lvl="0"/>
            <a:r>
              <a:rPr lang="en-US" sz="2400" dirty="0"/>
              <a:t>Optimization</a:t>
            </a:r>
          </a:p>
          <a:p>
            <a:pPr lvl="0"/>
            <a:r>
              <a:rPr lang="en-US" sz="2400" dirty="0"/>
              <a:t>Social media, web, and text analytics</a:t>
            </a:r>
          </a:p>
          <a:p>
            <a:endParaRPr lang="en-US" sz="2400" dirty="0"/>
          </a:p>
        </p:txBody>
      </p:sp>
      <p:sp>
        <p:nvSpPr>
          <p:cNvPr id="7" name="Title 6"/>
          <p:cNvSpPr>
            <a:spLocks noGrp="1"/>
          </p:cNvSpPr>
          <p:nvPr>
            <p:ph type="title"/>
          </p:nvPr>
        </p:nvSpPr>
        <p:spPr/>
        <p:txBody>
          <a:bodyPr/>
          <a:lstStyle/>
          <a:p>
            <a:r>
              <a:rPr lang="en-US" dirty="0" smtClean="0"/>
              <a:t>Tools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cxnSp>
        <p:nvCxnSpPr>
          <p:cNvPr id="3" name="Straight Arrow Connector 2"/>
          <p:cNvCxnSpPr/>
          <p:nvPr/>
        </p:nvCxnSpPr>
        <p:spPr>
          <a:xfrm flipH="1">
            <a:off x="6372200" y="1556792"/>
            <a:ext cx="2026568" cy="0"/>
          </a:xfrm>
          <a:prstGeom prst="straightConnector1">
            <a:avLst/>
          </a:prstGeom>
          <a:ln w="76200">
            <a:tailEnd type="triangle"/>
          </a:ln>
        </p:spPr>
        <p:style>
          <a:lnRef idx="2">
            <a:schemeClr val="accent3"/>
          </a:lnRef>
          <a:fillRef idx="0">
            <a:schemeClr val="accent3"/>
          </a:fillRef>
          <a:effectRef idx="1">
            <a:schemeClr val="accent3"/>
          </a:effectRef>
          <a:fontRef idx="minor">
            <a:schemeClr val="tx1"/>
          </a:fontRef>
        </p:style>
      </p:cxnSp>
    </p:spTree>
    <p:extLst>
      <p:ext uri="{BB962C8B-B14F-4D97-AF65-F5344CB8AC3E}">
        <p14:creationId xmlns:p14="http://schemas.microsoft.com/office/powerpoint/2010/main" val="8269392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228600" y="0"/>
            <a:ext cx="8915400" cy="1143000"/>
          </a:xfrm>
        </p:spPr>
        <p:txBody>
          <a:bodyPr>
            <a:normAutofit fontScale="90000"/>
          </a:bodyPr>
          <a:lstStyle/>
          <a:p>
            <a:r>
              <a:rPr lang="en-GB" altLang="en-US" sz="3500" b="1" dirty="0" smtClean="0">
                <a:solidFill>
                  <a:srgbClr val="7030A0"/>
                </a:solidFill>
              </a:rPr>
              <a:t>Levels of Information </a:t>
            </a:r>
            <a:r>
              <a:rPr lang="en-GB" altLang="en-US" sz="3500" b="1" dirty="0" smtClean="0"/>
              <a:t>in a List [Database]</a:t>
            </a:r>
            <a:r>
              <a:rPr lang="en-GB" altLang="en-US" sz="3500" b="1" dirty="0" smtClean="0">
                <a:solidFill>
                  <a:schemeClr val="tx1"/>
                </a:solidFill>
              </a:rPr>
              <a:t> </a:t>
            </a:r>
            <a:r>
              <a:rPr lang="en-GB" altLang="en-US" sz="3500" b="1" dirty="0" smtClean="0"/>
              <a:t>In ascending order of complexity :-</a:t>
            </a:r>
          </a:p>
        </p:txBody>
      </p:sp>
      <p:sp>
        <p:nvSpPr>
          <p:cNvPr id="26627" name="Rectangle 3"/>
          <p:cNvSpPr>
            <a:spLocks noGrp="1" noChangeArrowheads="1"/>
          </p:cNvSpPr>
          <p:nvPr>
            <p:ph type="body" idx="1"/>
          </p:nvPr>
        </p:nvSpPr>
        <p:spPr>
          <a:xfrm>
            <a:off x="114300" y="1700808"/>
            <a:ext cx="9144000" cy="4302224"/>
          </a:xfrm>
        </p:spPr>
        <p:txBody>
          <a:bodyPr/>
          <a:lstStyle/>
          <a:p>
            <a:pPr>
              <a:buFontTx/>
              <a:buNone/>
            </a:pPr>
            <a:r>
              <a:rPr lang="en-GB" altLang="en-US" sz="3000" b="1" dirty="0" smtClean="0"/>
              <a:t>	</a:t>
            </a:r>
            <a:r>
              <a:rPr lang="en-GB" altLang="en-US" sz="3000" b="1" dirty="0" smtClean="0">
                <a:solidFill>
                  <a:srgbClr val="7030A0"/>
                </a:solidFill>
              </a:rPr>
              <a:t>Character</a:t>
            </a:r>
            <a:r>
              <a:rPr lang="en-GB" altLang="en-US" sz="3000" b="1" dirty="0" smtClean="0"/>
              <a:t>	</a:t>
            </a:r>
          </a:p>
          <a:p>
            <a:pPr lvl="2"/>
            <a:r>
              <a:rPr lang="en-GB" altLang="en-US" sz="3000" b="1" dirty="0" smtClean="0"/>
              <a:t>Alpha numeric digits</a:t>
            </a:r>
          </a:p>
          <a:p>
            <a:pPr>
              <a:buFontTx/>
              <a:buNone/>
            </a:pPr>
            <a:r>
              <a:rPr lang="en-GB" altLang="en-US" sz="3000" b="1" dirty="0" smtClean="0"/>
              <a:t>	</a:t>
            </a:r>
            <a:r>
              <a:rPr lang="en-GB" altLang="en-US" sz="3000" b="1" dirty="0">
                <a:solidFill>
                  <a:srgbClr val="7030A0"/>
                </a:solidFill>
              </a:rPr>
              <a:t>Field</a:t>
            </a:r>
            <a:r>
              <a:rPr lang="en-GB" altLang="en-US" sz="3000" b="1" dirty="0" smtClean="0"/>
              <a:t>			</a:t>
            </a:r>
          </a:p>
          <a:p>
            <a:pPr lvl="2"/>
            <a:r>
              <a:rPr lang="en-GB" altLang="en-US" sz="3000" b="1" dirty="0" smtClean="0"/>
              <a:t>Group of  characters</a:t>
            </a:r>
          </a:p>
          <a:p>
            <a:pPr>
              <a:buFontTx/>
              <a:buNone/>
            </a:pPr>
            <a:r>
              <a:rPr lang="en-GB" altLang="en-US" sz="3000" b="1" dirty="0" smtClean="0"/>
              <a:t>   </a:t>
            </a:r>
            <a:r>
              <a:rPr lang="en-GB" altLang="en-US" sz="3000" b="1" dirty="0">
                <a:solidFill>
                  <a:srgbClr val="7030A0"/>
                </a:solidFill>
              </a:rPr>
              <a:t>Record</a:t>
            </a:r>
            <a:r>
              <a:rPr lang="en-GB" altLang="en-US" sz="3000" b="1" dirty="0" smtClean="0"/>
              <a:t>		</a:t>
            </a:r>
          </a:p>
          <a:p>
            <a:pPr lvl="2"/>
            <a:r>
              <a:rPr lang="en-GB" altLang="en-US" sz="3000" b="1" dirty="0" smtClean="0"/>
              <a:t>Collection of fields</a:t>
            </a:r>
          </a:p>
          <a:p>
            <a:pPr>
              <a:buFontTx/>
              <a:buNone/>
            </a:pPr>
            <a:r>
              <a:rPr lang="en-GB" altLang="en-US" sz="3000" b="1" dirty="0" smtClean="0"/>
              <a:t>   </a:t>
            </a:r>
            <a:r>
              <a:rPr lang="en-GB" altLang="en-US" sz="3000" b="1" dirty="0">
                <a:solidFill>
                  <a:srgbClr val="7030A0"/>
                </a:solidFill>
              </a:rPr>
              <a:t>Table</a:t>
            </a:r>
            <a:r>
              <a:rPr lang="en-GB" altLang="en-US" sz="3000" b="1" dirty="0" smtClean="0"/>
              <a:t>			</a:t>
            </a:r>
          </a:p>
          <a:p>
            <a:pPr lvl="2"/>
            <a:r>
              <a:rPr lang="en-GB" altLang="en-US" sz="3000" b="1" dirty="0" smtClean="0"/>
              <a:t>Collection of identically structured  records</a:t>
            </a:r>
          </a:p>
        </p:txBody>
      </p:sp>
    </p:spTree>
    <p:extLst>
      <p:ext uri="{BB962C8B-B14F-4D97-AF65-F5344CB8AC3E}">
        <p14:creationId xmlns:p14="http://schemas.microsoft.com/office/powerpoint/2010/main" val="3532503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865"/>
            <a:ext cx="7056784" cy="477054"/>
          </a:xfrm>
          <a:prstGeom prst="rect">
            <a:avLst/>
          </a:prstGeom>
          <a:noFill/>
        </p:spPr>
        <p:txBody>
          <a:bodyPr wrap="square" rtlCol="0">
            <a:spAutoFit/>
          </a:bodyPr>
          <a:lstStyle/>
          <a:p>
            <a:r>
              <a:rPr lang="en-GB" sz="2500" dirty="0" smtClean="0"/>
              <a:t>Identify the Four </a:t>
            </a:r>
            <a:r>
              <a:rPr lang="en-GB" sz="2500" dirty="0"/>
              <a:t>L</a:t>
            </a:r>
            <a:r>
              <a:rPr lang="en-GB" sz="2500" dirty="0" smtClean="0"/>
              <a:t>evels of Information in a List?</a:t>
            </a:r>
            <a:endParaRPr lang="en-GB" sz="2500" dirty="0"/>
          </a:p>
        </p:txBody>
      </p:sp>
      <p:graphicFrame>
        <p:nvGraphicFramePr>
          <p:cNvPr id="3" name="Table 2"/>
          <p:cNvGraphicFramePr>
            <a:graphicFrameLocks noGrp="1"/>
          </p:cNvGraphicFramePr>
          <p:nvPr>
            <p:extLst>
              <p:ext uri="{D42A27DB-BD31-4B8C-83A1-F6EECF244321}">
                <p14:modId xmlns:p14="http://schemas.microsoft.com/office/powerpoint/2010/main" val="996908760"/>
              </p:ext>
            </p:extLst>
          </p:nvPr>
        </p:nvGraphicFramePr>
        <p:xfrm>
          <a:off x="1043608" y="692696"/>
          <a:ext cx="7857037" cy="5997872"/>
        </p:xfrm>
        <a:graphic>
          <a:graphicData uri="http://schemas.openxmlformats.org/drawingml/2006/table">
            <a:tbl>
              <a:tblPr>
                <a:tableStyleId>{5C22544A-7EE6-4342-B048-85BDC9FD1C3A}</a:tableStyleId>
              </a:tblPr>
              <a:tblGrid>
                <a:gridCol w="1593014"/>
                <a:gridCol w="645277"/>
                <a:gridCol w="1119939"/>
                <a:gridCol w="1223127"/>
                <a:gridCol w="1002464"/>
                <a:gridCol w="1321552"/>
                <a:gridCol w="951664"/>
              </a:tblGrid>
              <a:tr h="318730">
                <a:tc>
                  <a:txBody>
                    <a:bodyPr/>
                    <a:lstStyle/>
                    <a:p>
                      <a:pPr algn="l" rtl="0" fontAlgn="ctr"/>
                      <a:r>
                        <a:rPr lang="en-GB" sz="2400" b="1" u="none" strike="noStrike" dirty="0">
                          <a:effectLst/>
                        </a:rPr>
                        <a:t>Surname   </a:t>
                      </a:r>
                      <a:endParaRPr lang="en-GB" sz="2400" b="1"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b="1" u="none" strike="noStrike" dirty="0">
                          <a:effectLst/>
                        </a:rPr>
                        <a:t>Age</a:t>
                      </a:r>
                      <a:endParaRPr lang="en-GB" sz="2400" b="1"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b="1" u="none" strike="noStrike" dirty="0">
                          <a:effectLst/>
                        </a:rPr>
                        <a:t>Gender</a:t>
                      </a:r>
                      <a:endParaRPr lang="en-GB" sz="2400" b="1"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b="1" u="none" strike="noStrike" dirty="0">
                          <a:effectLst/>
                        </a:rPr>
                        <a:t>Car</a:t>
                      </a:r>
                      <a:endParaRPr lang="en-GB" sz="2400" b="1"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b="1" u="none" strike="noStrike">
                          <a:effectLst/>
                        </a:rPr>
                        <a:t>Colour</a:t>
                      </a:r>
                      <a:endParaRPr lang="en-GB" sz="2400" b="1"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b="1" u="none" strike="noStrike" dirty="0">
                          <a:effectLst/>
                        </a:rPr>
                        <a:t>USB/</a:t>
                      </a:r>
                      <a:r>
                        <a:rPr lang="en-GB" sz="2400" b="1" u="none" strike="noStrike" dirty="0" err="1">
                          <a:effectLst/>
                        </a:rPr>
                        <a:t>Wifi</a:t>
                      </a:r>
                      <a:endParaRPr lang="en-GB" sz="2400" b="1"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b="1" u="none" strike="noStrike" dirty="0">
                          <a:effectLst/>
                        </a:rPr>
                        <a:t>Price</a:t>
                      </a:r>
                      <a:endParaRPr lang="en-GB" sz="2400" b="1"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45877">
                <a:tc>
                  <a:txBody>
                    <a:bodyPr/>
                    <a:lstStyle/>
                    <a:p>
                      <a:pPr algn="l" rtl="0" fontAlgn="ctr"/>
                      <a:r>
                        <a:rPr lang="en-GB" sz="2400" u="none" strike="noStrike" dirty="0">
                          <a:effectLst/>
                        </a:rPr>
                        <a:t>Marshall</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55</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Male</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Carlton</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Red</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Yes</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20000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45877">
                <a:tc>
                  <a:txBody>
                    <a:bodyPr/>
                    <a:lstStyle/>
                    <a:p>
                      <a:pPr algn="l" rtl="0" fontAlgn="ctr"/>
                      <a:r>
                        <a:rPr lang="en-GB" sz="2400" u="none" strike="noStrike" dirty="0" err="1">
                          <a:effectLst/>
                        </a:rPr>
                        <a:t>Aird</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64</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Female</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Nissan</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Red</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Yes </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8700</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54984">
                <a:tc>
                  <a:txBody>
                    <a:bodyPr/>
                    <a:lstStyle/>
                    <a:p>
                      <a:pPr algn="l" rtl="0" fontAlgn="ctr"/>
                      <a:r>
                        <a:rPr lang="en-GB" sz="2400" u="none" strike="noStrike">
                          <a:effectLst/>
                        </a:rPr>
                        <a:t>Venables</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b"/>
                      <a:r>
                        <a:rPr lang="en-GB" sz="2400" u="none" strike="noStrike">
                          <a:effectLst/>
                        </a:rPr>
                        <a:t>30</a:t>
                      </a:r>
                      <a:endParaRPr lang="en-GB" sz="2400" b="0" i="0" u="none" strike="noStrike">
                        <a:solidFill>
                          <a:srgbClr val="000000"/>
                        </a:solidFill>
                        <a:effectLst/>
                        <a:latin typeface="Calibri" panose="020F0502020204030204" pitchFamily="34" charset="0"/>
                      </a:endParaRPr>
                    </a:p>
                  </a:txBody>
                  <a:tcPr marL="9107" marR="9107" marT="9107"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Female</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Jaguar</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Green</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Yes </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30000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45877">
                <a:tc>
                  <a:txBody>
                    <a:bodyPr/>
                    <a:lstStyle/>
                    <a:p>
                      <a:pPr algn="l" rtl="0" fontAlgn="ctr"/>
                      <a:r>
                        <a:rPr lang="en-GB" sz="2400" u="none" strike="noStrike">
                          <a:effectLst/>
                        </a:rPr>
                        <a:t>Aird</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28</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Female</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Escort</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Silver</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Yes </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7500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45877">
                <a:tc>
                  <a:txBody>
                    <a:bodyPr/>
                    <a:lstStyle/>
                    <a:p>
                      <a:pPr algn="l" rtl="0" fontAlgn="ctr"/>
                      <a:r>
                        <a:rPr lang="en-GB" sz="2400" u="none" strike="noStrike">
                          <a:effectLst/>
                        </a:rPr>
                        <a:t>Paterson</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70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Male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Renault</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Red</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No</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13400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54984">
                <a:tc>
                  <a:txBody>
                    <a:bodyPr/>
                    <a:lstStyle/>
                    <a:p>
                      <a:pPr algn="l" rtl="0" fontAlgn="ctr"/>
                      <a:r>
                        <a:rPr lang="en-GB" sz="2400" u="none" strike="noStrike">
                          <a:effectLst/>
                        </a:rPr>
                        <a:t>Alexander </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b"/>
                      <a:r>
                        <a:rPr lang="en-GB" sz="2400" u="none" strike="noStrike">
                          <a:effectLst/>
                        </a:rPr>
                        <a:t>77</a:t>
                      </a:r>
                      <a:endParaRPr lang="en-GB" sz="2400" b="0" i="0" u="none" strike="noStrike">
                        <a:solidFill>
                          <a:srgbClr val="000000"/>
                        </a:solidFill>
                        <a:effectLst/>
                        <a:latin typeface="Calibri" panose="020F0502020204030204" pitchFamily="34" charset="0"/>
                      </a:endParaRPr>
                    </a:p>
                  </a:txBody>
                  <a:tcPr marL="9107" marR="9107" marT="9107"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Female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BMW</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Red</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Yes</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20000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45877">
                <a:tc>
                  <a:txBody>
                    <a:bodyPr/>
                    <a:lstStyle/>
                    <a:p>
                      <a:pPr algn="l" rtl="0" fontAlgn="ctr"/>
                      <a:r>
                        <a:rPr lang="en-GB" sz="2400" u="none" strike="noStrike">
                          <a:effectLst/>
                        </a:rPr>
                        <a:t>Service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51</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Male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Carlton</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White</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Yes</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20000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45877">
                <a:tc>
                  <a:txBody>
                    <a:bodyPr/>
                    <a:lstStyle/>
                    <a:p>
                      <a:pPr algn="l" rtl="0" fontAlgn="ctr"/>
                      <a:r>
                        <a:rPr lang="en-GB" sz="2400" u="none" strike="noStrike">
                          <a:effectLst/>
                        </a:rPr>
                        <a:t>Sims</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20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Female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Cavalier</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White</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No</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9000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45877">
                <a:tc>
                  <a:txBody>
                    <a:bodyPr/>
                    <a:lstStyle/>
                    <a:p>
                      <a:pPr algn="l" rtl="0" fontAlgn="ctr"/>
                      <a:r>
                        <a:rPr lang="en-GB" sz="2400" u="none" strike="noStrike">
                          <a:effectLst/>
                        </a:rPr>
                        <a:t>Moreton</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62</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Female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Cavalier</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Red</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No</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8500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45877">
                <a:tc>
                  <a:txBody>
                    <a:bodyPr/>
                    <a:lstStyle/>
                    <a:p>
                      <a:pPr algn="l" rtl="0" fontAlgn="ctr"/>
                      <a:r>
                        <a:rPr lang="en-GB" sz="2400" u="none" strike="noStrike">
                          <a:effectLst/>
                        </a:rPr>
                        <a:t>Clare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65</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Female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Fiesta</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Red</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Yes</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7500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45877">
                <a:tc>
                  <a:txBody>
                    <a:bodyPr/>
                    <a:lstStyle/>
                    <a:p>
                      <a:pPr algn="l" rtl="0" fontAlgn="ctr"/>
                      <a:r>
                        <a:rPr lang="en-GB" sz="2400" u="none" strike="noStrike">
                          <a:effectLst/>
                        </a:rPr>
                        <a:t>Dyke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18</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Male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Carlton</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Silver</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Yes</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20000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54984">
                <a:tc>
                  <a:txBody>
                    <a:bodyPr/>
                    <a:lstStyle/>
                    <a:p>
                      <a:pPr algn="l" rtl="0" fontAlgn="ctr"/>
                      <a:r>
                        <a:rPr lang="en-GB" sz="2400" u="none" strike="noStrike">
                          <a:effectLst/>
                        </a:rPr>
                        <a:t>Ballentine </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b"/>
                      <a:r>
                        <a:rPr lang="en-GB" sz="2400" u="none" strike="noStrike">
                          <a:effectLst/>
                        </a:rPr>
                        <a:t>54</a:t>
                      </a:r>
                      <a:endParaRPr lang="en-GB" sz="2400" b="0" i="0" u="none" strike="noStrike">
                        <a:solidFill>
                          <a:srgbClr val="000000"/>
                        </a:solidFill>
                        <a:effectLst/>
                        <a:latin typeface="Calibri" panose="020F0502020204030204" pitchFamily="34" charset="0"/>
                      </a:endParaRPr>
                    </a:p>
                  </a:txBody>
                  <a:tcPr marL="9107" marR="9107" marT="9107"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Female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Mondeo</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Red</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No</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14000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45877">
                <a:tc>
                  <a:txBody>
                    <a:bodyPr/>
                    <a:lstStyle/>
                    <a:p>
                      <a:pPr algn="l" rtl="0" fontAlgn="ctr"/>
                      <a:r>
                        <a:rPr lang="en-GB" sz="2400" u="none" strike="noStrike">
                          <a:effectLst/>
                        </a:rPr>
                        <a:t>May</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33</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Male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Cavalier</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Red</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No</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8500</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45877">
                <a:tc>
                  <a:txBody>
                    <a:bodyPr/>
                    <a:lstStyle/>
                    <a:p>
                      <a:pPr algn="l" rtl="0" fontAlgn="ctr"/>
                      <a:r>
                        <a:rPr lang="en-GB" sz="2400" u="none" strike="noStrike">
                          <a:effectLst/>
                        </a:rPr>
                        <a:t>Gilman</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20</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Male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Astra</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Red</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Yes</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8500</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45877">
                <a:tc>
                  <a:txBody>
                    <a:bodyPr/>
                    <a:lstStyle/>
                    <a:p>
                      <a:pPr algn="l" rtl="0" fontAlgn="ctr"/>
                      <a:r>
                        <a:rPr lang="en-GB" sz="2400" u="none" strike="noStrike">
                          <a:effectLst/>
                        </a:rPr>
                        <a:t>Sharpe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73</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Female</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Astra</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a:effectLst/>
                        </a:rPr>
                        <a:t>Black</a:t>
                      </a:r>
                      <a:endParaRPr lang="en-GB" sz="2400" b="0" i="0" u="none" strike="noStrike">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Yes</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rtl="0" fontAlgn="ctr"/>
                      <a:r>
                        <a:rPr lang="en-GB" sz="2400" u="none" strike="noStrike" dirty="0">
                          <a:effectLst/>
                        </a:rPr>
                        <a:t>8500</a:t>
                      </a:r>
                      <a:endParaRPr lang="en-GB" sz="2400" b="0" i="0" u="none" strike="noStrike" dirty="0">
                        <a:solidFill>
                          <a:srgbClr val="000000"/>
                        </a:solidFill>
                        <a:effectLst/>
                        <a:latin typeface="Arial" panose="020B0604020202020204" pitchFamily="34" charset="0"/>
                      </a:endParaRPr>
                    </a:p>
                  </a:txBody>
                  <a:tcPr marL="9107" marR="9107" marT="9107"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extLst>
      <p:ext uri="{BB962C8B-B14F-4D97-AF65-F5344CB8AC3E}">
        <p14:creationId xmlns:p14="http://schemas.microsoft.com/office/powerpoint/2010/main" val="37538196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pPr>
              <a:defRPr/>
            </a:pPr>
            <a:r>
              <a:rPr lang="en-US" smtClean="0"/>
              <a:t>1-</a:t>
            </a:r>
            <a:fld id="{057971DF-1CB6-48FB-B676-BEDC5D8002D5}" type="slidenum">
              <a:rPr lang="en-US" smtClean="0"/>
              <a:pPr>
                <a:defRPr/>
              </a:pPr>
              <a:t>14</a:t>
            </a:fld>
            <a:endParaRPr lang="en-US"/>
          </a:p>
        </p:txBody>
      </p:sp>
      <p:sp>
        <p:nvSpPr>
          <p:cNvPr id="4" name="TextBox 3"/>
          <p:cNvSpPr txBox="1"/>
          <p:nvPr/>
        </p:nvSpPr>
        <p:spPr>
          <a:xfrm>
            <a:off x="1043608" y="620688"/>
            <a:ext cx="7632848" cy="3046988"/>
          </a:xfrm>
          <a:prstGeom prst="rect">
            <a:avLst/>
          </a:prstGeom>
          <a:noFill/>
        </p:spPr>
        <p:txBody>
          <a:bodyPr wrap="square" rtlCol="0">
            <a:spAutoFit/>
          </a:bodyPr>
          <a:lstStyle/>
          <a:p>
            <a:r>
              <a:rPr lang="en-GB" b="1" dirty="0" smtClean="0"/>
              <a:t>Practical Work</a:t>
            </a:r>
          </a:p>
          <a:p>
            <a:endParaRPr lang="en-GB" b="1" dirty="0"/>
          </a:p>
          <a:p>
            <a:r>
              <a:rPr lang="en-GB" b="1" dirty="0" smtClean="0"/>
              <a:t>Lists – </a:t>
            </a:r>
          </a:p>
          <a:p>
            <a:r>
              <a:rPr lang="en-GB" b="1" dirty="0" smtClean="0"/>
              <a:t>Two Exercises to improve skills in analysing data in lists</a:t>
            </a:r>
          </a:p>
          <a:p>
            <a:r>
              <a:rPr lang="en-GB" b="1" dirty="0"/>
              <a:t>	</a:t>
            </a:r>
            <a:r>
              <a:rPr lang="en-GB" b="1" dirty="0" smtClean="0"/>
              <a:t>Sort</a:t>
            </a:r>
          </a:p>
          <a:p>
            <a:r>
              <a:rPr lang="en-GB" b="1" dirty="0"/>
              <a:t>	</a:t>
            </a:r>
            <a:r>
              <a:rPr lang="en-GB" b="1" dirty="0" smtClean="0"/>
              <a:t>Filter</a:t>
            </a:r>
          </a:p>
          <a:p>
            <a:r>
              <a:rPr lang="en-GB" b="1" dirty="0"/>
              <a:t>	</a:t>
            </a:r>
            <a:r>
              <a:rPr lang="en-GB" b="1" dirty="0" smtClean="0"/>
              <a:t>Filter using criteria</a:t>
            </a:r>
            <a:endParaRPr lang="en-GB" b="1" dirty="0"/>
          </a:p>
        </p:txBody>
      </p:sp>
    </p:spTree>
    <p:extLst>
      <p:ext uri="{BB962C8B-B14F-4D97-AF65-F5344CB8AC3E}">
        <p14:creationId xmlns:p14="http://schemas.microsoft.com/office/powerpoint/2010/main" val="27398055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1748</TotalTime>
  <Words>677</Words>
  <Application>Microsoft Office PowerPoint</Application>
  <PresentationFormat>On-screen Show (4:3)</PresentationFormat>
  <Paragraphs>203</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ＭＳ Ｐゴシック</vt:lpstr>
      <vt:lpstr>Arial</vt:lpstr>
      <vt:lpstr>Calibri</vt:lpstr>
      <vt:lpstr>Verdana</vt:lpstr>
      <vt:lpstr>Wingdings 2</vt:lpstr>
      <vt:lpstr>Wingdings 3</vt:lpstr>
      <vt:lpstr>Concourse</vt:lpstr>
      <vt:lpstr>BMSP4004  Generating Business Data &amp; Analysis  Week 2    Introduction to Business  Analytics</vt:lpstr>
      <vt:lpstr>Objectives</vt:lpstr>
      <vt:lpstr>Business Analytics</vt:lpstr>
      <vt:lpstr>Examples of Applications</vt:lpstr>
      <vt:lpstr>Evolution of Business Analytics</vt:lpstr>
      <vt:lpstr>A Visual Perspective of Business Analytics</vt:lpstr>
      <vt:lpstr>Impacts and Challenges</vt:lpstr>
      <vt:lpstr>Scope of Business Analytics</vt:lpstr>
      <vt:lpstr>Example Retail Markdown Decisions</vt:lpstr>
      <vt:lpstr>Tools</vt:lpstr>
      <vt:lpstr>Levels of Information in a List [Database] In ascending order of complexity :-</vt:lpstr>
      <vt:lpstr>PowerPoint Presentation</vt:lpstr>
      <vt:lpstr>PowerPoint Presentation</vt:lpstr>
    </vt:vector>
  </TitlesOfParts>
  <Company>University of South Carolina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Analytics</dc:title>
  <dc:creator>RM</dc:creator>
  <cp:lastModifiedBy>L0237_User</cp:lastModifiedBy>
  <cp:revision>113</cp:revision>
  <dcterms:created xsi:type="dcterms:W3CDTF">2011-11-27T17:51:45Z</dcterms:created>
  <dcterms:modified xsi:type="dcterms:W3CDTF">2019-10-06T13:04:39Z</dcterms:modified>
</cp:coreProperties>
</file>