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BAAF62-1212-41ED-B177-B9F3B8D4F80C}" v="970" dt="2022-11-11T11:52:45.2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11/11/2022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861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501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277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0045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110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493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60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65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81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253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305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289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4050" y="742934"/>
            <a:ext cx="8791501" cy="1532905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chemeClr val="accent1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Target of my goals</a:t>
            </a:r>
            <a:endParaRPr lang="en-GB" sz="7200" b="0">
              <a:solidFill>
                <a:schemeClr val="accent1">
                  <a:lumMod val="60000"/>
                  <a:lumOff val="40000"/>
                </a:schemeClr>
              </a:solidFill>
              <a:ea typeface="+mj-lt"/>
              <a:cs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0700" y="4594389"/>
            <a:ext cx="8791501" cy="185617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Name: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Florin - Ion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Bumbar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Student ID: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2216223</a:t>
            </a:r>
          </a:p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Date of Submission: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17/11/2022</a:t>
            </a:r>
          </a:p>
          <a:p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DDFCEF-D5C9-BE40-9979-57040F021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9198761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63AF7E2-A240-C246-AFB8-2AD8FF462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3" name="Freeform 23">
              <a:extLst>
                <a:ext uri="{FF2B5EF4-FFF2-40B4-BE49-F238E27FC236}">
                  <a16:creationId xmlns:a16="http://schemas.microsoft.com/office/drawing/2014/main" id="{760799C4-90B2-C44F-B45C-4128C830B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24">
              <a:extLst>
                <a:ext uri="{FF2B5EF4-FFF2-40B4-BE49-F238E27FC236}">
                  <a16:creationId xmlns:a16="http://schemas.microsoft.com/office/drawing/2014/main" id="{8117A5FF-BE82-D049-80D2-F42CEB9E7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25">
              <a:extLst>
                <a:ext uri="{FF2B5EF4-FFF2-40B4-BE49-F238E27FC236}">
                  <a16:creationId xmlns:a16="http://schemas.microsoft.com/office/drawing/2014/main" id="{0BDBD55C-A498-F545-BABF-ACA34A20E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FC6DFD41-F3C6-7747-98B3-A47594E7B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FA2D6C8B-5842-3443-BC3B-700D61C56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C7442654-B5C0-1847-A829-082D07974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29">
              <a:extLst>
                <a:ext uri="{FF2B5EF4-FFF2-40B4-BE49-F238E27FC236}">
                  <a16:creationId xmlns:a16="http://schemas.microsoft.com/office/drawing/2014/main" id="{42B39F10-6841-E54C-8D10-69B571EE1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77D181-23BC-950D-300D-1D916E0CE5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4749455"/>
              </p:ext>
            </p:extLst>
          </p:nvPr>
        </p:nvGraphicFramePr>
        <p:xfrm>
          <a:off x="400050" y="190500"/>
          <a:ext cx="11247455" cy="6527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6861">
                  <a:extLst>
                    <a:ext uri="{9D8B030D-6E8A-4147-A177-3AD203B41FA5}">
                      <a16:colId xmlns:a16="http://schemas.microsoft.com/office/drawing/2014/main" val="1768836006"/>
                    </a:ext>
                  </a:extLst>
                </a:gridCol>
                <a:gridCol w="2918103">
                  <a:extLst>
                    <a:ext uri="{9D8B030D-6E8A-4147-A177-3AD203B41FA5}">
                      <a16:colId xmlns:a16="http://schemas.microsoft.com/office/drawing/2014/main" val="4149014940"/>
                    </a:ext>
                  </a:extLst>
                </a:gridCol>
                <a:gridCol w="2199219">
                  <a:extLst>
                    <a:ext uri="{9D8B030D-6E8A-4147-A177-3AD203B41FA5}">
                      <a16:colId xmlns:a16="http://schemas.microsoft.com/office/drawing/2014/main" val="2314550983"/>
                    </a:ext>
                  </a:extLst>
                </a:gridCol>
                <a:gridCol w="2045858">
                  <a:extLst>
                    <a:ext uri="{9D8B030D-6E8A-4147-A177-3AD203B41FA5}">
                      <a16:colId xmlns:a16="http://schemas.microsoft.com/office/drawing/2014/main" val="3860599273"/>
                    </a:ext>
                  </a:extLst>
                </a:gridCol>
                <a:gridCol w="1777339">
                  <a:extLst>
                    <a:ext uri="{9D8B030D-6E8A-4147-A177-3AD203B41FA5}">
                      <a16:colId xmlns:a16="http://schemas.microsoft.com/office/drawing/2014/main" val="1084895924"/>
                    </a:ext>
                  </a:extLst>
                </a:gridCol>
                <a:gridCol w="1220075">
                  <a:extLst>
                    <a:ext uri="{9D8B030D-6E8A-4147-A177-3AD203B41FA5}">
                      <a16:colId xmlns:a16="http://schemas.microsoft.com/office/drawing/2014/main" val="871550304"/>
                    </a:ext>
                  </a:extLst>
                </a:gridCol>
              </a:tblGrid>
              <a:tr h="1919945"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r>
                        <a:rPr lang="en-GB" sz="1100" b="0" dirty="0">
                          <a:effectLst/>
                          <a:latin typeface="Georgia Pro"/>
                        </a:rPr>
                        <a:t>What are your long-term goals?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endParaRPr lang="en-GB" sz="1100" b="0" dirty="0">
                        <a:effectLst/>
                        <a:latin typeface="Georgia Pro"/>
                      </a:endParaRPr>
                    </a:p>
                    <a:p>
                      <a:pPr marL="285750" indent="-285750" algn="l" fontAlgn="base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r>
                        <a:rPr lang="en-GB" sz="1100" b="0" dirty="0">
                          <a:effectLst/>
                          <a:latin typeface="Georgia Pro"/>
                        </a:rPr>
                        <a:t>What are your specific career goals?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endParaRPr lang="en-GB" sz="1100" b="0" dirty="0">
                        <a:effectLst/>
                        <a:latin typeface="Georgia Pro"/>
                      </a:endParaRPr>
                    </a:p>
                    <a:p>
                      <a:pPr marL="285750" indent="-285750" algn="l" fontAlgn="base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r>
                        <a:rPr lang="en-GB" sz="1100" b="0" dirty="0">
                          <a:effectLst/>
                          <a:latin typeface="Georgia Pro"/>
                        </a:rPr>
                        <a:t>What are the key skills needed for each one of your goals?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endParaRPr lang="en-GB" sz="1100" b="0" dirty="0">
                        <a:effectLst/>
                        <a:latin typeface="Georgia Pro"/>
                      </a:endParaRPr>
                    </a:p>
                    <a:p>
                      <a:pPr marL="285750" indent="-285750" algn="l" fontAlgn="base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r>
                        <a:rPr lang="en-GB" sz="1100" b="0" dirty="0">
                          <a:effectLst/>
                          <a:latin typeface="Georgia Pro"/>
                        </a:rPr>
                        <a:t>What skills do you need to work on?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endParaRPr lang="en-GB" sz="1100" b="0" dirty="0">
                        <a:effectLst/>
                        <a:latin typeface="Georgia Pro"/>
                      </a:endParaRPr>
                    </a:p>
                    <a:p>
                      <a:pPr marL="285750" indent="-285750" algn="l" fontAlgn="base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r>
                        <a:rPr lang="en-GB" sz="1100" b="0" dirty="0">
                          <a:effectLst/>
                          <a:latin typeface="Georgia Pro"/>
                        </a:rPr>
                        <a:t>What actions are you going to take?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endParaRPr lang="en-GB" sz="1100" b="0" dirty="0">
                        <a:effectLst/>
                        <a:latin typeface="Georgia Pro"/>
                      </a:endParaRPr>
                    </a:p>
                    <a:p>
                      <a:pPr marL="285750" indent="-285750" algn="l" fontAlgn="base">
                        <a:lnSpc>
                          <a:spcPct val="150000"/>
                        </a:lnSpc>
                        <a:buFont typeface="Wingdings"/>
                        <a:buChar char="q"/>
                      </a:pPr>
                      <a:r>
                        <a:rPr lang="en-GB" sz="1100" b="0" dirty="0">
                          <a:effectLst/>
                          <a:latin typeface="Georgia Pro"/>
                        </a:rPr>
                        <a:t>When are you going to complete your training by?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72945755"/>
                  </a:ext>
                </a:extLst>
              </a:tr>
              <a:tr h="1228764">
                <a:tc rowSpan="3"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To become a web</a:t>
                      </a:r>
                      <a:endParaRPr lang="en-US" dirty="0"/>
                    </a:p>
                    <a:p>
                      <a:pPr marL="0" lv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developer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Accomplishing first year in computing an obtain certificate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punctuality skills </a:t>
                      </a:r>
                      <a:endParaRPr lang="en-US" sz="1300"/>
                    </a:p>
                    <a:p>
                      <a:pPr marL="457200" lvl="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learning skills </a:t>
                      </a:r>
                      <a:endParaRPr lang="en-US" sz="1300"/>
                    </a:p>
                    <a:p>
                      <a:pPr marL="457200" indent="-285750" algn="l" fontAlgn="base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boundless reading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boundless reading </a:t>
                      </a:r>
                    </a:p>
                    <a:p>
                      <a:pPr marL="457200" lvl="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learning more deeply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 err="1">
                          <a:effectLst/>
                          <a:latin typeface="Georgia Pro"/>
                        </a:rPr>
                        <a:t>Undergraduat</a:t>
                      </a:r>
                      <a:r>
                        <a:rPr lang="en-GB" sz="1300" b="0" dirty="0">
                          <a:effectLst/>
                          <a:latin typeface="Georgia Pro"/>
                        </a:rPr>
                        <a:t> course at university 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1 Year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11929043"/>
                  </a:ext>
                </a:extLst>
              </a:tr>
              <a:tr h="19199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Finish first year in computing skills degree and learn more about web developer 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perseverance skills </a:t>
                      </a:r>
                    </a:p>
                    <a:p>
                      <a:pPr marL="457200" indent="-285750" algn="l" fontAlgn="base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critical thinking and writing skills </a:t>
                      </a:r>
                    </a:p>
                    <a:p>
                      <a:pPr marL="457200" indent="-285750" algn="l" fontAlgn="base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improve knowledge skills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focus skills to avoid procrastination</a:t>
                      </a:r>
                      <a:endParaRPr lang="en-US" dirty="0"/>
                    </a:p>
                    <a:p>
                      <a:pPr marL="457200" lvl="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focus on critical thinking and writing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endParaRPr lang="en-GB" sz="1300" b="0" dirty="0">
                        <a:effectLst/>
                        <a:latin typeface="Georgia Pro"/>
                      </a:endParaRPr>
                    </a:p>
                    <a:p>
                      <a:pPr marL="457200" lvl="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Postgraduate course at university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2 years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4388739"/>
                  </a:ext>
                </a:extLst>
              </a:tr>
              <a:tr h="145915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Finish the second year in computing skills degree and obtain diploma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finalize in time the last projects </a:t>
                      </a:r>
                    </a:p>
                    <a:p>
                      <a:pPr marL="457200" indent="-285750" algn="l" fontAlgn="base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self-learning skills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complete in time all project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Postgraduate course at university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indent="-285750" algn="l">
                        <a:lnSpc>
                          <a:spcPct val="150000"/>
                        </a:lnSpc>
                        <a:buFont typeface="Wingdings"/>
                        <a:buChar char="Ø"/>
                      </a:pPr>
                      <a:r>
                        <a:rPr lang="en-GB" sz="1300" b="0" dirty="0">
                          <a:effectLst/>
                          <a:latin typeface="Georgia Pro"/>
                        </a:rPr>
                        <a:t>3 Year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18460430"/>
                  </a:ext>
                </a:extLst>
              </a:tr>
            </a:tbl>
          </a:graphicData>
        </a:graphic>
      </p:graphicFrame>
      <p:grpSp>
        <p:nvGrpSpPr>
          <p:cNvPr id="39" name="Group 9">
            <a:extLst>
              <a:ext uri="{FF2B5EF4-FFF2-40B4-BE49-F238E27FC236}">
                <a16:creationId xmlns:a16="http://schemas.microsoft.com/office/drawing/2014/main" id="{E9EEDFCB-2A3D-724C-808B-F598214AF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8" y="0"/>
            <a:ext cx="1900252" cy="6858000"/>
            <a:chOff x="10291748" y="0"/>
            <a:chExt cx="1900252" cy="6858000"/>
          </a:xfrm>
        </p:grpSpPr>
        <p:sp>
          <p:nvSpPr>
            <p:cNvPr id="11" name="Freeform 24">
              <a:extLst>
                <a:ext uri="{FF2B5EF4-FFF2-40B4-BE49-F238E27FC236}">
                  <a16:creationId xmlns:a16="http://schemas.microsoft.com/office/drawing/2014/main" id="{E21EA309-B774-174A-8761-21F785ADE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 25">
              <a:extLst>
                <a:ext uri="{FF2B5EF4-FFF2-40B4-BE49-F238E27FC236}">
                  <a16:creationId xmlns:a16="http://schemas.microsoft.com/office/drawing/2014/main" id="{BAFC7591-C9A8-C74C-AC5D-4D68233A07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26">
              <a:extLst>
                <a:ext uri="{FF2B5EF4-FFF2-40B4-BE49-F238E27FC236}">
                  <a16:creationId xmlns:a16="http://schemas.microsoft.com/office/drawing/2014/main" id="{EF809621-1BDA-164A-AF8F-B4387D7F5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27">
              <a:extLst>
                <a:ext uri="{FF2B5EF4-FFF2-40B4-BE49-F238E27FC236}">
                  <a16:creationId xmlns:a16="http://schemas.microsoft.com/office/drawing/2014/main" id="{1BB770FA-A215-4145-99DD-A80F35222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29">
              <a:extLst>
                <a:ext uri="{FF2B5EF4-FFF2-40B4-BE49-F238E27FC236}">
                  <a16:creationId xmlns:a16="http://schemas.microsoft.com/office/drawing/2014/main" id="{219FDC8D-2EFE-F143-88AB-B53BDF84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30">
              <a:extLst>
                <a:ext uri="{FF2B5EF4-FFF2-40B4-BE49-F238E27FC236}">
                  <a16:creationId xmlns:a16="http://schemas.microsoft.com/office/drawing/2014/main" id="{EB93DBCE-E7A6-BE4D-8D07-3D07913D9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C393749-7AE6-1341-8D2D-3F036985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CDD8F16-B656-4707-28F6-364795442A32}"/>
              </a:ext>
            </a:extLst>
          </p:cNvPr>
          <p:cNvSpPr txBox="1"/>
          <p:nvPr/>
        </p:nvSpPr>
        <p:spPr>
          <a:xfrm flipV="1">
            <a:off x="11569700" y="828308"/>
            <a:ext cx="355600" cy="8156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100">
              <a:latin typeface="Calibri"/>
              <a:cs typeface="Calibri"/>
            </a:endParaRPr>
          </a:p>
          <a:p>
            <a:endParaRPr lang="en-US">
              <a:latin typeface="Segoe UI"/>
              <a:cs typeface="Segoe U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1675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343C0-6534-6584-0732-0AF9E5512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9198761" cy="1268984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                         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 References </a:t>
            </a:r>
            <a:endParaRPr lang="en-GB" b="0">
              <a:solidFill>
                <a:schemeClr val="accent1">
                  <a:lumMod val="60000"/>
                  <a:lumOff val="40000"/>
                </a:schemeClr>
              </a:solidFill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C003F-A349-0E27-35B8-A18C11B72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250" y="2064766"/>
            <a:ext cx="10646561" cy="402031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endParaRPr lang="en-GB" sz="1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[1] A. O. </a:t>
            </a:r>
            <a:r>
              <a:rPr lang="en-GB" sz="1400" dirty="0" err="1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Chimhowu</a:t>
            </a:r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, D. Hulme, and L. T. Munro, “The ‘New’ national development planning and global development goals: Processes and partnerships,” World development, vol. 120, pp. 76–89, 2019, </a:t>
            </a:r>
            <a:r>
              <a:rPr lang="en-GB" sz="1400" dirty="0" err="1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doi</a:t>
            </a:r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: 10.1016/j.worlddev.2019.03.013.</a:t>
            </a:r>
          </a:p>
          <a:p>
            <a:endParaRPr lang="en-GB" sz="1400" dirty="0">
              <a:solidFill>
                <a:schemeClr val="accent1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[2] D. Bourn and J. Hatley, “Target 4.7 of the Sustainable Development Goals: Evidence in Schools in England,” Development Education Research Centre, UCL Institute of Education, 2022.</a:t>
            </a:r>
          </a:p>
          <a:p>
            <a:endParaRPr lang="en-GB" sz="1400" dirty="0">
              <a:solidFill>
                <a:schemeClr val="accent1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[3] B. Y. F. Fong, V. T. S. Law, T. C. H. Leung, M. F. Lo, T. K. C. Ng, and H. H. L. Yee, “44Interconnectedness of Sustainable Development Goal 3 and Sustainable Development Goals related to ageing,” in Sustainable Development Goal 3, 1st ed., Routledge, 2022, pp. 44–63. </a:t>
            </a:r>
            <a:r>
              <a:rPr lang="en-GB" sz="1400" dirty="0" err="1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doi</a:t>
            </a:r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: 10.4324/9781003220169-3.</a:t>
            </a:r>
          </a:p>
          <a:p>
            <a:endParaRPr lang="en-GB" sz="1400" dirty="0">
              <a:solidFill>
                <a:schemeClr val="accent1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[4] A. Ziai, “Millennium Development Goals: Back to the future?” in Development Discourse and Global History, 1st ed., Routledge, 2016, pp. 155–172. </a:t>
            </a:r>
            <a:r>
              <a:rPr lang="en-GB" sz="1400" dirty="0" err="1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doi</a:t>
            </a:r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: 10.4324/9781315753782-14.</a:t>
            </a:r>
          </a:p>
          <a:p>
            <a:endParaRPr lang="en-GB" sz="1400" dirty="0">
              <a:solidFill>
                <a:schemeClr val="accent1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927D2C-C486-F740-897D-704CD65E9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9198761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9EEDFCB-2A3D-724C-808B-F598214AF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3" name="Freeform 24">
              <a:extLst>
                <a:ext uri="{FF2B5EF4-FFF2-40B4-BE49-F238E27FC236}">
                  <a16:creationId xmlns:a16="http://schemas.microsoft.com/office/drawing/2014/main" id="{E21EA309-B774-174A-8761-21F785ADE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25">
              <a:extLst>
                <a:ext uri="{FF2B5EF4-FFF2-40B4-BE49-F238E27FC236}">
                  <a16:creationId xmlns:a16="http://schemas.microsoft.com/office/drawing/2014/main" id="{BAFC7591-C9A8-C74C-AC5D-4D68233A07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26">
              <a:extLst>
                <a:ext uri="{FF2B5EF4-FFF2-40B4-BE49-F238E27FC236}">
                  <a16:creationId xmlns:a16="http://schemas.microsoft.com/office/drawing/2014/main" id="{EF809621-1BDA-164A-AF8F-B4387D7F5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27">
              <a:extLst>
                <a:ext uri="{FF2B5EF4-FFF2-40B4-BE49-F238E27FC236}">
                  <a16:creationId xmlns:a16="http://schemas.microsoft.com/office/drawing/2014/main" id="{1BB770FA-A215-4145-99DD-A80F35222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28">
              <a:extLst>
                <a:ext uri="{FF2B5EF4-FFF2-40B4-BE49-F238E27FC236}">
                  <a16:creationId xmlns:a16="http://schemas.microsoft.com/office/drawing/2014/main" id="{B1AC917F-33CC-BD41-BD3D-389CDADA58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219FDC8D-2EFE-F143-88AB-B53BDF84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EB93DBCE-E7A6-BE4D-8D07-3D07913D9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38287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PunchcardVTI</vt:lpstr>
      <vt:lpstr>Target of my goals</vt:lpstr>
      <vt:lpstr>PowerPoint Presentation</vt:lpstr>
      <vt:lpstr>                          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148</cp:revision>
  <dcterms:created xsi:type="dcterms:W3CDTF">2022-11-11T11:18:52Z</dcterms:created>
  <dcterms:modified xsi:type="dcterms:W3CDTF">2022-11-11T11:55:13Z</dcterms:modified>
</cp:coreProperties>
</file>