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9" r:id="rId3"/>
    <p:sldId id="260" r:id="rId4"/>
    <p:sldId id="261" r:id="rId5"/>
    <p:sldId id="262" r:id="rId6"/>
    <p:sldId id="594" r:id="rId7"/>
    <p:sldId id="263" r:id="rId8"/>
    <p:sldId id="59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DC0298-1BB7-1B40-9639-FBFDA706D76C}" v="8" dt="2025-12-08T03:37:24.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3"/>
    <p:restoredTop sz="94664"/>
  </p:normalViewPr>
  <p:slideViewPr>
    <p:cSldViewPr snapToGrid="0">
      <p:cViewPr>
        <p:scale>
          <a:sx n="67" d="100"/>
          <a:sy n="67" d="100"/>
        </p:scale>
        <p:origin x="2056" y="18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57DF2-BF3F-1448-9202-8A3D4E17442B}" type="datetimeFigureOut">
              <a:rPr lang="en-US" smtClean="0"/>
              <a:t>12/8/25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FAB457-EEF1-534A-81C1-FD77DD197694}" type="slidenum">
              <a:rPr lang="en-US" smtClean="0"/>
              <a:t>‹#›</a:t>
            </a:fld>
            <a:endParaRPr lang="en-US"/>
          </a:p>
        </p:txBody>
      </p:sp>
    </p:spTree>
    <p:extLst>
      <p:ext uri="{BB962C8B-B14F-4D97-AF65-F5344CB8AC3E}">
        <p14:creationId xmlns:p14="http://schemas.microsoft.com/office/powerpoint/2010/main" val="3967236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A24EF-B0A5-DBD9-E034-0DD83B0854B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0FD404-C81F-7523-DC68-C17F5EAB17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937165-D4AC-1513-8E66-38D8F8B3690B}"/>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105AD41B-B4E5-0E7F-C5D0-571868F30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7017FF-49A2-6241-A7C1-E5716B34A08B}"/>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33884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7556C-E9A7-DD1C-1934-58249BC36C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16C292-C41F-B13F-9667-ED7FFE6436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C8BD0E-A11B-534E-661B-71798B960676}"/>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C8CD913D-2FC9-A2DF-6641-EB4017EDDF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F4E455-61D5-C170-D158-2EA91A3F6A46}"/>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2801335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99E4-B093-823E-8162-A4872F5E6F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DA1F17B-767E-F837-0617-B94146F7B3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36EA19E-C460-B0C9-9B5E-8E61673D47B4}"/>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10DBED83-2EE9-5AE8-95E9-FBA49B6161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1FC32-AEC1-C8BD-418F-683383DC8469}"/>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299531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4435E-C4F4-4A48-FC19-95CA78B6DC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412868-75A3-7BF6-3E28-CA8BC09508E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938C0FE-E35E-2707-7F9D-A84C73D906A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825B63-2062-B6CD-BD5F-8DB061E103ED}"/>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6" name="Footer Placeholder 5">
            <a:extLst>
              <a:ext uri="{FF2B5EF4-FFF2-40B4-BE49-F238E27FC236}">
                <a16:creationId xmlns:a16="http://schemas.microsoft.com/office/drawing/2014/main" id="{F1E2C14A-9A1E-9FF0-EE02-7FC432FE85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42EFC8-DAB1-214D-F726-0C51D1D9BF66}"/>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3032765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980A9-06AC-FEAA-94D2-5F7A595682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498D1B-B6CA-0453-B9F0-B92D2625E4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502A1A-BFEC-4498-7CC2-37F95EE54D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E01D006-D71E-65AE-CD82-D4E4153216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247E62-7F8D-F961-910D-DEBE08743D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166C98-ACD0-4B09-597C-4E8BB83DAC0C}"/>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8" name="Footer Placeholder 7">
            <a:extLst>
              <a:ext uri="{FF2B5EF4-FFF2-40B4-BE49-F238E27FC236}">
                <a16:creationId xmlns:a16="http://schemas.microsoft.com/office/drawing/2014/main" id="{601C86B6-27C1-668F-1970-CA0AFACD2C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496237A-DAFA-3430-CF3C-55A3C7AA5A62}"/>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1780307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9D38C-3E2F-6E8B-1C92-966DBD8204E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6DB8CCE-86DB-F984-FD8D-C51817FE4951}"/>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4" name="Footer Placeholder 3">
            <a:extLst>
              <a:ext uri="{FF2B5EF4-FFF2-40B4-BE49-F238E27FC236}">
                <a16:creationId xmlns:a16="http://schemas.microsoft.com/office/drawing/2014/main" id="{FA2362DF-3894-472F-A7F3-F80BE81F26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D94591-6538-3213-451B-2D55990C9772}"/>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1259789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64F025-895B-CF99-0AAB-9633567D238C}"/>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3" name="Footer Placeholder 2">
            <a:extLst>
              <a:ext uri="{FF2B5EF4-FFF2-40B4-BE49-F238E27FC236}">
                <a16:creationId xmlns:a16="http://schemas.microsoft.com/office/drawing/2014/main" id="{09832089-4E72-95FA-CAB5-3FB2A398AB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AE3725-5CFA-F0AA-5C65-0944A76C3D7B}"/>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256225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3369B-2857-F620-FB8C-EAD331210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470A5B-C79C-9C84-E487-2AAC9A15DB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AFF7A0E-DC5F-6B1E-DA5E-A019F7D78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FB4C14-D350-40FB-8F91-B44091B235A0}"/>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6" name="Footer Placeholder 5">
            <a:extLst>
              <a:ext uri="{FF2B5EF4-FFF2-40B4-BE49-F238E27FC236}">
                <a16:creationId xmlns:a16="http://schemas.microsoft.com/office/drawing/2014/main" id="{1204B1D8-AAB3-594E-5C98-B6FFD8FD72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6810C1-1C77-1BB0-0307-AB1A26FFBEB8}"/>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3087475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68C4B-33A7-7445-8FB7-9EAF4E7B6B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DDFAC47-FB97-143E-0C51-BA4E8B0602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3272-7CD9-A4AB-9F9D-D821AA0992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313850-29E2-AE05-651B-4A40358C515F}"/>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6" name="Footer Placeholder 5">
            <a:extLst>
              <a:ext uri="{FF2B5EF4-FFF2-40B4-BE49-F238E27FC236}">
                <a16:creationId xmlns:a16="http://schemas.microsoft.com/office/drawing/2014/main" id="{DBFC175B-E107-8B8D-C9F5-CC98D971E0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E6D002-F4AA-C97B-DA15-21A63712BB61}"/>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137604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6E340-7D8C-2638-B1D7-AA64FBCE66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92B482-8698-2747-628C-682A41D40E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72CD8B-93A2-7C01-F107-91B8EE12A2FF}"/>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F7460CA9-C4EB-8C4A-5B1C-3E6439440D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88E1D9-1989-8C20-0106-2106D60417C4}"/>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2667298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E689F1-E95A-E547-E461-3B51B1FFDF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6B6503-0F5D-0878-497C-6AA45155EE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D6B32B-201C-F044-C2FC-0FC514FAB972}"/>
              </a:ext>
            </a:extLst>
          </p:cNvPr>
          <p:cNvSpPr>
            <a:spLocks noGrp="1"/>
          </p:cNvSpPr>
          <p:nvPr>
            <p:ph type="dt" sz="half" idx="10"/>
          </p:nvPr>
        </p:nvSpPr>
        <p:spPr/>
        <p:txBody>
          <a:body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F3242552-55B9-274D-4A3E-C1C525514B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542113-4523-F39A-05C0-4274B098BA48}"/>
              </a:ext>
            </a:extLst>
          </p:cNvPr>
          <p:cNvSpPr>
            <a:spLocks noGrp="1"/>
          </p:cNvSpPr>
          <p:nvPr>
            <p:ph type="sldNum" sz="quarter" idx="12"/>
          </p:nvPr>
        </p:nvSpPr>
        <p:spPr/>
        <p:txBody>
          <a:bodyPr/>
          <a:lstStyle/>
          <a:p>
            <a:fld id="{4B578D65-0964-B44F-97BF-5C984C40DDF9}" type="slidenum">
              <a:rPr lang="en-US" smtClean="0"/>
              <a:t>‹#›</a:t>
            </a:fld>
            <a:endParaRPr lang="en-US"/>
          </a:p>
        </p:txBody>
      </p:sp>
    </p:spTree>
    <p:extLst>
      <p:ext uri="{BB962C8B-B14F-4D97-AF65-F5344CB8AC3E}">
        <p14:creationId xmlns:p14="http://schemas.microsoft.com/office/powerpoint/2010/main" val="2902165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DD128B-447D-177E-7B38-E843E5810B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EF571D-79DD-2C04-E7E5-281E0A7ABE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DC12F8-FD51-FB45-67A2-C65AE2F6A8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F45C4C-A995-6F41-B342-43C72B2D7E10}" type="datetimeFigureOut">
              <a:rPr lang="en-US" smtClean="0"/>
              <a:t>12/8/25</a:t>
            </a:fld>
            <a:endParaRPr lang="en-US"/>
          </a:p>
        </p:txBody>
      </p:sp>
      <p:sp>
        <p:nvSpPr>
          <p:cNvPr id="5" name="Footer Placeholder 4">
            <a:extLst>
              <a:ext uri="{FF2B5EF4-FFF2-40B4-BE49-F238E27FC236}">
                <a16:creationId xmlns:a16="http://schemas.microsoft.com/office/drawing/2014/main" id="{F1871C69-119B-40AD-71B8-A1337A38A8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2A9D499-0F27-4BC5-115F-FDBB355CE1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578D65-0964-B44F-97BF-5C984C40DDF9}" type="slidenum">
              <a:rPr lang="en-US" smtClean="0"/>
              <a:t>‹#›</a:t>
            </a:fld>
            <a:endParaRPr lang="en-US"/>
          </a:p>
        </p:txBody>
      </p:sp>
    </p:spTree>
    <p:extLst>
      <p:ext uri="{BB962C8B-B14F-4D97-AF65-F5344CB8AC3E}">
        <p14:creationId xmlns:p14="http://schemas.microsoft.com/office/powerpoint/2010/main" val="1130274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applewebdata://CE48C5C2-F90C-4254-A96F-22E46D92DD98/#_Toc12841" TargetMode="External"/><Relationship Id="rId7" Type="http://schemas.openxmlformats.org/officeDocument/2006/relationships/hyperlink" Target="applewebdata://CE48C5C2-F90C-4254-A96F-22E46D92DD98/#_Toc12845" TargetMode="External"/><Relationship Id="rId2" Type="http://schemas.openxmlformats.org/officeDocument/2006/relationships/hyperlink" Target="applewebdata://CE48C5C2-F90C-4254-A96F-22E46D92DD98/#_Toc12840" TargetMode="External"/><Relationship Id="rId1" Type="http://schemas.openxmlformats.org/officeDocument/2006/relationships/slideLayout" Target="../slideLayouts/slideLayout2.xml"/><Relationship Id="rId6" Type="http://schemas.openxmlformats.org/officeDocument/2006/relationships/hyperlink" Target="applewebdata://CE48C5C2-F90C-4254-A96F-22E46D92DD98/#_Toc12844" TargetMode="External"/><Relationship Id="rId5" Type="http://schemas.openxmlformats.org/officeDocument/2006/relationships/hyperlink" Target="applewebdata://CE48C5C2-F90C-4254-A96F-22E46D92DD98/#_Toc12843" TargetMode="External"/><Relationship Id="rId4" Type="http://schemas.openxmlformats.org/officeDocument/2006/relationships/hyperlink" Target="applewebdata://CE48C5C2-F90C-4254-A96F-22E46D92DD98/#_Toc12842"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E4CDCB00-E948-A889-43FD-09E0DA8E2D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8848" y="434340"/>
            <a:ext cx="2619375" cy="1165860"/>
          </a:xfrm>
          <a:prstGeom prst="rect">
            <a:avLst/>
          </a:prstGeom>
          <a:noFill/>
        </p:spPr>
      </p:pic>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3698449" y="1600200"/>
            <a:ext cx="4795101" cy="1155646"/>
          </a:xfrm>
        </p:spPr>
        <p:txBody>
          <a:bodyPr>
            <a:normAutofit/>
          </a:bodyPr>
          <a:lstStyle/>
          <a:p>
            <a:r>
              <a:rPr lang="en-GB" sz="3200" b="1" dirty="0">
                <a:solidFill>
                  <a:srgbClr val="00B0F0"/>
                </a:solidFill>
              </a:rPr>
              <a:t>Assessment Task 2</a:t>
            </a:r>
          </a:p>
        </p:txBody>
      </p:sp>
      <p:sp>
        <p:nvSpPr>
          <p:cNvPr id="13" name="TextBox 12">
            <a:extLst>
              <a:ext uri="{FF2B5EF4-FFF2-40B4-BE49-F238E27FC236}">
                <a16:creationId xmlns:a16="http://schemas.microsoft.com/office/drawing/2014/main" id="{CDEFD116-898C-80FC-EAAE-B92F50019B5C}"/>
              </a:ext>
            </a:extLst>
          </p:cNvPr>
          <p:cNvSpPr txBox="1"/>
          <p:nvPr/>
        </p:nvSpPr>
        <p:spPr>
          <a:xfrm>
            <a:off x="548848" y="3324179"/>
            <a:ext cx="6099716" cy="2417585"/>
          </a:xfrm>
          <a:prstGeom prst="rect">
            <a:avLst/>
          </a:prstGeom>
          <a:noFill/>
        </p:spPr>
        <p:txBody>
          <a:bodyPr wrap="square">
            <a:spAutoFit/>
          </a:bodyPr>
          <a:lstStyle/>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Name: </a:t>
            </a:r>
            <a:r>
              <a:rPr lang="en-GB"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Nina Birca</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ID: 2418325</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Code: </a:t>
            </a:r>
            <a:r>
              <a:rPr lang="uk-UA"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(LCLM4006_LON)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Enterprise</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and</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Entrepreneurship</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Lecturer: </a:t>
            </a:r>
            <a:r>
              <a:rPr lang="en-GB" sz="1800" kern="100" dirty="0">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Dr Charles </a:t>
            </a:r>
            <a:r>
              <a:rPr lang="en-GB" sz="1800" kern="100" dirty="0" err="1">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Obinwa</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6ADF6A0-5634-98F8-9FAD-19C5ED97FEF6}"/>
              </a:ext>
            </a:extLst>
          </p:cNvPr>
          <p:cNvSpPr>
            <a:spLocks noGrp="1" noChangeArrowheads="1"/>
          </p:cNvSpPr>
          <p:nvPr>
            <p:ph idx="1"/>
          </p:nvPr>
        </p:nvSpPr>
        <p:spPr bwMode="auto">
          <a:xfrm>
            <a:off x="838200" y="1470706"/>
            <a:ext cx="7656263"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65800" algn="r"/>
              </a:tabLst>
              <a:defRPr>
                <a:solidFill>
                  <a:schemeClr val="tx1"/>
                </a:solidFill>
                <a:latin typeface="Arial" panose="020B0604020202020204" pitchFamily="34" charset="0"/>
              </a:defRPr>
            </a:lvl1pPr>
            <a:lvl2pPr eaLnBrk="0" fontAlgn="base" hangingPunct="0">
              <a:spcBef>
                <a:spcPct val="0"/>
              </a:spcBef>
              <a:spcAft>
                <a:spcPct val="0"/>
              </a:spcAft>
              <a:tabLst>
                <a:tab pos="5765800" algn="r"/>
              </a:tabLst>
              <a:defRPr>
                <a:solidFill>
                  <a:schemeClr val="tx1"/>
                </a:solidFill>
                <a:latin typeface="Arial" panose="020B0604020202020204" pitchFamily="34" charset="0"/>
              </a:defRPr>
            </a:lvl2pPr>
            <a:lvl3pPr eaLnBrk="0" fontAlgn="base" hangingPunct="0">
              <a:spcBef>
                <a:spcPct val="0"/>
              </a:spcBef>
              <a:spcAft>
                <a:spcPct val="0"/>
              </a:spcAft>
              <a:tabLst>
                <a:tab pos="5765800" algn="r"/>
              </a:tabLst>
              <a:defRPr>
                <a:solidFill>
                  <a:schemeClr val="tx1"/>
                </a:solidFill>
                <a:latin typeface="Arial" panose="020B0604020202020204" pitchFamily="34" charset="0"/>
              </a:defRPr>
            </a:lvl3pPr>
            <a:lvl4pPr eaLnBrk="0" fontAlgn="base" hangingPunct="0">
              <a:spcBef>
                <a:spcPct val="0"/>
              </a:spcBef>
              <a:spcAft>
                <a:spcPct val="0"/>
              </a:spcAft>
              <a:tabLst>
                <a:tab pos="5765800" algn="r"/>
              </a:tabLst>
              <a:defRPr>
                <a:solidFill>
                  <a:schemeClr val="tx1"/>
                </a:solidFill>
                <a:latin typeface="Arial" panose="020B0604020202020204" pitchFamily="34" charset="0"/>
              </a:defRPr>
            </a:lvl4pPr>
            <a:lvl5pPr eaLnBrk="0" fontAlgn="base" hangingPunct="0">
              <a:spcBef>
                <a:spcPct val="0"/>
              </a:spcBef>
              <a:spcAft>
                <a:spcPct val="0"/>
              </a:spcAft>
              <a:tabLst>
                <a:tab pos="5765800" algn="r"/>
              </a:tabLst>
              <a:defRPr>
                <a:solidFill>
                  <a:schemeClr val="tx1"/>
                </a:solidFill>
                <a:latin typeface="Arial" panose="020B0604020202020204" pitchFamily="34" charset="0"/>
              </a:defRPr>
            </a:lvl5pPr>
            <a:lvl6pPr eaLnBrk="0" fontAlgn="base" hangingPunct="0">
              <a:spcBef>
                <a:spcPct val="0"/>
              </a:spcBef>
              <a:spcAft>
                <a:spcPct val="0"/>
              </a:spcAft>
              <a:tabLst>
                <a:tab pos="5765800" algn="r"/>
              </a:tabLst>
              <a:defRPr>
                <a:solidFill>
                  <a:schemeClr val="tx1"/>
                </a:solidFill>
                <a:latin typeface="Arial" panose="020B0604020202020204" pitchFamily="34" charset="0"/>
              </a:defRPr>
            </a:lvl6pPr>
            <a:lvl7pPr eaLnBrk="0" fontAlgn="base" hangingPunct="0">
              <a:spcBef>
                <a:spcPct val="0"/>
              </a:spcBef>
              <a:spcAft>
                <a:spcPct val="0"/>
              </a:spcAft>
              <a:tabLst>
                <a:tab pos="5765800" algn="r"/>
              </a:tabLst>
              <a:defRPr>
                <a:solidFill>
                  <a:schemeClr val="tx1"/>
                </a:solidFill>
                <a:latin typeface="Arial" panose="020B0604020202020204" pitchFamily="34" charset="0"/>
              </a:defRPr>
            </a:lvl7pPr>
            <a:lvl8pPr eaLnBrk="0" fontAlgn="base" hangingPunct="0">
              <a:spcBef>
                <a:spcPct val="0"/>
              </a:spcBef>
              <a:spcAft>
                <a:spcPct val="0"/>
              </a:spcAft>
              <a:tabLst>
                <a:tab pos="5765800" algn="r"/>
              </a:tabLst>
              <a:defRPr>
                <a:solidFill>
                  <a:schemeClr val="tx1"/>
                </a:solidFill>
                <a:latin typeface="Arial" panose="020B0604020202020204" pitchFamily="34" charset="0"/>
              </a:defRPr>
            </a:lvl8pPr>
            <a:lvl9pPr eaLnBrk="0" fontAlgn="base" hangingPunct="0">
              <a:spcBef>
                <a:spcPct val="0"/>
              </a:spcBef>
              <a:spcAft>
                <a:spcPct val="0"/>
              </a:spcAft>
              <a:tabLst>
                <a:tab pos="57658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12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12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3200" b="0" i="0" u="none" strike="noStrike" cap="none" normalizeH="0" baseline="0" dirty="0">
                <a:ln>
                  <a:noFill/>
                </a:ln>
                <a:effectLst/>
                <a:latin typeface="Arial" panose="020B0604020202020204" pitchFamily="34" charset="0"/>
                <a:ea typeface="Aptos Display" panose="020B0004020202020204" pitchFamily="34" charset="0"/>
                <a:cs typeface="Aptos Display" panose="020B0004020202020204" pitchFamily="34" charset="0"/>
              </a:rPr>
              <a:t>Contents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2">
                  <a:extLst>
                    <a:ext uri="{A12FA001-AC4F-418D-AE19-62706E023703}">
                      <ahyp:hlinkClr xmlns:ahyp="http://schemas.microsoft.com/office/drawing/2018/hyperlinkcolor" val="tx"/>
                    </a:ext>
                  </a:extLst>
                </a:hlinkClick>
              </a:rPr>
              <a:t>Introduction</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2">
                  <a:extLst>
                    <a:ext uri="{A12FA001-AC4F-418D-AE19-62706E023703}">
                      <ahyp:hlinkClr xmlns:ahyp="http://schemas.microsoft.com/office/drawing/2018/hyperlinkcolor" val="tx"/>
                    </a:ext>
                  </a:extLst>
                </a:hlinkClick>
              </a:rPr>
              <a:t>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3">
                  <a:extLst>
                    <a:ext uri="{A12FA001-AC4F-418D-AE19-62706E023703}">
                      <ahyp:hlinkClr xmlns:ahyp="http://schemas.microsoft.com/office/drawing/2018/hyperlinkcolor" val="tx"/>
                    </a:ext>
                  </a:extLst>
                </a:hlinkClick>
              </a:rPr>
              <a:t>Section 1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3">
                  <a:extLst>
                    <a:ext uri="{A12FA001-AC4F-418D-AE19-62706E023703}">
                      <ahyp:hlinkClr xmlns:ahyp="http://schemas.microsoft.com/office/drawing/2018/hyperlinkcolor" val="tx"/>
                    </a:ext>
                  </a:extLst>
                </a:hlinkClick>
              </a:rPr>
              <a:t>- Overview of the Business Idea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4">
                  <a:extLst>
                    <a:ext uri="{A12FA001-AC4F-418D-AE19-62706E023703}">
                      <ahyp:hlinkClr xmlns:ahyp="http://schemas.microsoft.com/office/drawing/2018/hyperlinkcolor" val="tx"/>
                    </a:ext>
                  </a:extLst>
                </a:hlinkClick>
              </a:rPr>
              <a:t>Section 2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4">
                  <a:extLst>
                    <a:ext uri="{A12FA001-AC4F-418D-AE19-62706E023703}">
                      <ahyp:hlinkClr xmlns:ahyp="http://schemas.microsoft.com/office/drawing/2018/hyperlinkcolor" val="tx"/>
                    </a:ext>
                  </a:extLst>
                </a:hlinkClick>
              </a:rPr>
              <a:t>- Legal Format and Management Structure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5">
                  <a:extLst>
                    <a:ext uri="{A12FA001-AC4F-418D-AE19-62706E023703}">
                      <ahyp:hlinkClr xmlns:ahyp="http://schemas.microsoft.com/office/drawing/2018/hyperlinkcolor" val="tx"/>
                    </a:ext>
                  </a:extLst>
                </a:hlinkClick>
              </a:rPr>
              <a:t>Section 3</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5">
                  <a:extLst>
                    <a:ext uri="{A12FA001-AC4F-418D-AE19-62706E023703}">
                      <ahyp:hlinkClr xmlns:ahyp="http://schemas.microsoft.com/office/drawing/2018/hyperlinkcolor" val="tx"/>
                    </a:ext>
                  </a:extLst>
                </a:hlinkClick>
              </a:rPr>
              <a:t> - PESTEL Analysis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6">
                  <a:extLst>
                    <a:ext uri="{A12FA001-AC4F-418D-AE19-62706E023703}">
                      <ahyp:hlinkClr xmlns:ahyp="http://schemas.microsoft.com/office/drawing/2018/hyperlinkcolor" val="tx"/>
                    </a:ext>
                  </a:extLst>
                </a:hlinkClick>
              </a:rPr>
              <a:t>Section 4 -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6">
                  <a:extLst>
                    <a:ext uri="{A12FA001-AC4F-418D-AE19-62706E023703}">
                      <ahyp:hlinkClr xmlns:ahyp="http://schemas.microsoft.com/office/drawing/2018/hyperlinkcolor" val="tx"/>
                    </a:ext>
                  </a:extLst>
                </a:hlinkClick>
              </a:rPr>
              <a:t>Target Market and Marketing Strategies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7">
                  <a:extLst>
                    <a:ext uri="{A12FA001-AC4F-418D-AE19-62706E023703}">
                      <ahyp:hlinkClr xmlns:ahyp="http://schemas.microsoft.com/office/drawing/2018/hyperlinkcolor" val="tx"/>
                    </a:ext>
                  </a:extLst>
                </a:hlinkClick>
              </a:rPr>
              <a:t>Section 5</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7">
                  <a:extLst>
                    <a:ext uri="{A12FA001-AC4F-418D-AE19-62706E023703}">
                      <ahyp:hlinkClr xmlns:ahyp="http://schemas.microsoft.com/office/drawing/2018/hyperlinkcolor" val="tx"/>
                    </a:ext>
                  </a:extLst>
                </a:hlinkClick>
              </a:rPr>
              <a:t> - Funding Requirements and Allocation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fontScale="92500"/>
          </a:bodyPr>
          <a:lstStyle/>
          <a:p>
            <a:pPr marL="6350" indent="-6350" algn="just">
              <a:lnSpc>
                <a:spcPct val="150000"/>
              </a:lnSpc>
              <a:spcAft>
                <a:spcPts val="915"/>
              </a:spcAft>
              <a:buNone/>
            </a:pPr>
            <a:r>
              <a:rPr lang="en-GB" sz="2400" kern="100" dirty="0">
                <a:solidFill>
                  <a:srgbClr val="000000"/>
                </a:solidFill>
                <a:effectLst/>
                <a:ea typeface="Aptos" panose="020B0004020202020204" pitchFamily="34" charset="0"/>
                <a:cs typeface="Times New Roman" panose="02020603050405020304" pitchFamily="18" charset="0"/>
              </a:rPr>
              <a:t>Hello, my name is Nina, and I am the founder and CEO of NINORA Wellness SPA. With a background in wellness and hospitality, I have spent several years working in the health and beauty industry, gaining valuable insights and expertise. </a:t>
            </a:r>
          </a:p>
          <a:p>
            <a:pPr marL="0" indent="0" algn="just">
              <a:lnSpc>
                <a:spcPct val="150000"/>
              </a:lnSpc>
              <a:spcAft>
                <a:spcPts val="915"/>
              </a:spcAft>
              <a:buNone/>
            </a:pPr>
            <a:r>
              <a:rPr lang="en-GB" sz="2400" kern="100" dirty="0">
                <a:solidFill>
                  <a:srgbClr val="000000"/>
                </a:solidFill>
                <a:effectLst/>
                <a:ea typeface="Aptos" panose="020B0004020202020204" pitchFamily="34" charset="0"/>
                <a:cs typeface="Times New Roman" panose="02020603050405020304" pitchFamily="18" charset="0"/>
              </a:rPr>
              <a:t>I am passionate about promoting self-care and holistic well-being, which drives me to create a spa that offers personalized treatments designed to rejuvenate and inspire our clients. My vision is to provide a serene oasis where individuals can escape the stresses of everyday life and focus on their health.</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fontScale="70000" lnSpcReduction="20000"/>
          </a:bodyPr>
          <a:lstStyle/>
          <a:p>
            <a:pPr marL="0" lvl="0" indent="0" algn="just">
              <a:lnSpc>
                <a:spcPct val="150000"/>
              </a:lnSpc>
              <a:spcAft>
                <a:spcPts val="855"/>
              </a:spcAft>
              <a:buNone/>
            </a:pPr>
            <a:r>
              <a:rPr lang="en-GB" sz="3100" kern="100" dirty="0">
                <a:solidFill>
                  <a:srgbClr val="000000"/>
                </a:solidFill>
                <a:effectLst/>
                <a:ea typeface="Aptos" panose="020B0004020202020204" pitchFamily="34" charset="0"/>
                <a:cs typeface="Times New Roman" panose="02020603050405020304" pitchFamily="18" charset="0"/>
              </a:rPr>
              <a:t>NINORA Wellness SPA is set to launch a division dedicated to providing relaxation and personal care services for both individuals and businesses. Our spa will offer a wide range of treatments to promote physical and mental well-being, focusing on modern relaxation techniques and the use of eco-friendly products.</a:t>
            </a:r>
          </a:p>
          <a:p>
            <a:pPr marL="0" indent="0">
              <a:buNone/>
            </a:pPr>
            <a:endParaRPr lang="en-GB" sz="3100" dirty="0"/>
          </a:p>
          <a:p>
            <a:pPr marL="0" indent="0">
              <a:lnSpc>
                <a:spcPct val="120000"/>
              </a:lnSpc>
              <a:buNone/>
            </a:pPr>
            <a:r>
              <a:rPr lang="en-GB" sz="3100" dirty="0">
                <a:solidFill>
                  <a:srgbClr val="000000"/>
                </a:solidFill>
                <a:effectLst/>
                <a:ea typeface="Aptos" panose="020B0004020202020204" pitchFamily="34" charset="0"/>
              </a:rPr>
              <a:t>My business, NINORA Wellness SPA, is going to offer expert spa and wellness services tailored for individuals and corporate clients. Our mission is to create serene, rejuvenating, and comfortable environments that promote relaxation and well-being for each client.</a:t>
            </a:r>
            <a:r>
              <a:rPr lang="en-GB" sz="4100" dirty="0">
                <a:effectLst/>
              </a:rPr>
              <a:t> </a:t>
            </a:r>
            <a:endParaRPr lang="en-GB" sz="4100"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endParaRPr lang="en-GB" dirty="0"/>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
        <p:nvSpPr>
          <p:cNvPr id="5" name="TextBox 4">
            <a:extLst>
              <a:ext uri="{FF2B5EF4-FFF2-40B4-BE49-F238E27FC236}">
                <a16:creationId xmlns:a16="http://schemas.microsoft.com/office/drawing/2014/main" id="{8C23DC56-15B9-00B2-99B8-CCD346E24FCF}"/>
              </a:ext>
            </a:extLst>
          </p:cNvPr>
          <p:cNvSpPr txBox="1"/>
          <p:nvPr/>
        </p:nvSpPr>
        <p:spPr>
          <a:xfrm>
            <a:off x="732064" y="1593160"/>
            <a:ext cx="7695244" cy="2246769"/>
          </a:xfrm>
          <a:prstGeom prst="rect">
            <a:avLst/>
          </a:prstGeom>
          <a:noFill/>
        </p:spPr>
        <p:txBody>
          <a:bodyPr wrap="square">
            <a:spAutoFit/>
          </a:bodyPr>
          <a:lstStyle/>
          <a:p>
            <a:r>
              <a:rPr lang="en-GB" sz="2800" b="0" i="0" u="none" strike="noStrike" dirty="0">
                <a:solidFill>
                  <a:srgbClr val="000000"/>
                </a:solidFill>
                <a:effectLst/>
              </a:rPr>
              <a:t>A Private Company is ideal for my business because it protects the owner's personal finances and boosts credibility. It helps the business grow, attract and keeps a clear separation between the business and the owner.</a:t>
            </a:r>
            <a:endParaRPr lang="en-US" sz="2800"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Rectangle 74">
            <a:extLst>
              <a:ext uri="{FF2B5EF4-FFF2-40B4-BE49-F238E27FC236}">
                <a16:creationId xmlns:a16="http://schemas.microsoft.com/office/drawing/2014/main" id="{8621E280-7557-BFCF-646B-E4CC9C3FDD74}"/>
              </a:ext>
            </a:extLst>
          </p:cNvPr>
          <p:cNvSpPr>
            <a:spLocks noChangeArrowheads="1"/>
          </p:cNvSpPr>
          <p:nvPr/>
        </p:nvSpPr>
        <p:spPr bwMode="auto">
          <a:xfrm>
            <a:off x="2335427" y="1738118"/>
            <a:ext cx="1292516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1" name="Rectangle 77">
            <a:extLst>
              <a:ext uri="{FF2B5EF4-FFF2-40B4-BE49-F238E27FC236}">
                <a16:creationId xmlns:a16="http://schemas.microsoft.com/office/drawing/2014/main" id="{14058864-A4BF-F8E4-C6AB-323E09586559}"/>
              </a:ext>
            </a:extLst>
          </p:cNvPr>
          <p:cNvSpPr>
            <a:spLocks noChangeArrowheads="1"/>
          </p:cNvSpPr>
          <p:nvPr/>
        </p:nvSpPr>
        <p:spPr bwMode="auto">
          <a:xfrm flipV="1">
            <a:off x="2335427" y="2039239"/>
            <a:ext cx="1292516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Text Box 1">
            <a:extLst>
              <a:ext uri="{FF2B5EF4-FFF2-40B4-BE49-F238E27FC236}">
                <a16:creationId xmlns:a16="http://schemas.microsoft.com/office/drawing/2014/main" id="{4FE3CE92-06AC-BE10-CB74-06932C2706DE}"/>
              </a:ext>
            </a:extLst>
          </p:cNvPr>
          <p:cNvSpPr txBox="1">
            <a:spLocks noChangeArrowheads="1"/>
          </p:cNvSpPr>
          <p:nvPr/>
        </p:nvSpPr>
        <p:spPr bwMode="auto">
          <a:xfrm>
            <a:off x="5210492" y="1066800"/>
            <a:ext cx="1238250" cy="276225"/>
          </a:xfrm>
          <a:prstGeom prst="rect">
            <a:avLst/>
          </a:prstGeom>
          <a:solidFill>
            <a:srgbClr val="D0CECE"/>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Founder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Text Box 16">
            <a:extLst>
              <a:ext uri="{FF2B5EF4-FFF2-40B4-BE49-F238E27FC236}">
                <a16:creationId xmlns:a16="http://schemas.microsoft.com/office/drawing/2014/main" id="{8BB9279F-C9F9-E1CF-937C-6F3789D74614}"/>
              </a:ext>
            </a:extLst>
          </p:cNvPr>
          <p:cNvSpPr txBox="1">
            <a:spLocks noChangeArrowheads="1"/>
          </p:cNvSpPr>
          <p:nvPr/>
        </p:nvSpPr>
        <p:spPr bwMode="auto">
          <a:xfrm>
            <a:off x="2162304" y="1472988"/>
            <a:ext cx="1238251" cy="461963"/>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Operations Manager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 Box 8">
            <a:extLst>
              <a:ext uri="{FF2B5EF4-FFF2-40B4-BE49-F238E27FC236}">
                <a16:creationId xmlns:a16="http://schemas.microsoft.com/office/drawing/2014/main" id="{C6FDE71D-DB6E-8298-A19A-DCB6073D60CD}"/>
              </a:ext>
            </a:extLst>
          </p:cNvPr>
          <p:cNvSpPr txBox="1">
            <a:spLocks noChangeArrowheads="1"/>
          </p:cNvSpPr>
          <p:nvPr/>
        </p:nvSpPr>
        <p:spPr bwMode="auto">
          <a:xfrm>
            <a:off x="3715589" y="1555122"/>
            <a:ext cx="1314450" cy="276225"/>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Finance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 Box 10">
            <a:extLst>
              <a:ext uri="{FF2B5EF4-FFF2-40B4-BE49-F238E27FC236}">
                <a16:creationId xmlns:a16="http://schemas.microsoft.com/office/drawing/2014/main" id="{5CCECCFB-8714-C6C9-CE24-56832E20B1A0}"/>
              </a:ext>
            </a:extLst>
          </p:cNvPr>
          <p:cNvSpPr txBox="1">
            <a:spLocks noChangeArrowheads="1"/>
          </p:cNvSpPr>
          <p:nvPr/>
        </p:nvSpPr>
        <p:spPr bwMode="auto">
          <a:xfrm>
            <a:off x="5953171" y="3351530"/>
            <a:ext cx="1238250" cy="515303"/>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Sales</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Executive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 Box 9">
            <a:extLst>
              <a:ext uri="{FF2B5EF4-FFF2-40B4-BE49-F238E27FC236}">
                <a16:creationId xmlns:a16="http://schemas.microsoft.com/office/drawing/2014/main" id="{1AB8F6B7-65AD-C714-8BF0-E5BA6AEDD67E}"/>
              </a:ext>
            </a:extLst>
          </p:cNvPr>
          <p:cNvSpPr txBox="1">
            <a:spLocks noChangeArrowheads="1"/>
          </p:cNvSpPr>
          <p:nvPr/>
        </p:nvSpPr>
        <p:spPr bwMode="auto">
          <a:xfrm>
            <a:off x="4352925" y="3286368"/>
            <a:ext cx="1238250" cy="600075"/>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Customer </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Relations officer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 Box 4">
            <a:extLst>
              <a:ext uri="{FF2B5EF4-FFF2-40B4-BE49-F238E27FC236}">
                <a16:creationId xmlns:a16="http://schemas.microsoft.com/office/drawing/2014/main" id="{C80B7320-F318-BE1D-83BD-4CA2A64519FD}"/>
              </a:ext>
            </a:extLst>
          </p:cNvPr>
          <p:cNvSpPr txBox="1">
            <a:spLocks noChangeArrowheads="1"/>
          </p:cNvSpPr>
          <p:nvPr/>
        </p:nvSpPr>
        <p:spPr bwMode="auto">
          <a:xfrm>
            <a:off x="2233658" y="2312350"/>
            <a:ext cx="1238250" cy="250825"/>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SPA Therapists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 Box 6">
            <a:extLst>
              <a:ext uri="{FF2B5EF4-FFF2-40B4-BE49-F238E27FC236}">
                <a16:creationId xmlns:a16="http://schemas.microsoft.com/office/drawing/2014/main" id="{16DC285C-3799-675A-7F81-C76C63433EDA}"/>
              </a:ext>
            </a:extLst>
          </p:cNvPr>
          <p:cNvSpPr txBox="1">
            <a:spLocks noChangeArrowheads="1"/>
          </p:cNvSpPr>
          <p:nvPr/>
        </p:nvSpPr>
        <p:spPr bwMode="auto">
          <a:xfrm>
            <a:off x="3724321" y="2186305"/>
            <a:ext cx="1238250" cy="276225"/>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Receptionist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 Box 1">
            <a:extLst>
              <a:ext uri="{FF2B5EF4-FFF2-40B4-BE49-F238E27FC236}">
                <a16:creationId xmlns:a16="http://schemas.microsoft.com/office/drawing/2014/main" id="{AFBDD1F7-B04B-B967-47E3-70155061E1F9}"/>
              </a:ext>
            </a:extLst>
          </p:cNvPr>
          <p:cNvSpPr txBox="1">
            <a:spLocks noChangeArrowheads="1"/>
          </p:cNvSpPr>
          <p:nvPr/>
        </p:nvSpPr>
        <p:spPr bwMode="auto">
          <a:xfrm>
            <a:off x="6638971" y="2527618"/>
            <a:ext cx="1238250" cy="646330"/>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Customer Service manager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7">
            <a:extLst>
              <a:ext uri="{FF2B5EF4-FFF2-40B4-BE49-F238E27FC236}">
                <a16:creationId xmlns:a16="http://schemas.microsoft.com/office/drawing/2014/main" id="{D5D76A53-B6D9-333C-9B33-44342A2249AF}"/>
              </a:ext>
            </a:extLst>
          </p:cNvPr>
          <p:cNvSpPr txBox="1">
            <a:spLocks noChangeArrowheads="1"/>
          </p:cNvSpPr>
          <p:nvPr/>
        </p:nvSpPr>
        <p:spPr bwMode="auto">
          <a:xfrm>
            <a:off x="5372146" y="1871980"/>
            <a:ext cx="876300" cy="276225"/>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Manager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 Box 3">
            <a:extLst>
              <a:ext uri="{FF2B5EF4-FFF2-40B4-BE49-F238E27FC236}">
                <a16:creationId xmlns:a16="http://schemas.microsoft.com/office/drawing/2014/main" id="{46FC87E2-FE8D-7BBA-0769-E3D8FF0F92B9}"/>
              </a:ext>
            </a:extLst>
          </p:cNvPr>
          <p:cNvSpPr txBox="1">
            <a:spLocks noChangeArrowheads="1"/>
          </p:cNvSpPr>
          <p:nvPr/>
        </p:nvSpPr>
        <p:spPr bwMode="auto">
          <a:xfrm>
            <a:off x="8045496" y="1629093"/>
            <a:ext cx="1238250" cy="520700"/>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Marketing Manager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 Box 5">
            <a:extLst>
              <a:ext uri="{FF2B5EF4-FFF2-40B4-BE49-F238E27FC236}">
                <a16:creationId xmlns:a16="http://schemas.microsoft.com/office/drawing/2014/main" id="{17EFB48B-D3E2-7D21-AFFF-8930DA988415}"/>
              </a:ext>
            </a:extLst>
          </p:cNvPr>
          <p:cNvSpPr txBox="1">
            <a:spLocks noChangeArrowheads="1"/>
          </p:cNvSpPr>
          <p:nvPr/>
        </p:nvSpPr>
        <p:spPr bwMode="auto">
          <a:xfrm>
            <a:off x="6572296" y="1443355"/>
            <a:ext cx="1238250" cy="425449"/>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Wellness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3" name="Straight Arrow Connector 12">
            <a:extLst>
              <a:ext uri="{FF2B5EF4-FFF2-40B4-BE49-F238E27FC236}">
                <a16:creationId xmlns:a16="http://schemas.microsoft.com/office/drawing/2014/main" id="{3E2A4EB9-69A1-8C92-D06D-0A53B883E7C0}"/>
              </a:ext>
            </a:extLst>
          </p:cNvPr>
          <p:cNvCxnSpPr/>
          <p:nvPr/>
        </p:nvCxnSpPr>
        <p:spPr>
          <a:xfrm flipH="1">
            <a:off x="4732541" y="1323610"/>
            <a:ext cx="371475" cy="200025"/>
          </a:xfrm>
          <a:prstGeom prst="straightConnector1">
            <a:avLst/>
          </a:prstGeom>
          <a:noFill/>
          <a:ln w="6345" cap="flat">
            <a:solidFill>
              <a:srgbClr val="4472C4"/>
            </a:solidFill>
            <a:prstDash val="solid"/>
            <a:miter/>
            <a:tailEnd type="arrow"/>
          </a:ln>
        </p:spPr>
      </p:cxnSp>
      <p:cxnSp>
        <p:nvCxnSpPr>
          <p:cNvPr id="14" name="Straight Arrow Connector 13">
            <a:extLst>
              <a:ext uri="{FF2B5EF4-FFF2-40B4-BE49-F238E27FC236}">
                <a16:creationId xmlns:a16="http://schemas.microsoft.com/office/drawing/2014/main" id="{925E13A3-F13E-8EE9-6BAA-228E0F4A2451}"/>
              </a:ext>
            </a:extLst>
          </p:cNvPr>
          <p:cNvCxnSpPr>
            <a:cxnSpLocks/>
            <a:stCxn id="2" idx="1"/>
          </p:cNvCxnSpPr>
          <p:nvPr/>
        </p:nvCxnSpPr>
        <p:spPr>
          <a:xfrm flipH="1">
            <a:off x="3039586" y="1204913"/>
            <a:ext cx="2170906" cy="228885"/>
          </a:xfrm>
          <a:prstGeom prst="straightConnector1">
            <a:avLst/>
          </a:prstGeom>
          <a:noFill/>
          <a:ln w="6345" cap="flat">
            <a:solidFill>
              <a:srgbClr val="4472C4"/>
            </a:solidFill>
            <a:prstDash val="solid"/>
            <a:miter/>
            <a:tailEnd type="arrow"/>
          </a:ln>
        </p:spPr>
      </p:cxnSp>
      <p:cxnSp>
        <p:nvCxnSpPr>
          <p:cNvPr id="15" name="Straight Arrow Connector 14">
            <a:extLst>
              <a:ext uri="{FF2B5EF4-FFF2-40B4-BE49-F238E27FC236}">
                <a16:creationId xmlns:a16="http://schemas.microsoft.com/office/drawing/2014/main" id="{E86B47D0-9317-2CEA-AAAF-A405683ED3C3}"/>
              </a:ext>
            </a:extLst>
          </p:cNvPr>
          <p:cNvCxnSpPr>
            <a:cxnSpLocks/>
            <a:endCxn id="12" idx="1"/>
          </p:cNvCxnSpPr>
          <p:nvPr/>
        </p:nvCxnSpPr>
        <p:spPr>
          <a:xfrm>
            <a:off x="6110270" y="1353881"/>
            <a:ext cx="462026" cy="302199"/>
          </a:xfrm>
          <a:prstGeom prst="straightConnector1">
            <a:avLst/>
          </a:prstGeom>
          <a:noFill/>
          <a:ln w="6345" cap="flat">
            <a:solidFill>
              <a:srgbClr val="4472C4"/>
            </a:solidFill>
            <a:prstDash val="solid"/>
            <a:miter/>
            <a:tailEnd type="arrow"/>
          </a:ln>
        </p:spPr>
      </p:cxnSp>
      <p:cxnSp>
        <p:nvCxnSpPr>
          <p:cNvPr id="16" name="Straight Arrow Connector 15">
            <a:extLst>
              <a:ext uri="{FF2B5EF4-FFF2-40B4-BE49-F238E27FC236}">
                <a16:creationId xmlns:a16="http://schemas.microsoft.com/office/drawing/2014/main" id="{FB014538-E2A6-43F5-BB0D-4E6DBCE3C9A2}"/>
              </a:ext>
            </a:extLst>
          </p:cNvPr>
          <p:cNvCxnSpPr/>
          <p:nvPr/>
        </p:nvCxnSpPr>
        <p:spPr>
          <a:xfrm>
            <a:off x="6500795" y="1078755"/>
            <a:ext cx="2057400" cy="522605"/>
          </a:xfrm>
          <a:prstGeom prst="straightConnector1">
            <a:avLst/>
          </a:prstGeom>
          <a:noFill/>
          <a:ln w="6345" cap="flat">
            <a:solidFill>
              <a:srgbClr val="4472C4"/>
            </a:solidFill>
            <a:prstDash val="solid"/>
            <a:miter/>
            <a:tailEnd type="arrow"/>
          </a:ln>
        </p:spPr>
      </p:cxnSp>
      <p:cxnSp>
        <p:nvCxnSpPr>
          <p:cNvPr id="17" name="Straight Arrow Connector 16">
            <a:extLst>
              <a:ext uri="{FF2B5EF4-FFF2-40B4-BE49-F238E27FC236}">
                <a16:creationId xmlns:a16="http://schemas.microsoft.com/office/drawing/2014/main" id="{03095FB3-D935-C151-FC90-317EF8096EB7}"/>
              </a:ext>
            </a:extLst>
          </p:cNvPr>
          <p:cNvCxnSpPr>
            <a:cxnSpLocks/>
            <a:endCxn id="10" idx="0"/>
          </p:cNvCxnSpPr>
          <p:nvPr/>
        </p:nvCxnSpPr>
        <p:spPr>
          <a:xfrm>
            <a:off x="5703933" y="1425063"/>
            <a:ext cx="106363" cy="446917"/>
          </a:xfrm>
          <a:prstGeom prst="straightConnector1">
            <a:avLst/>
          </a:prstGeom>
          <a:noFill/>
          <a:ln w="6345" cap="flat">
            <a:solidFill>
              <a:srgbClr val="4472C4"/>
            </a:solidFill>
            <a:prstDash val="solid"/>
            <a:miter/>
            <a:tailEnd type="arrow"/>
          </a:ln>
        </p:spPr>
      </p:cxnSp>
      <p:cxnSp>
        <p:nvCxnSpPr>
          <p:cNvPr id="18" name="Straight Arrow Connector 17">
            <a:extLst>
              <a:ext uri="{FF2B5EF4-FFF2-40B4-BE49-F238E27FC236}">
                <a16:creationId xmlns:a16="http://schemas.microsoft.com/office/drawing/2014/main" id="{BC968178-DB6E-AB5D-EF91-44E018D3BF66}"/>
              </a:ext>
            </a:extLst>
          </p:cNvPr>
          <p:cNvCxnSpPr/>
          <p:nvPr/>
        </p:nvCxnSpPr>
        <p:spPr>
          <a:xfrm flipH="1">
            <a:off x="5218158" y="2523613"/>
            <a:ext cx="161290" cy="695325"/>
          </a:xfrm>
          <a:prstGeom prst="straightConnector1">
            <a:avLst/>
          </a:prstGeom>
          <a:noFill/>
          <a:ln w="6345" cap="flat">
            <a:solidFill>
              <a:srgbClr val="4472C4"/>
            </a:solidFill>
            <a:prstDash val="solid"/>
            <a:miter/>
            <a:tailEnd type="arrow"/>
          </a:ln>
        </p:spPr>
      </p:cxnSp>
      <p:cxnSp>
        <p:nvCxnSpPr>
          <p:cNvPr id="19" name="Straight Arrow Connector 18">
            <a:extLst>
              <a:ext uri="{FF2B5EF4-FFF2-40B4-BE49-F238E27FC236}">
                <a16:creationId xmlns:a16="http://schemas.microsoft.com/office/drawing/2014/main" id="{95D0684E-CE47-8F11-2B58-E375D4A63FA0}"/>
              </a:ext>
            </a:extLst>
          </p:cNvPr>
          <p:cNvCxnSpPr/>
          <p:nvPr/>
        </p:nvCxnSpPr>
        <p:spPr>
          <a:xfrm>
            <a:off x="6065883" y="2523613"/>
            <a:ext cx="228600" cy="628650"/>
          </a:xfrm>
          <a:prstGeom prst="straightConnector1">
            <a:avLst/>
          </a:prstGeom>
          <a:noFill/>
          <a:ln w="6345" cap="flat">
            <a:solidFill>
              <a:srgbClr val="4472C4"/>
            </a:solidFill>
            <a:prstDash val="solid"/>
            <a:miter/>
            <a:tailEnd type="arrow"/>
          </a:ln>
        </p:spPr>
      </p:cxnSp>
      <p:cxnSp>
        <p:nvCxnSpPr>
          <p:cNvPr id="20" name="Straight Arrow Connector 19">
            <a:extLst>
              <a:ext uri="{FF2B5EF4-FFF2-40B4-BE49-F238E27FC236}">
                <a16:creationId xmlns:a16="http://schemas.microsoft.com/office/drawing/2014/main" id="{5CCF5033-2A4E-5EA0-FC51-4725089BA31F}"/>
              </a:ext>
            </a:extLst>
          </p:cNvPr>
          <p:cNvCxnSpPr>
            <a:cxnSpLocks/>
            <a:stCxn id="4" idx="2"/>
            <a:endCxn id="8" idx="0"/>
          </p:cNvCxnSpPr>
          <p:nvPr/>
        </p:nvCxnSpPr>
        <p:spPr>
          <a:xfrm flipH="1">
            <a:off x="4343446" y="1831347"/>
            <a:ext cx="29368" cy="354958"/>
          </a:xfrm>
          <a:prstGeom prst="straightConnector1">
            <a:avLst/>
          </a:prstGeom>
          <a:noFill/>
          <a:ln w="6345" cap="flat">
            <a:solidFill>
              <a:srgbClr val="4472C4"/>
            </a:solidFill>
            <a:prstDash val="solid"/>
            <a:miter/>
            <a:tailEnd type="arrow"/>
          </a:ln>
        </p:spPr>
      </p:cxnSp>
      <p:cxnSp>
        <p:nvCxnSpPr>
          <p:cNvPr id="21" name="Straight Arrow Connector 20">
            <a:extLst>
              <a:ext uri="{FF2B5EF4-FFF2-40B4-BE49-F238E27FC236}">
                <a16:creationId xmlns:a16="http://schemas.microsoft.com/office/drawing/2014/main" id="{BFA0990B-F489-3AAF-8854-D28D48CD6DB5}"/>
              </a:ext>
            </a:extLst>
          </p:cNvPr>
          <p:cNvCxnSpPr>
            <a:cxnSpLocks/>
          </p:cNvCxnSpPr>
          <p:nvPr/>
        </p:nvCxnSpPr>
        <p:spPr>
          <a:xfrm flipH="1">
            <a:off x="2884215" y="1955185"/>
            <a:ext cx="72709" cy="369232"/>
          </a:xfrm>
          <a:prstGeom prst="straightConnector1">
            <a:avLst/>
          </a:prstGeom>
          <a:noFill/>
          <a:ln w="6345" cap="flat">
            <a:solidFill>
              <a:srgbClr val="4472C4"/>
            </a:solidFill>
            <a:prstDash val="solid"/>
            <a:miter/>
            <a:tailEnd type="arrow"/>
          </a:ln>
        </p:spPr>
      </p:cxnSp>
      <p:cxnSp>
        <p:nvCxnSpPr>
          <p:cNvPr id="22" name="Straight Arrow Connector 21">
            <a:extLst>
              <a:ext uri="{FF2B5EF4-FFF2-40B4-BE49-F238E27FC236}">
                <a16:creationId xmlns:a16="http://schemas.microsoft.com/office/drawing/2014/main" id="{7C27F17E-E880-0EF9-0753-9876AFB90EB1}"/>
              </a:ext>
            </a:extLst>
          </p:cNvPr>
          <p:cNvCxnSpPr/>
          <p:nvPr/>
        </p:nvCxnSpPr>
        <p:spPr>
          <a:xfrm>
            <a:off x="7191421" y="1942709"/>
            <a:ext cx="43815" cy="532765"/>
          </a:xfrm>
          <a:prstGeom prst="straightConnector1">
            <a:avLst/>
          </a:prstGeom>
          <a:noFill/>
          <a:ln w="6345" cap="flat">
            <a:solidFill>
              <a:srgbClr val="4472C4"/>
            </a:solidFill>
            <a:prstDash val="solid"/>
            <a:miter/>
            <a:tailEnd type="arrow"/>
          </a:ln>
        </p:spPr>
      </p:cxnSp>
      <p:sp>
        <p:nvSpPr>
          <p:cNvPr id="23" name="Rectangle 22">
            <a:extLst>
              <a:ext uri="{FF2B5EF4-FFF2-40B4-BE49-F238E27FC236}">
                <a16:creationId xmlns:a16="http://schemas.microsoft.com/office/drawing/2014/main" id="{FFF61407-3AD5-3840-CE2B-8367942ABBC7}"/>
              </a:ext>
            </a:extLst>
          </p:cNvPr>
          <p:cNvSpPr>
            <a:spLocks noChangeArrowheads="1"/>
          </p:cNvSpPr>
          <p:nvPr/>
        </p:nvSpPr>
        <p:spPr bwMode="auto">
          <a:xfrm>
            <a:off x="152400" y="1524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4" name="Rectangle 24">
            <a:extLst>
              <a:ext uri="{FF2B5EF4-FFF2-40B4-BE49-F238E27FC236}">
                <a16:creationId xmlns:a16="http://schemas.microsoft.com/office/drawing/2014/main" id="{1EF60ABD-712F-AF5F-CCEF-2F2861375AF7}"/>
              </a:ext>
            </a:extLst>
          </p:cNvPr>
          <p:cNvSpPr>
            <a:spLocks noChangeArrowheads="1"/>
          </p:cNvSpPr>
          <p:nvPr/>
        </p:nvSpPr>
        <p:spPr bwMode="auto">
          <a:xfrm>
            <a:off x="15875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Rectangle 25">
            <a:extLst>
              <a:ext uri="{FF2B5EF4-FFF2-40B4-BE49-F238E27FC236}">
                <a16:creationId xmlns:a16="http://schemas.microsoft.com/office/drawing/2014/main" id="{0B93ADAB-8A2C-65FD-E5B5-1C3C2E113F89}"/>
              </a:ext>
            </a:extLst>
          </p:cNvPr>
          <p:cNvSpPr>
            <a:spLocks noChangeArrowheads="1"/>
          </p:cNvSpPr>
          <p:nvPr/>
        </p:nvSpPr>
        <p:spPr bwMode="auto">
          <a:xfrm>
            <a:off x="15240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Rectangle 26">
            <a:extLst>
              <a:ext uri="{FF2B5EF4-FFF2-40B4-BE49-F238E27FC236}">
                <a16:creationId xmlns:a16="http://schemas.microsoft.com/office/drawing/2014/main" id="{D8107217-5997-B16D-722B-B924BB7291D2}"/>
              </a:ext>
            </a:extLst>
          </p:cNvPr>
          <p:cNvSpPr>
            <a:spLocks noChangeArrowheads="1"/>
          </p:cNvSpPr>
          <p:nvPr/>
        </p:nvSpPr>
        <p:spPr bwMode="auto">
          <a:xfrm>
            <a:off x="15240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 name="Rectangle 27">
            <a:extLst>
              <a:ext uri="{FF2B5EF4-FFF2-40B4-BE49-F238E27FC236}">
                <a16:creationId xmlns:a16="http://schemas.microsoft.com/office/drawing/2014/main" id="{5164595C-055E-AE95-360C-BEE0939059A4}"/>
              </a:ext>
            </a:extLst>
          </p:cNvPr>
          <p:cNvSpPr>
            <a:spLocks noChangeArrowheads="1"/>
          </p:cNvSpPr>
          <p:nvPr/>
        </p:nvSpPr>
        <p:spPr bwMode="auto">
          <a:xfrm>
            <a:off x="152400" y="609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7" name="TextBox 6">
            <a:extLst>
              <a:ext uri="{FF2B5EF4-FFF2-40B4-BE49-F238E27FC236}">
                <a16:creationId xmlns:a16="http://schemas.microsoft.com/office/drawing/2014/main" id="{25A9BF35-389B-AF68-B2CA-D53254F19FCB}"/>
              </a:ext>
            </a:extLst>
          </p:cNvPr>
          <p:cNvSpPr txBox="1"/>
          <p:nvPr/>
        </p:nvSpPr>
        <p:spPr>
          <a:xfrm>
            <a:off x="441754" y="1344974"/>
            <a:ext cx="11030712" cy="4524315"/>
          </a:xfrm>
          <a:prstGeom prst="rect">
            <a:avLst/>
          </a:prstGeom>
          <a:noFill/>
        </p:spPr>
        <p:txBody>
          <a:bodyPr wrap="square">
            <a:spAutoFit/>
          </a:bodyPr>
          <a:lstStyle/>
          <a:p>
            <a:pPr algn="l">
              <a:buNone/>
            </a:pPr>
            <a:r>
              <a:rPr lang="en-GB" b="1" i="0" u="none" strike="noStrike" dirty="0">
                <a:solidFill>
                  <a:srgbClr val="000000"/>
                </a:solidFill>
                <a:effectLst/>
              </a:rPr>
              <a:t>1. Political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Wellness spas must comply with local laws, health standards, and safety regulations.</a:t>
            </a:r>
          </a:p>
          <a:p>
            <a:pPr algn="l">
              <a:buNone/>
            </a:pPr>
            <a:r>
              <a:rPr lang="en-GB" b="1" i="0" u="none" strike="noStrike" dirty="0">
                <a:solidFill>
                  <a:srgbClr val="000000"/>
                </a:solidFill>
                <a:effectLst/>
              </a:rPr>
              <a:t>2. Economic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Economic strength drives higher consumer spending on wellness services, but inflation and pricing pressures may hurt profit margins.</a:t>
            </a:r>
          </a:p>
          <a:p>
            <a:pPr algn="l">
              <a:buNone/>
            </a:pPr>
            <a:r>
              <a:rPr lang="en-GB" b="1" i="0" u="none" strike="noStrike" dirty="0">
                <a:solidFill>
                  <a:srgbClr val="000000"/>
                </a:solidFill>
                <a:effectLst/>
              </a:rPr>
              <a:t>3. Social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Growing interest in wellness, self-care, and holistic health boosts demand for spa services.</a:t>
            </a:r>
          </a:p>
          <a:p>
            <a:pPr algn="l">
              <a:buNone/>
            </a:pPr>
            <a:r>
              <a:rPr lang="en-GB" b="1" i="0" u="none" strike="noStrike" dirty="0">
                <a:solidFill>
                  <a:srgbClr val="000000"/>
                </a:solidFill>
                <a:effectLst/>
              </a:rPr>
              <a:t>4. Technological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Technologies like advanced booking systems and wellness technology improve client experience and operational efficiency.</a:t>
            </a:r>
          </a:p>
          <a:p>
            <a:pPr algn="l">
              <a:buFont typeface="Arial" panose="020B0604020202020204" pitchFamily="34" charset="0"/>
              <a:buChar char="•"/>
            </a:pPr>
            <a:r>
              <a:rPr lang="en-GB" b="1" i="0" u="none" strike="noStrike" dirty="0">
                <a:solidFill>
                  <a:srgbClr val="000000"/>
                </a:solidFill>
                <a:effectLst/>
              </a:rPr>
              <a:t>5. Environmental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Growing preference for eco-friendly practices, including sustainable products and energy-efficient operations.</a:t>
            </a:r>
          </a:p>
          <a:p>
            <a:pPr algn="l">
              <a:buNone/>
            </a:pPr>
            <a:r>
              <a:rPr lang="en-GB" b="1" i="0" u="none" strike="noStrike" dirty="0">
                <a:solidFill>
                  <a:srgbClr val="000000"/>
                </a:solidFill>
                <a:effectLst/>
              </a:rPr>
              <a:t>6. Legal Factors</a:t>
            </a:r>
          </a:p>
          <a:p>
            <a:pPr algn="l">
              <a:buFont typeface="Arial" panose="020B0604020202020204" pitchFamily="34" charset="0"/>
              <a:buChar char="•"/>
            </a:pPr>
            <a:r>
              <a:rPr lang="en-GB" b="1" i="0" u="none" strike="noStrike" dirty="0">
                <a:solidFill>
                  <a:srgbClr val="000000"/>
                </a:solidFill>
                <a:effectLst/>
              </a:rPr>
              <a:t>Key Issues</a:t>
            </a:r>
            <a:r>
              <a:rPr lang="en-GB" b="0" i="0" u="none" strike="noStrike" dirty="0">
                <a:solidFill>
                  <a:srgbClr val="000000"/>
                </a:solidFill>
                <a:effectLst/>
              </a:rPr>
              <a:t>: Strict health and safety regulations are crucial for ensuring a safe environment. Liability, contracts, and intellectual property need to be protected.</a:t>
            </a: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799070" y="1652630"/>
            <a:ext cx="10515600" cy="4351338"/>
          </a:xfrm>
        </p:spPr>
        <p:txBody>
          <a:bodyPr>
            <a:normAutofit/>
          </a:bodyPr>
          <a:lstStyle/>
          <a:p>
            <a:pPr algn="l">
              <a:buFont typeface="Arial" panose="020B0604020202020204" pitchFamily="34" charset="0"/>
              <a:buChar char="•"/>
            </a:pPr>
            <a:r>
              <a:rPr lang="en-GB" b="1" i="0" u="none" strike="noStrike" dirty="0">
                <a:solidFill>
                  <a:srgbClr val="000000"/>
                </a:solidFill>
                <a:effectLst/>
              </a:rPr>
              <a:t>Demographic</a:t>
            </a:r>
            <a:r>
              <a:rPr lang="en-GB" b="0" i="0" u="none" strike="noStrike" dirty="0">
                <a:solidFill>
                  <a:srgbClr val="000000"/>
                </a:solidFill>
                <a:effectLst/>
              </a:rPr>
              <a:t>: Target UK residents, ages 25-55, with middle to high incomes, who value wellness and self-care.</a:t>
            </a:r>
          </a:p>
          <a:p>
            <a:pPr algn="l">
              <a:buFont typeface="Arial" panose="020B0604020202020204" pitchFamily="34" charset="0"/>
              <a:buChar char="•"/>
            </a:pPr>
            <a:r>
              <a:rPr lang="en-GB" b="1" i="0" u="none" strike="noStrike" dirty="0">
                <a:solidFill>
                  <a:srgbClr val="000000"/>
                </a:solidFill>
                <a:effectLst/>
              </a:rPr>
              <a:t>Psychographic</a:t>
            </a:r>
            <a:r>
              <a:rPr lang="en-GB" b="0" i="0" u="none" strike="noStrike" dirty="0">
                <a:solidFill>
                  <a:srgbClr val="000000"/>
                </a:solidFill>
                <a:effectLst/>
              </a:rPr>
              <a:t>: Focus on clients who seek personalized, relaxing, and sustainable spa experiences.</a:t>
            </a:r>
          </a:p>
          <a:p>
            <a:pPr algn="l">
              <a:buFont typeface="Arial" panose="020B0604020202020204" pitchFamily="34" charset="0"/>
              <a:buChar char="•"/>
            </a:pPr>
            <a:r>
              <a:rPr lang="en-GB" b="1" i="0" u="none" strike="noStrike" dirty="0">
                <a:solidFill>
                  <a:srgbClr val="000000"/>
                </a:solidFill>
                <a:effectLst/>
              </a:rPr>
              <a:t>Geographic</a:t>
            </a:r>
            <a:r>
              <a:rPr lang="en-GB" b="0" i="0" u="none" strike="noStrike" dirty="0">
                <a:solidFill>
                  <a:srgbClr val="000000"/>
                </a:solidFill>
                <a:effectLst/>
              </a:rPr>
              <a:t>: Main target is in the UK, with plans to expand internationally.</a:t>
            </a:r>
          </a:p>
          <a:p>
            <a:pPr algn="l">
              <a:buFont typeface="Arial" panose="020B0604020202020204" pitchFamily="34" charset="0"/>
              <a:buChar char="•"/>
            </a:pPr>
            <a:r>
              <a:rPr lang="en-GB" b="1" i="0" u="none" strike="noStrike" dirty="0" err="1">
                <a:solidFill>
                  <a:srgbClr val="000000"/>
                </a:solidFill>
                <a:effectLst/>
              </a:rPr>
              <a:t>Behavioral</a:t>
            </a:r>
            <a:r>
              <a:rPr lang="en-GB" b="0" i="0" u="none" strike="noStrike" dirty="0">
                <a:solidFill>
                  <a:srgbClr val="000000"/>
                </a:solidFill>
                <a:effectLst/>
              </a:rPr>
              <a:t>: Appeal to clients looking for luxury yet practical wellness services, including eco-friendly options.</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1C6A250-40F4-CEAD-F4FB-F77477C9FB7E}"/>
              </a:ext>
            </a:extLst>
          </p:cNvPr>
          <p:cNvSpPr txBox="1"/>
          <p:nvPr/>
        </p:nvSpPr>
        <p:spPr>
          <a:xfrm>
            <a:off x="428243" y="230964"/>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graphicFrame>
        <p:nvGraphicFramePr>
          <p:cNvPr id="4" name="Table 3">
            <a:extLst>
              <a:ext uri="{FF2B5EF4-FFF2-40B4-BE49-F238E27FC236}">
                <a16:creationId xmlns:a16="http://schemas.microsoft.com/office/drawing/2014/main" id="{351B5594-117D-3F01-7C2D-D2894D826E02}"/>
              </a:ext>
            </a:extLst>
          </p:cNvPr>
          <p:cNvGraphicFramePr>
            <a:graphicFrameLocks noGrp="1"/>
          </p:cNvGraphicFramePr>
          <p:nvPr>
            <p:extLst>
              <p:ext uri="{D42A27DB-BD31-4B8C-83A1-F6EECF244321}">
                <p14:modId xmlns:p14="http://schemas.microsoft.com/office/powerpoint/2010/main" val="1418681652"/>
              </p:ext>
            </p:extLst>
          </p:nvPr>
        </p:nvGraphicFramePr>
        <p:xfrm>
          <a:off x="428243" y="1429625"/>
          <a:ext cx="5877307" cy="5197411"/>
        </p:xfrm>
        <a:graphic>
          <a:graphicData uri="http://schemas.openxmlformats.org/drawingml/2006/table">
            <a:tbl>
              <a:tblPr firstRow="1" firstCol="1" bandRow="1">
                <a:tableStyleId>{5C22544A-7EE6-4342-B048-85BDC9FD1C3A}</a:tableStyleId>
              </a:tblPr>
              <a:tblGrid>
                <a:gridCol w="2938161">
                  <a:extLst>
                    <a:ext uri="{9D8B030D-6E8A-4147-A177-3AD203B41FA5}">
                      <a16:colId xmlns:a16="http://schemas.microsoft.com/office/drawing/2014/main" val="3435634043"/>
                    </a:ext>
                  </a:extLst>
                </a:gridCol>
                <a:gridCol w="2939146">
                  <a:extLst>
                    <a:ext uri="{9D8B030D-6E8A-4147-A177-3AD203B41FA5}">
                      <a16:colId xmlns:a16="http://schemas.microsoft.com/office/drawing/2014/main" val="924198853"/>
                    </a:ext>
                  </a:extLst>
                </a:gridCol>
              </a:tblGrid>
              <a:tr h="504953">
                <a:tc gridSpan="2">
                  <a:txBody>
                    <a:bodyPr/>
                    <a:lstStyle/>
                    <a:p>
                      <a:pPr marL="6350" indent="-6350" algn="ctr">
                        <a:lnSpc>
                          <a:spcPct val="112000"/>
                        </a:lnSpc>
                        <a:spcAft>
                          <a:spcPts val="855"/>
                        </a:spcAft>
                        <a:buNone/>
                      </a:pPr>
                      <a:r>
                        <a:rPr lang="en-GB" sz="2000" kern="100" dirty="0">
                          <a:effectLst/>
                        </a:rPr>
                        <a:t>Interior design and spa design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2112364530"/>
                  </a:ext>
                </a:extLst>
              </a:tr>
              <a:tr h="858422">
                <a:tc>
                  <a:txBody>
                    <a:bodyPr/>
                    <a:lstStyle/>
                    <a:p>
                      <a:pPr marL="6350" indent="-6350" algn="ctr">
                        <a:lnSpc>
                          <a:spcPct val="112000"/>
                        </a:lnSpc>
                        <a:spcAft>
                          <a:spcPts val="855"/>
                        </a:spcAft>
                        <a:buNone/>
                      </a:pPr>
                      <a:r>
                        <a:rPr lang="en-GB" sz="2000" kern="100" dirty="0">
                          <a:effectLst/>
                        </a:rPr>
                        <a:t>Interior design and spa design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8,000£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17693141"/>
                  </a:ext>
                </a:extLst>
              </a:tr>
              <a:tr h="858422">
                <a:tc>
                  <a:txBody>
                    <a:bodyPr/>
                    <a:lstStyle/>
                    <a:p>
                      <a:pPr marL="6350" indent="-6350" algn="ctr">
                        <a:lnSpc>
                          <a:spcPct val="112000"/>
                        </a:lnSpc>
                        <a:spcAft>
                          <a:spcPts val="855"/>
                        </a:spcAft>
                        <a:buNone/>
                      </a:pPr>
                      <a:r>
                        <a:rPr lang="en-GB" sz="2000" kern="100" dirty="0">
                          <a:effectLst/>
                        </a:rPr>
                        <a:t>Professional equipment</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7,000£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77234539"/>
                  </a:ext>
                </a:extLst>
              </a:tr>
              <a:tr h="858422">
                <a:tc>
                  <a:txBody>
                    <a:bodyPr/>
                    <a:lstStyle/>
                    <a:p>
                      <a:pPr marL="6350" indent="-6350" algn="ctr">
                        <a:lnSpc>
                          <a:spcPct val="112000"/>
                        </a:lnSpc>
                        <a:spcAft>
                          <a:spcPts val="855"/>
                        </a:spcAft>
                        <a:buNone/>
                      </a:pPr>
                      <a:r>
                        <a:rPr lang="en-GB" sz="2000" kern="100">
                          <a:effectLst/>
                        </a:rPr>
                        <a:t>Initial consumable purchases</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1,500£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761436"/>
                  </a:ext>
                </a:extLst>
              </a:tr>
              <a:tr h="858422">
                <a:tc>
                  <a:txBody>
                    <a:bodyPr/>
                    <a:lstStyle/>
                    <a:p>
                      <a:pPr marL="6350" indent="-6350" algn="ctr">
                        <a:lnSpc>
                          <a:spcPct val="112000"/>
                        </a:lnSpc>
                        <a:spcAft>
                          <a:spcPts val="855"/>
                        </a:spcAft>
                        <a:buNone/>
                      </a:pPr>
                      <a:r>
                        <a:rPr lang="en-GB" sz="2000" kern="100">
                          <a:effectLst/>
                        </a:rPr>
                        <a:t>Licenses, permits, initial fees</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500£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59600377"/>
                  </a:ext>
                </a:extLst>
              </a:tr>
              <a:tr h="419590">
                <a:tc>
                  <a:txBody>
                    <a:bodyPr/>
                    <a:lstStyle/>
                    <a:p>
                      <a:pPr marL="6350" indent="-6350" algn="ctr">
                        <a:lnSpc>
                          <a:spcPct val="112000"/>
                        </a:lnSpc>
                        <a:spcAft>
                          <a:spcPts val="855"/>
                        </a:spcAft>
                        <a:buNone/>
                      </a:pPr>
                      <a:r>
                        <a:rPr lang="en-GB" sz="2000" kern="100">
                          <a:effectLst/>
                        </a:rPr>
                        <a:t>Professional website</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1,000£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59022522"/>
                  </a:ext>
                </a:extLst>
              </a:tr>
              <a:tr h="419590">
                <a:tc>
                  <a:txBody>
                    <a:bodyPr/>
                    <a:lstStyle/>
                    <a:p>
                      <a:pPr marL="6350" indent="-6350" algn="ctr">
                        <a:lnSpc>
                          <a:spcPct val="112000"/>
                        </a:lnSpc>
                        <a:spcAft>
                          <a:spcPts val="855"/>
                        </a:spcAft>
                        <a:buNone/>
                      </a:pPr>
                      <a:r>
                        <a:rPr lang="en-GB" sz="2000" kern="100">
                          <a:effectLst/>
                        </a:rPr>
                        <a:t>Branding</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1,000£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02447509"/>
                  </a:ext>
                </a:extLst>
              </a:tr>
              <a:tr h="419590">
                <a:tc gridSpan="2">
                  <a:txBody>
                    <a:bodyPr/>
                    <a:lstStyle/>
                    <a:p>
                      <a:pPr marL="6350" indent="-6350" algn="ctr">
                        <a:lnSpc>
                          <a:spcPct val="112000"/>
                        </a:lnSpc>
                        <a:spcAft>
                          <a:spcPts val="855"/>
                        </a:spcAft>
                        <a:buNone/>
                      </a:pPr>
                      <a:r>
                        <a:rPr lang="en-GB" sz="2000" kern="100" dirty="0">
                          <a:effectLst/>
                        </a:rPr>
                        <a:t>Total cost                                                          20.000£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596033756"/>
                  </a:ext>
                </a:extLst>
              </a:tr>
            </a:tbl>
          </a:graphicData>
        </a:graphic>
      </p:graphicFrame>
      <p:graphicFrame>
        <p:nvGraphicFramePr>
          <p:cNvPr id="5" name="Table 4">
            <a:extLst>
              <a:ext uri="{FF2B5EF4-FFF2-40B4-BE49-F238E27FC236}">
                <a16:creationId xmlns:a16="http://schemas.microsoft.com/office/drawing/2014/main" id="{85A29093-836A-71D8-BFB3-250272A1D072}"/>
              </a:ext>
            </a:extLst>
          </p:cNvPr>
          <p:cNvGraphicFramePr>
            <a:graphicFrameLocks noGrp="1"/>
          </p:cNvGraphicFramePr>
          <p:nvPr>
            <p:extLst>
              <p:ext uri="{D42A27DB-BD31-4B8C-83A1-F6EECF244321}">
                <p14:modId xmlns:p14="http://schemas.microsoft.com/office/powerpoint/2010/main" val="189282118"/>
              </p:ext>
            </p:extLst>
          </p:nvPr>
        </p:nvGraphicFramePr>
        <p:xfrm>
          <a:off x="6828157" y="1427261"/>
          <a:ext cx="4935600" cy="5197410"/>
        </p:xfrm>
        <a:graphic>
          <a:graphicData uri="http://schemas.openxmlformats.org/drawingml/2006/table">
            <a:tbl>
              <a:tblPr firstRow="1" firstCol="1" bandRow="1">
                <a:tableStyleId>{5C22544A-7EE6-4342-B048-85BDC9FD1C3A}</a:tableStyleId>
              </a:tblPr>
              <a:tblGrid>
                <a:gridCol w="2467800">
                  <a:extLst>
                    <a:ext uri="{9D8B030D-6E8A-4147-A177-3AD203B41FA5}">
                      <a16:colId xmlns:a16="http://schemas.microsoft.com/office/drawing/2014/main" val="1522321519"/>
                    </a:ext>
                  </a:extLst>
                </a:gridCol>
                <a:gridCol w="2467800">
                  <a:extLst>
                    <a:ext uri="{9D8B030D-6E8A-4147-A177-3AD203B41FA5}">
                      <a16:colId xmlns:a16="http://schemas.microsoft.com/office/drawing/2014/main" val="3822990800"/>
                    </a:ext>
                  </a:extLst>
                </a:gridCol>
              </a:tblGrid>
              <a:tr h="720821">
                <a:tc gridSpan="2">
                  <a:txBody>
                    <a:bodyPr/>
                    <a:lstStyle/>
                    <a:p>
                      <a:pPr marL="6350" indent="-6350" algn="ctr">
                        <a:lnSpc>
                          <a:spcPct val="112000"/>
                        </a:lnSpc>
                        <a:spcAft>
                          <a:spcPts val="855"/>
                        </a:spcAft>
                        <a:buNone/>
                      </a:pPr>
                      <a:r>
                        <a:rPr lang="en-GB" sz="2000" kern="100" dirty="0">
                          <a:effectLst/>
                        </a:rPr>
                        <a:t>Fixed Cost</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222632852"/>
                  </a:ext>
                </a:extLst>
              </a:tr>
              <a:tr h="720821">
                <a:tc>
                  <a:txBody>
                    <a:bodyPr/>
                    <a:lstStyle/>
                    <a:p>
                      <a:pPr marL="6350" indent="-6350" algn="ctr">
                        <a:lnSpc>
                          <a:spcPct val="112000"/>
                        </a:lnSpc>
                        <a:spcAft>
                          <a:spcPts val="855"/>
                        </a:spcAft>
                        <a:buNone/>
                      </a:pPr>
                      <a:r>
                        <a:rPr lang="en-GB" sz="2000" kern="100" dirty="0">
                          <a:effectLst/>
                        </a:rPr>
                        <a:t>Rent</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1,500£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48679776"/>
                  </a:ext>
                </a:extLst>
              </a:tr>
              <a:tr h="720821">
                <a:tc>
                  <a:txBody>
                    <a:bodyPr/>
                    <a:lstStyle/>
                    <a:p>
                      <a:pPr marL="6350" indent="-6350" algn="ctr">
                        <a:lnSpc>
                          <a:spcPct val="112000"/>
                        </a:lnSpc>
                        <a:spcAft>
                          <a:spcPts val="855"/>
                        </a:spcAft>
                        <a:buNone/>
                      </a:pPr>
                      <a:r>
                        <a:rPr lang="en-GB" sz="2000" kern="100" dirty="0">
                          <a:effectLst/>
                        </a:rPr>
                        <a:t>Utilities</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250£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706210"/>
                  </a:ext>
                </a:extLst>
              </a:tr>
              <a:tr h="720821">
                <a:tc>
                  <a:txBody>
                    <a:bodyPr/>
                    <a:lstStyle/>
                    <a:p>
                      <a:pPr marL="6350" indent="-6350" algn="ctr">
                        <a:lnSpc>
                          <a:spcPct val="112000"/>
                        </a:lnSpc>
                        <a:spcAft>
                          <a:spcPts val="855"/>
                        </a:spcAft>
                        <a:buNone/>
                      </a:pPr>
                      <a:r>
                        <a:rPr lang="en-GB" sz="2000" kern="100">
                          <a:effectLst/>
                        </a:rPr>
                        <a:t>Personal salaries</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2,000£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8317983"/>
                  </a:ext>
                </a:extLst>
              </a:tr>
              <a:tr h="1474702">
                <a:tc>
                  <a:txBody>
                    <a:bodyPr/>
                    <a:lstStyle/>
                    <a:p>
                      <a:pPr marL="6350" indent="-6350" algn="ctr">
                        <a:lnSpc>
                          <a:spcPct val="112000"/>
                        </a:lnSpc>
                        <a:spcAft>
                          <a:spcPts val="855"/>
                        </a:spcAft>
                        <a:buNone/>
                      </a:pPr>
                      <a:r>
                        <a:rPr lang="en-GB" sz="2000" kern="100">
                          <a:effectLst/>
                        </a:rPr>
                        <a:t>Insurance, accounting, software</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150£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10609"/>
                  </a:ext>
                </a:extLst>
              </a:tr>
              <a:tr h="839424">
                <a:tc>
                  <a:txBody>
                    <a:bodyPr/>
                    <a:lstStyle/>
                    <a:p>
                      <a:pPr marL="6350" indent="-6350" algn="ctr">
                        <a:lnSpc>
                          <a:spcPct val="112000"/>
                        </a:lnSpc>
                        <a:spcAft>
                          <a:spcPts val="855"/>
                        </a:spcAft>
                        <a:buNone/>
                      </a:pPr>
                      <a:r>
                        <a:rPr lang="en-GB" sz="2000" kern="100">
                          <a:effectLst/>
                        </a:rPr>
                        <a:t>Total cost</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4,000£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35860173"/>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80F38D2-1DF9-9D03-47E8-5597B176B307}"/>
              </a:ext>
            </a:extLst>
          </p:cNvPr>
          <p:cNvGraphicFramePr>
            <a:graphicFrameLocks noGrp="1"/>
          </p:cNvGraphicFramePr>
          <p:nvPr>
            <p:extLst>
              <p:ext uri="{D42A27DB-BD31-4B8C-83A1-F6EECF244321}">
                <p14:modId xmlns:p14="http://schemas.microsoft.com/office/powerpoint/2010/main" val="3914549447"/>
              </p:ext>
            </p:extLst>
          </p:nvPr>
        </p:nvGraphicFramePr>
        <p:xfrm>
          <a:off x="1209674" y="1019176"/>
          <a:ext cx="9772651" cy="4819647"/>
        </p:xfrm>
        <a:graphic>
          <a:graphicData uri="http://schemas.openxmlformats.org/drawingml/2006/table">
            <a:tbl>
              <a:tblPr firstRow="1" firstCol="1" bandRow="1">
                <a:tableStyleId>{5C22544A-7EE6-4342-B048-85BDC9FD1C3A}</a:tableStyleId>
              </a:tblPr>
              <a:tblGrid>
                <a:gridCol w="1811064">
                  <a:extLst>
                    <a:ext uri="{9D8B030D-6E8A-4147-A177-3AD203B41FA5}">
                      <a16:colId xmlns:a16="http://schemas.microsoft.com/office/drawing/2014/main" val="2139353015"/>
                    </a:ext>
                  </a:extLst>
                </a:gridCol>
                <a:gridCol w="1397219">
                  <a:extLst>
                    <a:ext uri="{9D8B030D-6E8A-4147-A177-3AD203B41FA5}">
                      <a16:colId xmlns:a16="http://schemas.microsoft.com/office/drawing/2014/main" val="544057971"/>
                    </a:ext>
                  </a:extLst>
                </a:gridCol>
                <a:gridCol w="1396234">
                  <a:extLst>
                    <a:ext uri="{9D8B030D-6E8A-4147-A177-3AD203B41FA5}">
                      <a16:colId xmlns:a16="http://schemas.microsoft.com/office/drawing/2014/main" val="2545707526"/>
                    </a:ext>
                  </a:extLst>
                </a:gridCol>
                <a:gridCol w="1257300">
                  <a:extLst>
                    <a:ext uri="{9D8B030D-6E8A-4147-A177-3AD203B41FA5}">
                      <a16:colId xmlns:a16="http://schemas.microsoft.com/office/drawing/2014/main" val="4106964606"/>
                    </a:ext>
                  </a:extLst>
                </a:gridCol>
                <a:gridCol w="1257300">
                  <a:extLst>
                    <a:ext uri="{9D8B030D-6E8A-4147-A177-3AD203B41FA5}">
                      <a16:colId xmlns:a16="http://schemas.microsoft.com/office/drawing/2014/main" val="3887062763"/>
                    </a:ext>
                  </a:extLst>
                </a:gridCol>
                <a:gridCol w="1396234">
                  <a:extLst>
                    <a:ext uri="{9D8B030D-6E8A-4147-A177-3AD203B41FA5}">
                      <a16:colId xmlns:a16="http://schemas.microsoft.com/office/drawing/2014/main" val="1497622793"/>
                    </a:ext>
                  </a:extLst>
                </a:gridCol>
                <a:gridCol w="1257300">
                  <a:extLst>
                    <a:ext uri="{9D8B030D-6E8A-4147-A177-3AD203B41FA5}">
                      <a16:colId xmlns:a16="http://schemas.microsoft.com/office/drawing/2014/main" val="3874890316"/>
                    </a:ext>
                  </a:extLst>
                </a:gridCol>
              </a:tblGrid>
              <a:tr h="688521">
                <a:tc gridSpan="7">
                  <a:txBody>
                    <a:bodyPr/>
                    <a:lstStyle/>
                    <a:p>
                      <a:pPr marL="6350" indent="-6350" algn="ctr">
                        <a:lnSpc>
                          <a:spcPct val="112000"/>
                        </a:lnSpc>
                        <a:spcAft>
                          <a:spcPts val="855"/>
                        </a:spcAft>
                        <a:buNone/>
                      </a:pPr>
                      <a:r>
                        <a:rPr lang="en-GB" sz="2000" kern="100" dirty="0">
                          <a:effectLst/>
                        </a:rPr>
                        <a:t>Variable Cost</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8115415"/>
                  </a:ext>
                </a:extLst>
              </a:tr>
              <a:tr h="688521">
                <a:tc>
                  <a:txBody>
                    <a:bodyPr/>
                    <a:lstStyle/>
                    <a:p>
                      <a:pPr marL="6350" indent="-6350" algn="ctr">
                        <a:lnSpc>
                          <a:spcPct val="112000"/>
                        </a:lnSpc>
                        <a:spcAft>
                          <a:spcPts val="855"/>
                        </a:spcAft>
                        <a:buNone/>
                      </a:pPr>
                      <a:r>
                        <a:rPr lang="en-GB" sz="2000" kern="100" dirty="0">
                          <a:effectLst/>
                        </a:rPr>
                        <a:t>Description.</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Jan</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Feb</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Mar</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Apr</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May</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Jun</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0382658"/>
                  </a:ext>
                </a:extLst>
              </a:tr>
              <a:tr h="688521">
                <a:tc>
                  <a:txBody>
                    <a:bodyPr/>
                    <a:lstStyle/>
                    <a:p>
                      <a:pPr marL="6350" indent="-6350" algn="ctr">
                        <a:lnSpc>
                          <a:spcPct val="112000"/>
                        </a:lnSpc>
                        <a:spcAft>
                          <a:spcPts val="855"/>
                        </a:spcAft>
                        <a:buNone/>
                      </a:pPr>
                      <a:r>
                        <a:rPr lang="en-GB" sz="2000" kern="100">
                          <a:effectLst/>
                        </a:rPr>
                        <a:t>Spa products</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2500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2400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2800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4500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80302027"/>
                  </a:ext>
                </a:extLst>
              </a:tr>
              <a:tr h="688521">
                <a:tc>
                  <a:txBody>
                    <a:bodyPr/>
                    <a:lstStyle/>
                    <a:p>
                      <a:pPr marL="6350" indent="-6350" algn="ctr">
                        <a:lnSpc>
                          <a:spcPct val="112000"/>
                        </a:lnSpc>
                        <a:spcAft>
                          <a:spcPts val="855"/>
                        </a:spcAft>
                        <a:buNone/>
                      </a:pPr>
                      <a:r>
                        <a:rPr lang="en-GB" sz="2000" kern="100">
                          <a:effectLst/>
                        </a:rPr>
                        <a:t>Electricity</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400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450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400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600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800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650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30872555"/>
                  </a:ext>
                </a:extLst>
              </a:tr>
              <a:tr h="688521">
                <a:tc>
                  <a:txBody>
                    <a:bodyPr/>
                    <a:lstStyle/>
                    <a:p>
                      <a:pPr marL="6350" indent="-6350" algn="ctr">
                        <a:lnSpc>
                          <a:spcPct val="112000"/>
                        </a:lnSpc>
                        <a:spcAft>
                          <a:spcPts val="855"/>
                        </a:spcAft>
                        <a:buNone/>
                      </a:pPr>
                      <a:r>
                        <a:rPr lang="en-GB" sz="2000" kern="100">
                          <a:effectLst/>
                        </a:rPr>
                        <a:t>Bonus for Staff</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200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180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300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500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350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5489460"/>
                  </a:ext>
                </a:extLst>
              </a:tr>
              <a:tr h="688521">
                <a:tc>
                  <a:txBody>
                    <a:bodyPr/>
                    <a:lstStyle/>
                    <a:p>
                      <a:pPr marL="6350" indent="-6350" algn="ctr">
                        <a:lnSpc>
                          <a:spcPct val="112000"/>
                        </a:lnSpc>
                        <a:spcAft>
                          <a:spcPts val="855"/>
                        </a:spcAft>
                        <a:buNone/>
                      </a:pPr>
                      <a:r>
                        <a:rPr lang="en-GB" sz="2000" kern="100">
                          <a:effectLst/>
                        </a:rPr>
                        <a:t>Fees</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250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300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280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400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600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450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12043070"/>
                  </a:ext>
                </a:extLst>
              </a:tr>
              <a:tr h="688521">
                <a:tc>
                  <a:txBody>
                    <a:bodyPr/>
                    <a:lstStyle/>
                    <a:p>
                      <a:pPr marL="6350" indent="-6350" algn="ctr">
                        <a:lnSpc>
                          <a:spcPct val="112000"/>
                        </a:lnSpc>
                        <a:spcAft>
                          <a:spcPts val="855"/>
                        </a:spcAft>
                        <a:buNone/>
                      </a:pPr>
                      <a:r>
                        <a:rPr lang="en-GB" sz="2000" kern="100">
                          <a:effectLst/>
                        </a:rPr>
                        <a:t>Total</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3159</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a:effectLst/>
                        </a:rPr>
                        <a:t>3350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3660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5300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5900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2000" kern="100" dirty="0">
                          <a:effectLst/>
                        </a:rPr>
                        <a:t>5950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6217820"/>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8ED22E-60CB-C575-C560-F579BE600A27}"/>
              </a:ext>
            </a:extLst>
          </p:cNvPr>
          <p:cNvSpPr txBox="1"/>
          <p:nvPr/>
        </p:nvSpPr>
        <p:spPr>
          <a:xfrm>
            <a:off x="577290" y="5003445"/>
            <a:ext cx="10241280" cy="1730923"/>
          </a:xfrm>
          <a:prstGeom prst="rect">
            <a:avLst/>
          </a:prstGeom>
          <a:noFill/>
        </p:spPr>
        <p:txBody>
          <a:bodyPr wrap="square" rtlCol="0">
            <a:spAutoFit/>
          </a:bodyPr>
          <a:lstStyle/>
          <a:p>
            <a:pPr marL="6350" marR="26035" indent="-6350">
              <a:lnSpc>
                <a:spcPct val="112000"/>
              </a:lnSpc>
              <a:spcAft>
                <a:spcPts val="855"/>
              </a:spcAft>
              <a:buNone/>
            </a:pP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Investment needed = Total Startup Cost + Sum of Loss.. up to the breakeven point</a:t>
            </a:r>
            <a:r>
              <a:rPr lang="en-GB" sz="1800" kern="100" dirty="0">
                <a:solidFill>
                  <a:srgbClr val="000000"/>
                </a:solidFill>
                <a:effectLst/>
                <a:latin typeface="Aptos" panose="020B0004020202020204" pitchFamily="34" charset="0"/>
                <a:ea typeface="Aptos" panose="020B0004020202020204" pitchFamily="34" charset="0"/>
                <a:cs typeface="Aptos" panose="020B0004020202020204" pitchFamily="34" charset="0"/>
              </a:rPr>
              <a:t>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marR="26035" indent="-6350">
              <a:lnSpc>
                <a:spcPct val="112000"/>
              </a:lnSpc>
              <a:spcAft>
                <a:spcPts val="855"/>
              </a:spcAft>
              <a:buNone/>
            </a:pP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Investment needed = £20,000  + £3159 + £2350</a:t>
            </a:r>
            <a:r>
              <a:rPr lang="en-GB" sz="1800" kern="100" dirty="0">
                <a:solidFill>
                  <a:srgbClr val="000000"/>
                </a:solidFill>
                <a:effectLst/>
                <a:latin typeface="Aptos" panose="020B0004020202020204" pitchFamily="34" charset="0"/>
                <a:ea typeface="Aptos" panose="020B0004020202020204" pitchFamily="34" charset="0"/>
                <a:cs typeface="Aptos" panose="020B0004020202020204" pitchFamily="34" charset="0"/>
              </a:rPr>
              <a:t> + £800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nSpc>
                <a:spcPct val="107000"/>
              </a:lnSpc>
              <a:spcAft>
                <a:spcPts val="910"/>
              </a:spcAft>
            </a:pPr>
            <a:r>
              <a:rPr lang="en-GB" sz="1800" b="1" kern="100" dirty="0">
                <a:solidFill>
                  <a:srgbClr val="000000"/>
                </a:solidFill>
                <a:effectLst/>
                <a:latin typeface="Aptos" panose="020B0004020202020204" pitchFamily="34" charset="0"/>
                <a:ea typeface="Aptos" panose="020B0004020202020204" pitchFamily="34" charset="0"/>
                <a:cs typeface="Aptos" panose="020B0004020202020204" pitchFamily="34" charset="0"/>
              </a:rPr>
              <a:t>Investment needed</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  £ 26,309</a:t>
            </a:r>
          </a:p>
          <a:p>
            <a:pPr marL="6350" marR="26035" indent="-6350">
              <a:lnSpc>
                <a:spcPct val="150000"/>
              </a:lnSpc>
              <a:spcAft>
                <a:spcPts val="855"/>
              </a:spcAft>
              <a:buNone/>
            </a:pP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3" name="Table 2">
            <a:extLst>
              <a:ext uri="{FF2B5EF4-FFF2-40B4-BE49-F238E27FC236}">
                <a16:creationId xmlns:a16="http://schemas.microsoft.com/office/drawing/2014/main" id="{28D5106F-AD65-2020-4FC6-368C73D7E8BB}"/>
              </a:ext>
            </a:extLst>
          </p:cNvPr>
          <p:cNvGraphicFramePr>
            <a:graphicFrameLocks noGrp="1"/>
          </p:cNvGraphicFramePr>
          <p:nvPr>
            <p:extLst>
              <p:ext uri="{D42A27DB-BD31-4B8C-83A1-F6EECF244321}">
                <p14:modId xmlns:p14="http://schemas.microsoft.com/office/powerpoint/2010/main" val="3594096765"/>
              </p:ext>
            </p:extLst>
          </p:nvPr>
        </p:nvGraphicFramePr>
        <p:xfrm>
          <a:off x="577290" y="327342"/>
          <a:ext cx="11005110" cy="4473260"/>
        </p:xfrm>
        <a:graphic>
          <a:graphicData uri="http://schemas.openxmlformats.org/drawingml/2006/table">
            <a:tbl>
              <a:tblPr firstRow="1" firstCol="1" bandRow="1">
                <a:tableStyleId>{5C22544A-7EE6-4342-B048-85BDC9FD1C3A}</a:tableStyleId>
              </a:tblPr>
              <a:tblGrid>
                <a:gridCol w="1878441">
                  <a:extLst>
                    <a:ext uri="{9D8B030D-6E8A-4147-A177-3AD203B41FA5}">
                      <a16:colId xmlns:a16="http://schemas.microsoft.com/office/drawing/2014/main" val="4034448630"/>
                    </a:ext>
                  </a:extLst>
                </a:gridCol>
                <a:gridCol w="1530946">
                  <a:extLst>
                    <a:ext uri="{9D8B030D-6E8A-4147-A177-3AD203B41FA5}">
                      <a16:colId xmlns:a16="http://schemas.microsoft.com/office/drawing/2014/main" val="1162665338"/>
                    </a:ext>
                  </a:extLst>
                </a:gridCol>
                <a:gridCol w="1393260">
                  <a:extLst>
                    <a:ext uri="{9D8B030D-6E8A-4147-A177-3AD203B41FA5}">
                      <a16:colId xmlns:a16="http://schemas.microsoft.com/office/drawing/2014/main" val="792127573"/>
                    </a:ext>
                  </a:extLst>
                </a:gridCol>
                <a:gridCol w="1704694">
                  <a:extLst>
                    <a:ext uri="{9D8B030D-6E8A-4147-A177-3AD203B41FA5}">
                      <a16:colId xmlns:a16="http://schemas.microsoft.com/office/drawing/2014/main" val="748500228"/>
                    </a:ext>
                  </a:extLst>
                </a:gridCol>
                <a:gridCol w="1703601">
                  <a:extLst>
                    <a:ext uri="{9D8B030D-6E8A-4147-A177-3AD203B41FA5}">
                      <a16:colId xmlns:a16="http://schemas.microsoft.com/office/drawing/2014/main" val="808594205"/>
                    </a:ext>
                  </a:extLst>
                </a:gridCol>
                <a:gridCol w="1548430">
                  <a:extLst>
                    <a:ext uri="{9D8B030D-6E8A-4147-A177-3AD203B41FA5}">
                      <a16:colId xmlns:a16="http://schemas.microsoft.com/office/drawing/2014/main" val="1134817211"/>
                    </a:ext>
                  </a:extLst>
                </a:gridCol>
                <a:gridCol w="1245738">
                  <a:extLst>
                    <a:ext uri="{9D8B030D-6E8A-4147-A177-3AD203B41FA5}">
                      <a16:colId xmlns:a16="http://schemas.microsoft.com/office/drawing/2014/main" val="3248953701"/>
                    </a:ext>
                  </a:extLst>
                </a:gridCol>
              </a:tblGrid>
              <a:tr h="492032">
                <a:tc gridSpan="7">
                  <a:txBody>
                    <a:bodyPr/>
                    <a:lstStyle/>
                    <a:p>
                      <a:pPr marL="6350" indent="-6350">
                        <a:lnSpc>
                          <a:spcPct val="112000"/>
                        </a:lnSpc>
                        <a:spcAft>
                          <a:spcPts val="855"/>
                        </a:spcAft>
                        <a:buNone/>
                      </a:pPr>
                      <a:r>
                        <a:rPr lang="en-GB" sz="2000" kern="100">
                          <a:effectLst/>
                        </a:rPr>
                        <a:t>CashFlwows Statement</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42747359"/>
                  </a:ext>
                </a:extLst>
              </a:tr>
              <a:tr h="492032">
                <a:tc>
                  <a:txBody>
                    <a:bodyPr/>
                    <a:lstStyle/>
                    <a:p>
                      <a:pPr marL="6350" indent="-6350">
                        <a:lnSpc>
                          <a:spcPct val="112000"/>
                        </a:lnSpc>
                        <a:spcAft>
                          <a:spcPts val="855"/>
                        </a:spcAft>
                        <a:buNone/>
                      </a:pPr>
                      <a:r>
                        <a:rPr lang="en-GB" sz="2000" kern="100">
                          <a:effectLst/>
                        </a:rPr>
                        <a:t>Description</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Jan</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Feb</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Mar</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Apr</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May</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Jun</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9229601"/>
                  </a:ext>
                </a:extLst>
              </a:tr>
              <a:tr h="492032">
                <a:tc>
                  <a:txBody>
                    <a:bodyPr/>
                    <a:lstStyle/>
                    <a:p>
                      <a:pPr marL="6350" indent="-6350">
                        <a:lnSpc>
                          <a:spcPct val="112000"/>
                        </a:lnSpc>
                        <a:spcAft>
                          <a:spcPts val="855"/>
                        </a:spcAft>
                        <a:buNone/>
                      </a:pPr>
                      <a:r>
                        <a:rPr lang="en-GB" sz="2000" kern="100">
                          <a:effectLst/>
                        </a:rPr>
                        <a:t>Fixed Cost</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04590319"/>
                  </a:ext>
                </a:extLst>
              </a:tr>
              <a:tr h="492032">
                <a:tc>
                  <a:txBody>
                    <a:bodyPr/>
                    <a:lstStyle/>
                    <a:p>
                      <a:pPr marL="6350" indent="-6350">
                        <a:lnSpc>
                          <a:spcPct val="112000"/>
                        </a:lnSpc>
                        <a:spcAft>
                          <a:spcPts val="855"/>
                        </a:spcAft>
                        <a:buNone/>
                      </a:pPr>
                      <a:r>
                        <a:rPr lang="en-GB" sz="2000" kern="100">
                          <a:effectLst/>
                        </a:rPr>
                        <a:t>Variable Cost</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3159</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3350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3660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5300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5900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5950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50298835"/>
                  </a:ext>
                </a:extLst>
              </a:tr>
              <a:tr h="1521068">
                <a:tc>
                  <a:txBody>
                    <a:bodyPr/>
                    <a:lstStyle/>
                    <a:p>
                      <a:pPr marL="6350" indent="-6350">
                        <a:lnSpc>
                          <a:spcPct val="112000"/>
                        </a:lnSpc>
                        <a:spcAft>
                          <a:spcPts val="855"/>
                        </a:spcAft>
                        <a:buNone/>
                      </a:pPr>
                      <a:r>
                        <a:rPr lang="en-GB" sz="2000" kern="100">
                          <a:effectLst/>
                        </a:rPr>
                        <a:t>Total operating cost</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7159</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7350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7660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9300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9900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9950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1194155"/>
                  </a:ext>
                </a:extLst>
              </a:tr>
              <a:tr h="492032">
                <a:tc>
                  <a:txBody>
                    <a:bodyPr/>
                    <a:lstStyle/>
                    <a:p>
                      <a:pPr marL="6350" indent="-6350">
                        <a:lnSpc>
                          <a:spcPct val="112000"/>
                        </a:lnSpc>
                        <a:spcAft>
                          <a:spcPts val="855"/>
                        </a:spcAft>
                        <a:buNone/>
                      </a:pPr>
                      <a:r>
                        <a:rPr lang="en-GB" sz="2000" kern="100">
                          <a:effectLst/>
                        </a:rPr>
                        <a:t>Revenue</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5000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8000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8500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14000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22000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21353255"/>
                  </a:ext>
                </a:extLst>
              </a:tr>
              <a:tr h="492032">
                <a:tc>
                  <a:txBody>
                    <a:bodyPr/>
                    <a:lstStyle/>
                    <a:p>
                      <a:pPr marL="6350" indent="-6350">
                        <a:lnSpc>
                          <a:spcPct val="112000"/>
                        </a:lnSpc>
                        <a:spcAft>
                          <a:spcPts val="855"/>
                        </a:spcAft>
                        <a:buNone/>
                      </a:pPr>
                      <a:r>
                        <a:rPr lang="en-GB" sz="2000" kern="100">
                          <a:effectLst/>
                        </a:rPr>
                        <a:t>Profit/loss</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-3159</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-2350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dirty="0">
                          <a:effectLst/>
                        </a:rPr>
                        <a:t>340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dirty="0">
                          <a:effectLst/>
                        </a:rPr>
                        <a:t>-800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a:effectLst/>
                        </a:rPr>
                        <a:t>4100</a:t>
                      </a:r>
                      <a:endParaRPr lang="en-GB" sz="20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2000" kern="100" dirty="0">
                          <a:effectLst/>
                        </a:rPr>
                        <a:t>12050</a:t>
                      </a:r>
                      <a:endParaRPr lang="en-GB" sz="20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1622920"/>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1565</Words>
  <Application>Microsoft Macintosh PowerPoint</Application>
  <PresentationFormat>Widescreen</PresentationFormat>
  <Paragraphs>237</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Segoe UI</vt:lpstr>
      <vt:lpstr>Söhne</vt:lpstr>
      <vt:lpstr>Office Theme</vt:lpstr>
      <vt:lpstr>Assessment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Nina Birca (2418325)</dc:creator>
  <cp:lastModifiedBy>Nina Birca (2418325)</cp:lastModifiedBy>
  <cp:revision>2</cp:revision>
  <dcterms:created xsi:type="dcterms:W3CDTF">2025-12-08T03:19:25Z</dcterms:created>
  <dcterms:modified xsi:type="dcterms:W3CDTF">2025-12-08T03:39:08Z</dcterms:modified>
</cp:coreProperties>
</file>