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54" d="100"/>
          <a:sy n="54" d="100"/>
        </p:scale>
        <p:origin x="69" y="1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8A615-8D1A-4113-B90B-D28B3958A716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7C23A0-787F-457F-832D-84D7969EFC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340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0598A527-170F-40BB-BC49-C2C8E413EB0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8C22F13D-6232-47FA-965E-47B2C52585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963624D7-ED7A-43AC-A6BF-860867F6A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F8EADD-0E10-4FEE-ABFF-E7488992F333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74813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RRGV7s3K5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SJIE5001/C </a:t>
            </a:r>
            <a:br>
              <a:rPr lang="en-GB" dirty="0"/>
            </a:br>
            <a:r>
              <a:rPr lang="en-GB" dirty="0" err="1"/>
              <a:t>Rhifau’n</a:t>
            </a:r>
            <a:r>
              <a:rPr lang="en-GB" dirty="0"/>
              <a:t> </a:t>
            </a:r>
            <a:r>
              <a:rPr lang="en-GB" dirty="0" err="1"/>
              <a:t>Cyfri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Numbers Count</a:t>
            </a:r>
            <a:br>
              <a:rPr lang="en-GB" dirty="0"/>
            </a:br>
            <a:r>
              <a:rPr lang="en-GB" dirty="0" err="1"/>
              <a:t>Zahlen</a:t>
            </a:r>
            <a:r>
              <a:rPr lang="en-GB" dirty="0"/>
              <a:t> </a:t>
            </a:r>
            <a:r>
              <a:rPr lang="en-GB" dirty="0" err="1"/>
              <a:t>Zaehlen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Session </a:t>
            </a:r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Heike Griffiths, 2020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2672" y="3137294"/>
            <a:ext cx="3926164" cy="2615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614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Essay   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6" indent="-342906" defTabSz="457207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b="1" dirty="0"/>
              <a:t>Assignment (3000 words)	</a:t>
            </a:r>
            <a:endParaRPr lang="en-GB" altLang="en-US" dirty="0"/>
          </a:p>
          <a:p>
            <a:pPr marL="342906" indent="-342906" defTabSz="457207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dirty="0"/>
              <a:t>Choose a specific key stage and critically evaluate how current initiatives support the development of numeracy across the curriculum within your setting. Compare practice to the academic literature and policy.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915" y="4241799"/>
            <a:ext cx="2156070" cy="215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847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/>
              <a:t>Critically analyse theoretical perspectives and key trends in the development of numeracy strategies across all phases of the education system</a:t>
            </a:r>
          </a:p>
          <a:p>
            <a:pPr lvl="0" hangingPunct="0"/>
            <a:r>
              <a:rPr lang="en-GB" dirty="0"/>
              <a:t>Critically evaluate the links between numeracy and other curriculum areas including thinking creatively</a:t>
            </a:r>
          </a:p>
          <a:p>
            <a:pPr lvl="0" hangingPunct="0"/>
            <a:r>
              <a:rPr lang="en-GB" dirty="0"/>
              <a:t>Critically examine the rationale behind monitoring and assessing numeracy including use of formative and summative assessment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793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75C5DA2-3A32-4DF7-BBFA-6CD588E8B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Pedagogy of the Oppressed (Freire, 1970) </a:t>
            </a:r>
          </a:p>
        </p:txBody>
      </p:sp>
      <p:sp>
        <p:nvSpPr>
          <p:cNvPr id="28675" name="Content Placeholder 7">
            <a:extLst>
              <a:ext uri="{FF2B5EF4-FFF2-40B4-BE49-F238E27FC236}">
                <a16:creationId xmlns:a16="http://schemas.microsoft.com/office/drawing/2014/main" id="{163C7CDD-13AC-415F-BB77-7F9398C4B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277" y="2610338"/>
            <a:ext cx="7289939" cy="36460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Two Stages</a:t>
            </a:r>
            <a:r>
              <a:rPr lang="en-GB" dirty="0"/>
              <a:t> of </a:t>
            </a:r>
            <a:r>
              <a:rPr lang="en-GB" b="1" dirty="0"/>
              <a:t>Pedagogy</a:t>
            </a:r>
            <a:r>
              <a:rPr lang="en-GB" dirty="0"/>
              <a:t> of </a:t>
            </a:r>
            <a:r>
              <a:rPr lang="en-GB" b="1" dirty="0"/>
              <a:t>Oppressed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1. Actual </a:t>
            </a:r>
            <a:r>
              <a:rPr lang="en-GB" dirty="0"/>
              <a:t>liberation of the </a:t>
            </a:r>
            <a:r>
              <a:rPr lang="en-GB" b="1" dirty="0"/>
              <a:t>oppressed</a:t>
            </a:r>
            <a:r>
              <a:rPr lang="en-GB" dirty="0"/>
              <a:t>: Practical structural changes that have an immediate affect on </a:t>
            </a:r>
            <a:r>
              <a:rPr lang="en-GB" b="1" dirty="0"/>
              <a:t>oppressed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 smtClean="0"/>
              <a:t>2. Deep </a:t>
            </a:r>
            <a:r>
              <a:rPr lang="en-GB" dirty="0"/>
              <a:t>structural changes to society: expulsion of "myths created and developed in the old [</a:t>
            </a:r>
            <a:r>
              <a:rPr lang="en-GB" b="1" dirty="0"/>
              <a:t>oppressive</a:t>
            </a:r>
            <a:r>
              <a:rPr lang="en-GB" dirty="0"/>
              <a:t>] order</a:t>
            </a:r>
            <a:r>
              <a:rPr lang="en-GB" dirty="0" smtClean="0"/>
              <a:t>".</a:t>
            </a:r>
          </a:p>
          <a:p>
            <a:pPr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r>
              <a:rPr lang="en-GB" altLang="en-US" dirty="0" smtClean="0"/>
              <a:t>How does this link to the article?</a:t>
            </a:r>
          </a:p>
          <a:p>
            <a:pPr marL="0" indent="0">
              <a:buNone/>
            </a:pPr>
            <a:r>
              <a:rPr lang="en-GB" altLang="en-US" dirty="0" smtClean="0"/>
              <a:t>How does this link to this module</a:t>
            </a:r>
            <a:endParaRPr lang="en-GB" altLang="en-US" dirty="0"/>
          </a:p>
        </p:txBody>
      </p:sp>
      <p:pic>
        <p:nvPicPr>
          <p:cNvPr id="28677" name="Picture 6">
            <a:extLst>
              <a:ext uri="{FF2B5EF4-FFF2-40B4-BE49-F238E27FC236}">
                <a16:creationId xmlns:a16="http://schemas.microsoft.com/office/drawing/2014/main" id="{A5BEED96-A6D8-4DF2-ADD3-77165205A1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209" y="2551720"/>
            <a:ext cx="2531405" cy="3213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213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753E610A-C2D7-45EC-99A3-D85A167D3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8188" y="452439"/>
            <a:ext cx="8005342" cy="1400175"/>
          </a:xfrm>
        </p:spPr>
        <p:txBody>
          <a:bodyPr/>
          <a:lstStyle/>
          <a:p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4 dimensions in numeracy</a:t>
            </a:r>
            <a:br>
              <a:rPr lang="en-GB" altLang="en-US" sz="3600" dirty="0"/>
            </a:br>
            <a:r>
              <a:rPr lang="en-GB" altLang="en-US" sz="3600" dirty="0"/>
              <a:t>Critical pedagogy</a:t>
            </a:r>
            <a:endParaRPr lang="en-US" sz="3600" dirty="0"/>
          </a:p>
        </p:txBody>
      </p:sp>
      <p:sp>
        <p:nvSpPr>
          <p:cNvPr id="29699" name="Content Placeholder 6">
            <a:extLst>
              <a:ext uri="{FF2B5EF4-FFF2-40B4-BE49-F238E27FC236}">
                <a16:creationId xmlns:a16="http://schemas.microsoft.com/office/drawing/2014/main" id="{EFA26CAC-75AA-45FF-900A-538F90656A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8176" y="2914591"/>
            <a:ext cx="3298825" cy="4195763"/>
          </a:xfrm>
        </p:spPr>
        <p:txBody>
          <a:bodyPr/>
          <a:lstStyle/>
          <a:p>
            <a:r>
              <a:rPr lang="en-GB" altLang="en-US" dirty="0"/>
              <a:t>A. </a:t>
            </a:r>
            <a:r>
              <a:rPr lang="en-GB" altLang="en-US" dirty="0" err="1"/>
              <a:t>Gwybodaeth</a:t>
            </a:r>
            <a:r>
              <a:rPr lang="en-GB" altLang="en-US" dirty="0"/>
              <a:t> a </a:t>
            </a:r>
            <a:r>
              <a:rPr lang="en-GB" altLang="en-US" dirty="0" err="1"/>
              <a:t>dealltwriaeth</a:t>
            </a:r>
          </a:p>
          <a:p>
            <a:r>
              <a:rPr lang="en-GB" altLang="en-US" dirty="0"/>
              <a:t>B. </a:t>
            </a:r>
            <a:r>
              <a:rPr lang="en-GB" altLang="en-US" dirty="0" err="1"/>
              <a:t>Ymchwilio</a:t>
            </a:r>
            <a:r>
              <a:rPr lang="en-GB" altLang="en-US" dirty="0"/>
              <a:t> </a:t>
            </a:r>
            <a:r>
              <a:rPr lang="en-GB" altLang="en-US" dirty="0" err="1"/>
              <a:t>Patrymau</a:t>
            </a:r>
          </a:p>
          <a:p>
            <a:r>
              <a:rPr lang="en-GB" altLang="en-US" dirty="0"/>
              <a:t>C. </a:t>
            </a:r>
            <a:r>
              <a:rPr lang="en-GB" altLang="en-US" dirty="0" err="1"/>
              <a:t>Cyfathrebu</a:t>
            </a:r>
            <a:r>
              <a:rPr lang="en-GB" altLang="en-US" dirty="0"/>
              <a:t> </a:t>
            </a:r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mathemateg</a:t>
            </a:r>
          </a:p>
          <a:p>
            <a:r>
              <a:rPr lang="en-GB" altLang="en-US" dirty="0"/>
              <a:t>Ch. </a:t>
            </a:r>
            <a:r>
              <a:rPr lang="en-GB" altLang="en-US" dirty="0" err="1"/>
              <a:t>Adlewyrchu</a:t>
            </a:r>
            <a:r>
              <a:rPr lang="en-GB" altLang="en-US" dirty="0"/>
              <a:t> </a:t>
            </a:r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mathemateg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72A121-1D89-4113-A24C-A60030BB23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5197" y="2909829"/>
            <a:ext cx="3298825" cy="4200525"/>
          </a:xfrm>
        </p:spPr>
        <p:txBody>
          <a:bodyPr rtlCol="0"/>
          <a:lstStyle/>
          <a:p>
            <a:pPr marL="0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dirty="0"/>
              <a:t>A. Knowledge and understanding</a:t>
            </a:r>
          </a:p>
          <a:p>
            <a:pPr marL="0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dirty="0"/>
              <a:t>B. Investigating patterns</a:t>
            </a:r>
          </a:p>
          <a:p>
            <a:pPr marL="0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dirty="0"/>
              <a:t>C. Communication in mathematics</a:t>
            </a:r>
          </a:p>
          <a:p>
            <a:pPr marL="0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dirty="0"/>
              <a:t>D. Reflection in mathematics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sz="1400" dirty="0"/>
          </a:p>
          <a:p>
            <a:pPr marL="0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sz="1600" dirty="0"/>
              <a:t>Copyright 2008 </a:t>
            </a:r>
            <a:r>
              <a:rPr lang="en-GB" sz="1600" dirty="0" err="1"/>
              <a:t>Senri</a:t>
            </a:r>
            <a:r>
              <a:rPr lang="en-GB" sz="1600" dirty="0"/>
              <a:t> International School Foundation.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268087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350C45C4-AD48-4E53-B4C7-9FA4F5D93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8189" y="452439"/>
            <a:ext cx="8195123" cy="1400175"/>
          </a:xfrm>
        </p:spPr>
        <p:txBody>
          <a:bodyPr/>
          <a:lstStyle/>
          <a:p>
            <a:r>
              <a:rPr lang="en-GB" altLang="en-US" sz="3600" dirty="0" err="1">
                <a:ea typeface="+mj-lt"/>
                <a:cs typeface="+mj-lt"/>
              </a:rPr>
              <a:t>Addysgeg</a:t>
            </a:r>
            <a:r>
              <a:rPr lang="en-GB" altLang="en-US" sz="3600" dirty="0"/>
              <a:t> </a:t>
            </a:r>
            <a:r>
              <a:rPr lang="en-GB" altLang="en-US" sz="3600" dirty="0" err="1"/>
              <a:t>beirniadol</a:t>
            </a:r>
            <a:r>
              <a:rPr lang="en-GB" altLang="en-US" sz="3600" dirty="0"/>
              <a:t> a </a:t>
            </a:r>
            <a:r>
              <a:rPr lang="en-GB" altLang="en-US" sz="3600" dirty="0" err="1"/>
              <a:t>rhifedd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Critical pedagogy and Numeracy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AF9622-A1FD-47C6-B14A-65B605E75F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08189" y="2060576"/>
            <a:ext cx="3641725" cy="4195763"/>
          </a:xfrm>
        </p:spPr>
        <p:txBody>
          <a:bodyPr rtlCol="0">
            <a:normAutofit fontScale="85000" lnSpcReduction="10000"/>
          </a:bodyPr>
          <a:lstStyle/>
          <a:p>
            <a:pPr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I </a:t>
            </a:r>
            <a:r>
              <a:rPr lang="en-GB" dirty="0" err="1"/>
              <a:t>adnabod</a:t>
            </a:r>
            <a:r>
              <a:rPr lang="en-GB" dirty="0"/>
              <a:t> bod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treiddio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o'n</a:t>
            </a:r>
            <a:r>
              <a:rPr lang="en-GB" dirty="0"/>
              <a:t> </a:t>
            </a:r>
            <a:r>
              <a:rPr lang="en-GB" dirty="0" err="1"/>
              <a:t>cwmpas</a:t>
            </a:r>
            <a:endParaRPr lang="en-US" dirty="0" err="1"/>
          </a:p>
          <a:p>
            <a:pPr defTabSz="457207">
              <a:defRPr/>
            </a:pPr>
            <a:endParaRPr lang="en-GB"/>
          </a:p>
          <a:p>
            <a:pPr defTabSz="457207">
              <a:defRPr/>
            </a:pPr>
            <a:r>
              <a:rPr lang="en-GB" dirty="0"/>
              <a:t>I </a:t>
            </a:r>
            <a:r>
              <a:rPr lang="en-GB" dirty="0" err="1"/>
              <a:t>werthfawrogi</a:t>
            </a:r>
            <a:r>
              <a:rPr lang="en-GB" dirty="0"/>
              <a:t> </a:t>
            </a:r>
            <a:r>
              <a:rPr lang="en-GB" dirty="0" err="1"/>
              <a:t>defnyddoldeb</a:t>
            </a:r>
            <a:r>
              <a:rPr lang="en-GB" dirty="0"/>
              <a:t>, </a:t>
            </a:r>
            <a:r>
              <a:rPr lang="en-GB" dirty="0" err="1"/>
              <a:t>pwer</a:t>
            </a:r>
            <a:r>
              <a:rPr lang="en-GB" dirty="0"/>
              <a:t> a </a:t>
            </a:r>
            <a:r>
              <a:rPr lang="en-GB" dirty="0" err="1"/>
              <a:t>phrydferthwch</a:t>
            </a:r>
            <a:r>
              <a:rPr lang="en-GB" dirty="0"/>
              <a:t> </a:t>
            </a:r>
            <a:r>
              <a:rPr lang="en-GB" dirty="0" err="1"/>
              <a:t>mathemateg</a:t>
            </a:r>
          </a:p>
          <a:p>
            <a:pPr defTabSz="457207">
              <a:defRPr/>
            </a:pPr>
            <a:endParaRPr lang="en-GB" dirty="0"/>
          </a:p>
          <a:p>
            <a:pPr defTabSz="457207">
              <a:defRPr/>
            </a:pPr>
            <a:r>
              <a:rPr lang="en-GB" dirty="0"/>
              <a:t>I </a:t>
            </a:r>
            <a:r>
              <a:rPr lang="en-GB" dirty="0" err="1"/>
              <a:t>fwynhau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amynedd</a:t>
            </a:r>
            <a:r>
              <a:rPr lang="en-GB" dirty="0"/>
              <a:t> a </a:t>
            </a:r>
            <a:r>
              <a:rPr lang="en-GB" dirty="0" err="1"/>
              <a:t>dyfalbarhad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ddatrys</a:t>
            </a:r>
            <a:r>
              <a:rPr lang="en-GB" dirty="0"/>
              <a:t> </a:t>
            </a:r>
            <a:r>
              <a:rPr lang="en-GB" dirty="0" err="1"/>
              <a:t>problemau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F5678B-E199-446B-997B-920B9EE6B8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5800" y="2055814"/>
            <a:ext cx="4002088" cy="4200525"/>
          </a:xfrm>
        </p:spPr>
        <p:txBody>
          <a:bodyPr rtlCol="0">
            <a:normAutofit fontScale="85000" lnSpcReduction="10000"/>
          </a:bodyPr>
          <a:lstStyle/>
          <a:p>
            <a:pPr marL="109537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en-GB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2000" dirty="0"/>
              <a:t>To recognise that mathematics permeates the world around us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sz="2000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2000" dirty="0"/>
              <a:t>To appreciate the usefulness, power and beauty of mathematics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sz="2000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2000" dirty="0"/>
              <a:t>To enjoy mathematics and develop patience and persistence when solving problems</a:t>
            </a:r>
          </a:p>
          <a:p>
            <a:pPr marL="0" indent="0" defTabSz="457207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dirty="0"/>
              <a:t>Copyright 2008 </a:t>
            </a:r>
            <a:r>
              <a:rPr lang="en-GB" dirty="0" err="1"/>
              <a:t>Senri</a:t>
            </a:r>
            <a:r>
              <a:rPr lang="en-GB" dirty="0"/>
              <a:t> International School Foundation. All rights reserved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991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6">
            <a:extLst>
              <a:ext uri="{FF2B5EF4-FFF2-40B4-BE49-F238E27FC236}">
                <a16:creationId xmlns:a16="http://schemas.microsoft.com/office/drawing/2014/main" id="{31A73DA4-99E7-418F-AD7E-908E30A21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Addysgeg</a:t>
            </a:r>
            <a:r>
              <a:rPr lang="en-GB" altLang="en-US" dirty="0"/>
              <a:t> </a:t>
            </a:r>
            <a:r>
              <a:rPr lang="en-GB" altLang="en-US" dirty="0" err="1"/>
              <a:t>Beriniadol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Critical Pedagogy</a:t>
            </a:r>
          </a:p>
        </p:txBody>
      </p:sp>
      <p:sp>
        <p:nvSpPr>
          <p:cNvPr id="31747" name="Content Placeholder 7">
            <a:extLst>
              <a:ext uri="{FF2B5EF4-FFF2-40B4-BE49-F238E27FC236}">
                <a16:creationId xmlns:a16="http://schemas.microsoft.com/office/drawing/2014/main" id="{E3F0D1CD-25C2-4E74-9F60-83AD74BE7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51089" y="2060576"/>
            <a:ext cx="3298825" cy="4195763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/>
              <a:t>I </a:t>
            </a:r>
            <a:r>
              <a:rPr lang="en-GB" altLang="en-US" dirty="0" err="1"/>
              <a:t>ddatblygu</a:t>
            </a:r>
            <a:r>
              <a:rPr lang="en-GB" altLang="en-US" dirty="0"/>
              <a:t> </a:t>
            </a:r>
            <a:r>
              <a:rPr lang="en-GB" altLang="en-US" dirty="0" err="1"/>
              <a:t>chwilfrydedd</a:t>
            </a:r>
            <a:r>
              <a:rPr lang="en-GB" altLang="en-US" dirty="0"/>
              <a:t> </a:t>
            </a:r>
            <a:r>
              <a:rPr lang="en-GB" altLang="en-US" dirty="0" err="1"/>
              <a:t>mathemategol</a:t>
            </a:r>
            <a:r>
              <a:rPr lang="en-GB" altLang="en-US" dirty="0"/>
              <a:t> a </a:t>
            </a:r>
            <a:r>
              <a:rPr lang="en-GB" altLang="en-US" dirty="0" err="1"/>
              <a:t>defnyddio</a:t>
            </a:r>
            <a:r>
              <a:rPr lang="en-GB" altLang="en-US" dirty="0"/>
              <a:t> </a:t>
            </a:r>
            <a:r>
              <a:rPr lang="en-GB" altLang="en-US" dirty="0" err="1"/>
              <a:t>rhesymu</a:t>
            </a:r>
            <a:r>
              <a:rPr lang="en-GB" altLang="en-US" dirty="0"/>
              <a:t> </a:t>
            </a:r>
            <a:r>
              <a:rPr lang="en-GB" altLang="en-US" dirty="0" err="1"/>
              <a:t>cymhlyg</a:t>
            </a:r>
            <a:r>
              <a:rPr lang="en-GB" altLang="en-US" dirty="0"/>
              <a:t> a </a:t>
            </a:r>
            <a:r>
              <a:rPr lang="en-GB" altLang="en-US" dirty="0" err="1"/>
              <a:t>diddwythol</a:t>
            </a:r>
            <a:r>
              <a:rPr lang="en-GB" altLang="en-US" dirty="0"/>
              <a:t> </a:t>
            </a:r>
            <a:r>
              <a:rPr lang="en-GB" altLang="en-US" dirty="0" err="1"/>
              <a:t>wrth</a:t>
            </a:r>
            <a:r>
              <a:rPr lang="en-GB" altLang="en-US" dirty="0"/>
              <a:t> </a:t>
            </a:r>
            <a:r>
              <a:rPr lang="en-GB" altLang="en-US" dirty="0" err="1"/>
              <a:t>ddatrys</a:t>
            </a:r>
            <a:r>
              <a:rPr lang="en-GB" altLang="en-US" dirty="0"/>
              <a:t> </a:t>
            </a:r>
            <a:r>
              <a:rPr lang="en-GB" altLang="en-US" dirty="0" err="1"/>
              <a:t>problemau</a:t>
            </a:r>
          </a:p>
          <a:p>
            <a:endParaRPr lang="en-GB" altLang="en-US" dirty="0"/>
          </a:p>
          <a:p>
            <a:r>
              <a:rPr lang="en-GB" altLang="en-US" dirty="0"/>
              <a:t>I </a:t>
            </a:r>
            <a:r>
              <a:rPr lang="en-GB" altLang="en-US" dirty="0" err="1"/>
              <a:t>ddatblygu</a:t>
            </a:r>
            <a:r>
              <a:rPr lang="en-GB" altLang="en-US" dirty="0"/>
              <a:t> </a:t>
            </a:r>
            <a:r>
              <a:rPr lang="en-GB" altLang="en-US" dirty="0" err="1"/>
              <a:t>meddwl</a:t>
            </a:r>
            <a:r>
              <a:rPr lang="en-GB" altLang="en-US" dirty="0"/>
              <a:t> </a:t>
            </a:r>
            <a:r>
              <a:rPr lang="en-GB" altLang="en-US" dirty="0" err="1"/>
              <a:t>haniaethol</a:t>
            </a:r>
            <a:r>
              <a:rPr lang="en-GB" altLang="en-US" dirty="0"/>
              <a:t>, </a:t>
            </a:r>
            <a:r>
              <a:rPr lang="en-GB" altLang="en-US" dirty="0" err="1"/>
              <a:t>rhesymegol</a:t>
            </a:r>
            <a:r>
              <a:rPr lang="en-GB" altLang="en-US" dirty="0"/>
              <a:t> a </a:t>
            </a:r>
            <a:r>
              <a:rPr lang="en-GB" altLang="en-US" dirty="0" err="1"/>
              <a:t>beriniadol</a:t>
            </a:r>
            <a:r>
              <a:rPr lang="en-GB" altLang="en-US" dirty="0"/>
              <a:t> </a:t>
            </a:r>
            <a:r>
              <a:rPr lang="en-GB" altLang="en-US" dirty="0" err="1"/>
              <a:t>a'r</a:t>
            </a:r>
            <a:r>
              <a:rPr lang="en-GB" altLang="en-US" dirty="0"/>
              <a:t> </a:t>
            </a:r>
            <a:r>
              <a:rPr lang="en-GB" altLang="en-US" dirty="0" err="1"/>
              <a:t>gallu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adlewyrchu'n</a:t>
            </a:r>
            <a:r>
              <a:rPr lang="en-GB" altLang="en-US" dirty="0"/>
              <a:t> </a:t>
            </a:r>
            <a:r>
              <a:rPr lang="en-GB" altLang="en-US" dirty="0" err="1"/>
              <a:t>feriniadol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gwaith</a:t>
            </a:r>
            <a:r>
              <a:rPr lang="en-GB" altLang="en-US" dirty="0"/>
              <a:t> a </a:t>
            </a:r>
            <a:r>
              <a:rPr lang="en-GB" altLang="en-US" dirty="0" err="1"/>
              <a:t>gwaith</a:t>
            </a:r>
            <a:r>
              <a:rPr lang="en-GB" altLang="en-US" dirty="0"/>
              <a:t> </a:t>
            </a:r>
            <a:r>
              <a:rPr lang="en-GB" altLang="en-US" dirty="0" err="1"/>
              <a:t>eraill</a:t>
            </a:r>
          </a:p>
          <a:p>
            <a:endParaRPr lang="en-GB" altLang="en-US" dirty="0"/>
          </a:p>
          <a:p>
            <a:r>
              <a:rPr lang="en-GB" altLang="en-US" dirty="0"/>
              <a:t>I </a:t>
            </a:r>
            <a:r>
              <a:rPr lang="en-GB" altLang="en-US" dirty="0" err="1"/>
              <a:t>ddatblygu</a:t>
            </a:r>
            <a:r>
              <a:rPr lang="en-GB" altLang="en-US" dirty="0"/>
              <a:t> </a:t>
            </a:r>
            <a:r>
              <a:rPr lang="en-GB" altLang="en-US" dirty="0" err="1"/>
              <a:t>gwerthfawrogiad</a:t>
            </a:r>
            <a:r>
              <a:rPr lang="en-GB" altLang="en-US" dirty="0"/>
              <a:t> </a:t>
            </a:r>
            <a:r>
              <a:rPr lang="en-GB" altLang="en-US" dirty="0" err="1"/>
              <a:t>beirniadol</a:t>
            </a:r>
            <a:r>
              <a:rPr lang="en-GB" altLang="en-US" dirty="0"/>
              <a:t> </a:t>
            </a:r>
            <a:r>
              <a:rPr lang="en-GB" altLang="en-US" dirty="0" err="1"/>
              <a:t>o'r</a:t>
            </a:r>
            <a:r>
              <a:rPr lang="en-GB" altLang="en-US" dirty="0"/>
              <a:t> </a:t>
            </a:r>
            <a:r>
              <a:rPr lang="en-GB" altLang="en-US" dirty="0" err="1"/>
              <a:t>defnydd</a:t>
            </a:r>
            <a:r>
              <a:rPr lang="en-GB" altLang="en-US" dirty="0"/>
              <a:t> o </a:t>
            </a:r>
            <a:r>
              <a:rPr lang="en-GB" altLang="en-US" dirty="0" err="1"/>
              <a:t>TGCh</a:t>
            </a:r>
            <a:r>
              <a:rPr lang="en-GB" altLang="en-US" dirty="0"/>
              <a:t> </a:t>
            </a:r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mathemateg</a:t>
            </a:r>
          </a:p>
        </p:txBody>
      </p:sp>
      <p:sp>
        <p:nvSpPr>
          <p:cNvPr id="31748" name="Content Placeholder 4">
            <a:extLst>
              <a:ext uri="{FF2B5EF4-FFF2-40B4-BE49-F238E27FC236}">
                <a16:creationId xmlns:a16="http://schemas.microsoft.com/office/drawing/2014/main" id="{A5A71AB6-3C27-4A4F-A4CA-C8D36A8D0A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5800" y="2055814"/>
            <a:ext cx="4002088" cy="420052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To develop mathematical curiosity and use inductive and deductive reasoning when solving problems</a:t>
            </a:r>
          </a:p>
          <a:p>
            <a:r>
              <a:rPr lang="en-GB" altLang="en-US"/>
              <a:t>To develop abstract, logical and critical thinking and the ability to reflect critically upon their work and the work of others</a:t>
            </a:r>
          </a:p>
          <a:p>
            <a:r>
              <a:rPr lang="en-GB" altLang="en-US"/>
              <a:t> To develop a critical appreciation of the use of information and communication technology in mathematics</a:t>
            </a:r>
          </a:p>
          <a:p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2182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6">
            <a:extLst>
              <a:ext uri="{FF2B5EF4-FFF2-40B4-BE49-F238E27FC236}">
                <a16:creationId xmlns:a16="http://schemas.microsoft.com/office/drawing/2014/main" id="{6DA36500-C3CF-43B9-956D-421185777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8189" y="452438"/>
            <a:ext cx="7056437" cy="889000"/>
          </a:xfrm>
        </p:spPr>
        <p:txBody>
          <a:bodyPr/>
          <a:lstStyle/>
          <a:p>
            <a:r>
              <a:rPr lang="en-GB" altLang="en-US" dirty="0" err="1"/>
              <a:t>Addysgeg</a:t>
            </a:r>
            <a:r>
              <a:rPr lang="en-GB" altLang="en-US" dirty="0"/>
              <a:t> </a:t>
            </a:r>
            <a:r>
              <a:rPr lang="en-GB" altLang="en-US" dirty="0" err="1"/>
              <a:t>Beriniadol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Critical Pedagogy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4F1BE4B-2422-4FA6-A6D5-0427FC7868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3683" y="2494625"/>
            <a:ext cx="5046232" cy="3761714"/>
          </a:xfrm>
        </p:spPr>
        <p:txBody>
          <a:bodyPr rtlCol="0">
            <a:normAutofit fontScale="92500" lnSpcReduction="10000"/>
          </a:bodyPr>
          <a:lstStyle/>
          <a:p>
            <a:pPr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I </a:t>
            </a:r>
            <a:r>
              <a:rPr lang="en-GB" dirty="0" err="1"/>
              <a:t>werthfawrogi'r</a:t>
            </a:r>
            <a:r>
              <a:rPr lang="en-GB" dirty="0"/>
              <a:t> </a:t>
            </a:r>
            <a:r>
              <a:rPr lang="en-GB" dirty="0" err="1"/>
              <a:t>dimensiwn</a:t>
            </a:r>
            <a:r>
              <a:rPr lang="en-GB" dirty="0"/>
              <a:t> </a:t>
            </a:r>
            <a:r>
              <a:rPr lang="en-GB" dirty="0" err="1"/>
              <a:t>rhyngwladol</a:t>
            </a:r>
            <a:r>
              <a:rPr lang="en-GB" dirty="0"/>
              <a:t> o </a:t>
            </a:r>
            <a:r>
              <a:rPr lang="en-GB" dirty="0" err="1"/>
              <a:t>fathemateg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safbwyntiau</a:t>
            </a:r>
            <a:r>
              <a:rPr lang="en-GB" dirty="0"/>
              <a:t>  </a:t>
            </a:r>
            <a:r>
              <a:rPr lang="en-GB" dirty="0" err="1"/>
              <a:t>amlddiwylliannol</a:t>
            </a:r>
            <a:r>
              <a:rPr lang="en-GB" dirty="0"/>
              <a:t>  a </a:t>
            </a:r>
            <a:r>
              <a:rPr lang="en-GB" dirty="0" err="1"/>
              <a:t>hanesyddol</a:t>
            </a:r>
            <a:r>
              <a:rPr lang="en-GB" dirty="0"/>
              <a:t>.</a:t>
            </a:r>
            <a:endParaRPr lang="en-GB" dirty="0" err="1"/>
          </a:p>
          <a:p>
            <a:pPr defTabSz="457207">
              <a:defRPr/>
            </a:pPr>
            <a:endParaRPr lang="en-GB" dirty="0"/>
          </a:p>
          <a:p>
            <a:pPr defTabSz="457207">
              <a:defRPr/>
            </a:pPr>
            <a:r>
              <a:rPr lang="en-GB" dirty="0"/>
              <a:t>Mae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patrymau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brofi'r</a:t>
            </a:r>
            <a:r>
              <a:rPr lang="en-GB" dirty="0"/>
              <a:t> </a:t>
            </a:r>
            <a:r>
              <a:rPr lang="en-GB" dirty="0" err="1"/>
              <a:t>cyffro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pleser</a:t>
            </a:r>
            <a:r>
              <a:rPr lang="en-GB" dirty="0"/>
              <a:t> o </a:t>
            </a:r>
            <a:r>
              <a:rPr lang="en-GB" dirty="0" err="1"/>
              <a:t>ddargynfyddiadau</a:t>
            </a:r>
            <a:r>
              <a:rPr lang="en-GB" dirty="0"/>
              <a:t> </a:t>
            </a:r>
            <a:r>
              <a:rPr lang="en-GB" dirty="0" err="1"/>
              <a:t>mathemategol</a:t>
            </a:r>
            <a:r>
              <a:rPr lang="en-GB" dirty="0"/>
              <a:t>.</a:t>
            </a:r>
          </a:p>
          <a:p>
            <a:pPr defTabSz="457207">
              <a:defRPr/>
            </a:pPr>
            <a:endParaRPr lang="en-GB" dirty="0"/>
          </a:p>
          <a:p>
            <a:pPr defTabSz="457207">
              <a:defRPr/>
            </a:pPr>
            <a:r>
              <a:rPr lang="en-GB" dirty="0"/>
              <a:t>Mae </a:t>
            </a:r>
            <a:r>
              <a:rPr lang="en-GB" dirty="0" err="1"/>
              <a:t>ymchwiliad</a:t>
            </a:r>
            <a:r>
              <a:rPr lang="en-GB" dirty="0"/>
              <a:t> </a:t>
            </a:r>
            <a:r>
              <a:rPr lang="en-GB" dirty="0" err="1"/>
              <a:t>mathemategol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risgiau</a:t>
            </a:r>
            <a:r>
              <a:rPr lang="en-GB" dirty="0"/>
              <a:t>,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darganfyddiadau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8C2476-4484-431D-A3B5-38D573FF8B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5800" y="2707689"/>
            <a:ext cx="5517718" cy="3548650"/>
          </a:xfrm>
        </p:spPr>
        <p:txBody>
          <a:bodyPr rtlCol="0">
            <a:normAutofit fontScale="92500" lnSpcReduction="10000"/>
          </a:bodyPr>
          <a:lstStyle/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To appreciate the international dimension of mathematics and its multicultural and historical perspectives.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Investigating patterns allows students to experience the excitement and satisfaction of mathematical discovery.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 Mathematical inquiry encourages students to become risk-takers, inquirers and critical thinkers.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dirty="0"/>
              <a:t> 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021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Content Placeholder 6">
            <a:extLst>
              <a:ext uri="{FF2B5EF4-FFF2-40B4-BE49-F238E27FC236}">
                <a16:creationId xmlns:a16="http://schemas.microsoft.com/office/drawing/2014/main" id="{136FF28F-F2C1-43D6-8E86-676B5C284EE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89355" y="2840856"/>
            <a:ext cx="11402646" cy="3201756"/>
          </a:xfrm>
        </p:spPr>
        <p:txBody>
          <a:bodyPr rtlCol="0">
            <a:normAutofit/>
          </a:bodyPr>
          <a:lstStyle/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i="1" dirty="0" smtClean="0"/>
              <a:t>Take 10 </a:t>
            </a:r>
            <a:r>
              <a:rPr lang="en-GB" altLang="en-US" sz="2800" i="1" dirty="0" err="1" smtClean="0"/>
              <a:t>mins</a:t>
            </a:r>
            <a:r>
              <a:rPr lang="en-GB" altLang="en-US" sz="2800" i="1" dirty="0" smtClean="0"/>
              <a:t> to plan your essay.</a:t>
            </a:r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i="1" dirty="0" smtClean="0"/>
              <a:t>What do you know you need to put in?</a:t>
            </a:r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i="1" dirty="0" smtClean="0"/>
              <a:t>What research do you need to do? </a:t>
            </a:r>
            <a:endParaRPr lang="en-GB" altLang="en-US" sz="2800" i="1" dirty="0"/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en-GB" altLang="en-US" sz="2800" i="1" dirty="0"/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i="1" dirty="0"/>
              <a:t>Feedback</a:t>
            </a: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BE3EA838-B09B-447C-98B1-5128A9742B2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111125"/>
            <a:ext cx="8229600" cy="1143000"/>
          </a:xfrm>
        </p:spPr>
        <p:txBody>
          <a:bodyPr rtlCol="0">
            <a:normAutofit fontScale="90000"/>
          </a:bodyPr>
          <a:lstStyle/>
          <a:p>
            <a:pPr defTabSz="457207"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                              Task</a:t>
            </a:r>
            <a:r>
              <a:rPr lang="en-GB" dirty="0">
                <a:ea typeface="ＭＳ Ｐゴシック" charset="-128"/>
              </a:rPr>
              <a:t/>
            </a:r>
            <a:br>
              <a:rPr lang="en-GB" dirty="0">
                <a:ea typeface="ＭＳ Ｐゴシック" charset="-128"/>
              </a:rPr>
            </a:br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8867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 and social constructs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1828800" y="3923930"/>
            <a:ext cx="2006353" cy="994299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798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42</TotalTime>
  <Words>581</Words>
  <Application>Microsoft Office PowerPoint</Application>
  <PresentationFormat>Widescreen</PresentationFormat>
  <Paragraphs>67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ＭＳ Ｐゴシック</vt:lpstr>
      <vt:lpstr>Arial</vt:lpstr>
      <vt:lpstr>Calibri</vt:lpstr>
      <vt:lpstr>Century Gothic</vt:lpstr>
      <vt:lpstr>Wingdings 3</vt:lpstr>
      <vt:lpstr>Ion Boardroom</vt:lpstr>
      <vt:lpstr>SJIE5001/C  Rhifau’n Cyfri Numbers Count Zahlen Zaehlen Session 4</vt:lpstr>
      <vt:lpstr>The Essay     </vt:lpstr>
      <vt:lpstr>Learning Outcomes</vt:lpstr>
      <vt:lpstr>Pedagogy of the Oppressed (Freire, 1970) </vt:lpstr>
      <vt:lpstr> 4 dimensions in numeracy Critical pedagogy</vt:lpstr>
      <vt:lpstr>Addysgeg beirniadol a rhifedd Critical pedagogy and Numeracy</vt:lpstr>
      <vt:lpstr>Addysgeg Beriniadol Critical Pedagogy</vt:lpstr>
      <vt:lpstr>Addysgeg Beriniadol Critical Pedagogy</vt:lpstr>
      <vt:lpstr>                               Task </vt:lpstr>
      <vt:lpstr>Definitions and social constructs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Heike Griffiths</dc:creator>
  <cp:lastModifiedBy>Heike Griffiths</cp:lastModifiedBy>
  <cp:revision>4</cp:revision>
  <dcterms:created xsi:type="dcterms:W3CDTF">2020-10-08T13:59:56Z</dcterms:created>
  <dcterms:modified xsi:type="dcterms:W3CDTF">2020-10-19T16:11:59Z</dcterms:modified>
</cp:coreProperties>
</file>