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364" r:id="rId5"/>
    <p:sldId id="383" r:id="rId6"/>
    <p:sldId id="387" r:id="rId7"/>
    <p:sldId id="394" r:id="rId8"/>
    <p:sldId id="395" r:id="rId9"/>
    <p:sldId id="396" r:id="rId10"/>
    <p:sldId id="402" r:id="rId11"/>
    <p:sldId id="398" r:id="rId12"/>
    <p:sldId id="399" r:id="rId13"/>
    <p:sldId id="40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5B8972-020A-4AB2-AFCE-500456CEAED1}" v="3322" dt="2026-07-19T22:46:34.0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89"/>
  </p:normalViewPr>
  <p:slideViewPr>
    <p:cSldViewPr snapToGrid="0" showGuides="1">
      <p:cViewPr varScale="1">
        <p:scale>
          <a:sx n="78" d="100"/>
          <a:sy n="78" d="100"/>
        </p:scale>
        <p:origin x="850"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18/07/2026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18/07/2026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18/07/2026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560439" y="1052513"/>
            <a:ext cx="11021961"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Lesley Sebastiao </a:t>
            </a:r>
          </a:p>
          <a:p>
            <a:r>
              <a:rPr lang="en-GB" altLang="en-US" u="sng" dirty="0"/>
              <a:t>Student ID: </a:t>
            </a:r>
            <a:r>
              <a:rPr lang="en-GB" dirty="0">
                <a:latin typeface="Arial" panose="020B0604020202020204" pitchFamily="34" charset="0"/>
                <a:cs typeface="Arial" panose="020B0604020202020204" pitchFamily="34" charset="0"/>
              </a:rPr>
              <a:t>2511885</a:t>
            </a:r>
            <a:r>
              <a:rPr lang="en-GB" altLang="en-US" u="sng" dirty="0"/>
              <a:t> </a:t>
            </a:r>
            <a:endParaRPr lang="en-GB" altLang="en-US" b="1" i="1" dirty="0"/>
          </a:p>
          <a:p>
            <a:r>
              <a:rPr lang="en-GB" altLang="en-US" u="sng" dirty="0"/>
              <a:t>Lecturer’s Name</a:t>
            </a:r>
            <a:r>
              <a:rPr lang="en-GB" altLang="en-US" b="1" i="1" dirty="0"/>
              <a:t>: </a:t>
            </a:r>
            <a:r>
              <a:rPr lang="en-GB" dirty="0" err="1"/>
              <a:t>Dilhara</a:t>
            </a:r>
            <a:r>
              <a:rPr lang="en-GB" dirty="0"/>
              <a:t> </a:t>
            </a:r>
            <a:r>
              <a:rPr lang="en-GB" dirty="0" err="1"/>
              <a:t>Nadeeshani</a:t>
            </a:r>
            <a:r>
              <a:rPr lang="en-GB" dirty="0"/>
              <a:t> </a:t>
            </a:r>
            <a:r>
              <a:rPr lang="en-GB" dirty="0" err="1"/>
              <a:t>Mampitiya</a:t>
            </a:r>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609600" y="1718188"/>
            <a:ext cx="10972800" cy="3917032"/>
          </a:xfrm>
        </p:spPr>
        <p:txBody>
          <a:bodyPr/>
          <a:lstStyle/>
          <a:p>
            <a:pPr marL="0" indent="0" algn="ctr">
              <a:buNone/>
            </a:pPr>
            <a:r>
              <a:rPr lang="en-US" dirty="0"/>
              <a:t>I will be using Grammarly </a:t>
            </a:r>
            <a:endParaRPr lang="en-GB"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18/07/2026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334433" y="1600202"/>
            <a:ext cx="11719915" cy="1732934"/>
          </a:xfrm>
        </p:spPr>
        <p:txBody>
          <a:bodyPr/>
          <a:lstStyle/>
          <a:p>
            <a:pPr marL="0" indent="0">
              <a:buNone/>
              <a:defRPr/>
            </a:pPr>
            <a:r>
              <a:rPr lang="en-GB" sz="2000" dirty="0">
                <a:latin typeface="Arial" panose="020B0604020202020204" pitchFamily="34" charset="0"/>
                <a:cs typeface="Arial" panose="020B0604020202020204" pitchFamily="34" charset="0"/>
              </a:rPr>
              <a:t>My name is Lesley Sebastiao. I will be doing a presentation on Communication within the health and social care sector and the importance and relevance of it.  </a:t>
            </a:r>
          </a:p>
          <a:p>
            <a:pPr>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t>What is your Communication skill?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928315"/>
            <a:ext cx="11342915" cy="2554545"/>
          </a:xfrm>
          <a:prstGeom prst="rect">
            <a:avLst/>
          </a:prstGeom>
          <a:noFill/>
        </p:spPr>
        <p:txBody>
          <a:bodyPr wrap="square">
            <a:spAutoFit/>
          </a:bodyPr>
          <a:lstStyle/>
          <a:p>
            <a:pPr lvl="1"/>
            <a:r>
              <a:rPr lang="en-GB" sz="2000" dirty="0">
                <a:latin typeface="Arial" panose="020B0604020202020204" pitchFamily="34" charset="0"/>
                <a:cs typeface="Arial" panose="020B0604020202020204" pitchFamily="34" charset="0"/>
              </a:rPr>
              <a:t>I have chosen to talk about Communication</a:t>
            </a:r>
          </a:p>
          <a:p>
            <a:pPr marL="742950" lvl="1"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Communication skills are the ability to exchange information and feelings clearly so that people understand each other.</a:t>
            </a: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Communication in everyday practice is how we share information, listen to others and work together to provide safe and respectful care. </a:t>
            </a: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 developed my communication skills at school, during my work experience, and in everyday life. I improved by practising, listening to others, and learning from feedback.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42373" y="-47007"/>
            <a:ext cx="11382184" cy="1412472"/>
          </a:xfrm>
        </p:spPr>
        <p:txBody>
          <a:bodyPr/>
          <a:lstStyle/>
          <a:p>
            <a:r>
              <a:rPr lang="en-GB" sz="2800" b="1" dirty="0"/>
              <a:t>Importance of Communication Skills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334432" y="1006692"/>
            <a:ext cx="11857567" cy="4585871"/>
          </a:xfrm>
          <a:prstGeom prst="rect">
            <a:avLst/>
          </a:prstGeom>
          <a:noFill/>
        </p:spPr>
        <p:txBody>
          <a:bodyPr wrap="square">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Communication is essential because it helps healthcare workers understand people’s needs, keep them safe, build trust, and provide high-quality care.</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Good communication supports safe and effective care by sharing clear information, reducing mistakes, helping staff work together, and making sure patients understand their care.</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Good communication leads to better outcomes by helping service users feel safe, respected, involved, and supported to receive the best possible care.</a:t>
            </a:r>
            <a:endParaRPr lang="en-GB" sz="2000" i="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Good communication skills help staff to work together, share information and provide safe, effective care.</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Good communication helps the organisation to provide high-quality care and improve patient satisfaction.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If communication is not effective, it can reduce patient safety, weaken teamwork, increase communication errors, and lower the quality of care.</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1200" dirty="0"/>
          </a:p>
          <a:p>
            <a:r>
              <a:rPr lang="en-GB" sz="2000" i="1" dirty="0"/>
              <a:t>Link your answer to real work situations, not just theory – support this slide with reference(s).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668594" y="0"/>
            <a:ext cx="10058400" cy="1143000"/>
          </a:xfrm>
        </p:spPr>
        <p:txBody>
          <a:bodyPr/>
          <a:lstStyle/>
          <a:p>
            <a:r>
              <a:rPr lang="en-GB" sz="2800" b="1" dirty="0"/>
              <a:t>Model or framework linked to communication skills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4" y="1132799"/>
            <a:ext cx="6796725" cy="3065575"/>
          </a:xfrm>
        </p:spPr>
        <p:txBody>
          <a:bodyPr/>
          <a:lstStyle/>
          <a:p>
            <a:r>
              <a:rPr lang="en-GB" sz="2000" dirty="0">
                <a:latin typeface="Arial" panose="020B0604020202020204" pitchFamily="34" charset="0"/>
                <a:cs typeface="Arial" panose="020B0604020202020204" pitchFamily="34" charset="0"/>
              </a:rPr>
              <a:t>Gibbs reflective cycle has six key components: Description, Feeling, Evaluation, Analysis, Conclusion and Action plan. These stages help health and social care professionals learn from their experiences and improve their communication skills and patient care.</a:t>
            </a:r>
          </a:p>
          <a:p>
            <a:r>
              <a:rPr lang="en-GB" sz="2000" dirty="0">
                <a:latin typeface="Arial" panose="020B0604020202020204" pitchFamily="34" charset="0"/>
                <a:cs typeface="Arial" panose="020B0604020202020204" pitchFamily="34" charset="0"/>
              </a:rPr>
              <a:t>Gibbs reflective cycle helps health professionals reflect on their communication, learn from their experiences, and improve the way they communicate with patients and colleagues. This leads to safer, more effective and personal-centred care.</a:t>
            </a:r>
          </a:p>
          <a:p>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pic>
        <p:nvPicPr>
          <p:cNvPr id="7" name="Picture 6">
            <a:extLst>
              <a:ext uri="{FF2B5EF4-FFF2-40B4-BE49-F238E27FC236}">
                <a16:creationId xmlns:a16="http://schemas.microsoft.com/office/drawing/2014/main" id="{30858C42-5776-F1E0-FADE-FD6C41D460E5}"/>
              </a:ext>
            </a:extLst>
          </p:cNvPr>
          <p:cNvPicPr>
            <a:picLocks noChangeAspect="1"/>
          </p:cNvPicPr>
          <p:nvPr/>
        </p:nvPicPr>
        <p:blipFill>
          <a:blip r:embed="rId2"/>
          <a:stretch>
            <a:fillRect/>
          </a:stretch>
        </p:blipFill>
        <p:spPr>
          <a:xfrm>
            <a:off x="7280187" y="894735"/>
            <a:ext cx="4911813" cy="4734234"/>
          </a:xfrm>
          <a:prstGeom prst="rect">
            <a:avLst/>
          </a:prstGeom>
        </p:spPr>
      </p:pic>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communication skills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462382" y="1052736"/>
            <a:ext cx="11331574" cy="3512328"/>
          </a:xfrm>
        </p:spPr>
        <p:txBody>
          <a:bodyPr/>
          <a:lstStyle/>
          <a:p>
            <a:r>
              <a:rPr lang="en-GB" sz="2000" dirty="0">
                <a:latin typeface="Arial" panose="020B0604020202020204" pitchFamily="34" charset="0"/>
                <a:cs typeface="Arial" panose="020B0604020202020204" pitchFamily="34" charset="0"/>
              </a:rPr>
              <a:t>I would use communication skills when supporting an elderly patient who is feeling anxious. By listing carefully, speaking clearly, and checking their understanding, I can help the patient feel reassured, informed and safe.  </a:t>
            </a:r>
          </a:p>
          <a:p>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 this situation, I would use communication skills by listening carefully, explaining information clearly and showing empathy. This helps the patient feel safe, understand their care, and trust the healthcare professional. Good communication guides my actions by ensuring I provide respectful, safe, and person-centred care. </a:t>
            </a:r>
          </a:p>
          <a:p>
            <a:r>
              <a:rPr lang="en-GB" sz="2000" dirty="0">
                <a:latin typeface="Arial" panose="020B0604020202020204" pitchFamily="34" charset="0"/>
                <a:cs typeface="Arial" panose="020B0604020202020204" pitchFamily="34" charset="0"/>
              </a:rPr>
              <a:t>Good communication improves patient and service user experience by helping them feel safe, respected, and involved in their care. It also supports teamwork, reduces mistakes, </a:t>
            </a:r>
            <a:r>
              <a:rPr lang="en-US" sz="2000" dirty="0">
                <a:latin typeface="Arial" panose="020B0604020202020204" pitchFamily="34" charset="0"/>
                <a:cs typeface="Arial" panose="020B0604020202020204" pitchFamily="34" charset="0"/>
              </a:rPr>
              <a:t>improves patient safety, and leads to higher-quality</a:t>
            </a:r>
            <a:r>
              <a:rPr lang="en-GB" sz="2000" dirty="0">
                <a:latin typeface="Arial" panose="020B0604020202020204" pitchFamily="34" charset="0"/>
                <a:cs typeface="Arial" panose="020B0604020202020204" pitchFamily="34" charset="0"/>
              </a:rPr>
              <a:t> care and better health outcomes.  </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919949" y="231713"/>
            <a:ext cx="10352102" cy="1217067"/>
          </a:xfrm>
        </p:spPr>
        <p:txBody>
          <a:bodyPr/>
          <a:lstStyle/>
          <a:p>
            <a:r>
              <a:rPr lang="en-GB" sz="2800" b="1" dirty="0"/>
              <a:t>How does Communication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440871" y="987730"/>
            <a:ext cx="11310257" cy="4558730"/>
          </a:xfrm>
        </p:spPr>
        <p:txBody>
          <a:bodyPr/>
          <a:lstStyle/>
          <a:p>
            <a:r>
              <a:rPr lang="en-GB" sz="2000" dirty="0">
                <a:latin typeface="Arial" panose="020B0604020202020204" pitchFamily="34" charset="0"/>
                <a:cs typeface="Arial" panose="020B0604020202020204" pitchFamily="34" charset="0"/>
              </a:rPr>
              <a:t>Communication is important for my employability because employers value staff who can communicate clearly and work well with others. In my future role, good communication will help me provide safe, respectful, and person-centred care while building trust with patients and colleagues. </a:t>
            </a:r>
          </a:p>
          <a:p>
            <a:r>
              <a:rPr lang="en-GB" sz="2000" dirty="0">
                <a:latin typeface="Arial" panose="020B0604020202020204" pitchFamily="34" charset="0"/>
                <a:cs typeface="Arial" panose="020B0604020202020204" pitchFamily="34" charset="0"/>
              </a:rPr>
              <a:t> Communication is one of my strengths, but I want to continue improving it. By gaining experience and learning from feedback, I can become a more confident healthcare professional and provide safe, high-quality care. </a:t>
            </a:r>
          </a:p>
          <a:p>
            <a:r>
              <a:rPr lang="en-GB" sz="2000" dirty="0">
                <a:latin typeface="Arial" panose="020B0604020202020204" pitchFamily="34" charset="0"/>
                <a:cs typeface="Arial" panose="020B0604020202020204" pitchFamily="34" charset="0"/>
              </a:rPr>
              <a:t>Developing my communication skills helps me become ready for a professional practice, supports my personal development, and enables me to contribute to effective and person-centred care planning. </a:t>
            </a:r>
          </a:p>
          <a:p>
            <a:endParaRPr lang="en-GB" sz="2400" dirty="0"/>
          </a:p>
          <a:p>
            <a:endParaRPr lang="en-GB" sz="2400" dirty="0"/>
          </a:p>
          <a:p>
            <a:pPr marL="0" indent="0">
              <a:buNone/>
            </a:pPr>
            <a:endParaRPr lang="en-GB" sz="2400" i="1" dirty="0"/>
          </a:p>
          <a:p>
            <a:pPr marL="0" indent="0" algn="ctr">
              <a:buNone/>
            </a:pPr>
            <a:r>
              <a:rPr lang="en-GB" altLang="en-US" sz="2400" dirty="0"/>
              <a:t> </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270387" y="2034779"/>
            <a:ext cx="11651225" cy="2937272"/>
          </a:xfrm>
        </p:spPr>
        <p:txBody>
          <a:bodyPr/>
          <a:lstStyle/>
          <a:p>
            <a:pPr marL="0" indent="0">
              <a:buNone/>
            </a:pPr>
            <a:r>
              <a:rPr lang="en-US" altLang="en-US" sz="2400" dirty="0">
                <a:latin typeface="Arial" panose="020B0604020202020204" pitchFamily="34" charset="0"/>
                <a:cs typeface="Arial" panose="020B0604020202020204" pitchFamily="34" charset="0"/>
              </a:rPr>
              <a:t>Communication is an essential skill in health and social care. It helps professionals build trust, work as a team, keep patients safe, and provide high-quality, person—</a:t>
            </a:r>
            <a:r>
              <a:rPr lang="en-US" altLang="en-US" sz="2400" dirty="0" err="1">
                <a:latin typeface="Arial" panose="020B0604020202020204" pitchFamily="34" charset="0"/>
                <a:cs typeface="Arial" panose="020B0604020202020204" pitchFamily="34" charset="0"/>
              </a:rPr>
              <a:t>centred</a:t>
            </a:r>
            <a:r>
              <a:rPr lang="en-US" altLang="en-US" sz="2400" dirty="0">
                <a:latin typeface="Arial" panose="020B0604020202020204" pitchFamily="34" charset="0"/>
                <a:cs typeface="Arial" panose="020B0604020202020204" pitchFamily="34" charset="0"/>
              </a:rPr>
              <a:t> care. Developing my communication skills will support my future practice, personal growth, and ability to meet the needs of service users.</a:t>
            </a:r>
            <a:endParaRPr lang="en-GB" altLang="en-US"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96645" y="1417638"/>
            <a:ext cx="11602065" cy="4639033"/>
          </a:xfrm>
        </p:spPr>
        <p:txBody>
          <a:bodyPr/>
          <a:lstStyle/>
          <a:p>
            <a:r>
              <a:rPr lang="en-GB" sz="2000" i="1" dirty="0">
                <a:latin typeface="Arial" panose="020B0604020202020204" pitchFamily="34" charset="0"/>
                <a:cs typeface="Arial" panose="020B0604020202020204" pitchFamily="34" charset="0"/>
              </a:rPr>
              <a:t>NHS England (2022). How good communication skills benefit patients, service users and people affected by cancer, and those important to them. [online] NHS England. Available at: https://www.hee.nhs.uk/our-work/cancer-diagnostics/cancer-communications-resource-hub/patient/how-good-communication-skills-benefit-patients-service-users-people-affected [Accessed 19 July 2026].</a:t>
            </a:r>
          </a:p>
          <a:p>
            <a:r>
              <a:rPr lang="en-GB" sz="2000" i="1" dirty="0">
                <a:latin typeface="Arial" panose="020B0604020202020204" pitchFamily="34" charset="0"/>
                <a:cs typeface="Arial" panose="020B0604020202020204" pitchFamily="34" charset="0"/>
              </a:rPr>
              <a:t>NMBI - standards, guidance for nurses and midwives: NMBI. (2025). [online] Nmbi.ie. Available at: https://www.nmbi.ie/Standards-Guidance/Professional-Competence-Scheme/Reflection/Gibbs-Reflective-Cycle [Accessed 19 July 2026].</a:t>
            </a:r>
          </a:p>
          <a:p>
            <a:r>
              <a:rPr lang="en-GB" sz="2000" i="1" dirty="0">
                <a:latin typeface="Arial" panose="020B0604020202020204" pitchFamily="34" charset="0"/>
                <a:cs typeface="Arial" panose="020B0604020202020204" pitchFamily="34" charset="0"/>
              </a:rPr>
              <a:t>Skills for Care (2024). 4 - Effective communication. [online] www.skillsforcare.org.uk. Available at: https://www.skillsforcare.org.uk/Support-for-leaders-and-managers/Developing-leaders-and-managers/Manager-induction-standards/4-Effective-Communication.aspx [Accessed 19 July 2026].</a:t>
            </a:r>
          </a:p>
          <a:p>
            <a:pPr marL="0" indent="0" algn="ctr">
              <a:buNone/>
            </a:pPr>
            <a:endParaRPr lang="en-GB" altLang="en-US"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db39ff00f730f3fbcdc637c1d09c3e2e">
  <xsd:schema xmlns:xsd="http://www.w3.org/2001/XMLSchema" xmlns:xs="http://www.w3.org/2001/XMLSchema" xmlns:p="http://schemas.microsoft.com/office/2006/metadata/properties" xmlns:ns3="b4f9f7ee-5770-4a14-8925-17f3d16e50b7" targetNamespace="http://schemas.microsoft.com/office/2006/metadata/properties" ma:root="true" ma:fieldsID="faf4af6be10a5beda12370b7980f0a11"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DE92676D-073F-4A2C-8A86-14B005181C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9BF71C4-1E4E-4F25-B843-AE6E67B32D7C}">
  <ds:schemaRefs>
    <ds:schemaRef ds:uri="http://schemas.microsoft.com/sharepoint/v3/contenttype/forms"/>
  </ds:schemaRefs>
</ds:datastoreItem>
</file>

<file path=customXml/itemProps3.xml><?xml version="1.0" encoding="utf-8"?>
<ds:datastoreItem xmlns:ds="http://schemas.openxmlformats.org/officeDocument/2006/customXml" ds:itemID="{AA5A0D56-9F7E-437D-BFAE-D5174ECBD99D}">
  <ds:schemaRefs>
    <ds:schemaRef ds:uri="http://www.w3.org/XML/1998/namespace"/>
    <ds:schemaRef ds:uri="http://purl.org/dc/elements/1.1/"/>
    <ds:schemaRef ds:uri="b4f9f7ee-5770-4a14-8925-17f3d16e50b7"/>
    <ds:schemaRef ds:uri="http://schemas.microsoft.com/office/2006/documentManagement/types"/>
    <ds:schemaRef ds:uri="http://schemas.openxmlformats.org/package/2006/metadata/core-properties"/>
    <ds:schemaRef ds:uri="http://schemas.microsoft.com/office/2006/metadata/properties"/>
    <ds:schemaRef ds:uri="http://schemas.microsoft.com/office/infopath/2007/PartnerControl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2467</TotalTime>
  <Words>920</Words>
  <Application>Microsoft Office PowerPoint</Application>
  <PresentationFormat>Widescreen</PresentationFormat>
  <Paragraphs>67</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Myriad Pro</vt:lpstr>
      <vt:lpstr>20140311PresentationUWTSDTemplate</vt:lpstr>
      <vt:lpstr>PowerPoint Presentation</vt:lpstr>
      <vt:lpstr>Acknowledge use of AI</vt:lpstr>
      <vt:lpstr>Introduction</vt:lpstr>
      <vt:lpstr>What is your Communication skill? </vt:lpstr>
      <vt:lpstr>Importance of Communication Skills in Professional Practice</vt:lpstr>
      <vt:lpstr>Model or framework linked to communication skills</vt:lpstr>
      <vt:lpstr>Applying communication skills in practice </vt:lpstr>
      <vt:lpstr>How does Communication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Lesley Sebastiao (2511885)</cp:lastModifiedBy>
  <cp:revision>27</cp:revision>
  <dcterms:created xsi:type="dcterms:W3CDTF">2025-02-21T18:28:54Z</dcterms:created>
  <dcterms:modified xsi:type="dcterms:W3CDTF">2026-07-20T08:59:11Z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