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  <p:sldMasterId id="2147483700" r:id="rId5"/>
    <p:sldMasterId id="2147483713" r:id="rId6"/>
  </p:sldMasterIdLst>
  <p:notesMasterIdLst>
    <p:notesMasterId r:id="rId24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Dinu" userId="6f24d7e6abc3a2c4" providerId="LiveId" clId="{FA6E00CA-C3FC-426E-AE9E-A9B542CF6C8B}"/>
    <pc:docChg chg="undo custSel modSld">
      <pc:chgData name="Simona Dinu" userId="6f24d7e6abc3a2c4" providerId="LiveId" clId="{FA6E00CA-C3FC-426E-AE9E-A9B542CF6C8B}" dt="2025-10-12T09:39:45.889" v="266" actId="20577"/>
      <pc:docMkLst>
        <pc:docMk/>
      </pc:docMkLst>
      <pc:sldChg chg="modSp mod">
        <pc:chgData name="Simona Dinu" userId="6f24d7e6abc3a2c4" providerId="LiveId" clId="{FA6E00CA-C3FC-426E-AE9E-A9B542CF6C8B}" dt="2025-10-12T09:39:45.889" v="266" actId="20577"/>
        <pc:sldMkLst>
          <pc:docMk/>
          <pc:sldMk cId="0" sldId="256"/>
        </pc:sldMkLst>
        <pc:spChg chg="mod">
          <ac:chgData name="Simona Dinu" userId="6f24d7e6abc3a2c4" providerId="LiveId" clId="{FA6E00CA-C3FC-426E-AE9E-A9B542CF6C8B}" dt="2025-10-12T09:34:47.793" v="117" actId="1076"/>
          <ac:spMkLst>
            <pc:docMk/>
            <pc:sldMk cId="0" sldId="256"/>
            <ac:spMk id="247" creationId="{00000000-0000-0000-0000-000000000000}"/>
          </ac:spMkLst>
        </pc:spChg>
        <pc:spChg chg="mod">
          <ac:chgData name="Simona Dinu" userId="6f24d7e6abc3a2c4" providerId="LiveId" clId="{FA6E00CA-C3FC-426E-AE9E-A9B542CF6C8B}" dt="2025-10-12T09:39:45.889" v="266" actId="20577"/>
          <ac:spMkLst>
            <pc:docMk/>
            <pc:sldMk cId="0" sldId="256"/>
            <ac:spMk id="24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move the slide</a:t>
            </a:r>
          </a:p>
        </p:txBody>
      </p:sp>
      <p:sp>
        <p:nvSpPr>
          <p:cNvPr id="242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buNone/>
            </a:pPr>
            <a:r>
              <a:rPr lang="en-GB" sz="2000" b="0" strike="noStrike" spc="-1">
                <a:latin typeface="Arial"/>
              </a:rPr>
              <a:t>Click to edit the notes' format</a:t>
            </a:r>
          </a:p>
        </p:txBody>
      </p:sp>
      <p:sp>
        <p:nvSpPr>
          <p:cNvPr id="243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GB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244" name="PlaceHolder 4"/>
          <p:cNvSpPr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GB" sz="1400" b="0" strike="noStrike" spc="-1"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GB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245" name="PlaceHolder 5"/>
          <p:cNvSpPr>
            <a:spLocks noGrp="1"/>
          </p:cNvSpPr>
          <p:nvPr>
            <p:ph type="ft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GB" sz="1400" b="0" strike="noStrike" spc="-1">
                <a:latin typeface="Times New Roman"/>
              </a:defRPr>
            </a:lvl1pPr>
          </a:lstStyle>
          <a:p>
            <a:pPr indent="0">
              <a:buNone/>
            </a:pPr>
            <a:r>
              <a:rPr lang="en-GB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246" name="PlaceHolder 6"/>
          <p:cNvSpPr>
            <a:spLocks noGrp="1"/>
          </p:cNvSpPr>
          <p:nvPr>
            <p:ph type="sldNum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GB" sz="1400" b="0" strike="noStrike" spc="-1">
                <a:latin typeface="Times New Roman"/>
              </a:defRPr>
            </a:lvl1pPr>
          </a:lstStyle>
          <a:p>
            <a:pPr indent="0" algn="r">
              <a:buNone/>
            </a:pPr>
            <a:fld id="{4D18AE46-6FFE-447C-A673-80381E83FDBC}" type="slidenum">
              <a:rPr lang="en-GB" sz="1400" b="0" strike="noStrike" spc="-1">
                <a:latin typeface="Times New Roman"/>
              </a:rPr>
              <a:t>‹#›</a:t>
            </a:fld>
            <a:endParaRPr lang="en-GB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80000" y="31104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/>
          </p:nvPr>
        </p:nvSpPr>
        <p:spPr>
          <a:xfrm>
            <a:off x="540000" y="4332960"/>
            <a:ext cx="6047280" cy="481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70000"/>
              <a:buFont typeface="Symbol"/>
              <a:buChar char=""/>
            </a:pPr>
            <a:r>
              <a:rPr lang="zxx" sz="2000" b="0" strike="noStrike" spc="-1">
                <a:latin typeface="Arial"/>
              </a:rPr>
              <a:t>Active 10 illustrates how national programs can connect daily behaviour with global sustainability goals. This presentation focuses on integration of frameworks for well-being, sustainability, and policy, while reflecting how physical activity contributes to national and international health strategies (NHS England, 2022).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06920" y="18000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/>
          </p:nvPr>
        </p:nvSpPr>
        <p:spPr>
          <a:xfrm>
            <a:off x="432360" y="4320000"/>
            <a:ext cx="6047280" cy="481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2000" b="0" strike="noStrike" spc="-1">
                <a:latin typeface="Arial"/>
              </a:rPr>
              <a:t>This slide provides the definitions of terms that connect Active 10 to SDG 3. Health is about more than just being healthy; well-being is multi-dimensional; sustainability connects daily practices with future public health outcomes (United Nations, 2024).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80000" y="18000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/>
          </p:nvPr>
        </p:nvSpPr>
        <p:spPr>
          <a:xfrm>
            <a:off x="432360" y="4188960"/>
            <a:ext cx="6047280" cy="481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2000" b="0" strike="noStrike" spc="-1">
                <a:latin typeface="Arial"/>
              </a:rPr>
              <a:t>Active 10 connects the national targets under SDG 3 with local health service delivery, showing how preventive actions support population well-being and reduce burden on the national health care system (PHE, 2019).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384840" y="351360"/>
            <a:ext cx="6095160" cy="342864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Sustainable Development Goals (SDGs) offer a universal agenda aiming to achieve sustainable progress. </a:t>
            </a:r>
          </a:p>
          <a:p>
            <a:pPr marL="216000" indent="-216000" algn="just"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SDG 3 highlights that health is fundamental for human development and focuses on reducing unnecessary deaths, improving access to quality healthcare, and enhancing well-being throughout life. </a:t>
            </a:r>
          </a:p>
          <a:p>
            <a:pPr marL="216000" indent="-216000" algn="just"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In United Kingdom, initiatives such as Active 10, contribute to SDG 3 by promoting daily physical activity, addressing inequalities in health, and reinforcing prevention strategies in community and national health (United Nations, 2024).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80000" y="18000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/>
          </p:nvPr>
        </p:nvSpPr>
        <p:spPr>
          <a:xfrm>
            <a:off x="432360" y="4320000"/>
            <a:ext cx="6047280" cy="481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2000" b="0" strike="noStrike" spc="-1">
                <a:latin typeface="Arial"/>
              </a:rPr>
              <a:t>These models explain how social background and personal motivation interact in campaign design. Active 10 exemplifies the value of multifactorial frameworks in behaviour change (McLeroy </a:t>
            </a:r>
            <a:r>
              <a:rPr lang="zxx" sz="2000" b="0" i="1" strike="noStrike" spc="-1">
                <a:latin typeface="Arial"/>
              </a:rPr>
              <a:t>et al</a:t>
            </a:r>
            <a:r>
              <a:rPr lang="zxx" sz="2000" b="0" strike="noStrike" spc="-1">
                <a:latin typeface="Arial"/>
              </a:rPr>
              <a:t>., 1988).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06920" y="18000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/>
          </p:nvPr>
        </p:nvSpPr>
        <p:spPr>
          <a:xfrm>
            <a:off x="360000" y="4320000"/>
            <a:ext cx="6047280" cy="481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2000" b="0" strike="noStrike" spc="-1">
                <a:latin typeface="Arial"/>
              </a:rPr>
              <a:t>Ecological model situates Active 10 in a wider system that connects personal choices to environmental and policy drivers, thereby improving sustainability and accessibility (WHO, 2022).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06920" y="31104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/>
          </p:nvPr>
        </p:nvSpPr>
        <p:spPr>
          <a:xfrm>
            <a:off x="432360" y="4332960"/>
            <a:ext cx="6047280" cy="481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2000" b="0" strike="noStrike" spc="-1">
                <a:latin typeface="Arial"/>
              </a:rPr>
              <a:t>It is essential to understand how social processes and ideologies impact health behaviour, in order to devise equitable programs, such as Active 10 (Dahlgren and Whitehead, 1991).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06920" y="31104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/>
          </p:nvPr>
        </p:nvSpPr>
        <p:spPr>
          <a:xfrm>
            <a:off x="432360" y="4332960"/>
            <a:ext cx="6047280" cy="481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2000" b="0" strike="noStrike" spc="-1">
                <a:latin typeface="Arial"/>
              </a:rPr>
              <a:t>Active 10 illustrates how technologies and behavioural science, in combination with daily activities, can directly support the UK's public health strategy and overall health goals (PHE, 2019).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80000" y="18000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/>
          </p:nvPr>
        </p:nvSpPr>
        <p:spPr>
          <a:xfrm>
            <a:off x="360000" y="4188960"/>
            <a:ext cx="6443280" cy="445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2000" b="0" strike="noStrike" spc="-1">
                <a:latin typeface="Arial"/>
              </a:rPr>
              <a:t>Addressing the barriers and inequalities is critical to achieve a sustainable shift in behaviour and to align UK practices with SDG 3 (Marmot </a:t>
            </a:r>
            <a:r>
              <a:rPr lang="zxx" sz="2000" b="0" i="1" strike="noStrike" spc="-1">
                <a:latin typeface="Arial"/>
              </a:rPr>
              <a:t>et al.</a:t>
            </a:r>
            <a:r>
              <a:rPr lang="zxx" sz="2000" b="0" strike="noStrike" spc="-1">
                <a:latin typeface="Arial"/>
              </a:rPr>
              <a:t>, 2020).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-180000" y="360000"/>
            <a:ext cx="7126560" cy="400860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/>
          </p:nvPr>
        </p:nvSpPr>
        <p:spPr>
          <a:xfrm>
            <a:off x="432360" y="4368960"/>
            <a:ext cx="6047280" cy="481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0">
              <a:lnSpc>
                <a:spcPct val="100000"/>
              </a:lnSpc>
              <a:buNone/>
              <a:tabLst>
                <a:tab pos="0" algn="l"/>
              </a:tabLst>
            </a:pPr>
            <a:endParaRPr lang="en-GB" sz="2000" b="0" strike="noStrike" spc="-1">
              <a:latin typeface="Arial"/>
            </a:endParaRPr>
          </a:p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zxx" sz="2000" b="0" strike="noStrike" spc="-1">
                <a:latin typeface="Arial"/>
              </a:rPr>
              <a:t>These recommendations underline the importance of evidence-based monitoring and inter-sectoral partnerships in order to support Active 10 impact and promote SDG 3 (WHO, 2023).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240" y="694800"/>
            <a:ext cx="6094800" cy="342828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5680" cy="4114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2000" b="0" strike="noStrike" spc="-1">
                <a:latin typeface="Arial"/>
              </a:rPr>
              <a:t>This conclusion outlines Active 10's role as a sustainable model for health promotion, which connects everyday behaviour with the wider health objectives of United Kingdom and the UN (NHS England, 2023).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9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2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3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7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39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40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41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42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46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4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57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5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61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6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6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65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6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76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77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78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79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80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9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9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96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97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9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00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01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08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1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12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13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17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18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19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20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29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3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35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3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39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42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43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46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49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50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51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54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55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56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57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58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69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7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75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7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79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82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83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86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89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90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91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94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95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96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97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198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1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16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17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20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21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2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25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2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28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3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3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32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33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4400" b="0" strike="noStrike" spc="-1">
              <a:latin typeface="Arial"/>
            </a:endParaRPr>
          </a:p>
        </p:txBody>
      </p:sp>
      <p:sp>
        <p:nvSpPr>
          <p:cNvPr id="23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36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37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38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39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  <p:sp>
        <p:nvSpPr>
          <p:cNvPr id="240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3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7889760" y="2859840"/>
            <a:ext cx="766800" cy="143280"/>
            <a:chOff x="7889760" y="2859840"/>
            <a:chExt cx="766800" cy="143280"/>
          </a:xfrm>
        </p:grpSpPr>
        <p:sp>
          <p:nvSpPr>
            <p:cNvPr id="8" name="Rectangle 8"/>
            <p:cNvSpPr/>
            <p:nvPr/>
          </p:nvSpPr>
          <p:spPr>
            <a:xfrm>
              <a:off x="7889760" y="2859840"/>
              <a:ext cx="143280" cy="14328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  <p:sp>
          <p:nvSpPr>
            <p:cNvPr id="2" name="Rectangle 9"/>
            <p:cNvSpPr/>
            <p:nvPr/>
          </p:nvSpPr>
          <p:spPr>
            <a:xfrm>
              <a:off x="8097480" y="2859840"/>
              <a:ext cx="143280" cy="14328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  <p:sp>
          <p:nvSpPr>
            <p:cNvPr id="3" name="Rectangle 10"/>
            <p:cNvSpPr/>
            <p:nvPr/>
          </p:nvSpPr>
          <p:spPr>
            <a:xfrm>
              <a:off x="8305200" y="2859840"/>
              <a:ext cx="143280" cy="14328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  <p:sp>
          <p:nvSpPr>
            <p:cNvPr id="4" name="Rectangle 11"/>
            <p:cNvSpPr/>
            <p:nvPr/>
          </p:nvSpPr>
          <p:spPr>
            <a:xfrm>
              <a:off x="8513280" y="2859840"/>
              <a:ext cx="143280" cy="14328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6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Rectangle 6"/>
          <p:cNvSpPr/>
          <p:nvPr/>
        </p:nvSpPr>
        <p:spPr>
          <a:xfrm>
            <a:off x="0" y="1785960"/>
            <a:ext cx="9143280" cy="3377160"/>
          </a:xfrm>
          <a:custGeom>
            <a:avLst/>
            <a:gdLst>
              <a:gd name="textAreaLeft" fmla="*/ 0 w 9143280"/>
              <a:gd name="textAreaRight" fmla="*/ 9144000 w 9143280"/>
              <a:gd name="textAreaTop" fmla="*/ 0 h 3377160"/>
              <a:gd name="textAreaBottom" fmla="*/ 3377880 h 3377160"/>
            </a:gdLst>
            <a:ahLst/>
            <a:cxnLst/>
            <a:rect l="textAreaLeft" t="textAreaTop" r="textAreaRight" b="textAreaBottom"/>
            <a:pathLst>
              <a:path w="9144001" h="3188015">
                <a:moveTo>
                  <a:pt x="0" y="1514779"/>
                </a:moveTo>
                <a:cubicBezTo>
                  <a:pt x="3346967" y="-771184"/>
                  <a:pt x="6343088" y="-205543"/>
                  <a:pt x="9144001" y="1465464"/>
                </a:cubicBezTo>
                <a:lnTo>
                  <a:pt x="9144001" y="3188015"/>
                </a:lnTo>
                <a:lnTo>
                  <a:pt x="0" y="3188015"/>
                </a:lnTo>
                <a:lnTo>
                  <a:pt x="0" y="151477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82" name="Freeform 5"/>
          <p:cNvSpPr/>
          <p:nvPr/>
        </p:nvSpPr>
        <p:spPr>
          <a:xfrm>
            <a:off x="-32400" y="1811520"/>
            <a:ext cx="9205560" cy="1550520"/>
          </a:xfrm>
          <a:custGeom>
            <a:avLst/>
            <a:gdLst>
              <a:gd name="textAreaLeft" fmla="*/ 0 w 9205560"/>
              <a:gd name="textAreaRight" fmla="*/ 9206280 w 9205560"/>
              <a:gd name="textAreaTop" fmla="*/ 0 h 1550520"/>
              <a:gd name="textAreaBottom" fmla="*/ 1551240 h 1550520"/>
            </a:gdLst>
            <a:ahLst/>
            <a:cxnLst/>
            <a:rect l="textAreaLeft" t="textAreaTop" r="textAreaRight" b="textAreaBottom"/>
            <a:pathLst>
              <a:path w="9152626" h="1551143">
                <a:moveTo>
                  <a:pt x="0" y="1551143"/>
                </a:moveTo>
                <a:cubicBezTo>
                  <a:pt x="3378679" y="-907387"/>
                  <a:pt x="6800490" y="-79250"/>
                  <a:pt x="9152626" y="1525264"/>
                </a:cubicBezTo>
              </a:path>
            </a:pathLst>
          </a:custGeom>
          <a:noFill/>
          <a:ln w="63500">
            <a:solidFill>
              <a:srgbClr val="2A81C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Rectangle 6"/>
          <p:cNvSpPr/>
          <p:nvPr/>
        </p:nvSpPr>
        <p:spPr>
          <a:xfrm rot="10800000">
            <a:off x="720" y="195480"/>
            <a:ext cx="9143280" cy="3193200"/>
          </a:xfrm>
          <a:custGeom>
            <a:avLst/>
            <a:gdLst>
              <a:gd name="textAreaLeft" fmla="*/ 0 w 9143280"/>
              <a:gd name="textAreaRight" fmla="*/ 9144000 w 9143280"/>
              <a:gd name="textAreaTop" fmla="*/ 0 h 3193200"/>
              <a:gd name="textAreaBottom" fmla="*/ 3193920 h 3193200"/>
            </a:gdLst>
            <a:ahLst/>
            <a:cxnLst/>
            <a:rect l="textAreaLeft" t="textAreaTop" r="textAreaRight" b="textAreaBottom"/>
            <a:pathLst>
              <a:path w="9144001" h="3193828">
                <a:moveTo>
                  <a:pt x="0" y="1569906"/>
                </a:moveTo>
                <a:cubicBezTo>
                  <a:pt x="3203276" y="-802358"/>
                  <a:pt x="6441059" y="-224389"/>
                  <a:pt x="9144001" y="1569906"/>
                </a:cubicBezTo>
                <a:lnTo>
                  <a:pt x="9144001" y="3193828"/>
                </a:lnTo>
                <a:lnTo>
                  <a:pt x="0" y="3193828"/>
                </a:lnTo>
                <a:lnTo>
                  <a:pt x="0" y="156990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160" name="Freeform 7"/>
          <p:cNvSpPr/>
          <p:nvPr/>
        </p:nvSpPr>
        <p:spPr>
          <a:xfrm rot="10800000">
            <a:off x="-25200" y="1815120"/>
            <a:ext cx="9169200" cy="1550520"/>
          </a:xfrm>
          <a:custGeom>
            <a:avLst/>
            <a:gdLst>
              <a:gd name="textAreaLeft" fmla="*/ 0 w 9169200"/>
              <a:gd name="textAreaRight" fmla="*/ 9169920 w 9169200"/>
              <a:gd name="textAreaTop" fmla="*/ 0 h 1550520"/>
              <a:gd name="textAreaBottom" fmla="*/ 1551240 h 1550520"/>
            </a:gdLst>
            <a:ahLst/>
            <a:cxnLst/>
            <a:rect l="textAreaLeft" t="textAreaTop" r="textAreaRight" b="textAreaBottom"/>
            <a:pathLst>
              <a:path w="9152626" h="1551143">
                <a:moveTo>
                  <a:pt x="0" y="1551143"/>
                </a:moveTo>
                <a:cubicBezTo>
                  <a:pt x="3378679" y="-907387"/>
                  <a:pt x="6800490" y="-79250"/>
                  <a:pt x="9152626" y="1525264"/>
                </a:cubicBezTo>
              </a:path>
            </a:pathLst>
          </a:custGeom>
          <a:noFill/>
          <a:ln w="63500">
            <a:solidFill>
              <a:srgbClr val="2A81C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16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162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9" name="Group 3"/>
          <p:cNvGrpSpPr/>
          <p:nvPr/>
        </p:nvGrpSpPr>
        <p:grpSpPr>
          <a:xfrm>
            <a:off x="353880" y="1131480"/>
            <a:ext cx="2849040" cy="3648600"/>
            <a:chOff x="353880" y="1131480"/>
            <a:chExt cx="2849040" cy="3648600"/>
          </a:xfrm>
        </p:grpSpPr>
        <p:sp>
          <p:nvSpPr>
            <p:cNvPr id="200" name="Rounded Rectangle 4"/>
            <p:cNvSpPr/>
            <p:nvPr/>
          </p:nvSpPr>
          <p:spPr>
            <a:xfrm>
              <a:off x="353880" y="1131480"/>
              <a:ext cx="2849040" cy="3648600"/>
            </a:xfrm>
            <a:prstGeom prst="roundRect">
              <a:avLst>
                <a:gd name="adj" fmla="val 3968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  <p:sp>
          <p:nvSpPr>
            <p:cNvPr id="201" name="Rounded Rectangle 7"/>
            <p:cNvSpPr/>
            <p:nvPr/>
          </p:nvSpPr>
          <p:spPr>
            <a:xfrm>
              <a:off x="532080" y="1347480"/>
              <a:ext cx="107640" cy="3239640"/>
            </a:xfrm>
            <a:prstGeom prst="roundRect">
              <a:avLst>
                <a:gd name="adj" fmla="val 50000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  <p:sp>
          <p:nvSpPr>
            <p:cNvPr id="202" name="Half Frame 8"/>
            <p:cNvSpPr/>
            <p:nvPr/>
          </p:nvSpPr>
          <p:spPr>
            <a:xfrm rot="5400000">
              <a:off x="2593440" y="1238040"/>
              <a:ext cx="501480" cy="501480"/>
            </a:xfrm>
            <a:prstGeom prst="halfFrame">
              <a:avLst>
                <a:gd name="adj1" fmla="val 23728"/>
                <a:gd name="adj2" fmla="val 24642"/>
              </a:avLst>
            </a:prstGeom>
            <a:solidFill>
              <a:schemeClr val="bg1">
                <a:alpha val="2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</p:sp>
      </p:grpSp>
      <p:sp>
        <p:nvSpPr>
          <p:cNvPr id="20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204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83" TargetMode="External"/><Relationship Id="rId13" Type="http://schemas.openxmlformats.org/officeDocument/2006/relationships/hyperlink" Target="https://www.un.org/sustainabledevelopment/health/" TargetMode="External"/><Relationship Id="rId3" Type="http://schemas.openxmlformats.org/officeDocument/2006/relationships/hyperlink" Target="https://www.health.org.uk/publications/reports/the-marmot-review-10-years-on" TargetMode="External"/><Relationship Id="rId7" Type="http://schemas.openxmlformats.org/officeDocument/2006/relationships/hyperlink" Target="https://www.nhs.uk/better-health/get-active/active-10-app" TargetMode="External"/><Relationship Id="rId12" Type="http://schemas.openxmlformats.org/officeDocument/2006/relationships/hyperlink" Target="https://sdgs.un.org/goals" TargetMode="External"/><Relationship Id="rId2" Type="http://schemas.openxmlformats.org/officeDocument/2006/relationships/hyperlink" Target="https://doi.org/10.1126/science.847460" TargetMode="External"/><Relationship Id="rId16" Type="http://schemas.openxmlformats.org/officeDocument/2006/relationships/hyperlink" Target="https://www.who.int/" TargetMode="External"/><Relationship Id="rId1" Type="http://schemas.openxmlformats.org/officeDocument/2006/relationships/slideLayout" Target="../slideLayouts/slideLayout37.xml"/><Relationship Id="rId6" Type="http://schemas.openxmlformats.org/officeDocument/2006/relationships/hyperlink" Target="https://fingertips.phe.org.uk/profile/public-health-outcomes-framework" TargetMode="External"/><Relationship Id="rId11" Type="http://schemas.openxmlformats.org/officeDocument/2006/relationships/hyperlink" Target="https://www.gov.uk/government/organisations/uk-health-security-agency" TargetMode="External"/><Relationship Id="rId5" Type="http://schemas.openxmlformats.org/officeDocument/2006/relationships/hyperlink" Target="https://www.longtermplan.nhs.uk/" TargetMode="External"/><Relationship Id="rId15" Type="http://schemas.openxmlformats.org/officeDocument/2006/relationships/hyperlink" Target="https://www.who.int/health-in-all-policies" TargetMode="External"/><Relationship Id="rId10" Type="http://schemas.openxmlformats.org/officeDocument/2006/relationships/hyperlink" Target="https://www.gov.uk/government/publications/wellbeing-and-mental-health-applying-all-our-health" TargetMode="External"/><Relationship Id="rId4" Type="http://schemas.openxmlformats.org/officeDocument/2006/relationships/hyperlink" Target="https://doi.org/10.1177/109019818801500401" TargetMode="External"/><Relationship Id="rId9" Type="http://schemas.openxmlformats.org/officeDocument/2006/relationships/hyperlink" Target="https://www.gov.uk/government/publications/physical-activity-applying-all-our-health" TargetMode="External"/><Relationship Id="rId14" Type="http://schemas.openxmlformats.org/officeDocument/2006/relationships/hyperlink" Target="https://pmc.ncbi.nlm.nih.gov/articles/PMC1232874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PlaceHolder 1"/>
          <p:cNvSpPr>
            <a:spLocks noGrp="1"/>
          </p:cNvSpPr>
          <p:nvPr>
            <p:ph type="title"/>
          </p:nvPr>
        </p:nvSpPr>
        <p:spPr>
          <a:xfrm>
            <a:off x="3544820" y="1656944"/>
            <a:ext cx="5183280" cy="10072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 algn="ctr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zxx" sz="2400" b="1" strike="noStrike" spc="-1" dirty="0">
                <a:solidFill>
                  <a:srgbClr val="000000"/>
                </a:solidFill>
                <a:latin typeface="Arial"/>
                <a:ea typeface="맑은 고딕"/>
              </a:rPr>
              <a:t>Active 10 and SDG 3 </a:t>
            </a:r>
            <a:br>
              <a:rPr sz="2400" dirty="0"/>
            </a:br>
            <a:r>
              <a:rPr lang="zxx" sz="2400" b="1" strike="noStrike" spc="-1" dirty="0">
                <a:solidFill>
                  <a:srgbClr val="000000"/>
                </a:solidFill>
                <a:latin typeface="Arial"/>
                <a:ea typeface="맑은 고딕"/>
              </a:rPr>
              <a:t>Good Health and Well-being</a:t>
            </a:r>
            <a:endParaRPr lang="en-GB" sz="2400" b="0" strike="noStrike" spc="-1" dirty="0">
              <a:latin typeface="Arial"/>
            </a:endParaRPr>
          </a:p>
        </p:txBody>
      </p:sp>
      <p:sp>
        <p:nvSpPr>
          <p:cNvPr id="248" name="PlaceHolder 2"/>
          <p:cNvSpPr>
            <a:spLocks noGrp="1"/>
          </p:cNvSpPr>
          <p:nvPr>
            <p:ph/>
          </p:nvPr>
        </p:nvSpPr>
        <p:spPr>
          <a:xfrm>
            <a:off x="4051489" y="3097924"/>
            <a:ext cx="5005801" cy="1765737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 algn="r">
              <a:lnSpc>
                <a:spcPct val="90000"/>
              </a:lnSpc>
              <a:buNone/>
              <a:tabLst>
                <a:tab pos="0" algn="l"/>
              </a:tabLst>
            </a:pPr>
            <a:endParaRPr lang="en-GB" sz="1200" b="0" strike="noStrike" spc="-1" dirty="0">
              <a:latin typeface="Arial"/>
            </a:endParaRPr>
          </a:p>
          <a:p>
            <a:pPr indent="0">
              <a:lnSpc>
                <a:spcPct val="90000"/>
              </a:lnSpc>
              <a:buNone/>
              <a:tabLst>
                <a:tab pos="0" algn="l"/>
              </a:tabLst>
            </a:pPr>
            <a:r>
              <a:rPr lang="zxx" sz="1200" b="1" strike="noStrike" spc="-1" dirty="0">
                <a:solidFill>
                  <a:srgbClr val="000000"/>
                </a:solidFill>
                <a:latin typeface="Arial"/>
                <a:ea typeface="Arial Unicode MS"/>
              </a:rPr>
              <a:t>S</a:t>
            </a:r>
            <a:r>
              <a:rPr lang="en-GB" sz="1200" b="1" strike="noStrike" spc="-1" dirty="0" err="1">
                <a:solidFill>
                  <a:srgbClr val="000000"/>
                </a:solidFill>
                <a:latin typeface="Arial"/>
                <a:ea typeface="Arial Unicode MS"/>
              </a:rPr>
              <a:t>tudent</a:t>
            </a:r>
            <a:r>
              <a:rPr lang="en-GB" sz="1200" b="1" strike="noStrike" spc="-1" dirty="0">
                <a:solidFill>
                  <a:srgbClr val="000000"/>
                </a:solidFill>
                <a:latin typeface="Arial"/>
                <a:ea typeface="Arial Unicode MS"/>
              </a:rPr>
              <a:t> number</a:t>
            </a:r>
            <a:r>
              <a:rPr lang="zxx" sz="1200" b="1" strike="noStrike" spc="-1" dirty="0">
                <a:solidFill>
                  <a:srgbClr val="000000"/>
                </a:solidFill>
                <a:latin typeface="Arial"/>
                <a:ea typeface="Arial Unicode MS"/>
              </a:rPr>
              <a:t>:</a:t>
            </a:r>
            <a:r>
              <a:rPr lang="en-GB" sz="1200" b="1" strike="noStrike" spc="-1" dirty="0">
                <a:solidFill>
                  <a:srgbClr val="000000"/>
                </a:solidFill>
                <a:latin typeface="Arial"/>
                <a:ea typeface="Arial Unicode MS"/>
              </a:rPr>
              <a:t> 2229007</a:t>
            </a:r>
          </a:p>
          <a:p>
            <a:pPr indent="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GB" sz="1200" b="1" spc="-1" dirty="0">
                <a:solidFill>
                  <a:srgbClr val="000000"/>
                </a:solidFill>
                <a:latin typeface="Arial"/>
              </a:rPr>
              <a:t>Student Name: Simona Maria Dinu</a:t>
            </a:r>
          </a:p>
          <a:p>
            <a:pPr indent="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GB" sz="1200" b="1" strike="noStrike" spc="-1" dirty="0">
                <a:solidFill>
                  <a:srgbClr val="000000"/>
                </a:solidFill>
                <a:latin typeface="Arial"/>
              </a:rPr>
              <a:t>Module Name: Health, Wellbeing and </a:t>
            </a:r>
            <a:r>
              <a:rPr lang="en-GB" sz="1200" b="1" spc="-1" dirty="0">
                <a:solidFill>
                  <a:srgbClr val="000000"/>
                </a:solidFill>
                <a:latin typeface="Arial"/>
              </a:rPr>
              <a:t>S</a:t>
            </a:r>
            <a:r>
              <a:rPr lang="en-GB" sz="1200" b="1" strike="noStrike" spc="-1" dirty="0">
                <a:solidFill>
                  <a:srgbClr val="000000"/>
                </a:solidFill>
                <a:latin typeface="Arial"/>
              </a:rPr>
              <a:t>ustainable Development</a:t>
            </a:r>
          </a:p>
          <a:p>
            <a:pPr indent="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GB" sz="1200" b="1" spc="-1" dirty="0">
                <a:solidFill>
                  <a:srgbClr val="000000"/>
                </a:solidFill>
                <a:latin typeface="Arial"/>
              </a:rPr>
              <a:t>Module Code: BMHP6030</a:t>
            </a:r>
          </a:p>
          <a:p>
            <a:pPr indent="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GB" sz="1200" b="1" strike="noStrike" spc="-1">
                <a:solidFill>
                  <a:srgbClr val="000000"/>
                </a:solidFill>
                <a:latin typeface="Arial"/>
              </a:rPr>
              <a:t>Lecturer Name: </a:t>
            </a:r>
            <a:r>
              <a:rPr lang="en-GB" sz="1200" b="1" strike="noStrike" spc="-1" dirty="0">
                <a:solidFill>
                  <a:srgbClr val="000000"/>
                </a:solidFill>
                <a:latin typeface="Arial"/>
              </a:rPr>
              <a:t>Parese Ahmed</a:t>
            </a:r>
            <a:endParaRPr lang="en-GB" sz="12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PlaceHolder 1"/>
          <p:cNvSpPr>
            <a:spLocks noGrp="1"/>
          </p:cNvSpPr>
          <p:nvPr>
            <p:ph type="title"/>
          </p:nvPr>
        </p:nvSpPr>
        <p:spPr>
          <a:xfrm>
            <a:off x="1619640" y="0"/>
            <a:ext cx="7523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zxx" sz="3600" b="1" strike="noStrike" spc="-1">
                <a:solidFill>
                  <a:schemeClr val="accent1"/>
                </a:solidFill>
                <a:latin typeface="Arial"/>
                <a:ea typeface="Arial Unicode MS"/>
              </a:rPr>
              <a:t>Agenda</a:t>
            </a:r>
            <a:r>
              <a:rPr lang="zxx" sz="3600" b="1" strike="noStrike" spc="-1">
                <a:solidFill>
                  <a:srgbClr val="22AAE4"/>
                </a:solidFill>
                <a:latin typeface="Arial"/>
                <a:ea typeface="Arial Unicode MS"/>
              </a:rPr>
              <a:t> </a:t>
            </a:r>
            <a:endParaRPr lang="en-GB" sz="3600" b="0" strike="noStrike" spc="-1">
              <a:latin typeface="Arial"/>
            </a:endParaRPr>
          </a:p>
        </p:txBody>
      </p:sp>
      <p:sp>
        <p:nvSpPr>
          <p:cNvPr id="250" name="TextBox 12"/>
          <p:cNvSpPr/>
          <p:nvPr/>
        </p:nvSpPr>
        <p:spPr>
          <a:xfrm>
            <a:off x="2627640" y="1225080"/>
            <a:ext cx="4998960" cy="272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zxx" sz="1200" b="0" strike="noStrike" spc="-1">
                <a:solidFill>
                  <a:srgbClr val="FFFFFF"/>
                </a:solidFill>
                <a:latin typeface="Arial"/>
                <a:ea typeface="Arial Unicode MS"/>
              </a:rPr>
              <a:t>Get a modern PowerPoint  Presentation that is beautifully designed</a:t>
            </a:r>
            <a:endParaRPr lang="en-GB" sz="1200" b="0" strike="noStrike" spc="-1">
              <a:latin typeface="Arial"/>
            </a:endParaRPr>
          </a:p>
        </p:txBody>
      </p:sp>
      <p:sp>
        <p:nvSpPr>
          <p:cNvPr id="251" name="TextBox 12"/>
          <p:cNvSpPr/>
          <p:nvPr/>
        </p:nvSpPr>
        <p:spPr>
          <a:xfrm>
            <a:off x="2627640" y="1969920"/>
            <a:ext cx="4998960" cy="272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zxx" sz="1200" b="0" strike="noStrike" spc="-1">
                <a:solidFill>
                  <a:srgbClr val="FFFFFF"/>
                </a:solidFill>
                <a:latin typeface="Arial"/>
                <a:ea typeface="Arial Unicode MS"/>
              </a:rPr>
              <a:t>Get a modern PowerPoint  Presentation that is beautifully designed</a:t>
            </a:r>
            <a:endParaRPr lang="en-GB" sz="1200" b="0" strike="noStrike" spc="-1">
              <a:latin typeface="Arial"/>
            </a:endParaRPr>
          </a:p>
        </p:txBody>
      </p:sp>
      <p:sp>
        <p:nvSpPr>
          <p:cNvPr id="252" name="TextBox 12"/>
          <p:cNvSpPr/>
          <p:nvPr/>
        </p:nvSpPr>
        <p:spPr>
          <a:xfrm>
            <a:off x="2627640" y="2714400"/>
            <a:ext cx="4998960" cy="272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zxx" sz="1200" b="0" strike="noStrike" spc="-1">
                <a:solidFill>
                  <a:srgbClr val="FFFFFF"/>
                </a:solidFill>
                <a:latin typeface="Arial"/>
                <a:ea typeface="Arial Unicode MS"/>
              </a:rPr>
              <a:t>Get a modern PowerPoint  Presentation that is beautifully designed</a:t>
            </a:r>
            <a:endParaRPr lang="en-GB" sz="1200" b="0" strike="noStrike" spc="-1">
              <a:latin typeface="Arial"/>
            </a:endParaRPr>
          </a:p>
        </p:txBody>
      </p:sp>
      <p:sp>
        <p:nvSpPr>
          <p:cNvPr id="253" name="TextBox 12"/>
          <p:cNvSpPr/>
          <p:nvPr/>
        </p:nvSpPr>
        <p:spPr>
          <a:xfrm>
            <a:off x="2640240" y="4204080"/>
            <a:ext cx="4998960" cy="272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zxx" sz="1200" b="0" strike="noStrike" spc="-1">
                <a:solidFill>
                  <a:srgbClr val="FFFFFF"/>
                </a:solidFill>
                <a:latin typeface="Arial"/>
                <a:ea typeface="Arial Unicode MS"/>
              </a:rPr>
              <a:t>Get a modern PowerPoint  Presentation that is beautifully designed</a:t>
            </a:r>
            <a:endParaRPr lang="en-GB" sz="1200" b="0" strike="noStrike" spc="-1">
              <a:latin typeface="Arial"/>
            </a:endParaRPr>
          </a:p>
        </p:txBody>
      </p:sp>
      <p:sp>
        <p:nvSpPr>
          <p:cNvPr id="254" name="TextBox 12"/>
          <p:cNvSpPr/>
          <p:nvPr/>
        </p:nvSpPr>
        <p:spPr>
          <a:xfrm>
            <a:off x="2627640" y="3459240"/>
            <a:ext cx="4998960" cy="272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zxx" sz="1200" b="0" strike="noStrike" spc="-1">
                <a:solidFill>
                  <a:srgbClr val="FFFFFF"/>
                </a:solidFill>
                <a:latin typeface="Arial"/>
                <a:ea typeface="Arial Unicode MS"/>
              </a:rPr>
              <a:t>Get a modern PowerPoint  Presentation that is beautifully designed</a:t>
            </a:r>
            <a:endParaRPr lang="en-GB" sz="1200" b="0" strike="noStrike" spc="-1">
              <a:latin typeface="Arial"/>
            </a:endParaRPr>
          </a:p>
        </p:txBody>
      </p:sp>
      <p:sp>
        <p:nvSpPr>
          <p:cNvPr id="255" name="Rectangle 254"/>
          <p:cNvSpPr/>
          <p:nvPr/>
        </p:nvSpPr>
        <p:spPr>
          <a:xfrm>
            <a:off x="1620000" y="756720"/>
            <a:ext cx="7199640" cy="4283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1 – Introduction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2 – Key Concepts: Health, Well-being and Sustainability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3 – Integration in UK Health and Social Care System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4 – Overview of the Sustainable Development Goals and SDG 3 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5 – Influential Theories and Models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6 – Biopsychosocial Model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7 – Ecological Model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7 – Key UK Policies and Governance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9 – Social Ideologies and Processes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10 – UK Studies and Campaigns – Active 10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11 – Barriers and Health Inequalities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12 – Policies, Initiatives and Recommendations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13 – Conclusion</a:t>
            </a:r>
            <a:endParaRPr lang="en-GB" sz="1200" b="0" strike="noStrike" spc="-1">
              <a:latin typeface="Arial"/>
            </a:endParaRP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200" b="1" strike="noStrike" spc="-1">
                <a:latin typeface="Arial"/>
              </a:rPr>
              <a:t>Slide 14 – References</a:t>
            </a:r>
            <a:endParaRPr lang="en-GB" sz="1200" b="0" strike="noStrike" spc="-1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" name="Group 6"/>
          <p:cNvGrpSpPr/>
          <p:nvPr/>
        </p:nvGrpSpPr>
        <p:grpSpPr>
          <a:xfrm>
            <a:off x="3060000" y="0"/>
            <a:ext cx="3007800" cy="914760"/>
            <a:chOff x="3060000" y="0"/>
            <a:chExt cx="3007800" cy="914760"/>
          </a:xfrm>
        </p:grpSpPr>
        <p:sp>
          <p:nvSpPr>
            <p:cNvPr id="257" name="Rectangle 7"/>
            <p:cNvSpPr/>
            <p:nvPr/>
          </p:nvSpPr>
          <p:spPr>
            <a:xfrm>
              <a:off x="3060000" y="0"/>
              <a:ext cx="563760" cy="9147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58" name="Rectangle 8"/>
            <p:cNvSpPr/>
            <p:nvPr/>
          </p:nvSpPr>
          <p:spPr>
            <a:xfrm>
              <a:off x="3874680" y="0"/>
              <a:ext cx="563760" cy="91476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59" name="Rectangle 9"/>
            <p:cNvSpPr/>
            <p:nvPr/>
          </p:nvSpPr>
          <p:spPr>
            <a:xfrm>
              <a:off x="4689360" y="0"/>
              <a:ext cx="563760" cy="9147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60" name="Rectangle 10"/>
            <p:cNvSpPr/>
            <p:nvPr/>
          </p:nvSpPr>
          <p:spPr>
            <a:xfrm>
              <a:off x="5504040" y="0"/>
              <a:ext cx="563760" cy="9147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61" name="PlaceHolder 1"/>
          <p:cNvSpPr>
            <a:spLocks noGrp="1"/>
          </p:cNvSpPr>
          <p:nvPr>
            <p:ph/>
          </p:nvPr>
        </p:nvSpPr>
        <p:spPr>
          <a:xfrm>
            <a:off x="1998000" y="1059480"/>
            <a:ext cx="5147280" cy="5752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 algn="ctr">
              <a:lnSpc>
                <a:spcPct val="100000"/>
              </a:lnSpc>
              <a:spcBef>
                <a:spcPts val="720"/>
              </a:spcBef>
              <a:buNone/>
              <a:tabLst>
                <a:tab pos="0" algn="l"/>
              </a:tabLst>
            </a:pPr>
            <a:r>
              <a:rPr lang="zxx" sz="3600" b="1" strike="noStrike" spc="-1">
                <a:solidFill>
                  <a:srgbClr val="404040"/>
                </a:solidFill>
                <a:latin typeface="Arial"/>
                <a:ea typeface="Arial Unicode MS"/>
              </a:rPr>
              <a:t>Introduction</a:t>
            </a:r>
            <a:endParaRPr lang="en-GB" sz="3600" b="0" strike="noStrike" spc="-1">
              <a:latin typeface="Arial"/>
            </a:endParaRPr>
          </a:p>
        </p:txBody>
      </p:sp>
      <p:sp>
        <p:nvSpPr>
          <p:cNvPr id="262" name="TextBox 3"/>
          <p:cNvSpPr/>
          <p:nvPr/>
        </p:nvSpPr>
        <p:spPr>
          <a:xfrm>
            <a:off x="1080000" y="2704680"/>
            <a:ext cx="7019640" cy="2048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16000" indent="-216000" algn="just">
              <a:lnSpc>
                <a:spcPct val="115000"/>
              </a:lnSpc>
              <a:buClr>
                <a:srgbClr val="000000"/>
              </a:buClr>
              <a:buSzPct val="70000"/>
              <a:buFont typeface="Wingdings" charset="2"/>
              <a:buChar char=""/>
            </a:pPr>
            <a:r>
              <a:rPr lang="zxx" sz="14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This presentation explores how Active 10 supports UN Sustainable Development Goal 3 – Good Health and well-being by encouraging regular walks to improve public health.</a:t>
            </a:r>
            <a:endParaRPr lang="en-GB" sz="1400" b="0" strike="noStrike" spc="-1">
              <a:latin typeface="Arial"/>
            </a:endParaRPr>
          </a:p>
          <a:p>
            <a:pPr marL="216000" indent="-216000" algn="just">
              <a:lnSpc>
                <a:spcPct val="115000"/>
              </a:lnSpc>
              <a:buClr>
                <a:srgbClr val="000000"/>
              </a:buClr>
              <a:buSzPct val="70000"/>
              <a:buFont typeface="Wingdings" charset="2"/>
              <a:buChar char=""/>
            </a:pPr>
            <a:r>
              <a:rPr lang="zxx" sz="14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The presentation explores how health, well-being, and sustainability are incorporated in the UK Health and Social Care System.</a:t>
            </a:r>
            <a:endParaRPr lang="en-GB" sz="1400" b="0" strike="noStrike" spc="-1">
              <a:latin typeface="Arial"/>
            </a:endParaRPr>
          </a:p>
          <a:p>
            <a:pPr marL="216000" indent="-216000" algn="just">
              <a:lnSpc>
                <a:spcPct val="115000"/>
              </a:lnSpc>
              <a:buClr>
                <a:srgbClr val="000000"/>
              </a:buClr>
              <a:buSzPct val="70000"/>
              <a:buFont typeface="Wingdings" charset="2"/>
              <a:buChar char=""/>
            </a:pPr>
            <a:r>
              <a:rPr lang="zxx" sz="14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Models, policies, and current campaigns are critically evaluated in order to highlight progress, barriers, and recommendations to improve equitable access to public health initiatives (NHS England, 2022).</a:t>
            </a:r>
            <a:endParaRPr lang="en-GB" sz="1400" b="0" strike="noStrike" spc="-1">
              <a:latin typeface="Arial"/>
            </a:endParaRPr>
          </a:p>
        </p:txBody>
      </p:sp>
      <p:pic>
        <p:nvPicPr>
          <p:cNvPr id="263" name="Picture 262"/>
          <p:cNvPicPr/>
          <p:nvPr/>
        </p:nvPicPr>
        <p:blipFill>
          <a:blip r:embed="rId3"/>
          <a:stretch/>
        </p:blipFill>
        <p:spPr>
          <a:xfrm>
            <a:off x="290160" y="180000"/>
            <a:ext cx="1845360" cy="1814040"/>
          </a:xfrm>
          <a:prstGeom prst="rect">
            <a:avLst/>
          </a:prstGeom>
          <a:ln w="0">
            <a:noFill/>
          </a:ln>
        </p:spPr>
      </p:pic>
      <p:pic>
        <p:nvPicPr>
          <p:cNvPr id="264" name="Picture 263"/>
          <p:cNvPicPr/>
          <p:nvPr/>
        </p:nvPicPr>
        <p:blipFill>
          <a:blip r:embed="rId3"/>
          <a:stretch/>
        </p:blipFill>
        <p:spPr>
          <a:xfrm>
            <a:off x="6974280" y="180000"/>
            <a:ext cx="1845360" cy="18140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5" name="Group 26"/>
          <p:cNvGrpSpPr/>
          <p:nvPr/>
        </p:nvGrpSpPr>
        <p:grpSpPr>
          <a:xfrm>
            <a:off x="5460480" y="987480"/>
            <a:ext cx="3287520" cy="2432160"/>
            <a:chOff x="5460480" y="987480"/>
            <a:chExt cx="3287520" cy="2432160"/>
          </a:xfrm>
        </p:grpSpPr>
        <p:sp>
          <p:nvSpPr>
            <p:cNvPr id="266" name="Rounded Rectangle 27"/>
            <p:cNvSpPr/>
            <p:nvPr/>
          </p:nvSpPr>
          <p:spPr>
            <a:xfrm>
              <a:off x="5460480" y="987480"/>
              <a:ext cx="3287520" cy="2432160"/>
            </a:xfrm>
            <a:prstGeom prst="roundRect">
              <a:avLst>
                <a:gd name="adj" fmla="val 10472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67" name="Rounded Rectangle 28"/>
            <p:cNvSpPr/>
            <p:nvPr/>
          </p:nvSpPr>
          <p:spPr>
            <a:xfrm>
              <a:off x="5548680" y="1034280"/>
              <a:ext cx="3107880" cy="2338920"/>
            </a:xfrm>
            <a:prstGeom prst="roundRect">
              <a:avLst>
                <a:gd name="adj" fmla="val 939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268" name="Group 17"/>
          <p:cNvGrpSpPr/>
          <p:nvPr/>
        </p:nvGrpSpPr>
        <p:grpSpPr>
          <a:xfrm>
            <a:off x="1979640" y="987480"/>
            <a:ext cx="3287520" cy="2432160"/>
            <a:chOff x="1979640" y="987480"/>
            <a:chExt cx="3287520" cy="2432160"/>
          </a:xfrm>
        </p:grpSpPr>
        <p:sp>
          <p:nvSpPr>
            <p:cNvPr id="269" name="Rounded Rectangle 18"/>
            <p:cNvSpPr/>
            <p:nvPr/>
          </p:nvSpPr>
          <p:spPr>
            <a:xfrm>
              <a:off x="1979640" y="987480"/>
              <a:ext cx="3287520" cy="2432160"/>
            </a:xfrm>
            <a:prstGeom prst="roundRect">
              <a:avLst>
                <a:gd name="adj" fmla="val 10472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70" name="Rounded Rectangle 19"/>
            <p:cNvSpPr/>
            <p:nvPr/>
          </p:nvSpPr>
          <p:spPr>
            <a:xfrm>
              <a:off x="2068200" y="1034280"/>
              <a:ext cx="3107880" cy="2338920"/>
            </a:xfrm>
            <a:prstGeom prst="roundRect">
              <a:avLst>
                <a:gd name="adj" fmla="val 939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71" name="PlaceHolder 1"/>
          <p:cNvSpPr>
            <a:spLocks noGrp="1"/>
          </p:cNvSpPr>
          <p:nvPr>
            <p:ph type="title"/>
          </p:nvPr>
        </p:nvSpPr>
        <p:spPr>
          <a:xfrm>
            <a:off x="1619640" y="0"/>
            <a:ext cx="7523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zxx" sz="26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Key Concepts:</a:t>
            </a:r>
            <a:br>
              <a:rPr sz="2600"/>
            </a:br>
            <a:r>
              <a:rPr lang="zxx" sz="26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Health, Wellbeing and Sustainability</a:t>
            </a:r>
            <a:endParaRPr lang="en-GB" sz="2600" b="0" strike="noStrike" spc="-1">
              <a:latin typeface="Arial"/>
            </a:endParaRPr>
          </a:p>
        </p:txBody>
      </p:sp>
      <p:grpSp>
        <p:nvGrpSpPr>
          <p:cNvPr id="272" name="Group 12"/>
          <p:cNvGrpSpPr/>
          <p:nvPr/>
        </p:nvGrpSpPr>
        <p:grpSpPr>
          <a:xfrm>
            <a:off x="1980000" y="3600000"/>
            <a:ext cx="6659640" cy="1439640"/>
            <a:chOff x="1980000" y="3600000"/>
            <a:chExt cx="6659640" cy="1439640"/>
          </a:xfrm>
        </p:grpSpPr>
        <p:sp>
          <p:nvSpPr>
            <p:cNvPr id="273" name="Rounded Rectangle 14"/>
            <p:cNvSpPr/>
            <p:nvPr/>
          </p:nvSpPr>
          <p:spPr>
            <a:xfrm>
              <a:off x="1980000" y="3600000"/>
              <a:ext cx="6659640" cy="1439640"/>
            </a:xfrm>
            <a:prstGeom prst="roundRect">
              <a:avLst>
                <a:gd name="adj" fmla="val 10472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74" name="Rounded Rectangle 15"/>
            <p:cNvSpPr/>
            <p:nvPr/>
          </p:nvSpPr>
          <p:spPr>
            <a:xfrm>
              <a:off x="2159280" y="3780000"/>
              <a:ext cx="6295680" cy="1079640"/>
            </a:xfrm>
            <a:prstGeom prst="roundRect">
              <a:avLst>
                <a:gd name="adj" fmla="val 939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75" name="Rectangle 274"/>
            <p:cNvSpPr/>
            <p:nvPr/>
          </p:nvSpPr>
          <p:spPr>
            <a:xfrm>
              <a:off x="2340000" y="4077360"/>
              <a:ext cx="5939640" cy="6022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marL="216000" indent="-216000">
                <a:lnSpc>
                  <a:spcPct val="115000"/>
                </a:lnSpc>
                <a:buClr>
                  <a:srgbClr val="000000"/>
                </a:buClr>
                <a:buSzPct val="45000"/>
                <a:buFont typeface="Wingdings" charset="2"/>
                <a:buChar char=""/>
              </a:pPr>
              <a:r>
                <a:rPr lang="zxx" sz="1400" b="1" strike="noStrike" spc="-1">
                  <a:latin typeface="Arial"/>
                </a:rPr>
                <a:t>These principles inform the public health practices in the United Kingdom and the objectives of Active 10.</a:t>
              </a:r>
              <a:endParaRPr lang="en-GB" sz="1400" b="1" strike="noStrike" spc="-1">
                <a:latin typeface="Arial"/>
              </a:endParaRPr>
            </a:p>
          </p:txBody>
        </p:sp>
      </p:grpSp>
      <p:sp>
        <p:nvSpPr>
          <p:cNvPr id="276" name="Rectangle 275"/>
          <p:cNvSpPr/>
          <p:nvPr/>
        </p:nvSpPr>
        <p:spPr>
          <a:xfrm>
            <a:off x="2068200" y="1080000"/>
            <a:ext cx="3007440" cy="1828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15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400" b="1" strike="noStrike" spc="-1">
                <a:latin typeface="Arial"/>
              </a:rPr>
              <a:t>Health is generally defined as a state of physical, mental, and social well-being (WHO, 2023).</a:t>
            </a:r>
            <a:endParaRPr lang="en-GB" sz="1400" b="1" strike="noStrike" spc="-1">
              <a:latin typeface="Arial"/>
            </a:endParaRPr>
          </a:p>
          <a:p>
            <a:pPr marL="216000" indent="-216000">
              <a:lnSpc>
                <a:spcPct val="115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400" b="1" strike="noStrike" spc="-1">
                <a:latin typeface="Arial"/>
              </a:rPr>
              <a:t>Well-being comprises life contentment, resilience, and healthy functioning (Public Health England, 2020).</a:t>
            </a:r>
            <a:endParaRPr lang="en-GB" sz="1400" b="1" strike="noStrike" spc="-1">
              <a:latin typeface="Arial"/>
            </a:endParaRPr>
          </a:p>
        </p:txBody>
      </p:sp>
      <p:sp>
        <p:nvSpPr>
          <p:cNvPr id="277" name="Rectangle 276"/>
          <p:cNvSpPr/>
          <p:nvPr/>
        </p:nvSpPr>
        <p:spPr>
          <a:xfrm>
            <a:off x="5580000" y="1080000"/>
            <a:ext cx="2910960" cy="1888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400" b="1" strike="noStrike" spc="-1">
                <a:latin typeface="Arial"/>
              </a:rPr>
              <a:t>Sustainability aims to assure that current health policies meet present needs, but will not compromise the needs of future generations.</a:t>
            </a:r>
            <a:endParaRPr lang="en-GB" sz="1400" b="1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zxx" sz="1400" b="1" strike="noStrike" spc="-1">
                <a:latin typeface="Arial"/>
              </a:rPr>
              <a:t>SDG 3 focuses on ensuring healthy living and well-being for people of all ages (United Nations, 2024).</a:t>
            </a:r>
            <a:endParaRPr lang="en-GB" sz="1400" b="1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zxx" sz="24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Integration in UK Health and Social Care System</a:t>
            </a:r>
            <a:endParaRPr lang="en-GB" sz="2400" b="0" strike="noStrike" spc="-1">
              <a:latin typeface="Arial"/>
            </a:endParaRPr>
          </a:p>
        </p:txBody>
      </p:sp>
      <p:sp>
        <p:nvSpPr>
          <p:cNvPr id="279" name="TextBox 9"/>
          <p:cNvSpPr/>
          <p:nvPr/>
        </p:nvSpPr>
        <p:spPr>
          <a:xfrm>
            <a:off x="360000" y="1307160"/>
            <a:ext cx="4139640" cy="2292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16000" indent="-216000">
              <a:lnSpc>
                <a:spcPct val="115000"/>
              </a:lnSpc>
              <a:buClr>
                <a:srgbClr val="404040"/>
              </a:buClr>
              <a:buFont typeface="Symbol"/>
              <a:buChar char=""/>
            </a:pPr>
            <a:r>
              <a:rPr lang="zxx" sz="14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Active 10 is incorporated UK's preventive health framework, by encouraging walking for 10 minutes to reduce sedentary behaviour.</a:t>
            </a:r>
            <a:endParaRPr lang="en-GB" sz="1400" b="0" strike="noStrike" spc="-1">
              <a:latin typeface="Arial"/>
            </a:endParaRPr>
          </a:p>
          <a:p>
            <a:pPr>
              <a:lnSpc>
                <a:spcPct val="115000"/>
              </a:lnSpc>
            </a:pPr>
            <a:endParaRPr lang="en-GB" sz="1400" b="0" strike="noStrike" spc="-1">
              <a:latin typeface="Arial"/>
            </a:endParaRPr>
          </a:p>
          <a:p>
            <a:pPr marL="216000" indent="-216000">
              <a:lnSpc>
                <a:spcPct val="115000"/>
              </a:lnSpc>
              <a:buClr>
                <a:srgbClr val="404040"/>
              </a:buClr>
              <a:buFont typeface="Symbol"/>
              <a:buChar char=""/>
            </a:pPr>
            <a:r>
              <a:rPr lang="zxx" sz="14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This aligns with the Public Health Outcomes Framework (PHOF) benchmarks for physical activity and chronic disease prevention (PHE, 2019).</a:t>
            </a:r>
            <a:endParaRPr lang="en-GB" sz="1400" b="0" strike="noStrike" spc="-1">
              <a:latin typeface="Arial"/>
            </a:endParaRPr>
          </a:p>
        </p:txBody>
      </p:sp>
      <p:sp>
        <p:nvSpPr>
          <p:cNvPr id="280" name="TextBox 11"/>
          <p:cNvSpPr/>
          <p:nvPr/>
        </p:nvSpPr>
        <p:spPr>
          <a:xfrm>
            <a:off x="4680000" y="1260000"/>
            <a:ext cx="4211280" cy="180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16000" indent="-216000">
              <a:lnSpc>
                <a:spcPct val="115000"/>
              </a:lnSpc>
              <a:buClr>
                <a:srgbClr val="404040"/>
              </a:buClr>
              <a:buFont typeface="Symbol"/>
              <a:buChar char=""/>
            </a:pPr>
            <a:r>
              <a:rPr lang="zxx" sz="14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This contributes SDG 3 targets 3.4 ( non-communicable diseases) and 3.8 (Universal Health Coverage).</a:t>
            </a:r>
            <a:endParaRPr lang="en-GB" sz="1400" b="0" strike="noStrike" spc="-1">
              <a:latin typeface="Arial"/>
            </a:endParaRPr>
          </a:p>
          <a:p>
            <a:pPr>
              <a:lnSpc>
                <a:spcPct val="115000"/>
              </a:lnSpc>
            </a:pPr>
            <a:endParaRPr lang="en-GB" sz="1400" b="0" strike="noStrike" spc="-1">
              <a:latin typeface="Arial"/>
            </a:endParaRPr>
          </a:p>
          <a:p>
            <a:pPr marL="216000" indent="-216000">
              <a:lnSpc>
                <a:spcPct val="115000"/>
              </a:lnSpc>
              <a:buClr>
                <a:srgbClr val="404040"/>
              </a:buClr>
              <a:buFont typeface="Symbol"/>
              <a:buChar char=""/>
            </a:pPr>
            <a:r>
              <a:rPr lang="zxx" sz="14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NHS integrates health promotion and community digital engagement initiatives (UKHSA, 2023).</a:t>
            </a:r>
            <a:endParaRPr lang="en-GB" sz="1400" b="0" strike="noStrike" spc="-1">
              <a:latin typeface="Arial"/>
            </a:endParaRPr>
          </a:p>
        </p:txBody>
      </p:sp>
      <p:pic>
        <p:nvPicPr>
          <p:cNvPr id="281" name="Picture 280"/>
          <p:cNvPicPr/>
          <p:nvPr/>
        </p:nvPicPr>
        <p:blipFill>
          <a:blip r:embed="rId3"/>
          <a:stretch/>
        </p:blipFill>
        <p:spPr>
          <a:xfrm>
            <a:off x="1080000" y="3780000"/>
            <a:ext cx="6929280" cy="1080000"/>
          </a:xfrm>
          <a:prstGeom prst="rect">
            <a:avLst/>
          </a:prstGeom>
          <a:ln w="0">
            <a:noFill/>
          </a:ln>
        </p:spPr>
      </p:pic>
      <p:sp>
        <p:nvSpPr>
          <p:cNvPr id="282" name="TextBox 281"/>
          <p:cNvSpPr txBox="1"/>
          <p:nvPr/>
        </p:nvSpPr>
        <p:spPr>
          <a:xfrm>
            <a:off x="3420000" y="4897800"/>
            <a:ext cx="2520000" cy="2458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GB" sz="1100" b="0" i="1" strike="noStrike" spc="-1">
                <a:latin typeface="Arial"/>
              </a:rPr>
              <a:t>Source:United Nations (2025)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marL="216000" indent="0">
              <a:lnSpc>
                <a:spcPct val="150000"/>
              </a:lnSpc>
              <a:buNone/>
              <a:tabLst>
                <a:tab pos="0" algn="l"/>
              </a:tabLst>
            </a:pPr>
            <a:r>
              <a:rPr lang="zxx" sz="22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Overview of the Sustainable Development Goals and SDG 3 </a:t>
            </a:r>
            <a:endParaRPr lang="en-GB" sz="2200" b="0" strike="noStrike" spc="-1">
              <a:latin typeface="Arial"/>
            </a:endParaRPr>
          </a:p>
        </p:txBody>
      </p:sp>
      <p:grpSp>
        <p:nvGrpSpPr>
          <p:cNvPr id="284" name="Group 9"/>
          <p:cNvGrpSpPr/>
          <p:nvPr/>
        </p:nvGrpSpPr>
        <p:grpSpPr>
          <a:xfrm>
            <a:off x="825480" y="1599480"/>
            <a:ext cx="1749960" cy="506160"/>
            <a:chOff x="825480" y="1599480"/>
            <a:chExt cx="1749960" cy="506160"/>
          </a:xfrm>
        </p:grpSpPr>
        <p:sp>
          <p:nvSpPr>
            <p:cNvPr id="285" name="TextBox 13"/>
            <p:cNvSpPr/>
            <p:nvPr/>
          </p:nvSpPr>
          <p:spPr>
            <a:xfrm>
              <a:off x="829800" y="1833480"/>
              <a:ext cx="1745640" cy="272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marL="171360" indent="-171360">
                <a:lnSpc>
                  <a:spcPct val="100000"/>
                </a:lnSpc>
                <a:buClr>
                  <a:srgbClr val="FFFFFF"/>
                </a:buClr>
                <a:buFont typeface="Wingdings" charset="2"/>
                <a:buChar char=""/>
              </a:pPr>
              <a:r>
                <a:rPr lang="en-US" sz="1200" b="0" strike="noStrike" spc="-1">
                  <a:solidFill>
                    <a:srgbClr val="FFFFFF"/>
                  </a:solidFill>
                  <a:latin typeface="Arial"/>
                  <a:ea typeface="Arial Unicode MS"/>
                </a:rPr>
                <a:t>Simple PowerPoint</a:t>
              </a:r>
              <a:endParaRPr lang="en-GB" sz="1200" b="0" strike="noStrike" spc="-1">
                <a:latin typeface="Arial"/>
              </a:endParaRPr>
            </a:p>
          </p:txBody>
        </p:sp>
        <p:sp>
          <p:nvSpPr>
            <p:cNvPr id="286" name="TextBox 14"/>
            <p:cNvSpPr/>
            <p:nvPr/>
          </p:nvSpPr>
          <p:spPr>
            <a:xfrm>
              <a:off x="825480" y="1599480"/>
              <a:ext cx="1749960" cy="272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200" b="1" strike="noStrike" spc="-1">
                  <a:solidFill>
                    <a:srgbClr val="FFFFFF"/>
                  </a:solidFill>
                  <a:latin typeface="Arial"/>
                  <a:ea typeface="Arial Unicode MS"/>
                </a:rPr>
                <a:t>Your Text Here</a:t>
              </a:r>
              <a:endParaRPr lang="en-GB" sz="1200" b="0" strike="noStrike" spc="-1">
                <a:latin typeface="Arial"/>
              </a:endParaRPr>
            </a:p>
          </p:txBody>
        </p:sp>
      </p:grpSp>
      <p:grpSp>
        <p:nvGrpSpPr>
          <p:cNvPr id="287" name="Group 27"/>
          <p:cNvGrpSpPr/>
          <p:nvPr/>
        </p:nvGrpSpPr>
        <p:grpSpPr>
          <a:xfrm>
            <a:off x="6394320" y="1599480"/>
            <a:ext cx="1749960" cy="506160"/>
            <a:chOff x="6394320" y="1599480"/>
            <a:chExt cx="1749960" cy="506160"/>
          </a:xfrm>
        </p:grpSpPr>
        <p:sp>
          <p:nvSpPr>
            <p:cNvPr id="288" name="TextBox 31"/>
            <p:cNvSpPr/>
            <p:nvPr/>
          </p:nvSpPr>
          <p:spPr>
            <a:xfrm>
              <a:off x="6398280" y="1833480"/>
              <a:ext cx="1745640" cy="272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marL="171360" indent="-171360">
                <a:lnSpc>
                  <a:spcPct val="100000"/>
                </a:lnSpc>
                <a:buClr>
                  <a:srgbClr val="FFFFFF"/>
                </a:buClr>
                <a:buFont typeface="Wingdings" charset="2"/>
                <a:buChar char=""/>
              </a:pPr>
              <a:r>
                <a:rPr lang="en-US" sz="1200" b="0" strike="noStrike" spc="-1">
                  <a:solidFill>
                    <a:srgbClr val="FFFFFF"/>
                  </a:solidFill>
                  <a:latin typeface="Arial"/>
                  <a:ea typeface="Arial Unicode MS"/>
                </a:rPr>
                <a:t>Simple PowerPoint</a:t>
              </a:r>
              <a:endParaRPr lang="en-GB" sz="1200" b="0" strike="noStrike" spc="-1">
                <a:latin typeface="Arial"/>
              </a:endParaRPr>
            </a:p>
          </p:txBody>
        </p:sp>
        <p:sp>
          <p:nvSpPr>
            <p:cNvPr id="289" name="TextBox 32"/>
            <p:cNvSpPr/>
            <p:nvPr/>
          </p:nvSpPr>
          <p:spPr>
            <a:xfrm>
              <a:off x="6394320" y="1599480"/>
              <a:ext cx="1749960" cy="272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200" b="1" strike="noStrike" spc="-1">
                  <a:solidFill>
                    <a:srgbClr val="FFFFFF"/>
                  </a:solidFill>
                  <a:latin typeface="Arial"/>
                  <a:ea typeface="Arial Unicode MS"/>
                </a:rPr>
                <a:t>Your Text Here</a:t>
              </a:r>
              <a:endParaRPr lang="en-GB" sz="1200" b="0" strike="noStrike" spc="-1">
                <a:latin typeface="Arial"/>
              </a:endParaRPr>
            </a:p>
          </p:txBody>
        </p:sp>
      </p:grpSp>
      <p:sp>
        <p:nvSpPr>
          <p:cNvPr id="290" name="Rounded Rectangle 1"/>
          <p:cNvSpPr/>
          <p:nvPr/>
        </p:nvSpPr>
        <p:spPr>
          <a:xfrm>
            <a:off x="180000" y="975240"/>
            <a:ext cx="4320000" cy="1904760"/>
          </a:xfrm>
          <a:prstGeom prst="roundRect">
            <a:avLst>
              <a:gd name="adj" fmla="val 32702"/>
            </a:avLst>
          </a:prstGeom>
          <a:solidFill>
            <a:schemeClr val="bg1"/>
          </a:solidFill>
          <a:ln w="38100">
            <a:solidFill>
              <a:srgbClr val="2A81C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91" name="Rounded Rectangle 4"/>
          <p:cNvSpPr/>
          <p:nvPr/>
        </p:nvSpPr>
        <p:spPr>
          <a:xfrm>
            <a:off x="180000" y="3060000"/>
            <a:ext cx="4320000" cy="1980000"/>
          </a:xfrm>
          <a:prstGeom prst="roundRect">
            <a:avLst>
              <a:gd name="adj" fmla="val 32702"/>
            </a:avLst>
          </a:prstGeom>
          <a:solidFill>
            <a:schemeClr val="bg1"/>
          </a:solidFill>
          <a:ln w="38100">
            <a:solidFill>
              <a:srgbClr val="2A81C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92" name="Rectangle 291"/>
          <p:cNvSpPr/>
          <p:nvPr/>
        </p:nvSpPr>
        <p:spPr>
          <a:xfrm>
            <a:off x="540000" y="1080000"/>
            <a:ext cx="3780000" cy="1800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200" b="1" strike="noStrike" spc="-1">
                <a:latin typeface="Arial"/>
              </a:rPr>
              <a:t>United Nations Sustainable Development Goals (SDGs) encompass 17 global goals, which promote equality, well-being, and environmental sustainability until 2030 (United Nations, 2025).</a:t>
            </a:r>
          </a:p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200" b="1" strike="noStrike" spc="-1">
                <a:latin typeface="Arial"/>
              </a:rPr>
              <a:t>SDG 3 – Good Health and Well-being concentrates on achieving a healthy life and promotes well-being for all age groups (UN, 2025).</a:t>
            </a:r>
          </a:p>
        </p:txBody>
      </p:sp>
      <p:sp>
        <p:nvSpPr>
          <p:cNvPr id="293" name="Rectangle 292"/>
          <p:cNvSpPr/>
          <p:nvPr/>
        </p:nvSpPr>
        <p:spPr>
          <a:xfrm>
            <a:off x="540000" y="3187440"/>
            <a:ext cx="3780000" cy="167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200" b="1" strike="noStrike" spc="-1">
                <a:latin typeface="Arial"/>
              </a:rPr>
              <a:t>It includes targets, such as:  reducing maternal and child mortality, addressing communicable and non-communicable diseases, and strengthening mental health by preventing and providing universal access to care (United Nations, 2025).</a:t>
            </a:r>
          </a:p>
          <a:p>
            <a:pPr marL="216000" indent="-216000" algn="just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200" b="1" strike="noStrike" spc="-1">
                <a:latin typeface="Arial"/>
              </a:rPr>
              <a:t>Active 10 supports SDG 3 by fostering community health outcomes.</a:t>
            </a:r>
          </a:p>
        </p:txBody>
      </p:sp>
      <p:pic>
        <p:nvPicPr>
          <p:cNvPr id="294" name="Picture 293"/>
          <p:cNvPicPr/>
          <p:nvPr/>
        </p:nvPicPr>
        <p:blipFill>
          <a:blip r:embed="rId3"/>
          <a:stretch/>
        </p:blipFill>
        <p:spPr>
          <a:xfrm>
            <a:off x="4680000" y="900000"/>
            <a:ext cx="4320000" cy="3372480"/>
          </a:xfrm>
          <a:prstGeom prst="rect">
            <a:avLst/>
          </a:prstGeom>
          <a:ln w="0">
            <a:noFill/>
          </a:ln>
        </p:spPr>
      </p:pic>
      <p:sp>
        <p:nvSpPr>
          <p:cNvPr id="295" name="TextBox 294"/>
          <p:cNvSpPr txBox="1"/>
          <p:nvPr/>
        </p:nvSpPr>
        <p:spPr>
          <a:xfrm>
            <a:off x="5760000" y="4320000"/>
            <a:ext cx="2520000" cy="2458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GB" sz="1100" b="0" i="1" strike="noStrike" spc="-1">
                <a:latin typeface="Arial"/>
              </a:rPr>
              <a:t>Source:United Nations (2025)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marL="216000" indent="0">
              <a:lnSpc>
                <a:spcPct val="150000"/>
              </a:lnSpc>
              <a:buNone/>
              <a:tabLst>
                <a:tab pos="0" algn="l"/>
              </a:tabLst>
            </a:pPr>
            <a:r>
              <a:rPr lang="zxx" sz="22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Influential Theories and Models</a:t>
            </a:r>
            <a:endParaRPr lang="en-GB" sz="2200" b="0" strike="noStrike" spc="-1">
              <a:latin typeface="Arial"/>
            </a:endParaRPr>
          </a:p>
        </p:txBody>
      </p:sp>
      <p:grpSp>
        <p:nvGrpSpPr>
          <p:cNvPr id="297" name="Group 8"/>
          <p:cNvGrpSpPr/>
          <p:nvPr/>
        </p:nvGrpSpPr>
        <p:grpSpPr>
          <a:xfrm>
            <a:off x="180360" y="1146960"/>
            <a:ext cx="3959640" cy="1193040"/>
            <a:chOff x="180360" y="1146960"/>
            <a:chExt cx="3959640" cy="1193040"/>
          </a:xfrm>
        </p:grpSpPr>
        <p:sp>
          <p:nvSpPr>
            <p:cNvPr id="298" name="TextBox 9"/>
            <p:cNvSpPr/>
            <p:nvPr/>
          </p:nvSpPr>
          <p:spPr>
            <a:xfrm>
              <a:off x="180360" y="1146960"/>
              <a:ext cx="3959640" cy="3024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99" name="TextBox 10"/>
            <p:cNvSpPr/>
            <p:nvPr/>
          </p:nvSpPr>
          <p:spPr>
            <a:xfrm>
              <a:off x="180360" y="1397880"/>
              <a:ext cx="3959640" cy="9421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 </a:t>
              </a: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Health behaviour model of health explains why people engage in specific activities or why avoid them (Alyafei and Easton-Carr, 2024)</a:t>
              </a:r>
              <a:endParaRPr lang="en-GB" sz="1400" b="1" strike="noStrike" spc="-1">
                <a:latin typeface="Arial"/>
              </a:endParaRPr>
            </a:p>
          </p:txBody>
        </p:sp>
      </p:grpSp>
      <p:grpSp>
        <p:nvGrpSpPr>
          <p:cNvPr id="300" name="Group 11"/>
          <p:cNvGrpSpPr/>
          <p:nvPr/>
        </p:nvGrpSpPr>
        <p:grpSpPr>
          <a:xfrm>
            <a:off x="180000" y="3555000"/>
            <a:ext cx="3600000" cy="1376280"/>
            <a:chOff x="180000" y="3555000"/>
            <a:chExt cx="3600000" cy="1376280"/>
          </a:xfrm>
        </p:grpSpPr>
        <p:sp>
          <p:nvSpPr>
            <p:cNvPr id="301" name="TextBox 12"/>
            <p:cNvSpPr/>
            <p:nvPr/>
          </p:nvSpPr>
          <p:spPr>
            <a:xfrm>
              <a:off x="180000" y="3555000"/>
              <a:ext cx="3600000" cy="3024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02" name="TextBox 13"/>
            <p:cNvSpPr/>
            <p:nvPr/>
          </p:nvSpPr>
          <p:spPr>
            <a:xfrm>
              <a:off x="180000" y="3805920"/>
              <a:ext cx="3600000" cy="11253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 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Ecological Models focuses on determinants at various levels, from the individual to policy, which influence behaviour (McLeroy </a:t>
              </a:r>
              <a:r>
                <a:rPr lang="zxx" sz="1400" b="1" i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et al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., 1988).</a:t>
              </a:r>
              <a:endParaRPr lang="en-GB" sz="1400" b="0" strike="noStrike" spc="-1"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lang="en-GB" sz="1200" b="0" strike="noStrike" spc="-1">
                <a:latin typeface="Arial"/>
              </a:endParaRPr>
            </a:p>
          </p:txBody>
        </p:sp>
      </p:grpSp>
      <p:grpSp>
        <p:nvGrpSpPr>
          <p:cNvPr id="303" name="Group 14"/>
          <p:cNvGrpSpPr/>
          <p:nvPr/>
        </p:nvGrpSpPr>
        <p:grpSpPr>
          <a:xfrm>
            <a:off x="180360" y="2406960"/>
            <a:ext cx="3959640" cy="1193040"/>
            <a:chOff x="180360" y="2406960"/>
            <a:chExt cx="3959640" cy="1193040"/>
          </a:xfrm>
        </p:grpSpPr>
        <p:sp>
          <p:nvSpPr>
            <p:cNvPr id="304" name="TextBox 15"/>
            <p:cNvSpPr/>
            <p:nvPr/>
          </p:nvSpPr>
          <p:spPr>
            <a:xfrm>
              <a:off x="180360" y="2406960"/>
              <a:ext cx="3959640" cy="3024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05" name="TextBox 16"/>
            <p:cNvSpPr/>
            <p:nvPr/>
          </p:nvSpPr>
          <p:spPr>
            <a:xfrm>
              <a:off x="180360" y="2657880"/>
              <a:ext cx="3959640" cy="9421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The Biopsychosocial Model regards health as a result of biological, psychological, and social determinants (Engel, 1977).</a:t>
              </a:r>
              <a:endParaRPr lang="en-GB" sz="1400" b="1" strike="noStrike" spc="-1">
                <a:latin typeface="Arial"/>
              </a:endParaRPr>
            </a:p>
          </p:txBody>
        </p:sp>
      </p:grpSp>
      <p:grpSp>
        <p:nvGrpSpPr>
          <p:cNvPr id="306" name="Group 17"/>
          <p:cNvGrpSpPr/>
          <p:nvPr/>
        </p:nvGrpSpPr>
        <p:grpSpPr>
          <a:xfrm>
            <a:off x="4756320" y="3666960"/>
            <a:ext cx="4243680" cy="1193040"/>
            <a:chOff x="4756320" y="3666960"/>
            <a:chExt cx="4243680" cy="1193040"/>
          </a:xfrm>
        </p:grpSpPr>
        <p:sp>
          <p:nvSpPr>
            <p:cNvPr id="307" name="TextBox 18"/>
            <p:cNvSpPr/>
            <p:nvPr/>
          </p:nvSpPr>
          <p:spPr>
            <a:xfrm>
              <a:off x="4756320" y="3666960"/>
              <a:ext cx="4243680" cy="3024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08" name="TextBox 19"/>
            <p:cNvSpPr/>
            <p:nvPr/>
          </p:nvSpPr>
          <p:spPr>
            <a:xfrm>
              <a:off x="4756320" y="3917880"/>
              <a:ext cx="4243680" cy="9421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 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By combining these two models, a comprehensive framework is provided to analyse the impact of the Active 10 approach on public health behaviours.</a:t>
              </a:r>
              <a:endParaRPr lang="en-GB" sz="1400" b="1" strike="noStrike" spc="-1">
                <a:latin typeface="Arial"/>
              </a:endParaRPr>
            </a:p>
          </p:txBody>
        </p:sp>
      </p:grpSp>
      <p:pic>
        <p:nvPicPr>
          <p:cNvPr id="309" name="Picture 308"/>
          <p:cNvPicPr/>
          <p:nvPr/>
        </p:nvPicPr>
        <p:blipFill>
          <a:blip r:embed="rId3"/>
          <a:stretch/>
        </p:blipFill>
        <p:spPr>
          <a:xfrm>
            <a:off x="6656400" y="1080000"/>
            <a:ext cx="2487600" cy="2265120"/>
          </a:xfrm>
          <a:prstGeom prst="rect">
            <a:avLst/>
          </a:prstGeom>
          <a:ln w="0">
            <a:noFill/>
          </a:ln>
        </p:spPr>
      </p:pic>
      <p:sp>
        <p:nvSpPr>
          <p:cNvPr id="310" name="TextBox 309"/>
          <p:cNvSpPr txBox="1"/>
          <p:nvPr/>
        </p:nvSpPr>
        <p:spPr>
          <a:xfrm>
            <a:off x="6840000" y="3534120"/>
            <a:ext cx="2340000" cy="2458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GB" sz="1100" b="0" i="1" strike="noStrike" spc="-1">
                <a:latin typeface="Arial"/>
              </a:rPr>
              <a:t>   Source:Social Work Portal (n.d.)</a:t>
            </a:r>
          </a:p>
        </p:txBody>
      </p:sp>
      <p:pic>
        <p:nvPicPr>
          <p:cNvPr id="311" name="Picture 310"/>
          <p:cNvPicPr/>
          <p:nvPr/>
        </p:nvPicPr>
        <p:blipFill>
          <a:blip r:embed="rId4"/>
          <a:stretch/>
        </p:blipFill>
        <p:spPr>
          <a:xfrm>
            <a:off x="3780000" y="1063800"/>
            <a:ext cx="2768040" cy="2356200"/>
          </a:xfrm>
          <a:prstGeom prst="rect">
            <a:avLst/>
          </a:prstGeom>
          <a:ln w="0">
            <a:noFill/>
          </a:ln>
        </p:spPr>
      </p:pic>
      <p:sp>
        <p:nvSpPr>
          <p:cNvPr id="312" name="TextBox 311"/>
          <p:cNvSpPr txBox="1"/>
          <p:nvPr/>
        </p:nvSpPr>
        <p:spPr>
          <a:xfrm>
            <a:off x="3960000" y="3534120"/>
            <a:ext cx="2520000" cy="4014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GB" sz="1100" b="0" i="1" strike="noStrike" spc="-1">
                <a:latin typeface="Arial"/>
              </a:rPr>
              <a:t>   Source:National Academies (2015)</a:t>
            </a:r>
          </a:p>
        </p:txBody>
      </p:sp>
      <p:sp>
        <p:nvSpPr>
          <p:cNvPr id="313" name="TextBox 312"/>
          <p:cNvSpPr txBox="1"/>
          <p:nvPr/>
        </p:nvSpPr>
        <p:spPr>
          <a:xfrm>
            <a:off x="3960000" y="900000"/>
            <a:ext cx="2340000" cy="2458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GB" sz="1100" b="1" i="1" strike="noStrike" spc="-1">
                <a:latin typeface="Arial"/>
              </a:rPr>
              <a:t>             Ecological Model</a:t>
            </a:r>
          </a:p>
        </p:txBody>
      </p:sp>
      <p:sp>
        <p:nvSpPr>
          <p:cNvPr id="314" name="TextBox 313"/>
          <p:cNvSpPr txBox="1"/>
          <p:nvPr/>
        </p:nvSpPr>
        <p:spPr>
          <a:xfrm>
            <a:off x="6660000" y="883800"/>
            <a:ext cx="2340000" cy="2458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GB" sz="1100" b="1" i="1" strike="noStrike" spc="-1">
                <a:latin typeface="Arial"/>
              </a:rPr>
              <a:t>         Biopsychosocial Model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5" name="Group 2"/>
          <p:cNvGrpSpPr/>
          <p:nvPr/>
        </p:nvGrpSpPr>
        <p:grpSpPr>
          <a:xfrm>
            <a:off x="2163960" y="987480"/>
            <a:ext cx="6655680" cy="3743640"/>
            <a:chOff x="2163960" y="987480"/>
            <a:chExt cx="6655680" cy="3743640"/>
          </a:xfrm>
        </p:grpSpPr>
        <p:sp>
          <p:nvSpPr>
            <p:cNvPr id="316" name="Rounded Rectangle 9"/>
            <p:cNvSpPr/>
            <p:nvPr/>
          </p:nvSpPr>
          <p:spPr>
            <a:xfrm>
              <a:off x="2163960" y="987480"/>
              <a:ext cx="6655680" cy="3743640"/>
            </a:xfrm>
            <a:prstGeom prst="roundRect">
              <a:avLst>
                <a:gd name="adj" fmla="val 10472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17" name="Rounded Rectangle 11"/>
            <p:cNvSpPr/>
            <p:nvPr/>
          </p:nvSpPr>
          <p:spPr>
            <a:xfrm>
              <a:off x="2343240" y="1059480"/>
              <a:ext cx="6292080" cy="3600360"/>
            </a:xfrm>
            <a:prstGeom prst="roundRect">
              <a:avLst>
                <a:gd name="adj" fmla="val 939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18" name="PlaceHolder 1"/>
          <p:cNvSpPr>
            <a:spLocks noGrp="1"/>
          </p:cNvSpPr>
          <p:nvPr>
            <p:ph type="title"/>
          </p:nvPr>
        </p:nvSpPr>
        <p:spPr>
          <a:xfrm>
            <a:off x="1619640" y="0"/>
            <a:ext cx="7523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zxx" sz="36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Biopsychosocial Model</a:t>
            </a:r>
            <a:endParaRPr lang="en-GB" sz="3600" b="0" strike="noStrike" spc="-1">
              <a:latin typeface="Arial"/>
            </a:endParaRPr>
          </a:p>
        </p:txBody>
      </p:sp>
      <p:grpSp>
        <p:nvGrpSpPr>
          <p:cNvPr id="319" name="Group 3"/>
          <p:cNvGrpSpPr/>
          <p:nvPr/>
        </p:nvGrpSpPr>
        <p:grpSpPr>
          <a:xfrm>
            <a:off x="2520000" y="1304640"/>
            <a:ext cx="6086160" cy="2770920"/>
            <a:chOff x="2520000" y="1304640"/>
            <a:chExt cx="6086160" cy="2770920"/>
          </a:xfrm>
        </p:grpSpPr>
        <p:sp>
          <p:nvSpPr>
            <p:cNvPr id="320" name="TextBox 1"/>
            <p:cNvSpPr/>
            <p:nvPr/>
          </p:nvSpPr>
          <p:spPr>
            <a:xfrm>
              <a:off x="2520000" y="1623240"/>
              <a:ext cx="6086160" cy="245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marL="216000" indent="-216000" algn="just">
                <a:lnSpc>
                  <a:spcPct val="115000"/>
                </a:lnSpc>
                <a:buClr>
                  <a:srgbClr val="404040"/>
                </a:buClr>
                <a:buFont typeface="Symbol"/>
                <a:buChar char=""/>
              </a:pPr>
              <a:r>
                <a:rPr lang="zxx" sz="15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First developed by George Engel (1977), this model combines the biological, psychological, and social dimensions of health.</a:t>
              </a:r>
              <a:endParaRPr lang="en-GB" sz="1500" b="1" strike="noStrike" spc="-1">
                <a:latin typeface="Arial"/>
              </a:endParaRPr>
            </a:p>
            <a:p>
              <a:pPr marL="216000" indent="-216000" algn="just">
                <a:lnSpc>
                  <a:spcPct val="115000"/>
                </a:lnSpc>
                <a:buClr>
                  <a:srgbClr val="404040"/>
                </a:buClr>
                <a:buFont typeface="Symbol"/>
                <a:buChar char=""/>
              </a:pPr>
              <a:r>
                <a:rPr lang="zxx" sz="15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Active 10 considers the biological aspects (improving cardiovascular health), the psychological aspects (reducing stress and improving mood), and also the social aspects (community support and shared activities).</a:t>
              </a:r>
              <a:endParaRPr lang="en-GB" sz="1500" b="1" strike="noStrike" spc="-1">
                <a:latin typeface="Arial"/>
              </a:endParaRPr>
            </a:p>
            <a:p>
              <a:pPr marL="216000" indent="-216000" algn="just">
                <a:lnSpc>
                  <a:spcPct val="115000"/>
                </a:lnSpc>
                <a:buClr>
                  <a:srgbClr val="404040"/>
                </a:buClr>
                <a:buFont typeface="Symbol"/>
                <a:buChar char=""/>
              </a:pPr>
              <a:r>
                <a:rPr lang="zxx" sz="15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This demonstrates how simple behavioural interventions can improve mental and physical health at the same time (NHS England, 2023).</a:t>
              </a:r>
              <a:endParaRPr lang="en-GB" sz="1500" b="1" strike="noStrike" spc="-1">
                <a:latin typeface="Arial"/>
              </a:endParaRPr>
            </a:p>
          </p:txBody>
        </p:sp>
        <p:sp>
          <p:nvSpPr>
            <p:cNvPr id="321" name="TextBox 2"/>
            <p:cNvSpPr/>
            <p:nvPr/>
          </p:nvSpPr>
          <p:spPr>
            <a:xfrm>
              <a:off x="2520000" y="1304640"/>
              <a:ext cx="5006160" cy="2718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322" name="Picture 321"/>
          <p:cNvPicPr/>
          <p:nvPr/>
        </p:nvPicPr>
        <p:blipFill>
          <a:blip r:embed="rId2"/>
          <a:stretch/>
        </p:blipFill>
        <p:spPr>
          <a:xfrm>
            <a:off x="0" y="1620000"/>
            <a:ext cx="2163960" cy="1935720"/>
          </a:xfrm>
          <a:prstGeom prst="rect">
            <a:avLst/>
          </a:prstGeom>
          <a:ln w="0">
            <a:noFill/>
          </a:ln>
        </p:spPr>
      </p:pic>
      <p:sp>
        <p:nvSpPr>
          <p:cNvPr id="323" name="TextBox 322"/>
          <p:cNvSpPr txBox="1"/>
          <p:nvPr/>
        </p:nvSpPr>
        <p:spPr>
          <a:xfrm>
            <a:off x="0" y="3600000"/>
            <a:ext cx="2340000" cy="2458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en-GB" sz="1000" b="0" i="1" strike="noStrike" spc="-1">
                <a:latin typeface="Arial"/>
              </a:rPr>
              <a:t>Source:Washington University (2021)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zxx" sz="32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Ecological Model</a:t>
            </a:r>
            <a:endParaRPr lang="en-GB" sz="3200" b="0" strike="noStrike" spc="-1">
              <a:latin typeface="Arial"/>
            </a:endParaRPr>
          </a:p>
        </p:txBody>
      </p:sp>
      <p:grpSp>
        <p:nvGrpSpPr>
          <p:cNvPr id="325" name="Group 21"/>
          <p:cNvGrpSpPr/>
          <p:nvPr/>
        </p:nvGrpSpPr>
        <p:grpSpPr>
          <a:xfrm>
            <a:off x="180000" y="1080000"/>
            <a:ext cx="5969160" cy="1557360"/>
            <a:chOff x="180000" y="1080000"/>
            <a:chExt cx="5969160" cy="1557360"/>
          </a:xfrm>
        </p:grpSpPr>
        <p:sp>
          <p:nvSpPr>
            <p:cNvPr id="326" name="TextBox 22"/>
            <p:cNvSpPr/>
            <p:nvPr/>
          </p:nvSpPr>
          <p:spPr>
            <a:xfrm>
              <a:off x="180000" y="1080000"/>
              <a:ext cx="5969160" cy="3024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27" name="TextBox 23"/>
            <p:cNvSpPr/>
            <p:nvPr/>
          </p:nvSpPr>
          <p:spPr>
            <a:xfrm>
              <a:off x="180000" y="1330920"/>
              <a:ext cx="5969160" cy="13064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6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Get a modern PowerPoint  Presentation that is beautEcological model (McLeroy </a:t>
              </a:r>
              <a:r>
                <a:rPr lang="zxx" sz="1600" b="1" i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et al</a:t>
              </a:r>
              <a:r>
                <a:rPr lang="zxx" sz="16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., 1988) shows how individual behaviours are modeled by their interpersonal environment, community, and politics.</a:t>
              </a:r>
              <a:endParaRPr lang="en-GB" sz="1600" b="1" strike="noStrike" spc="-1">
                <a:latin typeface="Arial"/>
              </a:endParaRPr>
            </a:p>
            <a:p>
              <a:pPr>
                <a:lnSpc>
                  <a:spcPct val="100000"/>
                </a:lnSpc>
              </a:pPr>
              <a:endParaRPr lang="en-GB" sz="1600" b="1" strike="noStrike" spc="-1">
                <a:latin typeface="Arial"/>
              </a:endParaRPr>
            </a:p>
          </p:txBody>
        </p:sp>
      </p:grpSp>
      <p:grpSp>
        <p:nvGrpSpPr>
          <p:cNvPr id="328" name="Group 27"/>
          <p:cNvGrpSpPr/>
          <p:nvPr/>
        </p:nvGrpSpPr>
        <p:grpSpPr>
          <a:xfrm>
            <a:off x="180000" y="2638080"/>
            <a:ext cx="5429160" cy="1070640"/>
            <a:chOff x="180000" y="2638080"/>
            <a:chExt cx="5429160" cy="1070640"/>
          </a:xfrm>
        </p:grpSpPr>
        <p:sp>
          <p:nvSpPr>
            <p:cNvPr id="329" name="TextBox 28"/>
            <p:cNvSpPr/>
            <p:nvPr/>
          </p:nvSpPr>
          <p:spPr>
            <a:xfrm>
              <a:off x="180000" y="2638080"/>
              <a:ext cx="5429160" cy="3024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30" name="TextBox 29"/>
            <p:cNvSpPr/>
            <p:nvPr/>
          </p:nvSpPr>
          <p:spPr>
            <a:xfrm>
              <a:off x="180000" y="2889000"/>
              <a:ext cx="5429160" cy="8197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6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Active 10 promotes environmental support to walk through urban landscape, green areas, and digital tools (Yerrakalva </a:t>
              </a:r>
              <a:r>
                <a:rPr lang="zxx" sz="1600" b="1" i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et al</a:t>
              </a:r>
              <a:r>
                <a:rPr lang="zxx" sz="16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., 2025).</a:t>
              </a:r>
              <a:endParaRPr lang="en-GB" sz="1600" b="1" strike="noStrike" spc="-1">
                <a:latin typeface="Arial"/>
              </a:endParaRPr>
            </a:p>
          </p:txBody>
        </p:sp>
      </p:grpSp>
      <p:grpSp>
        <p:nvGrpSpPr>
          <p:cNvPr id="331" name="Group 35"/>
          <p:cNvGrpSpPr/>
          <p:nvPr/>
        </p:nvGrpSpPr>
        <p:grpSpPr>
          <a:xfrm>
            <a:off x="180000" y="3788640"/>
            <a:ext cx="7379640" cy="1070640"/>
            <a:chOff x="180000" y="3788640"/>
            <a:chExt cx="7379640" cy="1070640"/>
          </a:xfrm>
        </p:grpSpPr>
        <p:sp>
          <p:nvSpPr>
            <p:cNvPr id="332" name="TextBox 36"/>
            <p:cNvSpPr/>
            <p:nvPr/>
          </p:nvSpPr>
          <p:spPr>
            <a:xfrm>
              <a:off x="180000" y="3788640"/>
              <a:ext cx="7379640" cy="3024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33" name="TextBox 37"/>
            <p:cNvSpPr/>
            <p:nvPr/>
          </p:nvSpPr>
          <p:spPr>
            <a:xfrm>
              <a:off x="180000" y="4039560"/>
              <a:ext cx="7379640" cy="8197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6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It connects the personal motivation with public infrastructure and political support, mirroring the sustainable goals that promotes urban health (WHO, 2022).</a:t>
              </a:r>
              <a:endParaRPr lang="en-GB" sz="1600" b="1" strike="noStrike" spc="-1">
                <a:latin typeface="Arial"/>
              </a:endParaRPr>
            </a:p>
          </p:txBody>
        </p:sp>
      </p:grpSp>
      <p:pic>
        <p:nvPicPr>
          <p:cNvPr id="334" name="Picture 333"/>
          <p:cNvPicPr/>
          <p:nvPr/>
        </p:nvPicPr>
        <p:blipFill>
          <a:blip r:embed="rId3"/>
          <a:stretch/>
        </p:blipFill>
        <p:spPr>
          <a:xfrm>
            <a:off x="6149520" y="1268280"/>
            <a:ext cx="2850120" cy="2151360"/>
          </a:xfrm>
          <a:prstGeom prst="rect">
            <a:avLst/>
          </a:prstGeom>
          <a:ln w="0">
            <a:noFill/>
          </a:ln>
        </p:spPr>
      </p:pic>
      <p:sp>
        <p:nvSpPr>
          <p:cNvPr id="335" name="Rectangle 334"/>
          <p:cNvSpPr/>
          <p:nvPr/>
        </p:nvSpPr>
        <p:spPr>
          <a:xfrm>
            <a:off x="6660000" y="3420000"/>
            <a:ext cx="1799640" cy="231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000" b="1" strike="noStrike" spc="-1">
                <a:latin typeface="Arial"/>
              </a:rPr>
              <a:t>  Source: Edusights (n.d.)</a:t>
            </a:r>
            <a:endParaRPr lang="en-GB" sz="10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marL="216000" indent="0">
              <a:lnSpc>
                <a:spcPct val="150000"/>
              </a:lnSpc>
              <a:buNone/>
              <a:tabLst>
                <a:tab pos="0" algn="l"/>
              </a:tabLst>
            </a:pPr>
            <a:r>
              <a:rPr lang="zxx" sz="26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Key UK Policies and Governance</a:t>
            </a:r>
            <a:endParaRPr lang="en-GB" sz="2600" b="0" strike="noStrike" spc="-1">
              <a:latin typeface="Arial"/>
            </a:endParaRPr>
          </a:p>
        </p:txBody>
      </p:sp>
      <p:grpSp>
        <p:nvGrpSpPr>
          <p:cNvPr id="337" name="Group 15"/>
          <p:cNvGrpSpPr/>
          <p:nvPr/>
        </p:nvGrpSpPr>
        <p:grpSpPr>
          <a:xfrm>
            <a:off x="825480" y="1599480"/>
            <a:ext cx="1749960" cy="506160"/>
            <a:chOff x="825480" y="1599480"/>
            <a:chExt cx="1749960" cy="506160"/>
          </a:xfrm>
        </p:grpSpPr>
        <p:sp>
          <p:nvSpPr>
            <p:cNvPr id="338" name="TextBox 4"/>
            <p:cNvSpPr/>
            <p:nvPr/>
          </p:nvSpPr>
          <p:spPr>
            <a:xfrm>
              <a:off x="829800" y="1833480"/>
              <a:ext cx="1745640" cy="272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marL="171360" indent="-171360">
                <a:lnSpc>
                  <a:spcPct val="100000"/>
                </a:lnSpc>
                <a:buClr>
                  <a:srgbClr val="FFFFFF"/>
                </a:buClr>
                <a:buFont typeface="Wingdings" charset="2"/>
                <a:buChar char=""/>
              </a:pPr>
              <a:r>
                <a:rPr lang="en-US" sz="1200" b="0" strike="noStrike" spc="-1">
                  <a:solidFill>
                    <a:srgbClr val="FFFFFF"/>
                  </a:solidFill>
                  <a:latin typeface="Arial"/>
                  <a:ea typeface="Arial Unicode MS"/>
                </a:rPr>
                <a:t>Simple PowerPoint</a:t>
              </a:r>
              <a:endParaRPr lang="en-GB" sz="1200" b="0" strike="noStrike" spc="-1">
                <a:latin typeface="Arial"/>
              </a:endParaRPr>
            </a:p>
          </p:txBody>
        </p:sp>
        <p:sp>
          <p:nvSpPr>
            <p:cNvPr id="339" name="TextBox 5"/>
            <p:cNvSpPr/>
            <p:nvPr/>
          </p:nvSpPr>
          <p:spPr>
            <a:xfrm>
              <a:off x="825480" y="1599480"/>
              <a:ext cx="1749960" cy="272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200" b="1" strike="noStrike" spc="-1">
                  <a:solidFill>
                    <a:srgbClr val="FFFFFF"/>
                  </a:solidFill>
                  <a:latin typeface="Arial"/>
                  <a:ea typeface="Arial Unicode MS"/>
                </a:rPr>
                <a:t>Your Text Here</a:t>
              </a:r>
              <a:endParaRPr lang="en-GB" sz="1200" b="0" strike="noStrike" spc="-1">
                <a:latin typeface="Arial"/>
              </a:endParaRPr>
            </a:p>
          </p:txBody>
        </p:sp>
      </p:grpSp>
      <p:grpSp>
        <p:nvGrpSpPr>
          <p:cNvPr id="340" name="Group 16"/>
          <p:cNvGrpSpPr/>
          <p:nvPr/>
        </p:nvGrpSpPr>
        <p:grpSpPr>
          <a:xfrm>
            <a:off x="6394320" y="1599480"/>
            <a:ext cx="1749960" cy="506160"/>
            <a:chOff x="6394320" y="1599480"/>
            <a:chExt cx="1749960" cy="506160"/>
          </a:xfrm>
        </p:grpSpPr>
        <p:sp>
          <p:nvSpPr>
            <p:cNvPr id="341" name="TextBox 7"/>
            <p:cNvSpPr/>
            <p:nvPr/>
          </p:nvSpPr>
          <p:spPr>
            <a:xfrm>
              <a:off x="6398280" y="1833480"/>
              <a:ext cx="1745640" cy="272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marL="171360" indent="-171360">
                <a:lnSpc>
                  <a:spcPct val="100000"/>
                </a:lnSpc>
                <a:buClr>
                  <a:srgbClr val="FFFFFF"/>
                </a:buClr>
                <a:buFont typeface="Wingdings" charset="2"/>
                <a:buChar char=""/>
              </a:pPr>
              <a:r>
                <a:rPr lang="en-US" sz="1200" b="0" strike="noStrike" spc="-1">
                  <a:solidFill>
                    <a:srgbClr val="FFFFFF"/>
                  </a:solidFill>
                  <a:latin typeface="Arial"/>
                  <a:ea typeface="Arial Unicode MS"/>
                </a:rPr>
                <a:t>Simple PowerPoint</a:t>
              </a:r>
              <a:endParaRPr lang="en-GB" sz="1200" b="0" strike="noStrike" spc="-1">
                <a:latin typeface="Arial"/>
              </a:endParaRPr>
            </a:p>
          </p:txBody>
        </p:sp>
        <p:sp>
          <p:nvSpPr>
            <p:cNvPr id="342" name="TextBox 17"/>
            <p:cNvSpPr/>
            <p:nvPr/>
          </p:nvSpPr>
          <p:spPr>
            <a:xfrm>
              <a:off x="6394320" y="1599480"/>
              <a:ext cx="1749960" cy="272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200" b="1" strike="noStrike" spc="-1">
                  <a:solidFill>
                    <a:srgbClr val="FFFFFF"/>
                  </a:solidFill>
                  <a:latin typeface="Arial"/>
                  <a:ea typeface="Arial Unicode MS"/>
                </a:rPr>
                <a:t>Your Text Here</a:t>
              </a:r>
              <a:endParaRPr lang="en-GB" sz="1200" b="0" strike="noStrike" spc="-1">
                <a:latin typeface="Arial"/>
              </a:endParaRPr>
            </a:p>
          </p:txBody>
        </p:sp>
      </p:grpSp>
      <p:sp>
        <p:nvSpPr>
          <p:cNvPr id="343" name="Rounded Rectangle 22"/>
          <p:cNvSpPr/>
          <p:nvPr/>
        </p:nvSpPr>
        <p:spPr>
          <a:xfrm>
            <a:off x="360360" y="1440000"/>
            <a:ext cx="3419640" cy="1139400"/>
          </a:xfrm>
          <a:prstGeom prst="roundRect">
            <a:avLst>
              <a:gd name="adj" fmla="val 32702"/>
            </a:avLst>
          </a:prstGeom>
          <a:solidFill>
            <a:schemeClr val="bg1"/>
          </a:solidFill>
          <a:ln w="38100">
            <a:solidFill>
              <a:srgbClr val="2A81C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44" name="Rounded Rectangle 23"/>
          <p:cNvSpPr/>
          <p:nvPr/>
        </p:nvSpPr>
        <p:spPr>
          <a:xfrm>
            <a:off x="4680000" y="1440000"/>
            <a:ext cx="3239640" cy="1139400"/>
          </a:xfrm>
          <a:prstGeom prst="roundRect">
            <a:avLst>
              <a:gd name="adj" fmla="val 32702"/>
            </a:avLst>
          </a:prstGeom>
          <a:solidFill>
            <a:schemeClr val="bg1"/>
          </a:solidFill>
          <a:ln w="38100">
            <a:solidFill>
              <a:srgbClr val="2A81C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45" name="Rounded Rectangle 24"/>
          <p:cNvSpPr/>
          <p:nvPr/>
        </p:nvSpPr>
        <p:spPr>
          <a:xfrm>
            <a:off x="360000" y="3720240"/>
            <a:ext cx="3419640" cy="1139400"/>
          </a:xfrm>
          <a:prstGeom prst="roundRect">
            <a:avLst>
              <a:gd name="adj" fmla="val 32702"/>
            </a:avLst>
          </a:prstGeom>
          <a:solidFill>
            <a:schemeClr val="bg1"/>
          </a:solidFill>
          <a:ln w="38100">
            <a:solidFill>
              <a:srgbClr val="2A81C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46" name="Rounded Rectangle 26"/>
          <p:cNvSpPr/>
          <p:nvPr/>
        </p:nvSpPr>
        <p:spPr>
          <a:xfrm>
            <a:off x="4680000" y="3776760"/>
            <a:ext cx="3419640" cy="1139400"/>
          </a:xfrm>
          <a:prstGeom prst="roundRect">
            <a:avLst>
              <a:gd name="adj" fmla="val 32702"/>
            </a:avLst>
          </a:prstGeom>
          <a:solidFill>
            <a:schemeClr val="bg1"/>
          </a:solidFill>
          <a:ln w="38100">
            <a:solidFill>
              <a:srgbClr val="2A81C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47" name="Rectangle 346"/>
          <p:cNvSpPr/>
          <p:nvPr/>
        </p:nvSpPr>
        <p:spPr>
          <a:xfrm>
            <a:off x="572040" y="1653840"/>
            <a:ext cx="3059640" cy="943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200" b="1" strike="noStrike" spc="-1">
                <a:latin typeface="Arial"/>
              </a:rPr>
              <a:t>Marmot Review (2010, 2020) focuses on social determinants of health (education, housing, incomes).</a:t>
            </a:r>
          </a:p>
        </p:txBody>
      </p:sp>
      <p:sp>
        <p:nvSpPr>
          <p:cNvPr id="348" name="Rectangle 347"/>
          <p:cNvSpPr/>
          <p:nvPr/>
        </p:nvSpPr>
        <p:spPr>
          <a:xfrm>
            <a:off x="4821480" y="1620000"/>
            <a:ext cx="3098160" cy="77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200" b="1" strike="noStrike" spc="-1">
                <a:latin typeface="Arial"/>
              </a:rPr>
              <a:t>NHS Long-Term Plan (2019)  concentrates on prevention, timely intervention, and personalised care.</a:t>
            </a:r>
          </a:p>
        </p:txBody>
      </p:sp>
      <p:sp>
        <p:nvSpPr>
          <p:cNvPr id="349" name="Rectangle 348"/>
          <p:cNvSpPr/>
          <p:nvPr/>
        </p:nvSpPr>
        <p:spPr>
          <a:xfrm>
            <a:off x="4860000" y="3916440"/>
            <a:ext cx="3060000" cy="943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200" b="1" strike="noStrike" spc="-1">
                <a:latin typeface="Arial"/>
              </a:rPr>
              <a:t>NICE guidelines provides evidence-based recommendations on behaviour change and illness prevention (NICE, 2022).</a:t>
            </a:r>
          </a:p>
        </p:txBody>
      </p:sp>
      <p:sp>
        <p:nvSpPr>
          <p:cNvPr id="350" name="Rectangle 349"/>
          <p:cNvSpPr/>
          <p:nvPr/>
        </p:nvSpPr>
        <p:spPr>
          <a:xfrm>
            <a:off x="540000" y="3916440"/>
            <a:ext cx="3059640" cy="943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200" b="1" strike="noStrike" spc="-1">
                <a:latin typeface="Arial"/>
              </a:rPr>
              <a:t>Public Health Outcomes Framework (2019)  monitors activity levels and addresses inequalities.</a:t>
            </a:r>
          </a:p>
        </p:txBody>
      </p:sp>
      <p:pic>
        <p:nvPicPr>
          <p:cNvPr id="351" name="Picture 350"/>
          <p:cNvPicPr/>
          <p:nvPr/>
        </p:nvPicPr>
        <p:blipFill>
          <a:blip r:embed="rId2"/>
          <a:stretch/>
        </p:blipFill>
        <p:spPr>
          <a:xfrm>
            <a:off x="2519640" y="2880000"/>
            <a:ext cx="3600360" cy="48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marL="216000" indent="0">
              <a:lnSpc>
                <a:spcPct val="150000"/>
              </a:lnSpc>
              <a:buNone/>
              <a:tabLst>
                <a:tab pos="0" algn="l"/>
              </a:tabLst>
            </a:pPr>
            <a:r>
              <a:rPr lang="zxx" sz="22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Social Ideologies and Processes</a:t>
            </a:r>
            <a:endParaRPr lang="en-GB" sz="2200" b="0" strike="noStrike" spc="-1">
              <a:latin typeface="Arial"/>
            </a:endParaRPr>
          </a:p>
        </p:txBody>
      </p:sp>
      <p:grpSp>
        <p:nvGrpSpPr>
          <p:cNvPr id="353" name="Group 6"/>
          <p:cNvGrpSpPr/>
          <p:nvPr/>
        </p:nvGrpSpPr>
        <p:grpSpPr>
          <a:xfrm>
            <a:off x="360000" y="1440000"/>
            <a:ext cx="784440" cy="693000"/>
            <a:chOff x="360000" y="1440000"/>
            <a:chExt cx="784440" cy="693000"/>
          </a:xfrm>
        </p:grpSpPr>
        <p:sp>
          <p:nvSpPr>
            <p:cNvPr id="354" name="Oval 7"/>
            <p:cNvSpPr/>
            <p:nvPr/>
          </p:nvSpPr>
          <p:spPr>
            <a:xfrm>
              <a:off x="360000" y="1440000"/>
              <a:ext cx="684000" cy="693000"/>
            </a:xfrm>
            <a:prstGeom prst="ellipse">
              <a:avLst/>
            </a:prstGeom>
            <a:solidFill>
              <a:schemeClr val="accent1"/>
            </a:soli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55" name="Oval 8"/>
            <p:cNvSpPr/>
            <p:nvPr/>
          </p:nvSpPr>
          <p:spPr>
            <a:xfrm>
              <a:off x="476640" y="1451520"/>
              <a:ext cx="667800" cy="676800"/>
            </a:xfrm>
            <a:prstGeom prst="ellipse">
              <a:avLst/>
            </a:prstGeom>
            <a:gradFill rotWithShape="0">
              <a:gsLst>
                <a:gs pos="0">
                  <a:srgbClr val="DEDEDE"/>
                </a:gs>
                <a:gs pos="100000">
                  <a:srgbClr val="FFFFFF"/>
                </a:gs>
              </a:gsLst>
              <a:lin ang="8100000"/>
            </a:gradFill>
            <a:ln w="6350">
              <a:solidFill>
                <a:srgbClr val="FFFFFF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356" name="Group 1"/>
          <p:cNvGrpSpPr/>
          <p:nvPr/>
        </p:nvGrpSpPr>
        <p:grpSpPr>
          <a:xfrm>
            <a:off x="360000" y="3266640"/>
            <a:ext cx="784440" cy="693000"/>
            <a:chOff x="360000" y="3266640"/>
            <a:chExt cx="784440" cy="693000"/>
          </a:xfrm>
        </p:grpSpPr>
        <p:sp>
          <p:nvSpPr>
            <p:cNvPr id="357" name="Oval 1"/>
            <p:cNvSpPr/>
            <p:nvPr/>
          </p:nvSpPr>
          <p:spPr>
            <a:xfrm>
              <a:off x="360000" y="3266640"/>
              <a:ext cx="684000" cy="693000"/>
            </a:xfrm>
            <a:prstGeom prst="ellipse">
              <a:avLst/>
            </a:prstGeom>
            <a:solidFill>
              <a:schemeClr val="accent1"/>
            </a:soli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58" name="Oval 2"/>
            <p:cNvSpPr/>
            <p:nvPr/>
          </p:nvSpPr>
          <p:spPr>
            <a:xfrm>
              <a:off x="476640" y="3278160"/>
              <a:ext cx="667800" cy="676800"/>
            </a:xfrm>
            <a:prstGeom prst="ellipse">
              <a:avLst/>
            </a:prstGeom>
            <a:gradFill rotWithShape="0">
              <a:gsLst>
                <a:gs pos="0">
                  <a:srgbClr val="DEDEDE"/>
                </a:gs>
                <a:gs pos="100000">
                  <a:srgbClr val="FFFFFF"/>
                </a:gs>
              </a:gsLst>
              <a:lin ang="8100000"/>
            </a:gradFill>
            <a:ln w="6350">
              <a:solidFill>
                <a:srgbClr val="FFFFFF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359" name="Group 4"/>
          <p:cNvGrpSpPr/>
          <p:nvPr/>
        </p:nvGrpSpPr>
        <p:grpSpPr>
          <a:xfrm>
            <a:off x="2635200" y="2340000"/>
            <a:ext cx="784440" cy="693000"/>
            <a:chOff x="2635200" y="2340000"/>
            <a:chExt cx="784440" cy="693000"/>
          </a:xfrm>
        </p:grpSpPr>
        <p:sp>
          <p:nvSpPr>
            <p:cNvPr id="360" name="Oval 3"/>
            <p:cNvSpPr/>
            <p:nvPr/>
          </p:nvSpPr>
          <p:spPr>
            <a:xfrm>
              <a:off x="2635200" y="2340000"/>
              <a:ext cx="684000" cy="693000"/>
            </a:xfrm>
            <a:prstGeom prst="ellipse">
              <a:avLst/>
            </a:prstGeom>
            <a:solidFill>
              <a:schemeClr val="accent1"/>
            </a:soli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61" name="Oval 4"/>
            <p:cNvSpPr/>
            <p:nvPr/>
          </p:nvSpPr>
          <p:spPr>
            <a:xfrm>
              <a:off x="2751840" y="2351520"/>
              <a:ext cx="667800" cy="676800"/>
            </a:xfrm>
            <a:prstGeom prst="ellipse">
              <a:avLst/>
            </a:prstGeom>
            <a:gradFill rotWithShape="0">
              <a:gsLst>
                <a:gs pos="0">
                  <a:srgbClr val="DEDEDE"/>
                </a:gs>
                <a:gs pos="100000">
                  <a:srgbClr val="FFFFFF"/>
                </a:gs>
              </a:gsLst>
              <a:lin ang="8100000"/>
            </a:gradFill>
            <a:ln w="6350">
              <a:solidFill>
                <a:srgbClr val="FFFFFF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362" name="Group 13"/>
          <p:cNvGrpSpPr/>
          <p:nvPr/>
        </p:nvGrpSpPr>
        <p:grpSpPr>
          <a:xfrm>
            <a:off x="2700000" y="4140000"/>
            <a:ext cx="784440" cy="693000"/>
            <a:chOff x="2700000" y="4140000"/>
            <a:chExt cx="784440" cy="693000"/>
          </a:xfrm>
        </p:grpSpPr>
        <p:sp>
          <p:nvSpPr>
            <p:cNvPr id="363" name="Oval 5"/>
            <p:cNvSpPr/>
            <p:nvPr/>
          </p:nvSpPr>
          <p:spPr>
            <a:xfrm>
              <a:off x="2700000" y="4140000"/>
              <a:ext cx="684000" cy="693000"/>
            </a:xfrm>
            <a:prstGeom prst="ellipse">
              <a:avLst/>
            </a:prstGeom>
            <a:solidFill>
              <a:schemeClr val="accent1"/>
            </a:soli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64" name="Oval 9"/>
            <p:cNvSpPr/>
            <p:nvPr/>
          </p:nvSpPr>
          <p:spPr>
            <a:xfrm>
              <a:off x="2816640" y="4151520"/>
              <a:ext cx="667800" cy="676800"/>
            </a:xfrm>
            <a:prstGeom prst="ellipse">
              <a:avLst/>
            </a:prstGeom>
            <a:gradFill rotWithShape="0">
              <a:gsLst>
                <a:gs pos="0">
                  <a:srgbClr val="DEDEDE"/>
                </a:gs>
                <a:gs pos="100000">
                  <a:srgbClr val="FFFFFF"/>
                </a:gs>
              </a:gsLst>
              <a:lin ang="8100000"/>
            </a:gradFill>
            <a:ln w="6350">
              <a:solidFill>
                <a:srgbClr val="FFFFFF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65" name="Rectangle 364"/>
          <p:cNvSpPr/>
          <p:nvPr/>
        </p:nvSpPr>
        <p:spPr>
          <a:xfrm>
            <a:off x="1144800" y="1557360"/>
            <a:ext cx="6414840" cy="60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400" b="1" strike="noStrike" spc="-1">
                <a:latin typeface="Arial"/>
              </a:rPr>
              <a:t>Determinants such as education, occupation, and background, affect the health opportunities (Dahlgren and Whitehead, 1991).</a:t>
            </a:r>
          </a:p>
        </p:txBody>
      </p:sp>
      <p:sp>
        <p:nvSpPr>
          <p:cNvPr id="366" name="Rectangle 365"/>
          <p:cNvSpPr/>
          <p:nvPr/>
        </p:nvSpPr>
        <p:spPr>
          <a:xfrm>
            <a:off x="3420000" y="2448360"/>
            <a:ext cx="4859640" cy="431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400" b="1" strike="noStrike" spc="-1">
                <a:latin typeface="Arial"/>
              </a:rPr>
              <a:t>Ideologies such as equitable health and social justice, inform policy priorities.</a:t>
            </a:r>
          </a:p>
        </p:txBody>
      </p:sp>
      <p:sp>
        <p:nvSpPr>
          <p:cNvPr id="367" name="Rectangle 366"/>
          <p:cNvSpPr/>
          <p:nvPr/>
        </p:nvSpPr>
        <p:spPr>
          <a:xfrm>
            <a:off x="1144800" y="3357360"/>
            <a:ext cx="6235200" cy="60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400" b="1" strike="noStrike" spc="-1">
                <a:latin typeface="Arial"/>
              </a:rPr>
              <a:t>Active 10 disputes the "law of inverse care" through affordable interventions, targeting deprived groups (Yerrakalva </a:t>
            </a:r>
            <a:r>
              <a:rPr lang="en-GB" sz="1400" b="1" i="1" strike="noStrike" spc="-1">
                <a:latin typeface="Arial"/>
              </a:rPr>
              <a:t>et al</a:t>
            </a:r>
            <a:r>
              <a:rPr lang="en-GB" sz="1400" b="1" strike="noStrike" spc="-1">
                <a:latin typeface="Arial"/>
              </a:rPr>
              <a:t>., 2025).</a:t>
            </a:r>
          </a:p>
        </p:txBody>
      </p:sp>
      <p:sp>
        <p:nvSpPr>
          <p:cNvPr id="368" name="Rectangle 367"/>
          <p:cNvSpPr/>
          <p:nvPr/>
        </p:nvSpPr>
        <p:spPr>
          <a:xfrm>
            <a:off x="3484800" y="4257360"/>
            <a:ext cx="5297760" cy="60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400" b="1" strike="noStrike" spc="-1">
                <a:latin typeface="Arial"/>
              </a:rPr>
              <a:t>Incorporating behavioural change in community values, it promotes inclusive well-being and lowers inequality.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zxx" sz="26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UK Studies and Campaigns – Active 10</a:t>
            </a:r>
            <a:endParaRPr lang="en-GB" sz="2600" b="0" strike="noStrike" spc="-1">
              <a:latin typeface="Arial"/>
            </a:endParaRPr>
          </a:p>
        </p:txBody>
      </p:sp>
      <p:sp>
        <p:nvSpPr>
          <p:cNvPr id="370" name="Rectangle 8"/>
          <p:cNvSpPr/>
          <p:nvPr/>
        </p:nvSpPr>
        <p:spPr>
          <a:xfrm>
            <a:off x="441000" y="1260000"/>
            <a:ext cx="3698640" cy="125964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71" name="TextBox 15"/>
          <p:cNvSpPr/>
          <p:nvPr/>
        </p:nvSpPr>
        <p:spPr>
          <a:xfrm>
            <a:off x="4396680" y="3193920"/>
            <a:ext cx="4062960" cy="272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zxx" sz="1200" b="1" strike="noStrike" spc="-1">
                <a:solidFill>
                  <a:srgbClr val="FFFFFF"/>
                </a:solidFill>
                <a:latin typeface="Arial"/>
                <a:ea typeface="Arial Unicode MS"/>
              </a:rPr>
              <a:t>Content  Here</a:t>
            </a:r>
            <a:endParaRPr lang="en-GB" sz="1200" b="0" strike="noStrike" spc="-1">
              <a:latin typeface="Arial"/>
            </a:endParaRPr>
          </a:p>
        </p:txBody>
      </p:sp>
      <p:sp>
        <p:nvSpPr>
          <p:cNvPr id="372" name="Rectangle 1"/>
          <p:cNvSpPr/>
          <p:nvPr/>
        </p:nvSpPr>
        <p:spPr>
          <a:xfrm>
            <a:off x="4860000" y="1260000"/>
            <a:ext cx="3779640" cy="125964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73" name="Rectangle 2"/>
          <p:cNvSpPr/>
          <p:nvPr/>
        </p:nvSpPr>
        <p:spPr>
          <a:xfrm>
            <a:off x="4860000" y="3240000"/>
            <a:ext cx="3698640" cy="125964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74" name="Rectangle 3"/>
          <p:cNvSpPr/>
          <p:nvPr/>
        </p:nvSpPr>
        <p:spPr>
          <a:xfrm>
            <a:off x="360000" y="3240000"/>
            <a:ext cx="3779640" cy="125964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75" name="Rectangle 374"/>
          <p:cNvSpPr/>
          <p:nvPr/>
        </p:nvSpPr>
        <p:spPr>
          <a:xfrm>
            <a:off x="720000" y="1470240"/>
            <a:ext cx="3059640" cy="689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400" b="1" strike="noStrike" spc="-1">
                <a:latin typeface="Arial"/>
              </a:rPr>
              <a:t>Active 10 aims to encourage people to walk fast for 10 minutes every day.</a:t>
            </a:r>
          </a:p>
        </p:txBody>
      </p:sp>
      <p:sp>
        <p:nvSpPr>
          <p:cNvPr id="376" name="Rectangle 375"/>
          <p:cNvSpPr/>
          <p:nvPr/>
        </p:nvSpPr>
        <p:spPr>
          <a:xfrm>
            <a:off x="5030280" y="1450440"/>
            <a:ext cx="3609360" cy="889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400" b="1" strike="noStrike" spc="-1">
                <a:latin typeface="Arial"/>
              </a:rPr>
              <a:t>The Active 10 campaign is a digital initiative of Public Health England that encourages people to walk fast for 10 minutes every day.</a:t>
            </a:r>
          </a:p>
        </p:txBody>
      </p:sp>
      <p:sp>
        <p:nvSpPr>
          <p:cNvPr id="377" name="Rectangle 376"/>
          <p:cNvSpPr/>
          <p:nvPr/>
        </p:nvSpPr>
        <p:spPr>
          <a:xfrm>
            <a:off x="540000" y="3450240"/>
            <a:ext cx="3586680" cy="689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400" b="1" strike="noStrike" spc="-1">
                <a:latin typeface="Arial"/>
              </a:rPr>
              <a:t>The campaign uses mobile tracking apps and social marketing to encourage habit formation.</a:t>
            </a:r>
          </a:p>
        </p:txBody>
      </p:sp>
      <p:sp>
        <p:nvSpPr>
          <p:cNvPr id="378" name="Rectangle 377"/>
          <p:cNvSpPr/>
          <p:nvPr/>
        </p:nvSpPr>
        <p:spPr>
          <a:xfrm>
            <a:off x="5040000" y="3420000"/>
            <a:ext cx="3419640" cy="889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400" b="1" strike="noStrike" spc="-1">
                <a:latin typeface="Arial"/>
              </a:rPr>
              <a:t>The campaign contributes to SDG 3 goals to reduce non-communicable diseases and promote healthy lifestyles (UN, 2024).</a:t>
            </a:r>
          </a:p>
        </p:txBody>
      </p:sp>
      <p:pic>
        <p:nvPicPr>
          <p:cNvPr id="379" name="Picture 378"/>
          <p:cNvPicPr/>
          <p:nvPr/>
        </p:nvPicPr>
        <p:blipFill>
          <a:blip r:embed="rId3"/>
          <a:stretch/>
        </p:blipFill>
        <p:spPr>
          <a:xfrm>
            <a:off x="7914960" y="0"/>
            <a:ext cx="1228320" cy="900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marL="216000" indent="0">
              <a:lnSpc>
                <a:spcPct val="150000"/>
              </a:lnSpc>
              <a:buNone/>
              <a:tabLst>
                <a:tab pos="0" algn="l"/>
              </a:tabLst>
            </a:pPr>
            <a:r>
              <a:rPr lang="zxx" sz="22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Barriers and Health Inequalities</a:t>
            </a:r>
            <a:endParaRPr lang="en-GB" sz="2200" b="0" strike="noStrike" spc="-1">
              <a:latin typeface="Arial"/>
            </a:endParaRPr>
          </a:p>
        </p:txBody>
      </p:sp>
      <p:grpSp>
        <p:nvGrpSpPr>
          <p:cNvPr id="381" name="Group 33"/>
          <p:cNvGrpSpPr/>
          <p:nvPr/>
        </p:nvGrpSpPr>
        <p:grpSpPr>
          <a:xfrm>
            <a:off x="3413160" y="1839960"/>
            <a:ext cx="2288160" cy="2288160"/>
            <a:chOff x="3413160" y="1839960"/>
            <a:chExt cx="2288160" cy="2288160"/>
          </a:xfrm>
        </p:grpSpPr>
        <p:sp>
          <p:nvSpPr>
            <p:cNvPr id="382" name="Oval 6"/>
            <p:cNvSpPr/>
            <p:nvPr/>
          </p:nvSpPr>
          <p:spPr>
            <a:xfrm>
              <a:off x="3966120" y="2393640"/>
              <a:ext cx="1181160" cy="1181160"/>
            </a:xfrm>
            <a:prstGeom prst="ellipse">
              <a:avLst/>
            </a:prstGeom>
            <a:solidFill>
              <a:schemeClr val="accent4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grpSp>
          <p:nvGrpSpPr>
            <p:cNvPr id="383" name="Group 7"/>
            <p:cNvGrpSpPr/>
            <p:nvPr/>
          </p:nvGrpSpPr>
          <p:grpSpPr>
            <a:xfrm>
              <a:off x="3413160" y="1839960"/>
              <a:ext cx="2288160" cy="2288160"/>
              <a:chOff x="3413160" y="1839960"/>
              <a:chExt cx="2288160" cy="2288160"/>
            </a:xfrm>
          </p:grpSpPr>
          <p:sp>
            <p:nvSpPr>
              <p:cNvPr id="384" name="Up-Down Arrow 8"/>
              <p:cNvSpPr/>
              <p:nvPr/>
            </p:nvSpPr>
            <p:spPr>
              <a:xfrm>
                <a:off x="4250160" y="1839960"/>
                <a:ext cx="613080" cy="2288160"/>
              </a:xfrm>
              <a:prstGeom prst="upDownArrow">
                <a:avLst>
                  <a:gd name="adj1" fmla="val 50000"/>
                  <a:gd name="adj2" fmla="val 50000"/>
                </a:avLst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385" name="Up-Down Arrow 9"/>
              <p:cNvSpPr/>
              <p:nvPr/>
            </p:nvSpPr>
            <p:spPr>
              <a:xfrm rot="3600000">
                <a:off x="4250520" y="1839240"/>
                <a:ext cx="613080" cy="2288160"/>
              </a:xfrm>
              <a:prstGeom prst="upDownArrow">
                <a:avLst>
                  <a:gd name="adj1" fmla="val 50000"/>
                  <a:gd name="adj2" fmla="val 50000"/>
                </a:avLst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386" name="Up-Down Arrow 10"/>
              <p:cNvSpPr/>
              <p:nvPr/>
            </p:nvSpPr>
            <p:spPr>
              <a:xfrm rot="7200000">
                <a:off x="4250520" y="1839960"/>
                <a:ext cx="613080" cy="2288160"/>
              </a:xfrm>
              <a:prstGeom prst="upDownArrow">
                <a:avLst>
                  <a:gd name="adj1" fmla="val 50000"/>
                  <a:gd name="adj2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87" name="Oval 11"/>
            <p:cNvSpPr/>
            <p:nvPr/>
          </p:nvSpPr>
          <p:spPr>
            <a:xfrm>
              <a:off x="4084200" y="2511720"/>
              <a:ext cx="944640" cy="94464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388" name="Group 30"/>
          <p:cNvGrpSpPr/>
          <p:nvPr/>
        </p:nvGrpSpPr>
        <p:grpSpPr>
          <a:xfrm>
            <a:off x="412200" y="1260000"/>
            <a:ext cx="3727800" cy="1373760"/>
            <a:chOff x="412200" y="1260000"/>
            <a:chExt cx="3727800" cy="1373760"/>
          </a:xfrm>
        </p:grpSpPr>
        <p:sp>
          <p:nvSpPr>
            <p:cNvPr id="389" name="TextBox 31"/>
            <p:cNvSpPr/>
            <p:nvPr/>
          </p:nvSpPr>
          <p:spPr>
            <a:xfrm>
              <a:off x="412200" y="1260000"/>
              <a:ext cx="3727800" cy="2718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90" name="TextBox 32"/>
            <p:cNvSpPr/>
            <p:nvPr/>
          </p:nvSpPr>
          <p:spPr>
            <a:xfrm>
              <a:off x="412200" y="1508400"/>
              <a:ext cx="3727800" cy="11253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Inequalities in income, ethnicity, and geographic location, if persisting, undermine participation in physical activities (Marmot </a:t>
              </a:r>
              <a:r>
                <a:rPr lang="zxx" sz="1400" b="1" i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et a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l., 2020).</a:t>
              </a:r>
              <a:endParaRPr lang="en-GB" sz="1400" b="0" strike="noStrike" spc="-1">
                <a:latin typeface="Arial"/>
              </a:endParaRPr>
            </a:p>
            <a:p>
              <a:pPr algn="r">
                <a:lnSpc>
                  <a:spcPct val="100000"/>
                </a:lnSpc>
              </a:pPr>
              <a:endParaRPr lang="en-GB" sz="1200" b="0" strike="noStrike" spc="-1">
                <a:latin typeface="Arial"/>
              </a:endParaRPr>
            </a:p>
          </p:txBody>
        </p:sp>
      </p:grpSp>
      <p:grpSp>
        <p:nvGrpSpPr>
          <p:cNvPr id="391" name="Group 34"/>
          <p:cNvGrpSpPr/>
          <p:nvPr/>
        </p:nvGrpSpPr>
        <p:grpSpPr>
          <a:xfrm>
            <a:off x="591480" y="3560400"/>
            <a:ext cx="3188520" cy="1159920"/>
            <a:chOff x="591480" y="3560400"/>
            <a:chExt cx="3188520" cy="1159920"/>
          </a:xfrm>
        </p:grpSpPr>
        <p:sp>
          <p:nvSpPr>
            <p:cNvPr id="392" name="TextBox 35"/>
            <p:cNvSpPr/>
            <p:nvPr/>
          </p:nvSpPr>
          <p:spPr>
            <a:xfrm>
              <a:off x="591480" y="3560400"/>
              <a:ext cx="3188520" cy="2718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93" name="TextBox 36"/>
            <p:cNvSpPr/>
            <p:nvPr/>
          </p:nvSpPr>
          <p:spPr>
            <a:xfrm>
              <a:off x="591480" y="3808800"/>
              <a:ext cx="3188520" cy="9115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Addressing social determinants by aligning policies, may improve equity.</a:t>
              </a:r>
              <a:endParaRPr lang="en-GB" sz="1400" b="0" strike="noStrike" spc="-1">
                <a:latin typeface="Arial"/>
              </a:endParaRPr>
            </a:p>
            <a:p>
              <a:pPr algn="r">
                <a:lnSpc>
                  <a:spcPct val="100000"/>
                </a:lnSpc>
              </a:pPr>
              <a:endParaRPr lang="en-GB" sz="1200" b="0" strike="noStrike" spc="-1">
                <a:latin typeface="Arial"/>
              </a:endParaRPr>
            </a:p>
          </p:txBody>
        </p:sp>
      </p:grpSp>
      <p:grpSp>
        <p:nvGrpSpPr>
          <p:cNvPr id="394" name="Group 37"/>
          <p:cNvGrpSpPr/>
          <p:nvPr/>
        </p:nvGrpSpPr>
        <p:grpSpPr>
          <a:xfrm>
            <a:off x="5649840" y="1779840"/>
            <a:ext cx="3349800" cy="1159920"/>
            <a:chOff x="5649840" y="1779840"/>
            <a:chExt cx="3349800" cy="1159920"/>
          </a:xfrm>
        </p:grpSpPr>
        <p:sp>
          <p:nvSpPr>
            <p:cNvPr id="395" name="TextBox 38"/>
            <p:cNvSpPr/>
            <p:nvPr/>
          </p:nvSpPr>
          <p:spPr>
            <a:xfrm>
              <a:off x="5649840" y="1779840"/>
              <a:ext cx="2894400" cy="2718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96" name="TextBox 39"/>
            <p:cNvSpPr/>
            <p:nvPr/>
          </p:nvSpPr>
          <p:spPr>
            <a:xfrm>
              <a:off x="5649840" y="2028240"/>
              <a:ext cx="3349800" cy="9115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The barriers include: environmental safety, time pressures, and access to digital technology.</a:t>
              </a:r>
              <a:endParaRPr lang="en-GB" sz="1400" b="0" strike="noStrike" spc="-1">
                <a:latin typeface="Arial"/>
              </a:endParaRPr>
            </a:p>
            <a:p>
              <a:pPr>
                <a:lnSpc>
                  <a:spcPct val="100000"/>
                </a:lnSpc>
              </a:pPr>
              <a:endParaRPr lang="en-GB" sz="1200" b="0" strike="noStrike" spc="-1">
                <a:latin typeface="Arial"/>
              </a:endParaRPr>
            </a:p>
          </p:txBody>
        </p:sp>
      </p:grpSp>
      <p:grpSp>
        <p:nvGrpSpPr>
          <p:cNvPr id="397" name="Group 40"/>
          <p:cNvGrpSpPr/>
          <p:nvPr/>
        </p:nvGrpSpPr>
        <p:grpSpPr>
          <a:xfrm>
            <a:off x="4817520" y="3990240"/>
            <a:ext cx="4362480" cy="978480"/>
            <a:chOff x="4817520" y="3990240"/>
            <a:chExt cx="4362480" cy="978480"/>
          </a:xfrm>
        </p:grpSpPr>
        <p:sp>
          <p:nvSpPr>
            <p:cNvPr id="398" name="TextBox 41"/>
            <p:cNvSpPr/>
            <p:nvPr/>
          </p:nvSpPr>
          <p:spPr>
            <a:xfrm>
              <a:off x="4817520" y="3990240"/>
              <a:ext cx="4362480" cy="2718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99" name="TextBox 42"/>
            <p:cNvSpPr/>
            <p:nvPr/>
          </p:nvSpPr>
          <p:spPr>
            <a:xfrm>
              <a:off x="4817520" y="4239000"/>
              <a:ext cx="4362480" cy="72972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4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The inclusive design of Active 10 resources promotes a broader involvement and sustains the universal coverage for health (PHE, 2019).</a:t>
              </a:r>
              <a:endParaRPr lang="en-GB" sz="1400" b="1" strike="noStrike" spc="-1">
                <a:latin typeface="Arial"/>
              </a:endParaRPr>
            </a:p>
          </p:txBody>
        </p:sp>
      </p:grpSp>
      <p:sp>
        <p:nvSpPr>
          <p:cNvPr id="400" name="Oval 50"/>
          <p:cNvSpPr/>
          <p:nvPr/>
        </p:nvSpPr>
        <p:spPr>
          <a:xfrm>
            <a:off x="4290840" y="2684160"/>
            <a:ext cx="531000" cy="599760"/>
          </a:xfrm>
          <a:custGeom>
            <a:avLst/>
            <a:gdLst>
              <a:gd name="textAreaLeft" fmla="*/ 0 w 531000"/>
              <a:gd name="textAreaRight" fmla="*/ 531720 w 531000"/>
              <a:gd name="textAreaTop" fmla="*/ 0 h 599760"/>
              <a:gd name="textAreaBottom" fmla="*/ 600480 h 599760"/>
            </a:gdLst>
            <a:ahLst/>
            <a:cxnLst/>
            <a:rect l="textAreaLeft" t="textAreaTop" r="textAreaRight" b="textAreaBottom"/>
            <a:pathLst>
              <a:path w="2868687" h="3240000">
                <a:moveTo>
                  <a:pt x="1433799" y="2290728"/>
                </a:moveTo>
                <a:cubicBezTo>
                  <a:pt x="1317650" y="2346839"/>
                  <a:pt x="1203301" y="2394700"/>
                  <a:pt x="1093028" y="2434329"/>
                </a:cubicBezTo>
                <a:cubicBezTo>
                  <a:pt x="1167481" y="2812207"/>
                  <a:pt x="1292592" y="3060000"/>
                  <a:pt x="1434343" y="3060000"/>
                </a:cubicBezTo>
                <a:cubicBezTo>
                  <a:pt x="1576138" y="3060000"/>
                  <a:pt x="1701284" y="2812053"/>
                  <a:pt x="1774025" y="2433735"/>
                </a:cubicBezTo>
                <a:cubicBezTo>
                  <a:pt x="1663854" y="2394452"/>
                  <a:pt x="1549823" y="2346469"/>
                  <a:pt x="1433799" y="2290728"/>
                </a:cubicBezTo>
                <a:close/>
                <a:moveTo>
                  <a:pt x="1824954" y="2078037"/>
                </a:moveTo>
                <a:cubicBezTo>
                  <a:pt x="1794480" y="2097450"/>
                  <a:pt x="1763147" y="2116057"/>
                  <a:pt x="1731343" y="2134419"/>
                </a:cubicBezTo>
                <a:lnTo>
                  <a:pt x="1635415" y="2187161"/>
                </a:lnTo>
                <a:cubicBezTo>
                  <a:pt x="1691788" y="2215044"/>
                  <a:pt x="1747931" y="2239109"/>
                  <a:pt x="1803378" y="2259350"/>
                </a:cubicBezTo>
                <a:cubicBezTo>
                  <a:pt x="1812120" y="2201101"/>
                  <a:pt x="1819148" y="2140526"/>
                  <a:pt x="1824954" y="2078037"/>
                </a:cubicBezTo>
                <a:close/>
                <a:moveTo>
                  <a:pt x="1042306" y="2077178"/>
                </a:moveTo>
                <a:cubicBezTo>
                  <a:pt x="1047949" y="2140175"/>
                  <a:pt x="1055328" y="2201182"/>
                  <a:pt x="1063873" y="2259905"/>
                </a:cubicBezTo>
                <a:cubicBezTo>
                  <a:pt x="1119365" y="2238275"/>
                  <a:pt x="1176217" y="2214355"/>
                  <a:pt x="1233887" y="2187801"/>
                </a:cubicBezTo>
                <a:cubicBezTo>
                  <a:pt x="1201538" y="2170955"/>
                  <a:pt x="1169452" y="2152957"/>
                  <a:pt x="1137343" y="2134419"/>
                </a:cubicBezTo>
                <a:close/>
                <a:moveTo>
                  <a:pt x="559768" y="1732679"/>
                </a:moveTo>
                <a:cubicBezTo>
                  <a:pt x="268524" y="1984850"/>
                  <a:pt x="116369" y="2217202"/>
                  <a:pt x="187266" y="2340000"/>
                </a:cubicBezTo>
                <a:cubicBezTo>
                  <a:pt x="258144" y="2462764"/>
                  <a:pt x="535307" y="2447213"/>
                  <a:pt x="899736" y="2322555"/>
                </a:cubicBezTo>
                <a:cubicBezTo>
                  <a:pt x="878937" y="2207297"/>
                  <a:pt x="863223" y="2084405"/>
                  <a:pt x="853746" y="1955834"/>
                </a:cubicBezTo>
                <a:cubicBezTo>
                  <a:pt x="747454" y="1883220"/>
                  <a:pt x="648878" y="1808453"/>
                  <a:pt x="559768" y="1732679"/>
                </a:cubicBezTo>
                <a:close/>
                <a:moveTo>
                  <a:pt x="2309048" y="1730507"/>
                </a:moveTo>
                <a:cubicBezTo>
                  <a:pt x="2220666" y="1807660"/>
                  <a:pt x="2121792" y="1882664"/>
                  <a:pt x="2015235" y="1955625"/>
                </a:cubicBezTo>
                <a:cubicBezTo>
                  <a:pt x="2005364" y="2084180"/>
                  <a:pt x="1989894" y="2207119"/>
                  <a:pt x="1967330" y="2322070"/>
                </a:cubicBezTo>
                <a:lnTo>
                  <a:pt x="2081685" y="2358048"/>
                </a:lnTo>
                <a:cubicBezTo>
                  <a:pt x="2116015" y="2320492"/>
                  <a:pt x="2165526" y="2297468"/>
                  <a:pt x="2220415" y="2297468"/>
                </a:cubicBezTo>
                <a:cubicBezTo>
                  <a:pt x="2302230" y="2297468"/>
                  <a:pt x="2372097" y="2348622"/>
                  <a:pt x="2399287" y="2420880"/>
                </a:cubicBezTo>
                <a:cubicBezTo>
                  <a:pt x="2542053" y="2432945"/>
                  <a:pt x="2642630" y="2407186"/>
                  <a:pt x="2681420" y="2340000"/>
                </a:cubicBezTo>
                <a:cubicBezTo>
                  <a:pt x="2752393" y="2217071"/>
                  <a:pt x="2599836" y="1984353"/>
                  <a:pt x="2309048" y="1730507"/>
                </a:cubicBezTo>
                <a:close/>
                <a:moveTo>
                  <a:pt x="2026056" y="1510554"/>
                </a:moveTo>
                <a:cubicBezTo>
                  <a:pt x="2027893" y="1546708"/>
                  <a:pt x="2028343" y="1583211"/>
                  <a:pt x="2028343" y="1620000"/>
                </a:cubicBezTo>
                <a:lnTo>
                  <a:pt x="2024251" y="1730716"/>
                </a:lnTo>
                <a:lnTo>
                  <a:pt x="2173722" y="1619092"/>
                </a:lnTo>
                <a:cubicBezTo>
                  <a:pt x="2127526" y="1582190"/>
                  <a:pt x="2078507" y="1545517"/>
                  <a:pt x="2026056" y="1510554"/>
                </a:cubicBezTo>
                <a:close/>
                <a:moveTo>
                  <a:pt x="844436" y="1509285"/>
                </a:moveTo>
                <a:lnTo>
                  <a:pt x="694964" y="1620908"/>
                </a:lnTo>
                <a:cubicBezTo>
                  <a:pt x="741160" y="1657811"/>
                  <a:pt x="790179" y="1694484"/>
                  <a:pt x="842630" y="1729447"/>
                </a:cubicBezTo>
                <a:cubicBezTo>
                  <a:pt x="840793" y="1693293"/>
                  <a:pt x="840343" y="1656790"/>
                  <a:pt x="840343" y="1620000"/>
                </a:cubicBezTo>
                <a:close/>
                <a:moveTo>
                  <a:pt x="1434343" y="1361184"/>
                </a:moveTo>
                <a:cubicBezTo>
                  <a:pt x="1573534" y="1361184"/>
                  <a:pt x="1686371" y="1474021"/>
                  <a:pt x="1686371" y="1613212"/>
                </a:cubicBezTo>
                <a:cubicBezTo>
                  <a:pt x="1686371" y="1752403"/>
                  <a:pt x="1573534" y="1865240"/>
                  <a:pt x="1434343" y="1865240"/>
                </a:cubicBezTo>
                <a:cubicBezTo>
                  <a:pt x="1295152" y="1865240"/>
                  <a:pt x="1182315" y="1752403"/>
                  <a:pt x="1182315" y="1613212"/>
                </a:cubicBezTo>
                <a:cubicBezTo>
                  <a:pt x="1182315" y="1474021"/>
                  <a:pt x="1295152" y="1361184"/>
                  <a:pt x="1434343" y="1361184"/>
                </a:cubicBezTo>
                <a:close/>
                <a:moveTo>
                  <a:pt x="1433770" y="1149513"/>
                </a:moveTo>
                <a:cubicBezTo>
                  <a:pt x="1365445" y="1183896"/>
                  <a:pt x="1296585" y="1221489"/>
                  <a:pt x="1227343" y="1261466"/>
                </a:cubicBezTo>
                <a:lnTo>
                  <a:pt x="1027157" y="1384911"/>
                </a:lnTo>
                <a:cubicBezTo>
                  <a:pt x="1022222" y="1461370"/>
                  <a:pt x="1020343" y="1539922"/>
                  <a:pt x="1020343" y="1620000"/>
                </a:cubicBezTo>
                <a:lnTo>
                  <a:pt x="1028287" y="1855786"/>
                </a:lnTo>
                <a:cubicBezTo>
                  <a:pt x="1091680" y="1898065"/>
                  <a:pt x="1158394" y="1938727"/>
                  <a:pt x="1227343" y="1978535"/>
                </a:cubicBezTo>
                <a:lnTo>
                  <a:pt x="1434916" y="2090488"/>
                </a:lnTo>
                <a:cubicBezTo>
                  <a:pt x="1503241" y="2056105"/>
                  <a:pt x="1572101" y="2018511"/>
                  <a:pt x="1641343" y="1978535"/>
                </a:cubicBezTo>
                <a:lnTo>
                  <a:pt x="1841530" y="1855090"/>
                </a:lnTo>
                <a:cubicBezTo>
                  <a:pt x="1846464" y="1778631"/>
                  <a:pt x="1848343" y="1700079"/>
                  <a:pt x="1848343" y="1620000"/>
                </a:cubicBezTo>
                <a:lnTo>
                  <a:pt x="1840399" y="1384214"/>
                </a:lnTo>
                <a:cubicBezTo>
                  <a:pt x="1777006" y="1341936"/>
                  <a:pt x="1710293" y="1301274"/>
                  <a:pt x="1641343" y="1261466"/>
                </a:cubicBezTo>
                <a:close/>
                <a:moveTo>
                  <a:pt x="1065308" y="980650"/>
                </a:moveTo>
                <a:cubicBezTo>
                  <a:pt x="1056566" y="1038899"/>
                  <a:pt x="1049538" y="1099475"/>
                  <a:pt x="1043732" y="1161964"/>
                </a:cubicBezTo>
                <a:cubicBezTo>
                  <a:pt x="1074206" y="1142551"/>
                  <a:pt x="1105539" y="1123943"/>
                  <a:pt x="1137343" y="1105581"/>
                </a:cubicBezTo>
                <a:lnTo>
                  <a:pt x="1233271" y="1052839"/>
                </a:lnTo>
                <a:cubicBezTo>
                  <a:pt x="1176898" y="1024957"/>
                  <a:pt x="1120756" y="1000892"/>
                  <a:pt x="1065308" y="980650"/>
                </a:cubicBezTo>
                <a:close/>
                <a:moveTo>
                  <a:pt x="1804814" y="980095"/>
                </a:moveTo>
                <a:cubicBezTo>
                  <a:pt x="1749321" y="1001726"/>
                  <a:pt x="1692469" y="1025646"/>
                  <a:pt x="1634800" y="1052200"/>
                </a:cubicBezTo>
                <a:cubicBezTo>
                  <a:pt x="1667149" y="1069046"/>
                  <a:pt x="1699234" y="1087043"/>
                  <a:pt x="1731343" y="1105581"/>
                </a:cubicBezTo>
                <a:lnTo>
                  <a:pt x="1826380" y="1162822"/>
                </a:lnTo>
                <a:cubicBezTo>
                  <a:pt x="1820738" y="1099825"/>
                  <a:pt x="1813359" y="1038819"/>
                  <a:pt x="1804814" y="980095"/>
                </a:cubicBezTo>
                <a:close/>
                <a:moveTo>
                  <a:pt x="2432236" y="816002"/>
                </a:moveTo>
                <a:cubicBezTo>
                  <a:pt x="2308930" y="820546"/>
                  <a:pt x="2149627" y="855445"/>
                  <a:pt x="1968950" y="917446"/>
                </a:cubicBezTo>
                <a:cubicBezTo>
                  <a:pt x="1989749" y="1032703"/>
                  <a:pt x="2005463" y="1155596"/>
                  <a:pt x="2014941" y="1284167"/>
                </a:cubicBezTo>
                <a:cubicBezTo>
                  <a:pt x="2121232" y="1356780"/>
                  <a:pt x="2219808" y="1431548"/>
                  <a:pt x="2308918" y="1507322"/>
                </a:cubicBezTo>
                <a:cubicBezTo>
                  <a:pt x="2600162" y="1255150"/>
                  <a:pt x="2752317" y="1022798"/>
                  <a:pt x="2681420" y="900000"/>
                </a:cubicBezTo>
                <a:cubicBezTo>
                  <a:pt x="2645694" y="838121"/>
                  <a:pt x="2557557" y="811383"/>
                  <a:pt x="2432236" y="816002"/>
                </a:cubicBezTo>
                <a:close/>
                <a:moveTo>
                  <a:pt x="436450" y="816001"/>
                </a:moveTo>
                <a:cubicBezTo>
                  <a:pt x="311129" y="811383"/>
                  <a:pt x="222992" y="838121"/>
                  <a:pt x="187266" y="900000"/>
                </a:cubicBezTo>
                <a:cubicBezTo>
                  <a:pt x="158404" y="949991"/>
                  <a:pt x="166508" y="1018139"/>
                  <a:pt x="206887" y="1097970"/>
                </a:cubicBezTo>
                <a:cubicBezTo>
                  <a:pt x="213842" y="1096217"/>
                  <a:pt x="221021" y="1095812"/>
                  <a:pt x="228294" y="1095812"/>
                </a:cubicBezTo>
                <a:cubicBezTo>
                  <a:pt x="334372" y="1095812"/>
                  <a:pt x="420366" y="1181806"/>
                  <a:pt x="420366" y="1287884"/>
                </a:cubicBezTo>
                <a:cubicBezTo>
                  <a:pt x="420366" y="1314219"/>
                  <a:pt x="415066" y="1339317"/>
                  <a:pt x="405427" y="1362148"/>
                </a:cubicBezTo>
                <a:cubicBezTo>
                  <a:pt x="450585" y="1410442"/>
                  <a:pt x="502437" y="1459559"/>
                  <a:pt x="559639" y="1509493"/>
                </a:cubicBezTo>
                <a:cubicBezTo>
                  <a:pt x="648020" y="1432341"/>
                  <a:pt x="746894" y="1357336"/>
                  <a:pt x="853451" y="1284376"/>
                </a:cubicBezTo>
                <a:cubicBezTo>
                  <a:pt x="863322" y="1155820"/>
                  <a:pt x="878792" y="1032881"/>
                  <a:pt x="901357" y="917930"/>
                </a:cubicBezTo>
                <a:cubicBezTo>
                  <a:pt x="719999" y="855651"/>
                  <a:pt x="560119" y="820559"/>
                  <a:pt x="436450" y="816001"/>
                </a:cubicBezTo>
                <a:close/>
                <a:moveTo>
                  <a:pt x="1434343" y="180000"/>
                </a:moveTo>
                <a:cubicBezTo>
                  <a:pt x="1292548" y="180000"/>
                  <a:pt x="1167402" y="427948"/>
                  <a:pt x="1094661" y="806265"/>
                </a:cubicBezTo>
                <a:cubicBezTo>
                  <a:pt x="1204832" y="845548"/>
                  <a:pt x="1318864" y="893532"/>
                  <a:pt x="1434887" y="949272"/>
                </a:cubicBezTo>
                <a:cubicBezTo>
                  <a:pt x="1551037" y="893162"/>
                  <a:pt x="1665385" y="845301"/>
                  <a:pt x="1775658" y="805671"/>
                </a:cubicBezTo>
                <a:cubicBezTo>
                  <a:pt x="1751860" y="684885"/>
                  <a:pt x="1722886" y="577390"/>
                  <a:pt x="1688823" y="487405"/>
                </a:cubicBezTo>
                <a:cubicBezTo>
                  <a:pt x="1688009" y="487647"/>
                  <a:pt x="1687191" y="487652"/>
                  <a:pt x="1686371" y="487652"/>
                </a:cubicBezTo>
                <a:cubicBezTo>
                  <a:pt x="1580293" y="487652"/>
                  <a:pt x="1494299" y="401658"/>
                  <a:pt x="1494299" y="295580"/>
                </a:cubicBezTo>
                <a:cubicBezTo>
                  <a:pt x="1494299" y="264819"/>
                  <a:pt x="1501530" y="235747"/>
                  <a:pt x="1516122" y="210837"/>
                </a:cubicBezTo>
                <a:cubicBezTo>
                  <a:pt x="1490583" y="189985"/>
                  <a:pt x="1462798" y="180000"/>
                  <a:pt x="1434343" y="180000"/>
                </a:cubicBezTo>
                <a:close/>
                <a:moveTo>
                  <a:pt x="1434343" y="0"/>
                </a:moveTo>
                <a:cubicBezTo>
                  <a:pt x="1509303" y="0"/>
                  <a:pt x="1581019" y="37868"/>
                  <a:pt x="1646062" y="107907"/>
                </a:cubicBezTo>
                <a:cubicBezTo>
                  <a:pt x="1659037" y="104972"/>
                  <a:pt x="1672533" y="103508"/>
                  <a:pt x="1686371" y="103508"/>
                </a:cubicBezTo>
                <a:cubicBezTo>
                  <a:pt x="1792449" y="103508"/>
                  <a:pt x="1878443" y="189502"/>
                  <a:pt x="1878443" y="295580"/>
                </a:cubicBezTo>
                <a:cubicBezTo>
                  <a:pt x="1878443" y="342831"/>
                  <a:pt x="1861381" y="386097"/>
                  <a:pt x="1831228" y="417985"/>
                </a:cubicBezTo>
                <a:cubicBezTo>
                  <a:pt x="1871860" y="515668"/>
                  <a:pt x="1906636" y="628220"/>
                  <a:pt x="1935357" y="752219"/>
                </a:cubicBezTo>
                <a:cubicBezTo>
                  <a:pt x="2379384" y="616814"/>
                  <a:pt x="2731816" y="627289"/>
                  <a:pt x="2837304" y="810000"/>
                </a:cubicBezTo>
                <a:cubicBezTo>
                  <a:pt x="2942793" y="992711"/>
                  <a:pt x="2775650" y="1303161"/>
                  <a:pt x="2436521" y="1620139"/>
                </a:cubicBezTo>
                <a:cubicBezTo>
                  <a:pt x="2775698" y="1936928"/>
                  <a:pt x="2942777" y="2247316"/>
                  <a:pt x="2837304" y="2430000"/>
                </a:cubicBezTo>
                <a:cubicBezTo>
                  <a:pt x="2771439" y="2544083"/>
                  <a:pt x="2609300" y="2591017"/>
                  <a:pt x="2388706" y="2577188"/>
                </a:cubicBezTo>
                <a:cubicBezTo>
                  <a:pt x="2358753" y="2639691"/>
                  <a:pt x="2294480" y="2681612"/>
                  <a:pt x="2220415" y="2681612"/>
                </a:cubicBezTo>
                <a:cubicBezTo>
                  <a:pt x="2122541" y="2681612"/>
                  <a:pt x="2041764" y="2608405"/>
                  <a:pt x="2030773" y="2513644"/>
                </a:cubicBezTo>
                <a:cubicBezTo>
                  <a:pt x="1999304" y="2506661"/>
                  <a:pt x="1967635" y="2497623"/>
                  <a:pt x="1935485" y="2487821"/>
                </a:cubicBezTo>
                <a:cubicBezTo>
                  <a:pt x="1830610" y="2940018"/>
                  <a:pt x="1645322" y="3240000"/>
                  <a:pt x="1434343" y="3240000"/>
                </a:cubicBezTo>
                <a:cubicBezTo>
                  <a:pt x="1223366" y="3240000"/>
                  <a:pt x="1038079" y="2940023"/>
                  <a:pt x="933330" y="2487781"/>
                </a:cubicBezTo>
                <a:cubicBezTo>
                  <a:pt x="489302" y="2623186"/>
                  <a:pt x="136870" y="2612712"/>
                  <a:pt x="31382" y="2430000"/>
                </a:cubicBezTo>
                <a:cubicBezTo>
                  <a:pt x="-74106" y="2247290"/>
                  <a:pt x="93037" y="1936840"/>
                  <a:pt x="432165" y="1619862"/>
                </a:cubicBezTo>
                <a:cubicBezTo>
                  <a:pt x="378689" y="1569916"/>
                  <a:pt x="329491" y="1520128"/>
                  <a:pt x="285801" y="1470219"/>
                </a:cubicBezTo>
                <a:cubicBezTo>
                  <a:pt x="267844" y="1476857"/>
                  <a:pt x="248431" y="1479956"/>
                  <a:pt x="228294" y="1479956"/>
                </a:cubicBezTo>
                <a:cubicBezTo>
                  <a:pt x="122216" y="1479956"/>
                  <a:pt x="36222" y="1393962"/>
                  <a:pt x="36222" y="1287884"/>
                </a:cubicBezTo>
                <a:cubicBezTo>
                  <a:pt x="36222" y="1246866"/>
                  <a:pt x="49080" y="1208850"/>
                  <a:pt x="73868" y="1179672"/>
                </a:cubicBezTo>
                <a:cubicBezTo>
                  <a:pt x="-4733" y="1033688"/>
                  <a:pt x="-23287" y="904690"/>
                  <a:pt x="31382" y="810000"/>
                </a:cubicBezTo>
                <a:cubicBezTo>
                  <a:pt x="136860" y="627306"/>
                  <a:pt x="489234" y="616816"/>
                  <a:pt x="933201" y="752179"/>
                </a:cubicBezTo>
                <a:cubicBezTo>
                  <a:pt x="1038076" y="299982"/>
                  <a:pt x="1223365" y="0"/>
                  <a:pt x="143434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marL="216000" indent="0">
              <a:lnSpc>
                <a:spcPct val="150000"/>
              </a:lnSpc>
              <a:buNone/>
              <a:tabLst>
                <a:tab pos="0" algn="l"/>
              </a:tabLst>
            </a:pPr>
            <a:r>
              <a:rPr lang="zxx" sz="22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Policies, Initiatives and Recommendations</a:t>
            </a:r>
            <a:endParaRPr lang="en-GB" sz="2200" b="0" strike="noStrike" spc="-1">
              <a:latin typeface="Arial"/>
            </a:endParaRPr>
          </a:p>
        </p:txBody>
      </p:sp>
      <p:sp>
        <p:nvSpPr>
          <p:cNvPr id="402" name="Rectangle 401"/>
          <p:cNvSpPr/>
          <p:nvPr/>
        </p:nvSpPr>
        <p:spPr>
          <a:xfrm>
            <a:off x="540360" y="1440000"/>
            <a:ext cx="7919640" cy="2797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600" b="1" strike="noStrike" spc="-1">
                <a:latin typeface="Arial"/>
              </a:rPr>
              <a:t>To strengthen the integration between Active 10, local authorities, and mainstream healthcare providers.</a:t>
            </a: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600" b="1" strike="noStrike" spc="-1">
                <a:latin typeface="Arial"/>
              </a:rPr>
              <a:t>Increase the digital outreach and inclusivity for disadvantaged communities.</a:t>
            </a: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600" b="1" strike="noStrike" spc="-1">
                <a:latin typeface="Arial"/>
              </a:rPr>
              <a:t>To integrate Active 10 in workplaces and schools.</a:t>
            </a: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600" b="1" strike="noStrike" spc="-1">
                <a:latin typeface="Arial"/>
              </a:rPr>
              <a:t>To monitor performance results through PHOF metrics in order to inform future policies.</a:t>
            </a:r>
          </a:p>
          <a:p>
            <a:pPr marL="216000" indent="-216000">
              <a:lnSpc>
                <a:spcPct val="150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600" b="1" strike="noStrike" spc="-1">
                <a:latin typeface="Arial"/>
              </a:rPr>
              <a:t>Continue to address social determinants to achieve SDG 3 objectives on equity and well-being (WHO, 2023).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3" name="Group 11"/>
          <p:cNvGrpSpPr/>
          <p:nvPr/>
        </p:nvGrpSpPr>
        <p:grpSpPr>
          <a:xfrm>
            <a:off x="1980000" y="1080000"/>
            <a:ext cx="6587640" cy="3291120"/>
            <a:chOff x="1980000" y="1080000"/>
            <a:chExt cx="6587640" cy="3291120"/>
          </a:xfrm>
        </p:grpSpPr>
        <p:sp>
          <p:nvSpPr>
            <p:cNvPr id="404" name="Rounded Rectangle 12"/>
            <p:cNvSpPr/>
            <p:nvPr/>
          </p:nvSpPr>
          <p:spPr>
            <a:xfrm>
              <a:off x="1980000" y="1080000"/>
              <a:ext cx="6587640" cy="3291120"/>
            </a:xfrm>
            <a:prstGeom prst="roundRect">
              <a:avLst>
                <a:gd name="adj" fmla="val 9673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405" name="Rounded Rectangle 13"/>
            <p:cNvSpPr/>
            <p:nvPr/>
          </p:nvSpPr>
          <p:spPr>
            <a:xfrm>
              <a:off x="2056680" y="1143360"/>
              <a:ext cx="6434280" cy="3165120"/>
            </a:xfrm>
            <a:prstGeom prst="roundRect">
              <a:avLst>
                <a:gd name="adj" fmla="val 9673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06" name="PlaceHolder 1"/>
          <p:cNvSpPr>
            <a:spLocks noGrp="1"/>
          </p:cNvSpPr>
          <p:nvPr>
            <p:ph type="title"/>
          </p:nvPr>
        </p:nvSpPr>
        <p:spPr>
          <a:xfrm>
            <a:off x="1619640" y="0"/>
            <a:ext cx="7523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zxx" sz="28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Conclusion</a:t>
            </a:r>
            <a:endParaRPr lang="en-GB" sz="2800" b="0" strike="noStrike" spc="-1">
              <a:latin typeface="Arial"/>
            </a:endParaRPr>
          </a:p>
        </p:txBody>
      </p:sp>
      <p:grpSp>
        <p:nvGrpSpPr>
          <p:cNvPr id="407" name="Group 10"/>
          <p:cNvGrpSpPr/>
          <p:nvPr/>
        </p:nvGrpSpPr>
        <p:grpSpPr>
          <a:xfrm>
            <a:off x="2015640" y="1027440"/>
            <a:ext cx="6264000" cy="2752560"/>
            <a:chOff x="2015640" y="1027440"/>
            <a:chExt cx="6264000" cy="2752560"/>
          </a:xfrm>
        </p:grpSpPr>
        <p:sp>
          <p:nvSpPr>
            <p:cNvPr id="408" name="TextBox 6"/>
            <p:cNvSpPr/>
            <p:nvPr/>
          </p:nvSpPr>
          <p:spPr>
            <a:xfrm>
              <a:off x="2015640" y="1488960"/>
              <a:ext cx="6264000" cy="22910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just">
                <a:lnSpc>
                  <a:spcPct val="115000"/>
                </a:lnSpc>
              </a:pPr>
              <a:endParaRPr lang="en-GB" sz="1600" b="1" strike="noStrike" spc="-1">
                <a:latin typeface="Arial"/>
              </a:endParaRPr>
            </a:p>
            <a:p>
              <a:pPr algn="just">
                <a:lnSpc>
                  <a:spcPct val="115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 </a:t>
              </a:r>
              <a:r>
                <a:rPr lang="zxx" sz="16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Active 10 illustrates how simple behavioural programs may contribute to reaching global objectives.</a:t>
              </a:r>
              <a:endParaRPr lang="en-GB" sz="1600" b="1" strike="noStrike" spc="-1">
                <a:latin typeface="Arial"/>
              </a:endParaRPr>
            </a:p>
            <a:p>
              <a:pPr algn="just">
                <a:lnSpc>
                  <a:spcPct val="115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6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Integrating health, well-being, and sustainability, will require political support and involvement of the community.</a:t>
              </a:r>
              <a:endParaRPr lang="en-GB" sz="1600" b="1" strike="noStrike" spc="-1">
                <a:latin typeface="Arial"/>
              </a:endParaRPr>
            </a:p>
            <a:p>
              <a:pPr algn="just">
                <a:lnSpc>
                  <a:spcPct val="115000"/>
                </a:lnSpc>
              </a:pPr>
              <a:r>
                <a:rPr lang="en-US" sz="1400" b="1" strike="noStrike" spc="-1">
                  <a:solidFill>
                    <a:srgbClr val="000000"/>
                  </a:solidFill>
                  <a:latin typeface="Arial"/>
                  <a:ea typeface="Arial"/>
                </a:rPr>
                <a:t>● </a:t>
              </a:r>
              <a:r>
                <a:rPr lang="zxx" sz="1600" b="1" strike="noStrike" spc="-1">
                  <a:solidFill>
                    <a:srgbClr val="000000"/>
                  </a:solidFill>
                  <a:latin typeface="Arial"/>
                  <a:ea typeface="Arial Unicode MS"/>
                </a:rPr>
                <a:t>A continued focus on equity and social drivers is critical to progress toward SDG 3 and improve population well-being (NHS England, 2023).</a:t>
              </a:r>
              <a:endParaRPr lang="en-GB" sz="1600" b="1" strike="noStrike" spc="-1">
                <a:latin typeface="Arial"/>
              </a:endParaRPr>
            </a:p>
          </p:txBody>
        </p:sp>
        <p:sp>
          <p:nvSpPr>
            <p:cNvPr id="409" name="TextBox 8"/>
            <p:cNvSpPr/>
            <p:nvPr/>
          </p:nvSpPr>
          <p:spPr>
            <a:xfrm>
              <a:off x="2015640" y="1027440"/>
              <a:ext cx="6264000" cy="39348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PlaceHolder 1"/>
          <p:cNvSpPr>
            <a:spLocks noGrp="1"/>
          </p:cNvSpPr>
          <p:nvPr>
            <p:ph/>
          </p:nvPr>
        </p:nvSpPr>
        <p:spPr>
          <a:xfrm>
            <a:off x="1872360" y="1584360"/>
            <a:ext cx="5147280" cy="5752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 algn="ctr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zxx" sz="3200" b="1" strike="noStrike" spc="-1">
                <a:solidFill>
                  <a:srgbClr val="404040"/>
                </a:solidFill>
                <a:latin typeface="Arial"/>
                <a:ea typeface="Arial Unicode MS"/>
              </a:rPr>
              <a:t>Thank you</a:t>
            </a:r>
            <a:endParaRPr lang="en-GB" sz="3200" b="0" strike="noStrike" spc="-1">
              <a:latin typeface="Arial"/>
            </a:endParaRPr>
          </a:p>
        </p:txBody>
      </p:sp>
      <p:grpSp>
        <p:nvGrpSpPr>
          <p:cNvPr id="411" name="Group 5"/>
          <p:cNvGrpSpPr/>
          <p:nvPr/>
        </p:nvGrpSpPr>
        <p:grpSpPr>
          <a:xfrm>
            <a:off x="3060000" y="4227840"/>
            <a:ext cx="3007800" cy="914760"/>
            <a:chOff x="3060000" y="4227840"/>
            <a:chExt cx="3007800" cy="914760"/>
          </a:xfrm>
        </p:grpSpPr>
        <p:sp>
          <p:nvSpPr>
            <p:cNvPr id="412" name="Rectangle 6"/>
            <p:cNvSpPr/>
            <p:nvPr/>
          </p:nvSpPr>
          <p:spPr>
            <a:xfrm>
              <a:off x="3060000" y="4227840"/>
              <a:ext cx="563760" cy="9147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413" name="Rectangle 7"/>
            <p:cNvSpPr/>
            <p:nvPr/>
          </p:nvSpPr>
          <p:spPr>
            <a:xfrm>
              <a:off x="3874680" y="4227840"/>
              <a:ext cx="563760" cy="91476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414" name="Rectangle 8"/>
            <p:cNvSpPr/>
            <p:nvPr/>
          </p:nvSpPr>
          <p:spPr>
            <a:xfrm>
              <a:off x="4689360" y="4227840"/>
              <a:ext cx="563760" cy="9147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415" name="Rectangle 9"/>
            <p:cNvSpPr/>
            <p:nvPr/>
          </p:nvSpPr>
          <p:spPr>
            <a:xfrm>
              <a:off x="5504040" y="4227840"/>
              <a:ext cx="563760" cy="9147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PlaceHolder 1"/>
          <p:cNvSpPr>
            <a:spLocks noGrp="1"/>
          </p:cNvSpPr>
          <p:nvPr>
            <p:ph type="title"/>
          </p:nvPr>
        </p:nvSpPr>
        <p:spPr>
          <a:xfrm>
            <a:off x="107640" y="0"/>
            <a:ext cx="9035640" cy="8838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zxx" sz="3600" b="1" strike="noStrike" spc="-1">
                <a:solidFill>
                  <a:srgbClr val="000000"/>
                </a:solidFill>
                <a:latin typeface="Arial"/>
                <a:ea typeface="Arial Unicode MS"/>
              </a:rPr>
              <a:t>References</a:t>
            </a:r>
            <a:endParaRPr lang="en-GB" sz="3600" b="0" strike="noStrike" spc="-1">
              <a:latin typeface="Arial"/>
            </a:endParaRPr>
          </a:p>
        </p:txBody>
      </p:sp>
      <p:sp>
        <p:nvSpPr>
          <p:cNvPr id="417" name="TextBox 11"/>
          <p:cNvSpPr/>
          <p:nvPr/>
        </p:nvSpPr>
        <p:spPr>
          <a:xfrm>
            <a:off x="180000" y="1080000"/>
            <a:ext cx="8459640" cy="379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Alyafei, A. and Easton-Carr, R., 2024.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The health belief model of behavior change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StatPearls.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Dahlgren, G. and Whitehead, M. (1991) Policies and strategies to promote social equity in health. Stockholm: Institute for Future Studies.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Engel, G.L. (1977) ‘The need for a new medical model: A challenge for biomedicine’, Science, 196(4286), pp. 129–136.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2"/>
              </a:rPr>
              <a:t>https://doi.org/10.1126/science.847460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02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Marmot, M.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et al.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(2020)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Health Equity in England: The Marmot Review 10 Years On.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London: Institute of Health Equity.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3"/>
              </a:rPr>
              <a:t>https://www.health.org.uk/publications/reports/the-marmot-review-10-years-on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(Accesed: 03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McLeroy, K.R.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et al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(1988) An ecological perspective on health promotion programs,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Health Education Quarterly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, 15(4), pp. 351–377.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4"/>
              </a:rPr>
              <a:t>https://doi.org/10.1177/109019818801500401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03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NHS England (2019)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The NHS Long Term Plan.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5"/>
              </a:rPr>
              <a:t>https://www.longtermplan.nhs.uk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02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NHS England (2022)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Public Health Outcomes Framework.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6"/>
              </a:rPr>
              <a:t>https://fingertips.phe.org.uk/profile/public-health-outcomes-framework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03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NHS England (2023)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Active 10 – Walking Made Easy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7"/>
              </a:rPr>
              <a:t>https://www.nhs.uk/better-health/get-active/active-10-app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03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NICE (2022)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Behaviour Change: Digital and Mobile Health Interventions (NG183)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8"/>
              </a:rPr>
              <a:t>https://www.nice.org.uk/guidance/ng183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04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Public Health England (2019)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Physical Activity: Applying All Our Health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9"/>
              </a:rPr>
              <a:t>https://www.gov.uk/government/publications/physical-activity-applying-all-our-health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04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Public Health England (2020)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Wellbeing and Mental Health: Applying All Our Health.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10"/>
              </a:rPr>
              <a:t>https://www.gov.uk/government/publications/wellbeing-and-mental-health-applying-all-our-health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05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UK Health Security Agency (2023)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Public Health Campaigns and Community Initiatives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11"/>
              </a:rPr>
              <a:t>https://www.gov.uk/government/organisations/uk-health-security-agency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05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United Nations (2025)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The 17 Goals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12"/>
              </a:rPr>
              <a:t>https://sdgs.un.org/goals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 (Accessed: 05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United Nations (2025)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Goal 3: Ensure healthy lives and promote well-being for all at all ages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13"/>
              </a:rPr>
              <a:t>https://www.un.org/sustainabledevelopment/health/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05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Yerrakalva, D., Hajna, S., Brage, S. and Griffin, S.J., 2025. Evaluation of the NHS active 10 walking app intervention through time-series analysis in 201,688 individuals. npj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Digital Medicine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, 8(1), p.441. Available at: </a:t>
            </a:r>
            <a:r>
              <a:rPr lang="zxx" sz="900" b="0" u="sng" strike="noStrike" spc="-1">
                <a:solidFill>
                  <a:srgbClr val="000000"/>
                </a:solidFill>
                <a:uFillTx/>
                <a:latin typeface="Arial"/>
                <a:ea typeface="Arial Unicode MS"/>
                <a:hlinkClick r:id="rId14"/>
              </a:rPr>
              <a:t>https://pmc.ncbi.nlm.nih.gov/articles/PMC12328748/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01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World Health Organization (2022)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Health in All Policies Framework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.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15"/>
              </a:rPr>
              <a:t>https://www.who.int/health-in-all-policies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05 October 2025)</a:t>
            </a:r>
            <a:endParaRPr lang="en-GB" sz="900" b="0" strike="noStrike" spc="-1"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</a:pP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World Health Organization (2023) </a:t>
            </a:r>
            <a:r>
              <a:rPr lang="zxx" sz="900" b="0" i="1" strike="noStrike" spc="-1">
                <a:solidFill>
                  <a:srgbClr val="000000"/>
                </a:solidFill>
                <a:latin typeface="Arial"/>
                <a:ea typeface="Arial Unicode MS"/>
              </a:rPr>
              <a:t>Global Health and Well-Being Report.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Available at: 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  <a:hlinkClick r:id="rId16"/>
              </a:rPr>
              <a:t>https://www.who.int</a:t>
            </a:r>
            <a:r>
              <a:rPr lang="zxx" sz="900" b="0" strike="noStrike" spc="-1">
                <a:solidFill>
                  <a:srgbClr val="000000"/>
                </a:solidFill>
                <a:latin typeface="Arial"/>
                <a:ea typeface="Arial Unicode MS"/>
              </a:rPr>
              <a:t> (Accessed: 05 October 2025)</a:t>
            </a:r>
            <a:endParaRPr lang="en-GB" sz="900" b="0" strike="noStrike" spc="-1">
              <a:latin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0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22AAE4"/>
      </a:accent1>
      <a:accent2>
        <a:srgbClr val="2A81C6"/>
      </a:accent2>
      <a:accent3>
        <a:srgbClr val="2ECAD7"/>
      </a:accent3>
      <a:accent4>
        <a:srgbClr val="CBCBCB"/>
      </a:accent4>
      <a:accent5>
        <a:srgbClr val="CBCBCB"/>
      </a:accent5>
      <a:accent6>
        <a:srgbClr val="576868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ntents Slide Master">
  <a:themeElements>
    <a:clrScheme name="ALLPPT-COLOR-A0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22AAE4"/>
      </a:accent1>
      <a:accent2>
        <a:srgbClr val="2A81C6"/>
      </a:accent2>
      <a:accent3>
        <a:srgbClr val="2ECAD7"/>
      </a:accent3>
      <a:accent4>
        <a:srgbClr val="CBCBCB"/>
      </a:accent4>
      <a:accent5>
        <a:srgbClr val="CBCBCB"/>
      </a:accent5>
      <a:accent6>
        <a:srgbClr val="576868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over and End Slide Master">
  <a:themeElements>
    <a:clrScheme name="ALLPPT-COLOR-A0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22AAE4"/>
      </a:accent1>
      <a:accent2>
        <a:srgbClr val="2A81C6"/>
      </a:accent2>
      <a:accent3>
        <a:srgbClr val="2ECAD7"/>
      </a:accent3>
      <a:accent4>
        <a:srgbClr val="CBCBCB"/>
      </a:accent4>
      <a:accent5>
        <a:srgbClr val="CBCBCB"/>
      </a:accent5>
      <a:accent6>
        <a:srgbClr val="576868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Contents Slide Master">
  <a:themeElements>
    <a:clrScheme name="ALLPPT-COLOR-A0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22AAE4"/>
      </a:accent1>
      <a:accent2>
        <a:srgbClr val="2A81C6"/>
      </a:accent2>
      <a:accent3>
        <a:srgbClr val="2ECAD7"/>
      </a:accent3>
      <a:accent4>
        <a:srgbClr val="CBCBCB"/>
      </a:accent4>
      <a:accent5>
        <a:srgbClr val="CBCBCB"/>
      </a:accent5>
      <a:accent6>
        <a:srgbClr val="576868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Cover and End Slide Master">
  <a:themeElements>
    <a:clrScheme name="ALLPPT-COLOR-A0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22AAE4"/>
      </a:accent1>
      <a:accent2>
        <a:srgbClr val="2A81C6"/>
      </a:accent2>
      <a:accent3>
        <a:srgbClr val="2ECAD7"/>
      </a:accent3>
      <a:accent4>
        <a:srgbClr val="CBCBCB"/>
      </a:accent4>
      <a:accent5>
        <a:srgbClr val="CBCBCB"/>
      </a:accent5>
      <a:accent6>
        <a:srgbClr val="576868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Contents Slide Master">
  <a:themeElements>
    <a:clrScheme name="ALLPPT-COLOR-A0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22AAE4"/>
      </a:accent1>
      <a:accent2>
        <a:srgbClr val="2A81C6"/>
      </a:accent2>
      <a:accent3>
        <a:srgbClr val="2ECAD7"/>
      </a:accent3>
      <a:accent4>
        <a:srgbClr val="CBCBCB"/>
      </a:accent4>
      <a:accent5>
        <a:srgbClr val="CBCBCB"/>
      </a:accent5>
      <a:accent6>
        <a:srgbClr val="576868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22AAE4"/>
      </a:accent1>
      <a:accent2>
        <a:srgbClr val="2A81C6"/>
      </a:accent2>
      <a:accent3>
        <a:srgbClr val="2ECAD7"/>
      </a:accent3>
      <a:accent4>
        <a:srgbClr val="CBCBCB"/>
      </a:accent4>
      <a:accent5>
        <a:srgbClr val="CBCBCB"/>
      </a:accent5>
      <a:accent6>
        <a:srgbClr val="576868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1346</TotalTime>
  <Words>2447</Words>
  <Application>Microsoft Office PowerPoint</Application>
  <PresentationFormat>On-screen Show (16:9)</PresentationFormat>
  <Paragraphs>143</Paragraphs>
  <Slides>17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Arial</vt:lpstr>
      <vt:lpstr>Symbol</vt:lpstr>
      <vt:lpstr>Times New Roman</vt:lpstr>
      <vt:lpstr>Wingdings</vt:lpstr>
      <vt:lpstr>Cover and End Slide Master</vt:lpstr>
      <vt:lpstr>Contents Slide Master</vt:lpstr>
      <vt:lpstr>Cover and End Slide Master</vt:lpstr>
      <vt:lpstr>Contents Slide Master</vt:lpstr>
      <vt:lpstr>Cover and End Slide Master</vt:lpstr>
      <vt:lpstr>Contents Slide Master</vt:lpstr>
      <vt:lpstr>Active 10 and SDG 3  Good Health and Well-being</vt:lpstr>
      <vt:lpstr>Agenda </vt:lpstr>
      <vt:lpstr>PowerPoint Presentation</vt:lpstr>
      <vt:lpstr>Key Concepts: Health, Wellbeing and Sustainability</vt:lpstr>
      <vt:lpstr>Integration in UK Health and Social Care System</vt:lpstr>
      <vt:lpstr>Overview of the Sustainable Development Goals and SDG 3 </vt:lpstr>
      <vt:lpstr>Influential Theories and Models</vt:lpstr>
      <vt:lpstr>Biopsychosocial Model</vt:lpstr>
      <vt:lpstr>Ecological Model</vt:lpstr>
      <vt:lpstr>Key UK Policies and Governance</vt:lpstr>
      <vt:lpstr>Social Ideologies and Processes</vt:lpstr>
      <vt:lpstr>UK Studies and Campaigns – Active 10</vt:lpstr>
      <vt:lpstr>Barriers and Health Inequalities</vt:lpstr>
      <vt:lpstr>Policies, Initiatives and Recommendations</vt:lpstr>
      <vt:lpstr>Conclusion</vt:lpstr>
      <vt:lpstr>PowerPoint Presentation</vt:lpstr>
      <vt:lpstr>References</vt:lpstr>
    </vt:vector>
  </TitlesOfParts>
  <Company>Microsoft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googleslidesppt.com;allppt.com</dc:creator>
  <dc:description/>
  <cp:lastModifiedBy>Simona Dinu</cp:lastModifiedBy>
  <cp:revision>116</cp:revision>
  <dcterms:created xsi:type="dcterms:W3CDTF">2016-11-17T01:16:25Z</dcterms:created>
  <dcterms:modified xsi:type="dcterms:W3CDTF">2025-10-12T09:39:46Z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i4>1</vt:i4>
  </property>
  <property fmtid="{D5CDD505-2E9C-101B-9397-08002B2CF9AE}" pid="3" name="PresentationFormat">
    <vt:lpwstr>화면 슬라이드 쇼(16:9)</vt:lpwstr>
  </property>
  <property fmtid="{D5CDD505-2E9C-101B-9397-08002B2CF9AE}" pid="4" name="Slides">
    <vt:i4>34</vt:i4>
  </property>
</Properties>
</file>