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 id="257" r:id="rId3"/>
    <p:sldId id="258" r:id="rId4"/>
    <p:sldId id="282" r:id="rId5"/>
    <p:sldId id="259" r:id="rId6"/>
    <p:sldId id="280" r:id="rId7"/>
    <p:sldId id="281" r:id="rId8"/>
    <p:sldId id="261" r:id="rId9"/>
    <p:sldId id="262" r:id="rId10"/>
    <p:sldId id="284" r:id="rId11"/>
    <p:sldId id="263" r:id="rId12"/>
    <p:sldId id="264" r:id="rId13"/>
    <p:sldId id="265" r:id="rId14"/>
    <p:sldId id="285" r:id="rId15"/>
    <p:sldId id="272" r:id="rId16"/>
    <p:sldId id="273" r:id="rId17"/>
    <p:sldId id="283" r:id="rId18"/>
    <p:sldId id="274" r:id="rId19"/>
    <p:sldId id="275" r:id="rId20"/>
    <p:sldId id="268" r:id="rId21"/>
    <p:sldId id="269" r:id="rId22"/>
    <p:sldId id="286" r:id="rId23"/>
    <p:sldId id="270" r:id="rId24"/>
    <p:sldId id="278" r:id="rId25"/>
    <p:sldId id="277" r:id="rId26"/>
    <p:sldId id="260" r:id="rId27"/>
    <p:sldId id="279"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7" d="100"/>
          <a:sy n="77" d="100"/>
        </p:scale>
        <p:origin x="-2008"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6.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8.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6.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TitleSlide.png"/>
          <p:cNvPicPr>
            <a:picLocks noChangeAspect="1"/>
          </p:cNvPicPr>
          <p:nvPr/>
        </p:nvPicPr>
        <p:blipFill>
          <a:blip r:embed="rId2"/>
          <a:stretch>
            <a:fillRect/>
          </a:stretch>
        </p:blipFill>
        <p:spPr>
          <a:xfrm>
            <a:off x="158367" y="187452"/>
            <a:ext cx="8827266" cy="6483096"/>
          </a:xfrm>
          <a:prstGeom prst="rect">
            <a:avLst/>
          </a:prstGeom>
        </p:spPr>
      </p:pic>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
        <p:nvSpPr>
          <p:cNvPr id="2" name="Title 1"/>
          <p:cNvSpPr>
            <a:spLocks noGrp="1"/>
          </p:cNvSpPr>
          <p:nvPr>
            <p:ph type="ctrTitle"/>
          </p:nvPr>
        </p:nvSpPr>
        <p:spPr>
          <a:xfrm>
            <a:off x="1600200" y="2492375"/>
            <a:ext cx="6762749" cy="1470025"/>
          </a:xfrm>
        </p:spPr>
        <p:txBody>
          <a:bodyPr/>
          <a:lstStyle>
            <a:lvl1pPr algn="r">
              <a:defRPr sz="4400"/>
            </a:lvl1pPr>
          </a:lstStyle>
          <a:p>
            <a:r>
              <a:rPr lang="en-GB" smtClean="0"/>
              <a:t>Click to edit Master title style</a:t>
            </a:r>
            <a:endParaRPr/>
          </a:p>
        </p:txBody>
      </p:sp>
      <p:sp>
        <p:nvSpPr>
          <p:cNvPr id="3" name="Subtitle 2"/>
          <p:cNvSpPr>
            <a:spLocks noGrp="1"/>
          </p:cNvSpPr>
          <p:nvPr>
            <p:ph type="subTitle" idx="1"/>
          </p:nvPr>
        </p:nvSpPr>
        <p:spPr>
          <a:xfrm>
            <a:off x="1600201" y="3966882"/>
            <a:ext cx="6762749" cy="1752600"/>
          </a:xfrm>
        </p:spPr>
        <p:txBody>
          <a:bodyPr>
            <a:normAutofit/>
          </a:bodyPr>
          <a:lstStyle>
            <a:lvl1pPr marL="0" indent="0" algn="r">
              <a:spcBef>
                <a:spcPts val="6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31/01/2019</a:t>
            </a:fld>
            <a:endParaRPr lang="en-GB"/>
          </a:p>
        </p:txBody>
      </p:sp>
      <p:sp>
        <p:nvSpPr>
          <p:cNvPr id="5" name="Footer Placeholder 4"/>
          <p:cNvSpPr>
            <a:spLocks noGrp="1"/>
          </p:cNvSpPr>
          <p:nvPr>
            <p:ph type="ftr" sz="quarter" idx="11"/>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31/01/2019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SectionHeader.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3" y="2591360"/>
            <a:ext cx="7583487" cy="1362075"/>
          </a:xfrm>
        </p:spPr>
        <p:txBody>
          <a:bodyPr anchor="b" anchorCtr="0">
            <a:noAutofit/>
          </a:bodyPr>
          <a:lstStyle>
            <a:lvl1pPr algn="l">
              <a:defRPr sz="4400" b="1" cap="none" baseline="0">
                <a:solidFill>
                  <a:schemeClr val="bg1"/>
                </a:solidFill>
              </a:defRPr>
            </a:lvl1pPr>
          </a:lstStyle>
          <a:p>
            <a:r>
              <a:rPr lang="en-GB" smtClean="0"/>
              <a:t>Click to edit Master title style</a:t>
            </a:r>
            <a:endParaRPr/>
          </a:p>
        </p:txBody>
      </p:sp>
      <p:sp>
        <p:nvSpPr>
          <p:cNvPr id="3" name="Text Placeholder 2"/>
          <p:cNvSpPr>
            <a:spLocks noGrp="1"/>
          </p:cNvSpPr>
          <p:nvPr>
            <p:ph type="body" idx="1"/>
          </p:nvPr>
        </p:nvSpPr>
        <p:spPr>
          <a:xfrm>
            <a:off x="779463" y="3950354"/>
            <a:ext cx="7583487" cy="1500187"/>
          </a:xfrm>
        </p:spPr>
        <p:txBody>
          <a:bodyPr anchor="t" anchorCtr="0"/>
          <a:lstStyle>
            <a:lvl1pPr marL="0" indent="0" algn="l">
              <a:spcBef>
                <a:spcPts val="600"/>
              </a:spcBef>
              <a:buNone/>
              <a:defRPr sz="20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DB336FF-F86D-494D-9A8B-CB6E3DAEF166}" type="datetimeFigureOut">
              <a:rPr lang="en-US" smtClean="0"/>
              <a:t>31/01/2019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688541"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31/01/2019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13"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a:xfrm>
            <a:off x="779463" y="381000"/>
            <a:ext cx="7583487" cy="1044388"/>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779463"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79463"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05350"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05350"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7DB336FF-F86D-494D-9A8B-CB6E3DAEF166}" type="datetimeFigureOut">
              <a:rPr lang="en-US" smtClean="0"/>
              <a:t>31/01/2019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DB2BF8-94AC-D341-B47E-D2B8AF4629D8}" type="slidenum">
              <a:rPr lang="en-GB" smtClean="0"/>
              <a:t>‹#›</a:t>
            </a:fld>
            <a:endParaRPr lang="en-GB"/>
          </a:p>
        </p:txBody>
      </p:sp>
      <p:cxnSp>
        <p:nvCxnSpPr>
          <p:cNvPr id="12" name="Straight Connector 11"/>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79462" y="1828801"/>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31/01/2019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0" name="Content Placeholder 2"/>
          <p:cNvSpPr>
            <a:spLocks noGrp="1"/>
          </p:cNvSpPr>
          <p:nvPr>
            <p:ph sz="half" idx="13"/>
          </p:nvPr>
        </p:nvSpPr>
        <p:spPr>
          <a:xfrm>
            <a:off x="779462" y="3991816"/>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31/01/2019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0"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Content Placeholder 2"/>
          <p:cNvSpPr>
            <a:spLocks noGrp="1"/>
          </p:cNvSpPr>
          <p:nvPr>
            <p:ph sz="half" idx="14"/>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5" name="Date Placeholder 4"/>
          <p:cNvSpPr>
            <a:spLocks noGrp="1"/>
          </p:cNvSpPr>
          <p:nvPr>
            <p:ph type="dt" sz="half" idx="10"/>
          </p:nvPr>
        </p:nvSpPr>
        <p:spPr/>
        <p:txBody>
          <a:bodyPr/>
          <a:lstStyle/>
          <a:p>
            <a:fld id="{7DB336FF-F86D-494D-9A8B-CB6E3DAEF166}" type="datetimeFigureOut">
              <a:rPr lang="en-US" smtClean="0"/>
              <a:t>31/01/2019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2" name="Content Placeholder 2"/>
          <p:cNvSpPr>
            <a:spLocks noGrp="1"/>
          </p:cNvSpPr>
          <p:nvPr>
            <p:ph sz="half" idx="14"/>
          </p:nvPr>
        </p:nvSpPr>
        <p:spPr>
          <a:xfrm>
            <a:off x="77946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3" name="Content Placeholder 2"/>
          <p:cNvSpPr>
            <a:spLocks noGrp="1"/>
          </p:cNvSpPr>
          <p:nvPr>
            <p:ph sz="half" idx="15"/>
          </p:nvPr>
        </p:nvSpPr>
        <p:spPr>
          <a:xfrm>
            <a:off x="77946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4"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5"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7DB336FF-F86D-494D-9A8B-CB6E3DAEF166}" type="datetimeFigureOut">
              <a:rPr lang="en-US" smtClean="0"/>
              <a:t>31/01/2019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Date Placeholder 1"/>
          <p:cNvSpPr>
            <a:spLocks noGrp="1"/>
          </p:cNvSpPr>
          <p:nvPr>
            <p:ph type="dt" sz="half" idx="10"/>
          </p:nvPr>
        </p:nvSpPr>
        <p:spPr/>
        <p:txBody>
          <a:bodyPr/>
          <a:lstStyle/>
          <a:p>
            <a:fld id="{7DB336FF-F86D-494D-9A8B-CB6E3DAEF166}" type="datetimeFigureOut">
              <a:rPr lang="en-US" smtClean="0"/>
              <a:t>31/01/2019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Overlay-ContentCaption.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4" y="590550"/>
            <a:ext cx="365760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693023" y="739588"/>
            <a:ext cx="3657600" cy="530878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779464" y="1816100"/>
            <a:ext cx="3657600" cy="38227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DB336FF-F86D-494D-9A8B-CB6E3DAEF166}" type="datetimeFigureOut">
              <a:rPr lang="en-US" smtClean="0"/>
              <a:t>31/01/2019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Overlay-PictureCaption.png"/>
          <p:cNvPicPr>
            <a:picLocks noChangeAspect="1"/>
          </p:cNvPicPr>
          <p:nvPr/>
        </p:nvPicPr>
        <p:blipFill>
          <a:blip r:embed="rId2"/>
          <a:stretch>
            <a:fillRect/>
          </a:stretch>
        </p:blipFill>
        <p:spPr>
          <a:xfrm>
            <a:off x="448977" y="187452"/>
            <a:ext cx="8536656" cy="6483096"/>
          </a:xfrm>
          <a:prstGeom prst="rect">
            <a:avLst/>
          </a:prstGeom>
        </p:spPr>
      </p:pic>
      <p:sp>
        <p:nvSpPr>
          <p:cNvPr id="2" name="Title 1"/>
          <p:cNvSpPr>
            <a:spLocks noGrp="1"/>
          </p:cNvSpPr>
          <p:nvPr>
            <p:ph type="title"/>
          </p:nvPr>
        </p:nvSpPr>
        <p:spPr>
          <a:xfrm>
            <a:off x="3886200" y="533400"/>
            <a:ext cx="4476750" cy="1252538"/>
          </a:xfrm>
        </p:spPr>
        <p:txBody>
          <a:bodyPr anchor="b"/>
          <a:lstStyle>
            <a:lvl1pPr algn="l">
              <a:defRPr sz="3600" b="0"/>
            </a:lvl1pPr>
          </a:lstStyle>
          <a:p>
            <a:r>
              <a:rPr lang="en-GB" smtClean="0"/>
              <a:t>Click to edit Master title style</a:t>
            </a:r>
            <a:endParaRPr/>
          </a:p>
        </p:txBody>
      </p:sp>
      <p:sp>
        <p:nvSpPr>
          <p:cNvPr id="4" name="Text Placeholder 3"/>
          <p:cNvSpPr>
            <a:spLocks noGrp="1"/>
          </p:cNvSpPr>
          <p:nvPr>
            <p:ph type="body" sz="half" idx="2"/>
          </p:nvPr>
        </p:nvSpPr>
        <p:spPr>
          <a:xfrm>
            <a:off x="3886124" y="1828800"/>
            <a:ext cx="4474539"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86124" y="6288741"/>
            <a:ext cx="1887537" cy="365125"/>
          </a:xfrm>
        </p:spPr>
        <p:txBody>
          <a:bodyPr/>
          <a:lstStyle/>
          <a:p>
            <a:fld id="{7DB336FF-F86D-494D-9A8B-CB6E3DAEF166}" type="datetimeFigureOut">
              <a:rPr lang="en-US" smtClean="0"/>
              <a:t>31/01/2019</a:t>
            </a:fld>
            <a:endParaRPr lang="en-GB"/>
          </a:p>
        </p:txBody>
      </p:sp>
      <p:sp>
        <p:nvSpPr>
          <p:cNvPr id="6" name="Footer Placeholder 5"/>
          <p:cNvSpPr>
            <a:spLocks noGrp="1"/>
          </p:cNvSpPr>
          <p:nvPr>
            <p:ph type="ftr" sz="quarter" idx="11"/>
          </p:nvPr>
        </p:nvSpPr>
        <p:spPr>
          <a:xfrm>
            <a:off x="5867399" y="6288741"/>
            <a:ext cx="2675965"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3" name="Picture Placeholder 2"/>
          <p:cNvSpPr>
            <a:spLocks noGrp="1"/>
          </p:cNvSpPr>
          <p:nvPr>
            <p:ph type="pic" idx="1"/>
          </p:nvPr>
        </p:nvSpPr>
        <p:spPr>
          <a:xfrm flipH="1">
            <a:off x="188253" y="179292"/>
            <a:ext cx="3281087" cy="6483096"/>
          </a:xfrm>
          <a:prstGeom prst="round1Rect">
            <a:avLst>
              <a:gd name="adj" fmla="val 17325"/>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4710953" y="533400"/>
            <a:ext cx="3657600" cy="1252538"/>
          </a:xfrm>
        </p:spPr>
        <p:txBody>
          <a:bodyPr anchor="b"/>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flipH="1">
            <a:off x="596153" y="1600199"/>
            <a:ext cx="3657600" cy="3657601"/>
          </a:xfrm>
          <a:prstGeom prst="ellipse">
            <a:avLst/>
          </a:prstGeom>
          <a:blipFill dpi="0" rotWithShape="0">
            <a:blip r:embed="rId3" cstate="print"/>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710412" y="1828800"/>
            <a:ext cx="3657600"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7DB336FF-F86D-494D-9A8B-CB6E3DAEF166}" type="datetimeFigureOut">
              <a:rPr lang="en-US" smtClean="0"/>
              <a:t>31/01/2019</a:t>
            </a:fld>
            <a:endParaRPr lang="en-GB"/>
          </a:p>
        </p:txBody>
      </p:sp>
      <p:sp>
        <p:nvSpPr>
          <p:cNvPr id="6" name="Footer Placeholder 5"/>
          <p:cNvSpPr>
            <a:spLocks noGrp="1"/>
          </p:cNvSpPr>
          <p:nvPr>
            <p:ph type="ftr" sz="quarter" idx="11"/>
          </p:nvPr>
        </p:nvSpPr>
        <p:spPr>
          <a:xfrm>
            <a:off x="3325813" y="6288741"/>
            <a:ext cx="5217551"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808038" y="3778624"/>
            <a:ext cx="7560515" cy="1102658"/>
          </a:xfrm>
        </p:spPr>
        <p:txBody>
          <a:bodyPr anchor="b"/>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flipH="1">
            <a:off x="871584" y="762000"/>
            <a:ext cx="7427726" cy="2989730"/>
          </a:xfrm>
          <a:prstGeom prst="roundRect">
            <a:avLst>
              <a:gd name="adj" fmla="val 7476"/>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808034" y="4827493"/>
            <a:ext cx="7559977" cy="1220881"/>
          </a:xfrm>
        </p:spPr>
        <p:txBody>
          <a:bodyPr>
            <a:normAutofit/>
          </a:bodyPr>
          <a:lstStyle>
            <a:lvl1pPr marL="0" indent="0">
              <a:spcBef>
                <a:spcPts val="3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7DB336FF-F86D-494D-9A8B-CB6E3DAEF166}" type="datetimeFigureOut">
              <a:rPr lang="en-US" smtClean="0"/>
              <a:t>31/01/2019</a:t>
            </a:fld>
            <a:endParaRPr lang="en-GB"/>
          </a:p>
        </p:txBody>
      </p:sp>
      <p:sp>
        <p:nvSpPr>
          <p:cNvPr id="6" name="Footer Placeholder 5"/>
          <p:cNvSpPr>
            <a:spLocks noGrp="1"/>
          </p:cNvSpPr>
          <p:nvPr>
            <p:ph type="ftr" sz="quarter" idx="11"/>
          </p:nvPr>
        </p:nvSpPr>
        <p:spPr>
          <a:xfrm>
            <a:off x="3325813" y="6288741"/>
            <a:ext cx="5217551"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31/01/2019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Vertical Title 1"/>
          <p:cNvSpPr>
            <a:spLocks noGrp="1"/>
          </p:cNvSpPr>
          <p:nvPr>
            <p:ph type="title" orient="vert"/>
          </p:nvPr>
        </p:nvSpPr>
        <p:spPr>
          <a:xfrm>
            <a:off x="7328646" y="779463"/>
            <a:ext cx="1358153" cy="5268912"/>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779462" y="779464"/>
            <a:ext cx="6170613" cy="5268911"/>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31/01/2019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ound Diagonal Corner Rectangle 7"/>
          <p:cNvSpPr/>
          <p:nvPr/>
        </p:nvSpPr>
        <p:spPr>
          <a:xfrm>
            <a:off x="189707" y="189707"/>
            <a:ext cx="8764587" cy="6478587"/>
          </a:xfrm>
          <a:prstGeom prst="round2DiagRect">
            <a:avLst>
              <a:gd name="adj1" fmla="val 9416"/>
              <a:gd name="adj2" fmla="val 0"/>
            </a:avLst>
          </a:prstGeom>
          <a:gradFill>
            <a:gsLst>
              <a:gs pos="1700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779463" y="381000"/>
            <a:ext cx="7583487" cy="1044388"/>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779463" y="1828800"/>
            <a:ext cx="7583487" cy="420893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381000" y="6288741"/>
            <a:ext cx="1887537" cy="365125"/>
          </a:xfrm>
          <a:prstGeom prst="rect">
            <a:avLst/>
          </a:prstGeom>
        </p:spPr>
        <p:txBody>
          <a:bodyPr vert="horz" lIns="91440" tIns="45720" rIns="91440" bIns="45720" rtlCol="0" anchor="ctr"/>
          <a:lstStyle>
            <a:lvl1pPr algn="l">
              <a:defRPr sz="1200">
                <a:solidFill>
                  <a:schemeClr val="bg2"/>
                </a:solidFill>
              </a:defRPr>
            </a:lvl1pPr>
          </a:lstStyle>
          <a:p>
            <a:fld id="{7DB336FF-F86D-494D-9A8B-CB6E3DAEF166}" type="datetimeFigureOut">
              <a:rPr lang="en-US" smtClean="0"/>
              <a:t>31/01/2019</a:t>
            </a:fld>
            <a:endParaRPr lang="en-GB"/>
          </a:p>
        </p:txBody>
      </p:sp>
      <p:sp>
        <p:nvSpPr>
          <p:cNvPr id="5" name="Footer Placeholder 4"/>
          <p:cNvSpPr>
            <a:spLocks noGrp="1"/>
          </p:cNvSpPr>
          <p:nvPr>
            <p:ph type="ftr" sz="quarter" idx="3"/>
          </p:nvPr>
        </p:nvSpPr>
        <p:spPr>
          <a:xfrm>
            <a:off x="3304615" y="6288741"/>
            <a:ext cx="5238750" cy="365125"/>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6" name="Slide Number Placeholder 5"/>
          <p:cNvSpPr>
            <a:spLocks noGrp="1"/>
          </p:cNvSpPr>
          <p:nvPr>
            <p:ph type="sldNum" sz="quarter" idx="4"/>
          </p:nvPr>
        </p:nvSpPr>
        <p:spPr>
          <a:xfrm>
            <a:off x="8404411" y="219635"/>
            <a:ext cx="493059" cy="365125"/>
          </a:xfrm>
          <a:prstGeom prst="rect">
            <a:avLst/>
          </a:prstGeom>
        </p:spPr>
        <p:txBody>
          <a:bodyPr vert="horz" lIns="91440" tIns="45720" rIns="91440" bIns="45720" rtlCol="0" anchor="ctr"/>
          <a:lstStyle>
            <a:lvl1pPr algn="r">
              <a:defRPr sz="1200">
                <a:solidFill>
                  <a:schemeClr val="tx2"/>
                </a:solidFill>
              </a:defRPr>
            </a:lvl1pPr>
          </a:lstStyle>
          <a:p>
            <a:fld id="{DCDB2BF8-94AC-D341-B47E-D2B8AF4629D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914400" rtl="0" eaLnBrk="1" latinLnBrk="0" hangingPunct="1">
        <a:spcBef>
          <a:spcPct val="0"/>
        </a:spcBef>
        <a:buNone/>
        <a:defRPr sz="3800" kern="1200">
          <a:solidFill>
            <a:schemeClr val="bg1"/>
          </a:solidFill>
          <a:latin typeface="+mj-lt"/>
          <a:ea typeface="+mj-ea"/>
          <a:cs typeface="+mj-cs"/>
        </a:defRPr>
      </a:lvl1pPr>
    </p:titleStyle>
    <p:body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492375"/>
            <a:ext cx="8362949" cy="1470025"/>
          </a:xfrm>
        </p:spPr>
        <p:txBody>
          <a:bodyPr/>
          <a:lstStyle/>
          <a:p>
            <a:r>
              <a:rPr lang="en-GB" dirty="0" smtClean="0"/>
              <a:t>Music and Exercise / Sport</a:t>
            </a:r>
            <a:endParaRPr lang="en-GB" dirty="0"/>
          </a:p>
        </p:txBody>
      </p:sp>
      <p:sp>
        <p:nvSpPr>
          <p:cNvPr id="3" name="Subtitle 2"/>
          <p:cNvSpPr>
            <a:spLocks noGrp="1"/>
          </p:cNvSpPr>
          <p:nvPr>
            <p:ph type="subTitle" idx="1"/>
          </p:nvPr>
        </p:nvSpPr>
        <p:spPr/>
        <p:txBody>
          <a:bodyPr/>
          <a:lstStyle/>
          <a:p>
            <a:r>
              <a:rPr lang="en-GB" dirty="0" smtClean="0"/>
              <a:t>SHSS6090</a:t>
            </a:r>
          </a:p>
          <a:p>
            <a:r>
              <a:rPr lang="en-GB" dirty="0" smtClean="0"/>
              <a:t>Week 1 </a:t>
            </a:r>
          </a:p>
          <a:p>
            <a:r>
              <a:rPr lang="en-GB" dirty="0" smtClean="0"/>
              <a:t>28</a:t>
            </a:r>
            <a:r>
              <a:rPr lang="en-GB" baseline="30000" dirty="0" smtClean="0"/>
              <a:t>th</a:t>
            </a:r>
            <a:r>
              <a:rPr lang="en-GB" dirty="0" smtClean="0"/>
              <a:t> January, 2019</a:t>
            </a:r>
            <a:endParaRPr lang="en-GB" dirty="0"/>
          </a:p>
        </p:txBody>
      </p:sp>
    </p:spTree>
    <p:extLst>
      <p:ext uri="{BB962C8B-B14F-4D97-AF65-F5344CB8AC3E}">
        <p14:creationId xmlns:p14="http://schemas.microsoft.com/office/powerpoint/2010/main" val="38684534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a:t>Music </a:t>
            </a:r>
            <a:r>
              <a:rPr lang="en-US" dirty="0"/>
              <a:t>–</a:t>
            </a:r>
            <a:r>
              <a:rPr lang="en-CA" dirty="0"/>
              <a:t> presence </a:t>
            </a:r>
            <a:r>
              <a:rPr lang="en-CA" dirty="0" smtClean="0"/>
              <a:t>in </a:t>
            </a:r>
            <a:r>
              <a:rPr lang="en-CA" dirty="0"/>
              <a:t>daily </a:t>
            </a:r>
            <a:r>
              <a:rPr lang="en-CA" dirty="0" smtClean="0"/>
              <a:t>life? </a:t>
            </a:r>
            <a:endParaRPr lang="en-GB" dirty="0"/>
          </a:p>
        </p:txBody>
      </p:sp>
      <p:sp>
        <p:nvSpPr>
          <p:cNvPr id="3" name="Content Placeholder 2"/>
          <p:cNvSpPr>
            <a:spLocks noGrp="1"/>
          </p:cNvSpPr>
          <p:nvPr>
            <p:ph idx="1"/>
          </p:nvPr>
        </p:nvSpPr>
        <p:spPr/>
        <p:txBody>
          <a:bodyPr>
            <a:normAutofit lnSpcReduction="10000"/>
          </a:bodyPr>
          <a:lstStyle/>
          <a:p>
            <a:r>
              <a:rPr lang="en-CA" dirty="0" smtClean="0"/>
              <a:t>What is your relationship with music?</a:t>
            </a:r>
          </a:p>
          <a:p>
            <a:r>
              <a:rPr lang="en-CA" dirty="0" smtClean="0"/>
              <a:t>The </a:t>
            </a:r>
            <a:r>
              <a:rPr lang="en-CA" dirty="0"/>
              <a:t>existence of music </a:t>
            </a:r>
            <a:r>
              <a:rPr lang="en-CA" dirty="0" smtClean="0"/>
              <a:t>is more </a:t>
            </a:r>
            <a:r>
              <a:rPr lang="en-CA" dirty="0"/>
              <a:t>widespread in regular day-to-day </a:t>
            </a:r>
            <a:r>
              <a:rPr lang="en-CA" dirty="0" smtClean="0"/>
              <a:t>activities - particularly </a:t>
            </a:r>
            <a:r>
              <a:rPr lang="en-CA" dirty="0"/>
              <a:t>in sport and exercise type environments (</a:t>
            </a:r>
            <a:r>
              <a:rPr lang="en-CA" dirty="0" err="1"/>
              <a:t>Karageorghis</a:t>
            </a:r>
            <a:r>
              <a:rPr lang="en-CA" dirty="0"/>
              <a:t> </a:t>
            </a:r>
            <a:r>
              <a:rPr lang="en-CA" i="1" dirty="0"/>
              <a:t>et al</a:t>
            </a:r>
            <a:r>
              <a:rPr lang="en-CA" dirty="0"/>
              <a:t>., 2009). </a:t>
            </a:r>
            <a:endParaRPr lang="en-CA" dirty="0" smtClean="0"/>
          </a:p>
          <a:p>
            <a:r>
              <a:rPr lang="en-CA" dirty="0" smtClean="0"/>
              <a:t>“ </a:t>
            </a:r>
            <a:r>
              <a:rPr lang="en-CA" dirty="0"/>
              <a:t>Music is both ubiquitous and often goes unnoticed; yet it is in many facets of our lives.” </a:t>
            </a:r>
            <a:endParaRPr lang="en-CA" dirty="0" smtClean="0"/>
          </a:p>
          <a:p>
            <a:pPr lvl="1"/>
            <a:r>
              <a:rPr lang="en-CA" dirty="0" smtClean="0"/>
              <a:t>(</a:t>
            </a:r>
            <a:r>
              <a:rPr lang="en-CA" dirty="0"/>
              <a:t>Barney, Gust and </a:t>
            </a:r>
            <a:r>
              <a:rPr lang="en-CA" dirty="0" err="1"/>
              <a:t>Liguori</a:t>
            </a:r>
            <a:r>
              <a:rPr lang="en-CA" dirty="0"/>
              <a:t>, 2012). </a:t>
            </a:r>
            <a:endParaRPr lang="en-CA" dirty="0" smtClean="0"/>
          </a:p>
          <a:p>
            <a:r>
              <a:rPr lang="en-CA" dirty="0" smtClean="0"/>
              <a:t>The </a:t>
            </a:r>
            <a:r>
              <a:rPr lang="en-CA" dirty="0"/>
              <a:t>rhythmic cues of music provide a form of entertainment and energy </a:t>
            </a:r>
            <a:r>
              <a:rPr lang="en-US" dirty="0" smtClean="0"/>
              <a:t>–</a:t>
            </a:r>
            <a:r>
              <a:rPr lang="en-CA" dirty="0" smtClean="0"/>
              <a:t> channel </a:t>
            </a:r>
            <a:r>
              <a:rPr lang="en-CA" dirty="0"/>
              <a:t>attention and enthusiasm to </a:t>
            </a:r>
            <a:r>
              <a:rPr lang="en-CA" dirty="0" smtClean="0"/>
              <a:t>perform </a:t>
            </a:r>
            <a:r>
              <a:rPr lang="en-CA" dirty="0"/>
              <a:t>tasks. </a:t>
            </a:r>
            <a:endParaRPr lang="en-CA" dirty="0" smtClean="0"/>
          </a:p>
        </p:txBody>
      </p:sp>
    </p:spTree>
    <p:extLst>
      <p:ext uri="{BB962C8B-B14F-4D97-AF65-F5344CB8AC3E}">
        <p14:creationId xmlns:p14="http://schemas.microsoft.com/office/powerpoint/2010/main" val="17325169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study the effects of music?</a:t>
            </a:r>
            <a:endParaRPr lang="en-GB" dirty="0"/>
          </a:p>
        </p:txBody>
      </p:sp>
      <p:sp>
        <p:nvSpPr>
          <p:cNvPr id="3" name="Content Placeholder 2"/>
          <p:cNvSpPr>
            <a:spLocks noGrp="1"/>
          </p:cNvSpPr>
          <p:nvPr>
            <p:ph idx="1"/>
          </p:nvPr>
        </p:nvSpPr>
        <p:spPr/>
        <p:txBody>
          <a:bodyPr>
            <a:normAutofit lnSpcReduction="10000"/>
          </a:bodyPr>
          <a:lstStyle/>
          <a:p>
            <a:r>
              <a:rPr lang="en-CA" dirty="0"/>
              <a:t>There is </a:t>
            </a:r>
            <a:r>
              <a:rPr lang="en-CA" dirty="0" smtClean="0"/>
              <a:t>evidence </a:t>
            </a:r>
            <a:r>
              <a:rPr lang="en-CA" dirty="0"/>
              <a:t>and research that demonstrates a clear correlation between music and exercise performance. </a:t>
            </a:r>
          </a:p>
          <a:p>
            <a:pPr lvl="1"/>
            <a:r>
              <a:rPr lang="en-CA" dirty="0" smtClean="0"/>
              <a:t>Music </a:t>
            </a:r>
            <a:r>
              <a:rPr lang="en-CA" dirty="0"/>
              <a:t>has also been integrated into modern day sporting events to liven the crowd at stadiums during matches and games (</a:t>
            </a:r>
            <a:r>
              <a:rPr lang="en-CA" dirty="0" err="1"/>
              <a:t>Karageoghis</a:t>
            </a:r>
            <a:r>
              <a:rPr lang="en-CA" dirty="0"/>
              <a:t>, </a:t>
            </a:r>
            <a:r>
              <a:rPr lang="en-CA" i="1" dirty="0"/>
              <a:t>et al.</a:t>
            </a:r>
            <a:r>
              <a:rPr lang="en-CA" dirty="0"/>
              <a:t>, 2009). </a:t>
            </a:r>
            <a:endParaRPr lang="en-CA" dirty="0" smtClean="0"/>
          </a:p>
          <a:p>
            <a:r>
              <a:rPr lang="en-CA" dirty="0" smtClean="0"/>
              <a:t>Tempo</a:t>
            </a:r>
            <a:r>
              <a:rPr lang="en-CA" dirty="0"/>
              <a:t>, rhythm, volume and music genre are some factors that are associated with music and physical activity </a:t>
            </a:r>
            <a:r>
              <a:rPr lang="en-CA" dirty="0" smtClean="0"/>
              <a:t>(</a:t>
            </a:r>
            <a:r>
              <a:rPr lang="en-CA" dirty="0" err="1" smtClean="0"/>
              <a:t>Karageorghis</a:t>
            </a:r>
            <a:r>
              <a:rPr lang="en-CA" dirty="0"/>
              <a:t>, Jones and Low, 2006; Priest, </a:t>
            </a:r>
            <a:r>
              <a:rPr lang="en-CA" dirty="0" err="1"/>
              <a:t>Karageorghis</a:t>
            </a:r>
            <a:r>
              <a:rPr lang="en-CA" dirty="0"/>
              <a:t> and Sharp, 2004). </a:t>
            </a:r>
            <a:endParaRPr lang="en-CA" dirty="0" smtClean="0"/>
          </a:p>
          <a:p>
            <a:pPr lvl="1"/>
            <a:r>
              <a:rPr lang="en-CA" dirty="0" smtClean="0"/>
              <a:t>Sanchez </a:t>
            </a:r>
            <a:r>
              <a:rPr lang="en-CA" i="1" dirty="0"/>
              <a:t>et al.</a:t>
            </a:r>
            <a:r>
              <a:rPr lang="en-CA" dirty="0"/>
              <a:t> (2013) </a:t>
            </a:r>
            <a:r>
              <a:rPr lang="en-CA" dirty="0" smtClean="0"/>
              <a:t>- Lyrical </a:t>
            </a:r>
            <a:r>
              <a:rPr lang="en-CA" dirty="0"/>
              <a:t>content </a:t>
            </a:r>
            <a:r>
              <a:rPr lang="en-CA" dirty="0" smtClean="0"/>
              <a:t>Important for sport </a:t>
            </a:r>
            <a:r>
              <a:rPr lang="en-CA" dirty="0"/>
              <a:t>and exercise </a:t>
            </a:r>
            <a:r>
              <a:rPr lang="en-CA" dirty="0" smtClean="0"/>
              <a:t>environment</a:t>
            </a:r>
            <a:r>
              <a:rPr lang="en-CA" dirty="0"/>
              <a:t>. </a:t>
            </a:r>
            <a:endParaRPr lang="en-GB" dirty="0"/>
          </a:p>
          <a:p>
            <a:endParaRPr lang="en-GB" dirty="0"/>
          </a:p>
        </p:txBody>
      </p:sp>
    </p:spTree>
    <p:extLst>
      <p:ext uri="{BB962C8B-B14F-4D97-AF65-F5344CB8AC3E}">
        <p14:creationId xmlns:p14="http://schemas.microsoft.com/office/powerpoint/2010/main" val="26682242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Enhanced performance…</a:t>
            </a:r>
            <a:endParaRPr lang="en-GB" dirty="0"/>
          </a:p>
        </p:txBody>
      </p:sp>
      <p:sp>
        <p:nvSpPr>
          <p:cNvPr id="3" name="Content Placeholder 2"/>
          <p:cNvSpPr>
            <a:spLocks noGrp="1"/>
          </p:cNvSpPr>
          <p:nvPr>
            <p:ph idx="1"/>
          </p:nvPr>
        </p:nvSpPr>
        <p:spPr/>
        <p:txBody>
          <a:bodyPr>
            <a:normAutofit fontScale="92500" lnSpcReduction="10000"/>
          </a:bodyPr>
          <a:lstStyle/>
          <a:p>
            <a:r>
              <a:rPr lang="en-CA" dirty="0"/>
              <a:t>An athlete’s exercise performance can be enhanced by music, primarily due to the psychological, emotional, and physiological state that senses stimulation </a:t>
            </a:r>
            <a:r>
              <a:rPr lang="en-US" dirty="0"/>
              <a:t>(</a:t>
            </a:r>
            <a:r>
              <a:rPr lang="en-US" dirty="0" err="1"/>
              <a:t>Brownley</a:t>
            </a:r>
            <a:r>
              <a:rPr lang="en-US" dirty="0"/>
              <a:t> </a:t>
            </a:r>
            <a:r>
              <a:rPr lang="en-US" i="1" dirty="0"/>
              <a:t>et al</a:t>
            </a:r>
            <a:r>
              <a:rPr lang="en-US" dirty="0"/>
              <a:t>, 1995; </a:t>
            </a:r>
            <a:r>
              <a:rPr lang="en-US" dirty="0" err="1"/>
              <a:t>Laukka</a:t>
            </a:r>
            <a:r>
              <a:rPr lang="en-US" dirty="0"/>
              <a:t> and Quick, 2011; </a:t>
            </a:r>
            <a:r>
              <a:rPr lang="en-US" dirty="0" err="1"/>
              <a:t>Razon</a:t>
            </a:r>
            <a:r>
              <a:rPr lang="en-US" dirty="0"/>
              <a:t>, </a:t>
            </a:r>
            <a:r>
              <a:rPr lang="en-US" i="1" dirty="0"/>
              <a:t>et al.,</a:t>
            </a:r>
            <a:r>
              <a:rPr lang="en-US" dirty="0"/>
              <a:t> 2009; Sanchez </a:t>
            </a:r>
            <a:r>
              <a:rPr lang="en-US" i="1" dirty="0"/>
              <a:t>et al</a:t>
            </a:r>
            <a:r>
              <a:rPr lang="en-US" dirty="0"/>
              <a:t>, 2013). </a:t>
            </a:r>
          </a:p>
          <a:p>
            <a:r>
              <a:rPr lang="en-US" dirty="0" err="1"/>
              <a:t>Karageorghis</a:t>
            </a:r>
            <a:r>
              <a:rPr lang="en-US" dirty="0"/>
              <a:t> and Priest (2012) discovered that music produced a beneficial impact on the psychophysiological state of a participant.</a:t>
            </a:r>
          </a:p>
          <a:p>
            <a:r>
              <a:rPr lang="en-US" dirty="0"/>
              <a:t>Other studies that have found that music aid both professional and recreational athletes to sustain motivation and battle against emotional and mental fatigue (</a:t>
            </a:r>
            <a:r>
              <a:rPr lang="en-US" dirty="0" err="1"/>
              <a:t>Brownley</a:t>
            </a:r>
            <a:r>
              <a:rPr lang="en-US" dirty="0"/>
              <a:t> </a:t>
            </a:r>
            <a:r>
              <a:rPr lang="en-US" i="1" dirty="0"/>
              <a:t>et al.,</a:t>
            </a:r>
            <a:r>
              <a:rPr lang="en-US" dirty="0"/>
              <a:t> 1995). </a:t>
            </a:r>
            <a:endParaRPr lang="en-GB" dirty="0"/>
          </a:p>
          <a:p>
            <a:endParaRPr lang="en-GB" dirty="0"/>
          </a:p>
        </p:txBody>
      </p:sp>
    </p:spTree>
    <p:extLst>
      <p:ext uri="{BB962C8B-B14F-4D97-AF65-F5344CB8AC3E}">
        <p14:creationId xmlns:p14="http://schemas.microsoft.com/office/powerpoint/2010/main" val="3400472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784412"/>
            <a:ext cx="7583487" cy="1044388"/>
          </a:xfrm>
        </p:spPr>
        <p:txBody>
          <a:bodyPr/>
          <a:lstStyle/>
          <a:p>
            <a:r>
              <a:rPr lang="en-CA" dirty="0"/>
              <a:t>Synchronous and </a:t>
            </a:r>
            <a:r>
              <a:rPr lang="en-CA" dirty="0" smtClean="0"/>
              <a:t>Asynchronous </a:t>
            </a:r>
            <a:r>
              <a:rPr lang="en-CA" dirty="0"/>
              <a:t>music </a:t>
            </a:r>
            <a:endParaRPr lang="en-GB" dirty="0"/>
          </a:p>
        </p:txBody>
      </p:sp>
      <p:sp>
        <p:nvSpPr>
          <p:cNvPr id="3" name="Content Placeholder 2"/>
          <p:cNvSpPr>
            <a:spLocks noGrp="1"/>
          </p:cNvSpPr>
          <p:nvPr>
            <p:ph idx="1"/>
          </p:nvPr>
        </p:nvSpPr>
        <p:spPr/>
        <p:txBody>
          <a:bodyPr>
            <a:normAutofit fontScale="70000" lnSpcReduction="20000"/>
          </a:bodyPr>
          <a:lstStyle/>
          <a:p>
            <a:r>
              <a:rPr lang="en-CA" dirty="0" smtClean="0"/>
              <a:t>Two </a:t>
            </a:r>
            <a:r>
              <a:rPr lang="en-CA" dirty="0"/>
              <a:t>main categories of music: synchronous and asynchronous music. </a:t>
            </a:r>
            <a:endParaRPr lang="en-CA" dirty="0" smtClean="0"/>
          </a:p>
          <a:p>
            <a:pPr lvl="1"/>
            <a:r>
              <a:rPr lang="en-CA" dirty="0"/>
              <a:t>When the regulation of movement patterns is influenced by temporal and rhythmic cues of the music, it is categorised as synchronous music (</a:t>
            </a:r>
            <a:r>
              <a:rPr lang="en-CA" dirty="0" err="1"/>
              <a:t>Anshel</a:t>
            </a:r>
            <a:r>
              <a:rPr lang="en-CA" dirty="0"/>
              <a:t> and </a:t>
            </a:r>
            <a:r>
              <a:rPr lang="en-CA" dirty="0" err="1"/>
              <a:t>Marisi</a:t>
            </a:r>
            <a:r>
              <a:rPr lang="en-CA" dirty="0"/>
              <a:t>, 1978; Hayakawa </a:t>
            </a:r>
            <a:r>
              <a:rPr lang="en-CA" i="1" dirty="0"/>
              <a:t>et al.,</a:t>
            </a:r>
            <a:r>
              <a:rPr lang="en-CA" dirty="0"/>
              <a:t> 2000; </a:t>
            </a:r>
            <a:r>
              <a:rPr lang="en-CA" dirty="0" err="1"/>
              <a:t>Karageorghis</a:t>
            </a:r>
            <a:r>
              <a:rPr lang="en-CA" dirty="0"/>
              <a:t> </a:t>
            </a:r>
            <a:r>
              <a:rPr lang="en-CA" i="1" dirty="0"/>
              <a:t>et al</a:t>
            </a:r>
            <a:r>
              <a:rPr lang="en-CA" dirty="0"/>
              <a:t>., 2009). </a:t>
            </a:r>
            <a:endParaRPr lang="en-CA" dirty="0" smtClean="0"/>
          </a:p>
          <a:p>
            <a:r>
              <a:rPr lang="en-CA" dirty="0" smtClean="0"/>
              <a:t>Music </a:t>
            </a:r>
            <a:r>
              <a:rPr lang="en-CA" dirty="0"/>
              <a:t>that incorporates rhythmic cue in relation to an individual’s movement is referred to as synchronous music, while asynchronous music refers to music that plays in the background while a task is performed. </a:t>
            </a:r>
          </a:p>
          <a:p>
            <a:r>
              <a:rPr lang="en-CA" dirty="0" smtClean="0"/>
              <a:t>For recreationally </a:t>
            </a:r>
            <a:r>
              <a:rPr lang="en-CA" dirty="0"/>
              <a:t>active individuals, synchronous and asynchronous music can both be used for repetitive </a:t>
            </a:r>
            <a:r>
              <a:rPr lang="en-CA" dirty="0" smtClean="0"/>
              <a:t>exercises. </a:t>
            </a:r>
          </a:p>
          <a:p>
            <a:pPr lvl="1"/>
            <a:r>
              <a:rPr lang="en-CA" dirty="0" smtClean="0"/>
              <a:t>E.g. running </a:t>
            </a:r>
            <a:r>
              <a:rPr lang="en-CA" dirty="0"/>
              <a:t>and cycling (Terry and </a:t>
            </a:r>
            <a:r>
              <a:rPr lang="en-CA" dirty="0" err="1"/>
              <a:t>Karageorghis</a:t>
            </a:r>
            <a:r>
              <a:rPr lang="en-CA" dirty="0"/>
              <a:t>, 2011; Sanchez </a:t>
            </a:r>
            <a:r>
              <a:rPr lang="en-CA" i="1" dirty="0"/>
              <a:t>et al.,</a:t>
            </a:r>
            <a:r>
              <a:rPr lang="en-CA" dirty="0"/>
              <a:t> 2013). </a:t>
            </a:r>
          </a:p>
          <a:p>
            <a:endParaRPr lang="en-CA" dirty="0" smtClean="0"/>
          </a:p>
          <a:p>
            <a:r>
              <a:rPr lang="en-CA" dirty="0" smtClean="0">
                <a:solidFill>
                  <a:schemeClr val="accent2">
                    <a:lumMod val="40000"/>
                    <a:lumOff val="60000"/>
                  </a:schemeClr>
                </a:solidFill>
              </a:rPr>
              <a:t>Synchronous</a:t>
            </a:r>
            <a:r>
              <a:rPr lang="en-CA" dirty="0" smtClean="0"/>
              <a:t> </a:t>
            </a:r>
            <a:r>
              <a:rPr lang="en-CA" dirty="0" smtClean="0"/>
              <a:t>- synchronisation </a:t>
            </a:r>
            <a:r>
              <a:rPr lang="en-CA" dirty="0"/>
              <a:t>between the body and the song during </a:t>
            </a:r>
            <a:r>
              <a:rPr lang="en-CA" dirty="0" smtClean="0"/>
              <a:t>exercise</a:t>
            </a:r>
            <a:r>
              <a:rPr lang="en-CA" dirty="0"/>
              <a:t>.</a:t>
            </a:r>
            <a:endParaRPr lang="en-CA" dirty="0" smtClean="0"/>
          </a:p>
          <a:p>
            <a:r>
              <a:rPr lang="en-CA" dirty="0">
                <a:solidFill>
                  <a:srgbClr val="F1FBB1"/>
                </a:solidFill>
              </a:rPr>
              <a:t>A</a:t>
            </a:r>
            <a:r>
              <a:rPr lang="en-CA" dirty="0" smtClean="0">
                <a:solidFill>
                  <a:srgbClr val="F1FBB1"/>
                </a:solidFill>
              </a:rPr>
              <a:t>synchronous </a:t>
            </a:r>
            <a:r>
              <a:rPr lang="en-CA" dirty="0" smtClean="0"/>
              <a:t>- music played </a:t>
            </a:r>
            <a:r>
              <a:rPr lang="en-CA" dirty="0"/>
              <a:t>in the background while performing a task. </a:t>
            </a:r>
            <a:endParaRPr lang="en-GB" dirty="0"/>
          </a:p>
          <a:p>
            <a:endParaRPr lang="en-CA" dirty="0" smtClean="0"/>
          </a:p>
          <a:p>
            <a:endParaRPr lang="en-GB" dirty="0"/>
          </a:p>
        </p:txBody>
      </p:sp>
    </p:spTree>
    <p:extLst>
      <p:ext uri="{BB962C8B-B14F-4D97-AF65-F5344CB8AC3E}">
        <p14:creationId xmlns:p14="http://schemas.microsoft.com/office/powerpoint/2010/main" val="21328701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CA" b="1" dirty="0"/>
              <a:t>Synchronous and Asynchronous </a:t>
            </a:r>
            <a:r>
              <a:rPr lang="en-CA" b="1" dirty="0" smtClean="0"/>
              <a:t>Music</a:t>
            </a:r>
            <a:endParaRPr lang="en-GB" dirty="0"/>
          </a:p>
        </p:txBody>
      </p:sp>
      <p:sp>
        <p:nvSpPr>
          <p:cNvPr id="3" name="Content Placeholder 2"/>
          <p:cNvSpPr>
            <a:spLocks noGrp="1"/>
          </p:cNvSpPr>
          <p:nvPr>
            <p:ph idx="1"/>
          </p:nvPr>
        </p:nvSpPr>
        <p:spPr/>
        <p:txBody>
          <a:bodyPr>
            <a:normAutofit fontScale="85000" lnSpcReduction="10000"/>
          </a:bodyPr>
          <a:lstStyle/>
          <a:p>
            <a:r>
              <a:rPr lang="en-CA" dirty="0" smtClean="0"/>
              <a:t>The </a:t>
            </a:r>
            <a:r>
              <a:rPr lang="en-CA" dirty="0"/>
              <a:t>tempo and rhythm of music usually aids with the rhythmic movement of an athlete. </a:t>
            </a:r>
            <a:endParaRPr lang="en-CA" dirty="0" smtClean="0"/>
          </a:p>
          <a:p>
            <a:pPr lvl="1"/>
            <a:r>
              <a:rPr lang="en-CA" dirty="0" smtClean="0">
                <a:solidFill>
                  <a:srgbClr val="F1FBB1"/>
                </a:solidFill>
              </a:rPr>
              <a:t>E.g. runner synchronising </a:t>
            </a:r>
            <a:r>
              <a:rPr lang="en-CA" dirty="0">
                <a:solidFill>
                  <a:srgbClr val="F1FBB1"/>
                </a:solidFill>
              </a:rPr>
              <a:t>each running step to the beat of the music</a:t>
            </a:r>
            <a:r>
              <a:rPr lang="en-CA" dirty="0"/>
              <a:t>. </a:t>
            </a:r>
            <a:endParaRPr lang="en-CA" dirty="0" smtClean="0"/>
          </a:p>
          <a:p>
            <a:r>
              <a:rPr lang="en-CA" dirty="0" err="1" smtClean="0"/>
              <a:t>Karageorghis</a:t>
            </a:r>
            <a:r>
              <a:rPr lang="en-CA" dirty="0" smtClean="0"/>
              <a:t> </a:t>
            </a:r>
            <a:r>
              <a:rPr lang="en-CA" i="1" dirty="0"/>
              <a:t>et al</a:t>
            </a:r>
            <a:r>
              <a:rPr lang="en-CA" dirty="0"/>
              <a:t>. (2009) </a:t>
            </a:r>
            <a:r>
              <a:rPr lang="en-CA" dirty="0" smtClean="0"/>
              <a:t>suggests </a:t>
            </a:r>
            <a:r>
              <a:rPr lang="en-CA" dirty="0"/>
              <a:t>that most people have a tendency to respond to the rhythmical qualities of </a:t>
            </a:r>
            <a:r>
              <a:rPr lang="en-CA" dirty="0" smtClean="0"/>
              <a:t>music</a:t>
            </a:r>
          </a:p>
          <a:p>
            <a:r>
              <a:rPr lang="en-CA" dirty="0"/>
              <a:t>C</a:t>
            </a:r>
            <a:r>
              <a:rPr lang="en-CA" dirty="0" smtClean="0"/>
              <a:t>auses </a:t>
            </a:r>
            <a:r>
              <a:rPr lang="en-CA" dirty="0"/>
              <a:t>the body to be in sync with speed or tempo of the music during an athlete’s performance pattern. </a:t>
            </a:r>
            <a:endParaRPr lang="en-CA" dirty="0" smtClean="0"/>
          </a:p>
          <a:p>
            <a:r>
              <a:rPr lang="en-CA" dirty="0"/>
              <a:t>L</a:t>
            </a:r>
            <a:r>
              <a:rPr lang="en-CA" dirty="0" smtClean="0"/>
              <a:t>imited </a:t>
            </a:r>
            <a:r>
              <a:rPr lang="en-CA" dirty="0"/>
              <a:t>research conducted </a:t>
            </a:r>
            <a:r>
              <a:rPr lang="en-CA" dirty="0" smtClean="0"/>
              <a:t>as to </a:t>
            </a:r>
            <a:r>
              <a:rPr lang="en-CA" dirty="0"/>
              <a:t>whether or not music can be used to enhance a recreational athlete’s performance </a:t>
            </a:r>
            <a:r>
              <a:rPr lang="en-CA" dirty="0" smtClean="0"/>
              <a:t>(</a:t>
            </a:r>
            <a:r>
              <a:rPr lang="en-CA" dirty="0" err="1"/>
              <a:t>Karageorghis</a:t>
            </a:r>
            <a:r>
              <a:rPr lang="en-CA" dirty="0"/>
              <a:t> </a:t>
            </a:r>
            <a:r>
              <a:rPr lang="en-CA" i="1" dirty="0"/>
              <a:t>et </a:t>
            </a:r>
            <a:r>
              <a:rPr lang="en-CA" i="1" dirty="0" smtClean="0"/>
              <a:t>al., </a:t>
            </a:r>
            <a:r>
              <a:rPr lang="en-CA" dirty="0" smtClean="0"/>
              <a:t>2009</a:t>
            </a:r>
            <a:r>
              <a:rPr lang="en-CA" dirty="0"/>
              <a:t>). </a:t>
            </a:r>
            <a:endParaRPr lang="en-CA" dirty="0" smtClean="0"/>
          </a:p>
          <a:p>
            <a:pPr lvl="1"/>
            <a:r>
              <a:rPr lang="en-CA" dirty="0" smtClean="0"/>
              <a:t>Further </a:t>
            </a:r>
            <a:r>
              <a:rPr lang="en-CA" dirty="0"/>
              <a:t>research will </a:t>
            </a:r>
            <a:r>
              <a:rPr lang="en-CA" dirty="0" smtClean="0"/>
              <a:t>needed in </a:t>
            </a:r>
            <a:r>
              <a:rPr lang="en-CA" dirty="0"/>
              <a:t>relation to the affects </a:t>
            </a:r>
            <a:r>
              <a:rPr lang="en-CA" dirty="0" smtClean="0"/>
              <a:t>of synchronous music and elite athletes - insufficient </a:t>
            </a:r>
            <a:r>
              <a:rPr lang="en-CA" dirty="0"/>
              <a:t>research in this area. </a:t>
            </a:r>
            <a:endParaRPr lang="en-GB" dirty="0"/>
          </a:p>
          <a:p>
            <a:endParaRPr lang="en-GB" dirty="0"/>
          </a:p>
        </p:txBody>
      </p:sp>
    </p:spTree>
    <p:extLst>
      <p:ext uri="{BB962C8B-B14F-4D97-AF65-F5344CB8AC3E}">
        <p14:creationId xmlns:p14="http://schemas.microsoft.com/office/powerpoint/2010/main" val="3612173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CA" dirty="0"/>
              <a:t>Asynchronous music</a:t>
            </a:r>
            <a:endParaRPr lang="en-GB" dirty="0"/>
          </a:p>
        </p:txBody>
      </p:sp>
      <p:sp>
        <p:nvSpPr>
          <p:cNvPr id="3" name="Content Placeholder 2"/>
          <p:cNvSpPr>
            <a:spLocks noGrp="1"/>
          </p:cNvSpPr>
          <p:nvPr>
            <p:ph idx="1"/>
          </p:nvPr>
        </p:nvSpPr>
        <p:spPr/>
        <p:txBody>
          <a:bodyPr>
            <a:normAutofit fontScale="92500" lnSpcReduction="20000"/>
          </a:bodyPr>
          <a:lstStyle/>
          <a:p>
            <a:r>
              <a:rPr lang="en-CA" dirty="0" smtClean="0"/>
              <a:t>‘</a:t>
            </a:r>
            <a:r>
              <a:rPr lang="en-CA" dirty="0"/>
              <a:t>B</a:t>
            </a:r>
            <a:r>
              <a:rPr lang="en-CA" dirty="0" smtClean="0"/>
              <a:t>ackground</a:t>
            </a:r>
            <a:r>
              <a:rPr lang="en-CA" dirty="0"/>
              <a:t>’ music </a:t>
            </a:r>
            <a:r>
              <a:rPr lang="en-CA" dirty="0" smtClean="0"/>
              <a:t>that </a:t>
            </a:r>
            <a:r>
              <a:rPr lang="en-CA" dirty="0"/>
              <a:t>is played </a:t>
            </a:r>
            <a:r>
              <a:rPr lang="en-CA" dirty="0" smtClean="0"/>
              <a:t>during </a:t>
            </a:r>
            <a:r>
              <a:rPr lang="en-CA" dirty="0"/>
              <a:t>an event or an activity to make the environment more pleasurable. </a:t>
            </a:r>
            <a:endParaRPr lang="en-CA" dirty="0" smtClean="0"/>
          </a:p>
          <a:p>
            <a:pPr lvl="1"/>
            <a:r>
              <a:rPr lang="en-CA" dirty="0" smtClean="0"/>
              <a:t>No </a:t>
            </a:r>
            <a:r>
              <a:rPr lang="en-CA" dirty="0"/>
              <a:t>conscious synchronisation is present between the tempo of music and movement patterns in an individual, when listening to asynchronous music (</a:t>
            </a:r>
            <a:r>
              <a:rPr lang="en-CA" dirty="0" err="1"/>
              <a:t>Karageorghis</a:t>
            </a:r>
            <a:r>
              <a:rPr lang="en-CA" dirty="0"/>
              <a:t> </a:t>
            </a:r>
            <a:r>
              <a:rPr lang="en-CA" i="1" dirty="0"/>
              <a:t>et al.,</a:t>
            </a:r>
            <a:r>
              <a:rPr lang="en-CA" dirty="0"/>
              <a:t> 2009; </a:t>
            </a:r>
            <a:r>
              <a:rPr lang="en-CA" dirty="0" err="1"/>
              <a:t>Karageorghis</a:t>
            </a:r>
            <a:r>
              <a:rPr lang="en-CA" dirty="0"/>
              <a:t> and Terry, 1997). </a:t>
            </a:r>
            <a:endParaRPr lang="en-CA" dirty="0" smtClean="0"/>
          </a:p>
          <a:p>
            <a:r>
              <a:rPr lang="en-CA" dirty="0" smtClean="0"/>
              <a:t>Moreover</a:t>
            </a:r>
            <a:r>
              <a:rPr lang="en-CA" dirty="0"/>
              <a:t>, the psychological and psychophysical effects of asynchronous music have been studied </a:t>
            </a:r>
            <a:r>
              <a:rPr lang="en-CA" dirty="0" smtClean="0"/>
              <a:t>rather </a:t>
            </a:r>
            <a:r>
              <a:rPr lang="en-CA" dirty="0"/>
              <a:t>than its use as an </a:t>
            </a:r>
            <a:r>
              <a:rPr lang="en-CA" dirty="0" smtClean="0"/>
              <a:t>ergogenic effect.</a:t>
            </a:r>
          </a:p>
          <a:p>
            <a:pPr lvl="1"/>
            <a:r>
              <a:rPr lang="en-CA" dirty="0" smtClean="0">
                <a:solidFill>
                  <a:srgbClr val="F1FBB1"/>
                </a:solidFill>
              </a:rPr>
              <a:t>Ergogenic </a:t>
            </a:r>
            <a:r>
              <a:rPr lang="en-CA" dirty="0">
                <a:solidFill>
                  <a:srgbClr val="F1FBB1"/>
                </a:solidFill>
              </a:rPr>
              <a:t>effect </a:t>
            </a:r>
            <a:r>
              <a:rPr lang="en-CA" dirty="0" smtClean="0">
                <a:solidFill>
                  <a:srgbClr val="F1FBB1"/>
                </a:solidFill>
              </a:rPr>
              <a:t>- enhance </a:t>
            </a:r>
            <a:r>
              <a:rPr lang="en-CA" dirty="0">
                <a:solidFill>
                  <a:srgbClr val="F1FBB1"/>
                </a:solidFill>
              </a:rPr>
              <a:t>an individual’s performance. </a:t>
            </a:r>
            <a:endParaRPr lang="en-CA" dirty="0" smtClean="0">
              <a:solidFill>
                <a:srgbClr val="F1FBB1"/>
              </a:solidFill>
            </a:endParaRPr>
          </a:p>
          <a:p>
            <a:r>
              <a:rPr lang="en-CA" dirty="0"/>
              <a:t>M</a:t>
            </a:r>
            <a:r>
              <a:rPr lang="en-CA" dirty="0" smtClean="0"/>
              <a:t>usic </a:t>
            </a:r>
            <a:r>
              <a:rPr lang="en-CA" dirty="0"/>
              <a:t>can be used as an ergogenic effect to distract an individual from the external environment and enhance focus while performing an exercise.</a:t>
            </a:r>
            <a:endParaRPr lang="en-GB" dirty="0"/>
          </a:p>
          <a:p>
            <a:endParaRPr lang="en-GB" dirty="0"/>
          </a:p>
        </p:txBody>
      </p:sp>
    </p:spTree>
    <p:extLst>
      <p:ext uri="{BB962C8B-B14F-4D97-AF65-F5344CB8AC3E}">
        <p14:creationId xmlns:p14="http://schemas.microsoft.com/office/powerpoint/2010/main" val="540729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Music</a:t>
            </a:r>
            <a:endParaRPr lang="en-GB" dirty="0"/>
          </a:p>
        </p:txBody>
      </p:sp>
      <p:sp>
        <p:nvSpPr>
          <p:cNvPr id="3" name="Content Placeholder 2"/>
          <p:cNvSpPr>
            <a:spLocks noGrp="1"/>
          </p:cNvSpPr>
          <p:nvPr>
            <p:ph idx="1"/>
          </p:nvPr>
        </p:nvSpPr>
        <p:spPr/>
        <p:txBody>
          <a:bodyPr>
            <a:normAutofit/>
          </a:bodyPr>
          <a:lstStyle/>
          <a:p>
            <a:r>
              <a:rPr lang="en-US" dirty="0"/>
              <a:t>Benefits of listening to music </a:t>
            </a:r>
            <a:r>
              <a:rPr lang="en-US" dirty="0" smtClean="0"/>
              <a:t>- distraction </a:t>
            </a:r>
            <a:r>
              <a:rPr lang="en-US" dirty="0"/>
              <a:t>or a motivational instrument </a:t>
            </a:r>
            <a:endParaRPr lang="en-US" dirty="0" smtClean="0"/>
          </a:p>
          <a:p>
            <a:pPr lvl="1"/>
            <a:r>
              <a:rPr lang="en-US" dirty="0" smtClean="0"/>
              <a:t>When </a:t>
            </a:r>
            <a:r>
              <a:rPr lang="en-US" dirty="0" err="1"/>
              <a:t>utilising</a:t>
            </a:r>
            <a:r>
              <a:rPr lang="en-US" dirty="0"/>
              <a:t> music as a distraction in a sport setting, Bharani, </a:t>
            </a:r>
            <a:r>
              <a:rPr lang="en-US" dirty="0" err="1"/>
              <a:t>Sahu</a:t>
            </a:r>
            <a:r>
              <a:rPr lang="en-US" dirty="0"/>
              <a:t> and Mathew (2004) stated that the influence of music can boost cardiovascular performance and delay fatigue in an individual </a:t>
            </a:r>
            <a:endParaRPr lang="en-US" dirty="0" smtClean="0"/>
          </a:p>
          <a:p>
            <a:r>
              <a:rPr lang="en-US" dirty="0"/>
              <a:t>A</a:t>
            </a:r>
            <a:r>
              <a:rPr lang="en-US" dirty="0" smtClean="0"/>
              <a:t>n </a:t>
            </a:r>
            <a:r>
              <a:rPr lang="en-US" dirty="0"/>
              <a:t>individual running a marathon would be able to focus on the tempo and rhythm of the music rather than their body when they reach </a:t>
            </a:r>
            <a:r>
              <a:rPr lang="en-US" dirty="0" smtClean="0"/>
              <a:t> </a:t>
            </a:r>
            <a:r>
              <a:rPr lang="en-US" dirty="0"/>
              <a:t>maximal </a:t>
            </a:r>
            <a:r>
              <a:rPr lang="en-US" dirty="0" smtClean="0"/>
              <a:t>exertion.  </a:t>
            </a:r>
          </a:p>
          <a:p>
            <a:pPr lvl="1"/>
            <a:r>
              <a:rPr lang="en-US" dirty="0" smtClean="0"/>
              <a:t>Rhythm </a:t>
            </a:r>
            <a:r>
              <a:rPr lang="en-US" dirty="0"/>
              <a:t>and tempo were stated to be the key components when choosing songs (</a:t>
            </a:r>
            <a:r>
              <a:rPr lang="en-US" dirty="0" err="1"/>
              <a:t>Karageorghis</a:t>
            </a:r>
            <a:r>
              <a:rPr lang="en-US" dirty="0"/>
              <a:t> et al., 2009). </a:t>
            </a:r>
            <a:endParaRPr lang="en-GB" dirty="0"/>
          </a:p>
        </p:txBody>
      </p:sp>
    </p:spTree>
    <p:extLst>
      <p:ext uri="{BB962C8B-B14F-4D97-AF65-F5344CB8AC3E}">
        <p14:creationId xmlns:p14="http://schemas.microsoft.com/office/powerpoint/2010/main" val="1096331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Music</a:t>
            </a:r>
            <a:endParaRPr lang="en-GB" dirty="0"/>
          </a:p>
        </p:txBody>
      </p:sp>
      <p:sp>
        <p:nvSpPr>
          <p:cNvPr id="3" name="Content Placeholder 2"/>
          <p:cNvSpPr>
            <a:spLocks noGrp="1"/>
          </p:cNvSpPr>
          <p:nvPr>
            <p:ph idx="1"/>
          </p:nvPr>
        </p:nvSpPr>
        <p:spPr>
          <a:xfrm>
            <a:off x="779463" y="1828799"/>
            <a:ext cx="7583487" cy="4492869"/>
          </a:xfrm>
        </p:spPr>
        <p:txBody>
          <a:bodyPr>
            <a:normAutofit/>
          </a:bodyPr>
          <a:lstStyle/>
          <a:p>
            <a:r>
              <a:rPr lang="en-CA" dirty="0"/>
              <a:t>Music has become an extremely widespread factor in the sport and exercise field (Sanchez </a:t>
            </a:r>
            <a:r>
              <a:rPr lang="en-CA" i="1" dirty="0"/>
              <a:t>et al.,</a:t>
            </a:r>
            <a:r>
              <a:rPr lang="en-CA" dirty="0"/>
              <a:t> 2013) and although music is an art form, the methods of perception and preference of music requires further investigation (Priest and </a:t>
            </a:r>
            <a:r>
              <a:rPr lang="en-CA" dirty="0" err="1"/>
              <a:t>Karageorghis</a:t>
            </a:r>
            <a:r>
              <a:rPr lang="en-CA" dirty="0"/>
              <a:t>, 2008; Reimer, 1985). </a:t>
            </a:r>
            <a:endParaRPr lang="en-CA" dirty="0" smtClean="0"/>
          </a:p>
          <a:p>
            <a:r>
              <a:rPr lang="en-CA" dirty="0" smtClean="0"/>
              <a:t>Many researchers </a:t>
            </a:r>
            <a:r>
              <a:rPr lang="en-CA" dirty="0"/>
              <a:t>have found that careful selection of </a:t>
            </a:r>
            <a:r>
              <a:rPr lang="en-CA" dirty="0" smtClean="0"/>
              <a:t>music:</a:t>
            </a:r>
          </a:p>
          <a:p>
            <a:pPr lvl="1"/>
            <a:r>
              <a:rPr lang="en-CA" dirty="0"/>
              <a:t>E</a:t>
            </a:r>
            <a:r>
              <a:rPr lang="en-CA" dirty="0" smtClean="0"/>
              <a:t>nhances </a:t>
            </a:r>
            <a:r>
              <a:rPr lang="en-CA" dirty="0"/>
              <a:t>exercise performance </a:t>
            </a:r>
            <a:endParaRPr lang="en-CA" dirty="0" smtClean="0"/>
          </a:p>
          <a:p>
            <a:pPr lvl="1"/>
            <a:r>
              <a:rPr lang="en-CA" dirty="0" smtClean="0"/>
              <a:t>(</a:t>
            </a:r>
            <a:r>
              <a:rPr lang="en-CA" dirty="0"/>
              <a:t>Atkinson </a:t>
            </a:r>
            <a:r>
              <a:rPr lang="en-CA" i="1" dirty="0"/>
              <a:t>et al</a:t>
            </a:r>
            <a:r>
              <a:rPr lang="en-CA" dirty="0"/>
              <a:t>., 2004; Elliott </a:t>
            </a:r>
            <a:r>
              <a:rPr lang="en-CA" i="1" dirty="0"/>
              <a:t>et al</a:t>
            </a:r>
            <a:r>
              <a:rPr lang="en-CA" dirty="0"/>
              <a:t>., 2004; </a:t>
            </a:r>
            <a:r>
              <a:rPr lang="en-CA" dirty="0" err="1"/>
              <a:t>Karageorghis</a:t>
            </a:r>
            <a:r>
              <a:rPr lang="en-CA" dirty="0"/>
              <a:t> and Lee, 2001; </a:t>
            </a:r>
            <a:r>
              <a:rPr lang="en-CA" dirty="0" err="1"/>
              <a:t>Matesic</a:t>
            </a:r>
            <a:r>
              <a:rPr lang="en-CA" dirty="0"/>
              <a:t> and </a:t>
            </a:r>
            <a:r>
              <a:rPr lang="en-CA" dirty="0" err="1"/>
              <a:t>Comartie</a:t>
            </a:r>
            <a:r>
              <a:rPr lang="en-CA" dirty="0"/>
              <a:t>, 2002; </a:t>
            </a:r>
            <a:r>
              <a:rPr lang="en-CA" dirty="0" err="1"/>
              <a:t>Karageorghis</a:t>
            </a:r>
            <a:r>
              <a:rPr lang="en-CA" dirty="0"/>
              <a:t>, 2008; Simpson and </a:t>
            </a:r>
            <a:r>
              <a:rPr lang="en-CA" dirty="0" err="1"/>
              <a:t>Karageorghis</a:t>
            </a:r>
            <a:r>
              <a:rPr lang="en-CA" dirty="0"/>
              <a:t>, 2006; Szabo </a:t>
            </a:r>
            <a:r>
              <a:rPr lang="en-CA" i="1" dirty="0"/>
              <a:t>et al</a:t>
            </a:r>
            <a:r>
              <a:rPr lang="en-CA" dirty="0"/>
              <a:t>., 1999</a:t>
            </a:r>
            <a:r>
              <a:rPr lang="en-CA" dirty="0" smtClean="0"/>
              <a:t>)</a:t>
            </a:r>
            <a:endParaRPr lang="en-CA" dirty="0" smtClean="0"/>
          </a:p>
        </p:txBody>
      </p:sp>
    </p:spTree>
    <p:extLst>
      <p:ext uri="{BB962C8B-B14F-4D97-AF65-F5344CB8AC3E}">
        <p14:creationId xmlns:p14="http://schemas.microsoft.com/office/powerpoint/2010/main" val="1872821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r>
              <a:rPr lang="en-US" dirty="0" smtClean="0"/>
              <a:t>…</a:t>
            </a:r>
            <a:endParaRPr lang="en-GB" dirty="0"/>
          </a:p>
        </p:txBody>
      </p:sp>
      <p:sp>
        <p:nvSpPr>
          <p:cNvPr id="3" name="Content Placeholder 2"/>
          <p:cNvSpPr>
            <a:spLocks noGrp="1"/>
          </p:cNvSpPr>
          <p:nvPr>
            <p:ph idx="1"/>
          </p:nvPr>
        </p:nvSpPr>
        <p:spPr/>
        <p:txBody>
          <a:bodyPr>
            <a:normAutofit/>
          </a:bodyPr>
          <a:lstStyle/>
          <a:p>
            <a:r>
              <a:rPr lang="en-CA" dirty="0"/>
              <a:t>Improves mood (Hayakawa </a:t>
            </a:r>
            <a:r>
              <a:rPr lang="en-CA" i="1" dirty="0"/>
              <a:t>et al</a:t>
            </a:r>
            <a:r>
              <a:rPr lang="en-CA" dirty="0"/>
              <a:t>., 2000).</a:t>
            </a:r>
          </a:p>
          <a:p>
            <a:r>
              <a:rPr lang="en-CA" dirty="0"/>
              <a:t>Decreases the ratings of perceived exertion (</a:t>
            </a:r>
            <a:r>
              <a:rPr lang="en-CA" dirty="0" err="1"/>
              <a:t>Nethery</a:t>
            </a:r>
            <a:r>
              <a:rPr lang="en-CA" dirty="0"/>
              <a:t>, 2002; </a:t>
            </a:r>
            <a:r>
              <a:rPr lang="en-CA" dirty="0" err="1"/>
              <a:t>Potteiger</a:t>
            </a:r>
            <a:r>
              <a:rPr lang="en-CA" dirty="0"/>
              <a:t> </a:t>
            </a:r>
            <a:r>
              <a:rPr lang="en-CA" i="1" dirty="0"/>
              <a:t>et al</a:t>
            </a:r>
            <a:r>
              <a:rPr lang="en-CA" dirty="0"/>
              <a:t>., 2000; Priest and </a:t>
            </a:r>
            <a:r>
              <a:rPr lang="en-CA" dirty="0" err="1"/>
              <a:t>Karageorghis</a:t>
            </a:r>
            <a:r>
              <a:rPr lang="en-CA" dirty="0"/>
              <a:t>, 2008). </a:t>
            </a:r>
          </a:p>
          <a:p>
            <a:r>
              <a:rPr lang="en-CA" dirty="0" smtClean="0"/>
              <a:t>Terry </a:t>
            </a:r>
            <a:r>
              <a:rPr lang="en-CA" dirty="0"/>
              <a:t>and </a:t>
            </a:r>
            <a:r>
              <a:rPr lang="en-CA" dirty="0" err="1"/>
              <a:t>Karageorghis</a:t>
            </a:r>
            <a:r>
              <a:rPr lang="en-CA" dirty="0"/>
              <a:t> (2006) suggest that in relation to sport and exercise, music has the potential ability to encourage movements associated with rhythm, lift feelings, stimulate memories while generating emotion and enhance work productivity. </a:t>
            </a:r>
            <a:endParaRPr lang="en-GB" dirty="0"/>
          </a:p>
          <a:p>
            <a:endParaRPr lang="en-GB" dirty="0"/>
          </a:p>
        </p:txBody>
      </p:sp>
    </p:spTree>
    <p:extLst>
      <p:ext uri="{BB962C8B-B14F-4D97-AF65-F5344CB8AC3E}">
        <p14:creationId xmlns:p14="http://schemas.microsoft.com/office/powerpoint/2010/main" val="1524638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b="1" dirty="0"/>
              <a:t>Physical and Emotional Benefits of </a:t>
            </a:r>
            <a:r>
              <a:rPr lang="en-CA" b="1" dirty="0" smtClean="0"/>
              <a:t>Music</a:t>
            </a:r>
            <a:endParaRPr lang="en-GB" dirty="0"/>
          </a:p>
        </p:txBody>
      </p:sp>
      <p:sp>
        <p:nvSpPr>
          <p:cNvPr id="3" name="Content Placeholder 2"/>
          <p:cNvSpPr>
            <a:spLocks noGrp="1"/>
          </p:cNvSpPr>
          <p:nvPr>
            <p:ph idx="1"/>
          </p:nvPr>
        </p:nvSpPr>
        <p:spPr/>
        <p:txBody>
          <a:bodyPr>
            <a:normAutofit/>
          </a:bodyPr>
          <a:lstStyle/>
          <a:p>
            <a:r>
              <a:rPr lang="en-CA" dirty="0" smtClean="0"/>
              <a:t>Bharani</a:t>
            </a:r>
            <a:r>
              <a:rPr lang="en-CA" dirty="0"/>
              <a:t>, </a:t>
            </a:r>
            <a:r>
              <a:rPr lang="en-CA" dirty="0" err="1"/>
              <a:t>Sahu</a:t>
            </a:r>
            <a:r>
              <a:rPr lang="en-CA" dirty="0"/>
              <a:t> and Matthew (2004) found that music could evoke different emotions for individuals. </a:t>
            </a:r>
            <a:endParaRPr lang="en-CA" dirty="0" smtClean="0"/>
          </a:p>
          <a:p>
            <a:pPr lvl="1"/>
            <a:r>
              <a:rPr lang="en-CA" dirty="0" smtClean="0"/>
              <a:t>An upbeat </a:t>
            </a:r>
            <a:r>
              <a:rPr lang="en-CA" dirty="0"/>
              <a:t>song </a:t>
            </a:r>
            <a:r>
              <a:rPr lang="en-CA" dirty="0" smtClean="0"/>
              <a:t>might invoke happy </a:t>
            </a:r>
            <a:r>
              <a:rPr lang="en-CA" dirty="0"/>
              <a:t>thoughts and </a:t>
            </a:r>
            <a:r>
              <a:rPr lang="en-CA" dirty="0" smtClean="0"/>
              <a:t>may cause </a:t>
            </a:r>
            <a:r>
              <a:rPr lang="en-CA" dirty="0"/>
              <a:t>a change in their mood compared to an individual </a:t>
            </a:r>
            <a:r>
              <a:rPr lang="en-CA" dirty="0" smtClean="0"/>
              <a:t>not listening </a:t>
            </a:r>
            <a:r>
              <a:rPr lang="en-CA" dirty="0"/>
              <a:t>to music during </a:t>
            </a:r>
            <a:r>
              <a:rPr lang="en-CA" dirty="0" smtClean="0"/>
              <a:t>PA. </a:t>
            </a:r>
          </a:p>
          <a:p>
            <a:pPr lvl="1"/>
            <a:r>
              <a:rPr lang="en-CA" dirty="0" smtClean="0"/>
              <a:t>During exercise, </a:t>
            </a:r>
            <a:r>
              <a:rPr lang="en-CA" dirty="0"/>
              <a:t>music can serve as a distraction from any uncomfortable or unpleasant feelings an individual may encounter. </a:t>
            </a:r>
            <a:endParaRPr lang="en-GB" dirty="0"/>
          </a:p>
        </p:txBody>
      </p:sp>
    </p:spTree>
    <p:extLst>
      <p:ext uri="{BB962C8B-B14F-4D97-AF65-F5344CB8AC3E}">
        <p14:creationId xmlns:p14="http://schemas.microsoft.com/office/powerpoint/2010/main" val="295420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Mood state – positive affect</a:t>
            </a:r>
            <a:endParaRPr lang="en-GB" dirty="0"/>
          </a:p>
        </p:txBody>
      </p:sp>
      <p:sp>
        <p:nvSpPr>
          <p:cNvPr id="3" name="Content Placeholder 2"/>
          <p:cNvSpPr>
            <a:spLocks noGrp="1"/>
          </p:cNvSpPr>
          <p:nvPr>
            <p:ph idx="1"/>
          </p:nvPr>
        </p:nvSpPr>
        <p:spPr/>
        <p:txBody>
          <a:bodyPr>
            <a:normAutofit fontScale="92500" lnSpcReduction="10000"/>
          </a:bodyPr>
          <a:lstStyle/>
          <a:p>
            <a:r>
              <a:rPr lang="en-CA" dirty="0"/>
              <a:t>Sanchez </a:t>
            </a:r>
            <a:r>
              <a:rPr lang="en-CA" i="1" dirty="0"/>
              <a:t>et al.</a:t>
            </a:r>
            <a:r>
              <a:rPr lang="en-CA" dirty="0"/>
              <a:t> (2013) stated </a:t>
            </a:r>
            <a:r>
              <a:rPr lang="en-CA" dirty="0" smtClean="0"/>
              <a:t>that music can increase </a:t>
            </a:r>
            <a:r>
              <a:rPr lang="en-CA" dirty="0"/>
              <a:t>positive </a:t>
            </a:r>
            <a:r>
              <a:rPr lang="en-CA" dirty="0" smtClean="0"/>
              <a:t>affect and strongly influence </a:t>
            </a:r>
            <a:r>
              <a:rPr lang="en-CA" dirty="0"/>
              <a:t>an individual’s intention to </a:t>
            </a:r>
            <a:r>
              <a:rPr lang="en-CA" dirty="0" smtClean="0"/>
              <a:t>exercise.</a:t>
            </a:r>
            <a:endParaRPr lang="en-CA" b="1" dirty="0" smtClean="0"/>
          </a:p>
          <a:p>
            <a:r>
              <a:rPr lang="en-CA" dirty="0" smtClean="0"/>
              <a:t>A </a:t>
            </a:r>
            <a:r>
              <a:rPr lang="en-CA" dirty="0"/>
              <a:t>qualitative study </a:t>
            </a:r>
            <a:r>
              <a:rPr lang="en-CA" dirty="0" smtClean="0"/>
              <a:t>of </a:t>
            </a:r>
            <a:r>
              <a:rPr lang="en-CA" dirty="0"/>
              <a:t>Swedish athletes by </a:t>
            </a:r>
            <a:r>
              <a:rPr lang="en-CA" dirty="0" err="1"/>
              <a:t>Laukka</a:t>
            </a:r>
            <a:r>
              <a:rPr lang="en-CA" dirty="0"/>
              <a:t> and Quick (2011) reported that athletes </a:t>
            </a:r>
            <a:r>
              <a:rPr lang="en-CA" dirty="0" smtClean="0"/>
              <a:t>experienced </a:t>
            </a:r>
            <a:r>
              <a:rPr lang="en-CA" dirty="0"/>
              <a:t>mainly positive emotional </a:t>
            </a:r>
            <a:r>
              <a:rPr lang="en-CA" dirty="0" smtClean="0"/>
              <a:t>effects </a:t>
            </a:r>
            <a:r>
              <a:rPr lang="en-CA" dirty="0"/>
              <a:t>such as confidence, relaxation and happiness when utilising music in sports. </a:t>
            </a:r>
            <a:endParaRPr lang="en-CA" dirty="0" smtClean="0"/>
          </a:p>
          <a:p>
            <a:r>
              <a:rPr lang="en-CA" dirty="0" smtClean="0"/>
              <a:t>Madison</a:t>
            </a:r>
            <a:r>
              <a:rPr lang="en-CA" dirty="0"/>
              <a:t>, Paulin and </a:t>
            </a:r>
            <a:r>
              <a:rPr lang="en-CA" dirty="0" err="1"/>
              <a:t>Aasa</a:t>
            </a:r>
            <a:r>
              <a:rPr lang="en-CA" dirty="0"/>
              <a:t> (2013) </a:t>
            </a:r>
            <a:r>
              <a:rPr lang="en-CA" dirty="0" smtClean="0"/>
              <a:t>found music </a:t>
            </a:r>
            <a:r>
              <a:rPr lang="en-CA" dirty="0"/>
              <a:t>in exercise could be recommended </a:t>
            </a:r>
            <a:r>
              <a:rPr lang="en-CA" dirty="0" smtClean="0"/>
              <a:t>to sedentary individuals as </a:t>
            </a:r>
            <a:r>
              <a:rPr lang="en-CA" dirty="0"/>
              <a:t>it was seen </a:t>
            </a:r>
            <a:r>
              <a:rPr lang="en-CA" dirty="0" smtClean="0"/>
              <a:t>to:</a:t>
            </a:r>
          </a:p>
          <a:p>
            <a:pPr lvl="1"/>
            <a:r>
              <a:rPr lang="en-CA" dirty="0" smtClean="0">
                <a:solidFill>
                  <a:srgbClr val="F1FBB1"/>
                </a:solidFill>
              </a:rPr>
              <a:t>decrease </a:t>
            </a:r>
            <a:r>
              <a:rPr lang="en-CA" dirty="0">
                <a:solidFill>
                  <a:srgbClr val="F1FBB1"/>
                </a:solidFill>
              </a:rPr>
              <a:t>blood pressure, </a:t>
            </a:r>
            <a:endParaRPr lang="en-CA" dirty="0" smtClean="0">
              <a:solidFill>
                <a:srgbClr val="F1FBB1"/>
              </a:solidFill>
            </a:endParaRPr>
          </a:p>
          <a:p>
            <a:pPr lvl="1"/>
            <a:r>
              <a:rPr lang="en-CA" dirty="0" smtClean="0">
                <a:solidFill>
                  <a:srgbClr val="F1FBB1"/>
                </a:solidFill>
              </a:rPr>
              <a:t>increase </a:t>
            </a:r>
            <a:r>
              <a:rPr lang="en-CA" dirty="0">
                <a:solidFill>
                  <a:srgbClr val="F1FBB1"/>
                </a:solidFill>
              </a:rPr>
              <a:t>cardiovascular ability </a:t>
            </a:r>
          </a:p>
          <a:p>
            <a:pPr lvl="1"/>
            <a:r>
              <a:rPr lang="en-CA" dirty="0" smtClean="0">
                <a:solidFill>
                  <a:srgbClr val="F1FBB1"/>
                </a:solidFill>
              </a:rPr>
              <a:t>provide motivation to </a:t>
            </a:r>
            <a:r>
              <a:rPr lang="en-CA" dirty="0">
                <a:solidFill>
                  <a:srgbClr val="F1FBB1"/>
                </a:solidFill>
              </a:rPr>
              <a:t>engage in further </a:t>
            </a:r>
            <a:r>
              <a:rPr lang="en-CA" dirty="0" smtClean="0">
                <a:solidFill>
                  <a:srgbClr val="F1FBB1"/>
                </a:solidFill>
              </a:rPr>
              <a:t>exercise</a:t>
            </a:r>
            <a:endParaRPr lang="en-GB" dirty="0">
              <a:solidFill>
                <a:srgbClr val="F1FBB1"/>
              </a:solidFill>
            </a:endParaRPr>
          </a:p>
        </p:txBody>
      </p:sp>
    </p:spTree>
    <p:extLst>
      <p:ext uri="{BB962C8B-B14F-4D97-AF65-F5344CB8AC3E}">
        <p14:creationId xmlns:p14="http://schemas.microsoft.com/office/powerpoint/2010/main" val="1805085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of main benefits </a:t>
            </a:r>
            <a:br>
              <a:rPr lang="en-GB" dirty="0" smtClean="0"/>
            </a:br>
            <a:r>
              <a:rPr lang="en-GB" dirty="0" smtClean="0"/>
              <a:t>(</a:t>
            </a:r>
            <a:r>
              <a:rPr lang="en-CA" dirty="0" smtClean="0"/>
              <a:t>Terry </a:t>
            </a:r>
            <a:r>
              <a:rPr lang="en-CA" dirty="0"/>
              <a:t>and </a:t>
            </a:r>
            <a:r>
              <a:rPr lang="en-CA" dirty="0" err="1" smtClean="0"/>
              <a:t>Karageorghis</a:t>
            </a:r>
            <a:r>
              <a:rPr lang="en-CA" dirty="0" smtClean="0"/>
              <a:t>, 2006</a:t>
            </a:r>
            <a:r>
              <a:rPr lang="en-CA" dirty="0"/>
              <a:t>) </a:t>
            </a:r>
            <a:endParaRPr lang="en-GB" dirty="0"/>
          </a:p>
        </p:txBody>
      </p:sp>
      <p:sp>
        <p:nvSpPr>
          <p:cNvPr id="3" name="Content Placeholder 2"/>
          <p:cNvSpPr>
            <a:spLocks noGrp="1"/>
          </p:cNvSpPr>
          <p:nvPr>
            <p:ph idx="1"/>
          </p:nvPr>
        </p:nvSpPr>
        <p:spPr/>
        <p:txBody>
          <a:bodyPr>
            <a:normAutofit/>
          </a:bodyPr>
          <a:lstStyle/>
          <a:p>
            <a:r>
              <a:rPr lang="en-CA" dirty="0" smtClean="0"/>
              <a:t>Listening </a:t>
            </a:r>
            <a:r>
              <a:rPr lang="en-CA" dirty="0"/>
              <a:t>to music while exercising in a </a:t>
            </a:r>
            <a:r>
              <a:rPr lang="en-CA" dirty="0" smtClean="0"/>
              <a:t>sporting </a:t>
            </a:r>
            <a:r>
              <a:rPr lang="en-CA" dirty="0"/>
              <a:t>context </a:t>
            </a:r>
            <a:r>
              <a:rPr lang="en-CA" dirty="0" smtClean="0"/>
              <a:t>would:</a:t>
            </a:r>
          </a:p>
          <a:p>
            <a:r>
              <a:rPr lang="en-CA" dirty="0" smtClean="0"/>
              <a:t>(</a:t>
            </a:r>
            <a:r>
              <a:rPr lang="en-CA" dirty="0"/>
              <a:t>a) decrease </a:t>
            </a:r>
            <a:r>
              <a:rPr lang="en-CA" dirty="0" smtClean="0"/>
              <a:t>negative mood </a:t>
            </a:r>
            <a:r>
              <a:rPr lang="en-CA" dirty="0"/>
              <a:t>and increase positive </a:t>
            </a:r>
            <a:r>
              <a:rPr lang="en-CA" dirty="0" smtClean="0"/>
              <a:t>mood; </a:t>
            </a:r>
          </a:p>
          <a:p>
            <a:r>
              <a:rPr lang="en-CA" dirty="0" smtClean="0"/>
              <a:t>(</a:t>
            </a:r>
            <a:r>
              <a:rPr lang="en-CA" dirty="0"/>
              <a:t>b) relax and activate an athlete before an event; </a:t>
            </a:r>
            <a:endParaRPr lang="en-CA" dirty="0" smtClean="0"/>
          </a:p>
          <a:p>
            <a:r>
              <a:rPr lang="en-CA" dirty="0" smtClean="0"/>
              <a:t>(</a:t>
            </a:r>
            <a:r>
              <a:rPr lang="en-CA" dirty="0"/>
              <a:t>c) disconnect an individual from unpleasant and negative feelings such as fatigue and pain; </a:t>
            </a:r>
            <a:endParaRPr lang="en-CA" dirty="0" smtClean="0"/>
          </a:p>
        </p:txBody>
      </p:sp>
    </p:spTree>
    <p:extLst>
      <p:ext uri="{BB962C8B-B14F-4D97-AF65-F5344CB8AC3E}">
        <p14:creationId xmlns:p14="http://schemas.microsoft.com/office/powerpoint/2010/main" val="2073631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r>
              <a:rPr lang="en-US" dirty="0" smtClean="0"/>
              <a:t>…</a:t>
            </a:r>
            <a:endParaRPr lang="en-GB" dirty="0"/>
          </a:p>
        </p:txBody>
      </p:sp>
      <p:sp>
        <p:nvSpPr>
          <p:cNvPr id="3" name="Content Placeholder 2"/>
          <p:cNvSpPr>
            <a:spLocks noGrp="1"/>
          </p:cNvSpPr>
          <p:nvPr>
            <p:ph idx="1"/>
          </p:nvPr>
        </p:nvSpPr>
        <p:spPr/>
        <p:txBody>
          <a:bodyPr>
            <a:normAutofit/>
          </a:bodyPr>
          <a:lstStyle/>
          <a:p>
            <a:r>
              <a:rPr lang="en-CA" dirty="0" smtClean="0"/>
              <a:t>(</a:t>
            </a:r>
            <a:r>
              <a:rPr lang="en-CA" dirty="0"/>
              <a:t>d) reduce outcomes of ratings of perceived exertion (RPE); </a:t>
            </a:r>
          </a:p>
          <a:p>
            <a:r>
              <a:rPr lang="en-CA" dirty="0"/>
              <a:t>(e) enhance work load while the movement is synchronised with music; </a:t>
            </a:r>
          </a:p>
          <a:p>
            <a:r>
              <a:rPr lang="en-CA" dirty="0"/>
              <a:t>(f) improve an individual’s motor skills acquisition when movement is matched with rhythm of the music; </a:t>
            </a:r>
          </a:p>
          <a:p>
            <a:r>
              <a:rPr lang="en-CA" dirty="0"/>
              <a:t>(g) increase the chances of an athlete getting ‘into the zone’ while focusing on their task;  </a:t>
            </a:r>
          </a:p>
          <a:p>
            <a:r>
              <a:rPr lang="en-CA" dirty="0"/>
              <a:t>(h) provide an overall boost in performance. </a:t>
            </a:r>
          </a:p>
          <a:p>
            <a:endParaRPr lang="en-GB" dirty="0"/>
          </a:p>
        </p:txBody>
      </p:sp>
    </p:spTree>
    <p:extLst>
      <p:ext uri="{BB962C8B-B14F-4D97-AF65-F5344CB8AC3E}">
        <p14:creationId xmlns:p14="http://schemas.microsoft.com/office/powerpoint/2010/main" val="3148994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b="1" u="sng" dirty="0"/>
              <a:t>Music as a </a:t>
            </a:r>
            <a:r>
              <a:rPr lang="en-CA" b="1" u="sng" dirty="0" smtClean="0"/>
              <a:t>Distraction</a:t>
            </a:r>
            <a:endParaRPr lang="en-GB" dirty="0"/>
          </a:p>
        </p:txBody>
      </p:sp>
      <p:sp>
        <p:nvSpPr>
          <p:cNvPr id="3" name="Content Placeholder 2"/>
          <p:cNvSpPr>
            <a:spLocks noGrp="1"/>
          </p:cNvSpPr>
          <p:nvPr>
            <p:ph idx="1"/>
          </p:nvPr>
        </p:nvSpPr>
        <p:spPr>
          <a:xfrm>
            <a:off x="597877" y="1828800"/>
            <a:ext cx="7965831" cy="4466492"/>
          </a:xfrm>
        </p:spPr>
        <p:txBody>
          <a:bodyPr>
            <a:normAutofit fontScale="70000" lnSpcReduction="20000"/>
          </a:bodyPr>
          <a:lstStyle/>
          <a:p>
            <a:r>
              <a:rPr lang="en-CA" dirty="0" smtClean="0"/>
              <a:t>Music </a:t>
            </a:r>
            <a:r>
              <a:rPr lang="en-CA" dirty="0"/>
              <a:t>can usually be used as a means to distract the body from external environments. </a:t>
            </a:r>
            <a:endParaRPr lang="en-CA" dirty="0" smtClean="0"/>
          </a:p>
          <a:p>
            <a:pPr lvl="1"/>
            <a:r>
              <a:rPr lang="en-CA" dirty="0" smtClean="0"/>
              <a:t>According </a:t>
            </a:r>
            <a:r>
              <a:rPr lang="en-CA" dirty="0"/>
              <a:t>to Sanchez </a:t>
            </a:r>
            <a:r>
              <a:rPr lang="en-CA" i="1" dirty="0"/>
              <a:t>et al.</a:t>
            </a:r>
            <a:r>
              <a:rPr lang="en-CA" dirty="0"/>
              <a:t> (2013), music tends to compete with bodily cues to block out negative and unpleasant ones and replace them with more positive </a:t>
            </a:r>
            <a:r>
              <a:rPr lang="en-CA" dirty="0" smtClean="0"/>
              <a:t>cues</a:t>
            </a:r>
            <a:endParaRPr lang="en-CA" dirty="0"/>
          </a:p>
          <a:p>
            <a:r>
              <a:rPr lang="en-CA" dirty="0" smtClean="0"/>
              <a:t>Music can aid </a:t>
            </a:r>
            <a:r>
              <a:rPr lang="en-CA" dirty="0"/>
              <a:t>participants with a greater work output and enhance performance while observations of effort and fatigue </a:t>
            </a:r>
            <a:r>
              <a:rPr lang="en-CA" dirty="0" smtClean="0"/>
              <a:t>decrease </a:t>
            </a:r>
            <a:r>
              <a:rPr lang="en-CA" dirty="0"/>
              <a:t>(Elliot, Carr and Savage, 2004; Sanchez </a:t>
            </a:r>
            <a:r>
              <a:rPr lang="en-CA" i="1" dirty="0"/>
              <a:t>et al</a:t>
            </a:r>
            <a:r>
              <a:rPr lang="en-CA" dirty="0"/>
              <a:t>., 2013). </a:t>
            </a:r>
            <a:endParaRPr lang="en-CA" dirty="0" smtClean="0"/>
          </a:p>
          <a:p>
            <a:pPr lvl="1"/>
            <a:r>
              <a:rPr lang="en-CA" dirty="0" smtClean="0"/>
              <a:t>A </a:t>
            </a:r>
            <a:r>
              <a:rPr lang="en-CA" dirty="0"/>
              <a:t>delay of fatigue occurs when utilising music as a distraction from external </a:t>
            </a:r>
            <a:r>
              <a:rPr lang="en-CA" dirty="0" smtClean="0"/>
              <a:t>factors </a:t>
            </a:r>
            <a:r>
              <a:rPr lang="en-CA" dirty="0"/>
              <a:t>(</a:t>
            </a:r>
            <a:r>
              <a:rPr lang="en-CA" dirty="0" err="1"/>
              <a:t>Boutcher</a:t>
            </a:r>
            <a:r>
              <a:rPr lang="en-CA" dirty="0"/>
              <a:t> and </a:t>
            </a:r>
            <a:r>
              <a:rPr lang="en-CA" dirty="0" err="1"/>
              <a:t>Trenske</a:t>
            </a:r>
            <a:r>
              <a:rPr lang="en-CA" dirty="0"/>
              <a:t>, 1990). </a:t>
            </a:r>
            <a:endParaRPr lang="en-CA" dirty="0" smtClean="0"/>
          </a:p>
          <a:p>
            <a:r>
              <a:rPr lang="en-CA" dirty="0" smtClean="0"/>
              <a:t>A </a:t>
            </a:r>
            <a:r>
              <a:rPr lang="en-CA" dirty="0"/>
              <a:t>combination of a well-selected music playlist and exercise routine can influence how an individual feels during and immediately after an exercise </a:t>
            </a:r>
            <a:r>
              <a:rPr lang="en-CA" dirty="0" smtClean="0"/>
              <a:t>(</a:t>
            </a:r>
            <a:r>
              <a:rPr lang="en-CA" dirty="0" err="1" smtClean="0"/>
              <a:t>Karageorghis</a:t>
            </a:r>
            <a:r>
              <a:rPr lang="en-CA" dirty="0" smtClean="0"/>
              <a:t> </a:t>
            </a:r>
            <a:r>
              <a:rPr lang="en-CA" dirty="0"/>
              <a:t>and Jones, </a:t>
            </a:r>
            <a:r>
              <a:rPr lang="en-CA" dirty="0" smtClean="0"/>
              <a:t>2016; </a:t>
            </a:r>
            <a:r>
              <a:rPr lang="en-CA" dirty="0" err="1"/>
              <a:t>Karageorghis</a:t>
            </a:r>
            <a:r>
              <a:rPr lang="en-CA" dirty="0"/>
              <a:t>, Jones and Stuart, 2008; Sanchez </a:t>
            </a:r>
            <a:r>
              <a:rPr lang="en-CA" i="1" dirty="0"/>
              <a:t>et al</a:t>
            </a:r>
            <a:r>
              <a:rPr lang="en-CA" dirty="0"/>
              <a:t>., 2013). </a:t>
            </a:r>
            <a:endParaRPr lang="en-CA" dirty="0" smtClean="0"/>
          </a:p>
          <a:p>
            <a:r>
              <a:rPr lang="en-CA" dirty="0" smtClean="0"/>
              <a:t>Qualitative research: Priest </a:t>
            </a:r>
            <a:r>
              <a:rPr lang="en-CA" dirty="0"/>
              <a:t>and </a:t>
            </a:r>
            <a:r>
              <a:rPr lang="en-CA" dirty="0" err="1"/>
              <a:t>Karageorghis</a:t>
            </a:r>
            <a:r>
              <a:rPr lang="en-CA" dirty="0"/>
              <a:t> (</a:t>
            </a:r>
            <a:r>
              <a:rPr lang="en-CA" dirty="0" smtClean="0"/>
              <a:t>2008)</a:t>
            </a:r>
          </a:p>
          <a:p>
            <a:pPr lvl="1"/>
            <a:r>
              <a:rPr lang="en-CA" dirty="0" smtClean="0"/>
              <a:t>Participants </a:t>
            </a:r>
            <a:r>
              <a:rPr lang="en-CA" dirty="0"/>
              <a:t>were interviewed about their past experiences concerning the effects of music accompanying exercise. </a:t>
            </a:r>
            <a:endParaRPr lang="en-CA" dirty="0" smtClean="0"/>
          </a:p>
          <a:p>
            <a:pPr lvl="1"/>
            <a:r>
              <a:rPr lang="en-CA" dirty="0" smtClean="0"/>
              <a:t>If </a:t>
            </a:r>
            <a:r>
              <a:rPr lang="en-CA" dirty="0"/>
              <a:t>the music is motivating, it usually distracts the attention away from fatigue. </a:t>
            </a:r>
            <a:endParaRPr lang="en-CA" dirty="0" smtClean="0"/>
          </a:p>
          <a:p>
            <a:pPr lvl="1"/>
            <a:r>
              <a:rPr lang="en-CA" dirty="0" smtClean="0"/>
              <a:t>Participants </a:t>
            </a:r>
            <a:r>
              <a:rPr lang="en-CA" dirty="0"/>
              <a:t>were able to ‘numb’ their body and move on to another level while </a:t>
            </a:r>
            <a:r>
              <a:rPr lang="en-CA" dirty="0" smtClean="0"/>
              <a:t>exercising.</a:t>
            </a:r>
            <a:endParaRPr lang="en-GB" dirty="0"/>
          </a:p>
        </p:txBody>
      </p:sp>
    </p:spTree>
    <p:extLst>
      <p:ext uri="{BB962C8B-B14F-4D97-AF65-F5344CB8AC3E}">
        <p14:creationId xmlns:p14="http://schemas.microsoft.com/office/powerpoint/2010/main" val="3165566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222738"/>
            <a:ext cx="7583487" cy="1044388"/>
          </a:xfrm>
        </p:spPr>
        <p:txBody>
          <a:bodyPr/>
          <a:lstStyle/>
          <a:p>
            <a:r>
              <a:rPr lang="en-GB" dirty="0" smtClean="0"/>
              <a:t>Associations</a:t>
            </a:r>
            <a:endParaRPr lang="en-GB" dirty="0"/>
          </a:p>
        </p:txBody>
      </p:sp>
      <p:sp>
        <p:nvSpPr>
          <p:cNvPr id="3" name="Content Placeholder 2"/>
          <p:cNvSpPr>
            <a:spLocks noGrp="1"/>
          </p:cNvSpPr>
          <p:nvPr>
            <p:ph idx="1"/>
          </p:nvPr>
        </p:nvSpPr>
        <p:spPr>
          <a:xfrm>
            <a:off x="779463" y="1538654"/>
            <a:ext cx="7583487" cy="4499076"/>
          </a:xfrm>
        </p:spPr>
        <p:txBody>
          <a:bodyPr>
            <a:normAutofit fontScale="70000" lnSpcReduction="20000"/>
          </a:bodyPr>
          <a:lstStyle/>
          <a:p>
            <a:r>
              <a:rPr lang="en-CA" dirty="0"/>
              <a:t>Associations are another factor that could be triggered when listening to music when exercising. </a:t>
            </a:r>
            <a:endParaRPr lang="en-CA" dirty="0" smtClean="0"/>
          </a:p>
          <a:p>
            <a:pPr lvl="1"/>
            <a:r>
              <a:rPr lang="en-CA" dirty="0" smtClean="0"/>
              <a:t>It </a:t>
            </a:r>
            <a:r>
              <a:rPr lang="en-CA" dirty="0"/>
              <a:t>was reported that ‘associations’ contributed to the motivational qualities of an individual </a:t>
            </a:r>
          </a:p>
          <a:p>
            <a:r>
              <a:rPr lang="en-CA" dirty="0" smtClean="0"/>
              <a:t>A </a:t>
            </a:r>
            <a:r>
              <a:rPr lang="en-CA" dirty="0"/>
              <a:t>certain piece of music may trigger a particular memory or life event in an individual’s life (Priest and </a:t>
            </a:r>
            <a:r>
              <a:rPr lang="en-CA" dirty="0" err="1"/>
              <a:t>Karageorghis</a:t>
            </a:r>
            <a:r>
              <a:rPr lang="en-CA" dirty="0"/>
              <a:t>, 2008). </a:t>
            </a:r>
            <a:endParaRPr lang="en-CA" dirty="0" smtClean="0"/>
          </a:p>
          <a:p>
            <a:r>
              <a:rPr lang="en-CA" dirty="0"/>
              <a:t>P</a:t>
            </a:r>
            <a:r>
              <a:rPr lang="en-CA" dirty="0" smtClean="0"/>
              <a:t>articipants were </a:t>
            </a:r>
            <a:r>
              <a:rPr lang="en-CA" dirty="0"/>
              <a:t>able to </a:t>
            </a:r>
            <a:r>
              <a:rPr lang="en-CA" dirty="0" smtClean="0"/>
              <a:t>associate </a:t>
            </a:r>
            <a:r>
              <a:rPr lang="en-CA" dirty="0"/>
              <a:t>a piece of music to a life event or memory. </a:t>
            </a:r>
            <a:endParaRPr lang="en-CA" dirty="0" smtClean="0"/>
          </a:p>
          <a:p>
            <a:pPr lvl="1"/>
            <a:r>
              <a:rPr lang="en-US" dirty="0" smtClean="0"/>
              <a:t>E</a:t>
            </a:r>
            <a:r>
              <a:rPr lang="en-CA" dirty="0" smtClean="0"/>
              <a:t>.g. if </a:t>
            </a:r>
            <a:r>
              <a:rPr lang="en-CA" dirty="0"/>
              <a:t>a song came on that reminded them of a positive experience, their mood would change </a:t>
            </a:r>
            <a:r>
              <a:rPr lang="en-CA" dirty="0" smtClean="0"/>
              <a:t>positively </a:t>
            </a:r>
            <a:r>
              <a:rPr lang="en-CA" dirty="0"/>
              <a:t>and that they were felt inspired once again. </a:t>
            </a:r>
            <a:endParaRPr lang="en-CA" dirty="0" smtClean="0"/>
          </a:p>
          <a:p>
            <a:pPr lvl="1"/>
            <a:r>
              <a:rPr lang="en-CA" dirty="0" smtClean="0"/>
              <a:t>Another </a:t>
            </a:r>
            <a:r>
              <a:rPr lang="en-CA" dirty="0"/>
              <a:t>association </a:t>
            </a:r>
            <a:r>
              <a:rPr lang="en-CA" dirty="0" smtClean="0"/>
              <a:t>was imagery</a:t>
            </a:r>
            <a:r>
              <a:rPr lang="en-CA" i="1" dirty="0" smtClean="0"/>
              <a:t>. A</a:t>
            </a:r>
            <a:r>
              <a:rPr lang="en-CA" dirty="0" smtClean="0"/>
              <a:t> </a:t>
            </a:r>
            <a:r>
              <a:rPr lang="en-CA" dirty="0"/>
              <a:t>male participant used the example of the film ‘Rocky’. In this example, the participant was able to imagine “Rocky’s” physical training and how he overcame obstacles in relation to the song while he was exercising, therefore further inspired him and changed the way he approached his training. </a:t>
            </a:r>
            <a:endParaRPr lang="en-CA" dirty="0" smtClean="0"/>
          </a:p>
          <a:p>
            <a:r>
              <a:rPr lang="en-CA" dirty="0" smtClean="0"/>
              <a:t>Alternatively</a:t>
            </a:r>
            <a:r>
              <a:rPr lang="en-CA" dirty="0"/>
              <a:t>, lyrics in specific music can lead to a particular association for individuals who exercise while listening to music. </a:t>
            </a:r>
            <a:endParaRPr lang="en-CA" dirty="0" smtClean="0"/>
          </a:p>
          <a:p>
            <a:endParaRPr lang="en-GB" dirty="0"/>
          </a:p>
        </p:txBody>
      </p:sp>
    </p:spTree>
    <p:extLst>
      <p:ext uri="{BB962C8B-B14F-4D97-AF65-F5344CB8AC3E}">
        <p14:creationId xmlns:p14="http://schemas.microsoft.com/office/powerpoint/2010/main" val="40589169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Think about associations that you have with certain songs / types of music…</a:t>
            </a:r>
            <a:endParaRPr lang="en-GB" dirty="0"/>
          </a:p>
        </p:txBody>
      </p:sp>
    </p:spTree>
    <p:extLst>
      <p:ext uri="{BB962C8B-B14F-4D97-AF65-F5344CB8AC3E}">
        <p14:creationId xmlns:p14="http://schemas.microsoft.com/office/powerpoint/2010/main" val="8613102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b="1" u="sng" dirty="0"/>
              <a:t>Musical </a:t>
            </a:r>
            <a:r>
              <a:rPr lang="en-CA" b="1" u="sng" dirty="0" smtClean="0"/>
              <a:t>Compositions</a:t>
            </a:r>
            <a:endParaRPr lang="en-GB" dirty="0"/>
          </a:p>
        </p:txBody>
      </p:sp>
      <p:sp>
        <p:nvSpPr>
          <p:cNvPr id="3" name="Content Placeholder 2"/>
          <p:cNvSpPr>
            <a:spLocks noGrp="1"/>
          </p:cNvSpPr>
          <p:nvPr>
            <p:ph idx="1"/>
          </p:nvPr>
        </p:nvSpPr>
        <p:spPr/>
        <p:txBody>
          <a:bodyPr>
            <a:normAutofit/>
          </a:bodyPr>
          <a:lstStyle/>
          <a:p>
            <a:r>
              <a:rPr lang="en-CA" dirty="0" smtClean="0"/>
              <a:t>Personal </a:t>
            </a:r>
            <a:r>
              <a:rPr lang="en-CA" dirty="0"/>
              <a:t>characteristics may influence a response to music in exercise therefore; attitudes towards exercise, personality and sociocultural affiliations should be taken into consideration when selecting music for exercise (Priest and </a:t>
            </a:r>
            <a:r>
              <a:rPr lang="en-CA" dirty="0" err="1"/>
              <a:t>Karageorghis</a:t>
            </a:r>
            <a:r>
              <a:rPr lang="en-CA" dirty="0"/>
              <a:t>, 2008). </a:t>
            </a:r>
            <a:endParaRPr lang="en-CA" dirty="0" smtClean="0"/>
          </a:p>
          <a:p>
            <a:pPr lvl="1"/>
            <a:r>
              <a:rPr lang="en-CA" dirty="0" smtClean="0"/>
              <a:t>Five </a:t>
            </a:r>
            <a:r>
              <a:rPr lang="en-CA" dirty="0"/>
              <a:t>primary components are required in organising musical composition, which are melody, harmony, rhythm, tempo, and dynamic (</a:t>
            </a:r>
            <a:r>
              <a:rPr lang="en-CA" dirty="0" err="1"/>
              <a:t>Karageorghis</a:t>
            </a:r>
            <a:r>
              <a:rPr lang="en-CA" dirty="0"/>
              <a:t> </a:t>
            </a:r>
            <a:r>
              <a:rPr lang="en-CA" i="1" dirty="0"/>
              <a:t>et al.,</a:t>
            </a:r>
            <a:r>
              <a:rPr lang="en-CA" dirty="0"/>
              <a:t> 2009). </a:t>
            </a:r>
            <a:endParaRPr lang="en-CA" dirty="0" smtClean="0"/>
          </a:p>
          <a:p>
            <a:r>
              <a:rPr lang="en-CA" dirty="0" smtClean="0"/>
              <a:t>These </a:t>
            </a:r>
            <a:r>
              <a:rPr lang="en-CA" dirty="0"/>
              <a:t>five elements are considered when an individual chooses what type of music to listen to when exercising. </a:t>
            </a:r>
            <a:endParaRPr lang="en-GB" dirty="0"/>
          </a:p>
        </p:txBody>
      </p:sp>
    </p:spTree>
    <p:extLst>
      <p:ext uri="{BB962C8B-B14F-4D97-AF65-F5344CB8AC3E}">
        <p14:creationId xmlns:p14="http://schemas.microsoft.com/office/powerpoint/2010/main" val="8882723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Rhythm</a:t>
            </a:r>
            <a:endParaRPr lang="en-GB" dirty="0"/>
          </a:p>
        </p:txBody>
      </p:sp>
      <p:sp>
        <p:nvSpPr>
          <p:cNvPr id="3" name="Content Placeholder 2"/>
          <p:cNvSpPr>
            <a:spLocks noGrp="1"/>
          </p:cNvSpPr>
          <p:nvPr>
            <p:ph idx="1"/>
          </p:nvPr>
        </p:nvSpPr>
        <p:spPr/>
        <p:txBody>
          <a:bodyPr>
            <a:normAutofit fontScale="77500" lnSpcReduction="20000"/>
          </a:bodyPr>
          <a:lstStyle/>
          <a:p>
            <a:r>
              <a:rPr lang="en-CA" dirty="0"/>
              <a:t>Rhythm in music refers to notes that are emphasised and allocated over time. </a:t>
            </a:r>
            <a:endParaRPr lang="en-CA" dirty="0" smtClean="0"/>
          </a:p>
          <a:p>
            <a:pPr lvl="1"/>
            <a:r>
              <a:rPr lang="en-CA" dirty="0" smtClean="0"/>
              <a:t>Researchers </a:t>
            </a:r>
            <a:r>
              <a:rPr lang="en-CA" dirty="0"/>
              <a:t>have emphasised that the effects of natural body movements (e.g. walking, finger snapping, feet stomping, hands clapping, etc.) can be replicated through the rhythmical qualities in musical pieces (</a:t>
            </a:r>
            <a:r>
              <a:rPr lang="en-CA" dirty="0" err="1"/>
              <a:t>Karageorghis</a:t>
            </a:r>
            <a:r>
              <a:rPr lang="en-CA" dirty="0"/>
              <a:t>, Terry and Lane, 1999; </a:t>
            </a:r>
            <a:r>
              <a:rPr lang="en-CA" dirty="0" err="1"/>
              <a:t>Karageorghis</a:t>
            </a:r>
            <a:r>
              <a:rPr lang="en-CA" dirty="0"/>
              <a:t> </a:t>
            </a:r>
            <a:r>
              <a:rPr lang="en-CA" i="1" dirty="0"/>
              <a:t>et al.,</a:t>
            </a:r>
            <a:r>
              <a:rPr lang="en-CA" dirty="0"/>
              <a:t> 2010; Large, 2000). </a:t>
            </a:r>
            <a:endParaRPr lang="en-CA" dirty="0" smtClean="0"/>
          </a:p>
          <a:p>
            <a:r>
              <a:rPr lang="en-CA" dirty="0" smtClean="0"/>
              <a:t>Rhythm </a:t>
            </a:r>
            <a:r>
              <a:rPr lang="en-CA" dirty="0"/>
              <a:t>is one of the main prerequisites for song selection of a music playlist as it stands out </a:t>
            </a:r>
            <a:r>
              <a:rPr lang="en-CA" dirty="0" smtClean="0"/>
              <a:t>and </a:t>
            </a:r>
            <a:r>
              <a:rPr lang="en-CA" dirty="0"/>
              <a:t>tends to synchronise body movement patterns with music tempo (Priest and </a:t>
            </a:r>
            <a:r>
              <a:rPr lang="en-CA" dirty="0" err="1"/>
              <a:t>Karageorghis</a:t>
            </a:r>
            <a:r>
              <a:rPr lang="en-CA" dirty="0"/>
              <a:t>, 2008). </a:t>
            </a:r>
            <a:endParaRPr lang="en-CA" dirty="0" smtClean="0"/>
          </a:p>
          <a:p>
            <a:pPr lvl="1"/>
            <a:r>
              <a:rPr lang="en-CA" dirty="0" err="1" smtClean="0"/>
              <a:t>Karageorghis</a:t>
            </a:r>
            <a:r>
              <a:rPr lang="en-CA" dirty="0" smtClean="0"/>
              <a:t> </a:t>
            </a:r>
            <a:r>
              <a:rPr lang="en-CA" i="1" dirty="0"/>
              <a:t>et al.</a:t>
            </a:r>
            <a:r>
              <a:rPr lang="en-CA" dirty="0"/>
              <a:t> (2009) stated that </a:t>
            </a:r>
            <a:r>
              <a:rPr lang="en-CA" dirty="0" smtClean="0"/>
              <a:t>both </a:t>
            </a:r>
            <a:r>
              <a:rPr lang="en-CA" dirty="0"/>
              <a:t>rhythm and tempo were the key musical components that </a:t>
            </a:r>
            <a:r>
              <a:rPr lang="en-CA" dirty="0" smtClean="0"/>
              <a:t>tended </a:t>
            </a:r>
            <a:r>
              <a:rPr lang="en-CA" dirty="0"/>
              <a:t>to prompt a physical reaction in an individual while performing a task. </a:t>
            </a:r>
            <a:endParaRPr lang="en-CA" dirty="0" smtClean="0"/>
          </a:p>
          <a:p>
            <a:r>
              <a:rPr lang="en-CA" dirty="0" smtClean="0"/>
              <a:t>Tempo has been found to be </a:t>
            </a:r>
            <a:r>
              <a:rPr lang="en-CA" dirty="0"/>
              <a:t>the most important component and plays a </a:t>
            </a:r>
            <a:r>
              <a:rPr lang="en-CA" dirty="0" smtClean="0"/>
              <a:t>significant </a:t>
            </a:r>
            <a:r>
              <a:rPr lang="en-CA" dirty="0"/>
              <a:t>role when selecting music for exercising. </a:t>
            </a:r>
            <a:endParaRPr lang="en-GB" dirty="0"/>
          </a:p>
          <a:p>
            <a:endParaRPr lang="en-GB" dirty="0"/>
          </a:p>
          <a:p>
            <a:endParaRPr lang="en-GB" dirty="0"/>
          </a:p>
        </p:txBody>
      </p:sp>
    </p:spTree>
    <p:extLst>
      <p:ext uri="{BB962C8B-B14F-4D97-AF65-F5344CB8AC3E}">
        <p14:creationId xmlns:p14="http://schemas.microsoft.com/office/powerpoint/2010/main" val="1159337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Tempo</a:t>
            </a:r>
            <a:endParaRPr lang="en-GB" dirty="0"/>
          </a:p>
        </p:txBody>
      </p:sp>
      <p:sp>
        <p:nvSpPr>
          <p:cNvPr id="3" name="Content Placeholder 2"/>
          <p:cNvSpPr>
            <a:spLocks noGrp="1"/>
          </p:cNvSpPr>
          <p:nvPr>
            <p:ph idx="1"/>
          </p:nvPr>
        </p:nvSpPr>
        <p:spPr>
          <a:xfrm>
            <a:off x="779463" y="1565031"/>
            <a:ext cx="7749075" cy="4472699"/>
          </a:xfrm>
        </p:spPr>
        <p:txBody>
          <a:bodyPr>
            <a:normAutofit fontScale="70000" lnSpcReduction="20000"/>
          </a:bodyPr>
          <a:lstStyle/>
          <a:p>
            <a:r>
              <a:rPr lang="en-CA" dirty="0"/>
              <a:t>Tempo refers to the speed of a piece of music and is usually measured by the amount of beats per minute that occurs in a song (</a:t>
            </a:r>
            <a:r>
              <a:rPr lang="en-CA" dirty="0" err="1"/>
              <a:t>Karageorghis</a:t>
            </a:r>
            <a:r>
              <a:rPr lang="en-CA" dirty="0"/>
              <a:t> </a:t>
            </a:r>
            <a:r>
              <a:rPr lang="en-CA" i="1" dirty="0"/>
              <a:t>et al.,</a:t>
            </a:r>
            <a:r>
              <a:rPr lang="en-CA" dirty="0"/>
              <a:t> 2009). </a:t>
            </a:r>
            <a:endParaRPr lang="en-CA" dirty="0" smtClean="0"/>
          </a:p>
          <a:p>
            <a:pPr lvl="1"/>
            <a:r>
              <a:rPr lang="en-CA" dirty="0" smtClean="0"/>
              <a:t>Music </a:t>
            </a:r>
            <a:r>
              <a:rPr lang="en-CA" dirty="0"/>
              <a:t>with a high tempo of more than 120 beats per minute (&lt; 120 BPM) is typically said to be motivating. </a:t>
            </a:r>
            <a:endParaRPr lang="en-CA" dirty="0" smtClean="0"/>
          </a:p>
          <a:p>
            <a:r>
              <a:rPr lang="en-CA" dirty="0" smtClean="0"/>
              <a:t>This tempo produces </a:t>
            </a:r>
            <a:r>
              <a:rPr lang="en-CA" dirty="0"/>
              <a:t>catchy melodies, inspiring lyrics, and tends to have an uplifting harmonic structure (</a:t>
            </a:r>
            <a:r>
              <a:rPr lang="en-CA" dirty="0" err="1"/>
              <a:t>Karageorghis</a:t>
            </a:r>
            <a:r>
              <a:rPr lang="en-CA" dirty="0"/>
              <a:t>, Terry, &amp; Lane, 1999; Sanchez </a:t>
            </a:r>
            <a:r>
              <a:rPr lang="en-CA" i="1" dirty="0"/>
              <a:t>et al.,</a:t>
            </a:r>
            <a:r>
              <a:rPr lang="en-CA" dirty="0"/>
              <a:t> 2013). </a:t>
            </a:r>
            <a:endParaRPr lang="en-CA" dirty="0" smtClean="0"/>
          </a:p>
          <a:p>
            <a:r>
              <a:rPr lang="en-CA" dirty="0" smtClean="0"/>
              <a:t>There is </a:t>
            </a:r>
            <a:r>
              <a:rPr lang="en-CA" dirty="0"/>
              <a:t>a stronger desire towards the preference in selecting high tempo music during exercise, even though researchers have implied that slower </a:t>
            </a:r>
            <a:r>
              <a:rPr lang="en-CA" dirty="0" smtClean="0"/>
              <a:t>tempo </a:t>
            </a:r>
            <a:r>
              <a:rPr lang="en-CA" dirty="0"/>
              <a:t>music may prolong exercise performance while increasing physiological efficiency (</a:t>
            </a:r>
            <a:r>
              <a:rPr lang="en-CA" dirty="0" err="1"/>
              <a:t>Karageorghis</a:t>
            </a:r>
            <a:r>
              <a:rPr lang="en-CA" dirty="0"/>
              <a:t> </a:t>
            </a:r>
            <a:r>
              <a:rPr lang="en-CA" i="1" dirty="0"/>
              <a:t>et al.,</a:t>
            </a:r>
            <a:r>
              <a:rPr lang="en-CA" dirty="0"/>
              <a:t> 2009). </a:t>
            </a:r>
            <a:endParaRPr lang="en-CA" dirty="0" smtClean="0"/>
          </a:p>
          <a:p>
            <a:pPr lvl="1"/>
            <a:r>
              <a:rPr lang="en-CA" dirty="0" smtClean="0"/>
              <a:t>A gradual </a:t>
            </a:r>
            <a:r>
              <a:rPr lang="en-CA" dirty="0"/>
              <a:t>increase in tempo speed may aid with the performance level of an individual. </a:t>
            </a:r>
          </a:p>
          <a:p>
            <a:r>
              <a:rPr lang="en-CA" dirty="0" smtClean="0"/>
              <a:t>When </a:t>
            </a:r>
            <a:r>
              <a:rPr lang="en-CA" dirty="0"/>
              <a:t>switching from a slow tempo song to a fast tempo music piece during exercise, the results of accomplishment greatly increased </a:t>
            </a:r>
            <a:r>
              <a:rPr lang="en-CA" dirty="0" smtClean="0"/>
              <a:t>(</a:t>
            </a:r>
            <a:r>
              <a:rPr lang="en-CA" dirty="0"/>
              <a:t>Priest and </a:t>
            </a:r>
            <a:r>
              <a:rPr lang="en-CA" dirty="0" err="1"/>
              <a:t>Karageorghis</a:t>
            </a:r>
            <a:r>
              <a:rPr lang="en-CA" dirty="0"/>
              <a:t>, 2008; Szabo </a:t>
            </a:r>
            <a:r>
              <a:rPr lang="en-CA" i="1" dirty="0"/>
              <a:t>et al</a:t>
            </a:r>
            <a:r>
              <a:rPr lang="en-CA" dirty="0"/>
              <a:t>., 1999). </a:t>
            </a:r>
            <a:endParaRPr lang="en-GB" dirty="0"/>
          </a:p>
          <a:p>
            <a:pPr lvl="1"/>
            <a:r>
              <a:rPr lang="en-CA" dirty="0"/>
              <a:t>Within the five primary components in musical conditions, tempo is suggested to be the most important factor as it affects the choice and preference of the listener while he or she is performing a physical activity (</a:t>
            </a:r>
            <a:r>
              <a:rPr lang="en-CA" dirty="0" err="1"/>
              <a:t>Karageorghis</a:t>
            </a:r>
            <a:r>
              <a:rPr lang="en-CA" dirty="0"/>
              <a:t> </a:t>
            </a:r>
            <a:r>
              <a:rPr lang="en-CA" i="1" dirty="0"/>
              <a:t>et al.,</a:t>
            </a:r>
            <a:r>
              <a:rPr lang="en-CA" dirty="0"/>
              <a:t> 2009). </a:t>
            </a:r>
            <a:endParaRPr lang="en-CA" dirty="0" smtClean="0"/>
          </a:p>
          <a:p>
            <a:endParaRPr lang="en-GB" dirty="0"/>
          </a:p>
        </p:txBody>
      </p:sp>
    </p:spTree>
    <p:extLst>
      <p:ext uri="{BB962C8B-B14F-4D97-AF65-F5344CB8AC3E}">
        <p14:creationId xmlns:p14="http://schemas.microsoft.com/office/powerpoint/2010/main" val="24279525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smtClean="0"/>
              <a:t>Motivation</a:t>
            </a:r>
            <a:endParaRPr lang="en-GB" dirty="0"/>
          </a:p>
        </p:txBody>
      </p:sp>
      <p:sp>
        <p:nvSpPr>
          <p:cNvPr id="3" name="Content Placeholder 2"/>
          <p:cNvSpPr>
            <a:spLocks noGrp="1"/>
          </p:cNvSpPr>
          <p:nvPr>
            <p:ph idx="1"/>
          </p:nvPr>
        </p:nvSpPr>
        <p:spPr>
          <a:xfrm>
            <a:off x="779463" y="1828800"/>
            <a:ext cx="7583487" cy="4677508"/>
          </a:xfrm>
        </p:spPr>
        <p:txBody>
          <a:bodyPr>
            <a:normAutofit fontScale="85000" lnSpcReduction="10000"/>
          </a:bodyPr>
          <a:lstStyle/>
          <a:p>
            <a:r>
              <a:rPr lang="en-CA" dirty="0" smtClean="0"/>
              <a:t>In </a:t>
            </a:r>
            <a:r>
              <a:rPr lang="en-CA" dirty="0"/>
              <a:t>a sporting context, both professional and recreational athletes utilise music during exercise in effort to battle against emotional and mental exhaustion, while sustaining positive motivation (</a:t>
            </a:r>
            <a:r>
              <a:rPr lang="en-CA" dirty="0" err="1"/>
              <a:t>Brownley</a:t>
            </a:r>
            <a:r>
              <a:rPr lang="en-CA" dirty="0"/>
              <a:t>, McMurray and Hackney, 1995). </a:t>
            </a:r>
            <a:endParaRPr lang="en-CA" dirty="0" smtClean="0"/>
          </a:p>
          <a:p>
            <a:r>
              <a:rPr lang="en-CA" dirty="0" smtClean="0"/>
              <a:t>Music </a:t>
            </a:r>
            <a:r>
              <a:rPr lang="en-CA" dirty="0"/>
              <a:t>may cause an individual to feel more energised, as music may cause </a:t>
            </a:r>
            <a:r>
              <a:rPr lang="en-CA" dirty="0" smtClean="0"/>
              <a:t>a change </a:t>
            </a:r>
            <a:r>
              <a:rPr lang="en-CA" dirty="0"/>
              <a:t>in the cognitive approach towards an activity (Priest and </a:t>
            </a:r>
            <a:r>
              <a:rPr lang="en-CA" dirty="0" err="1"/>
              <a:t>Karageorghis</a:t>
            </a:r>
            <a:r>
              <a:rPr lang="en-CA" dirty="0"/>
              <a:t>, 2008). </a:t>
            </a:r>
            <a:endParaRPr lang="en-CA" dirty="0" smtClean="0"/>
          </a:p>
          <a:p>
            <a:pPr lvl="1"/>
            <a:r>
              <a:rPr lang="en-CA" dirty="0" smtClean="0"/>
              <a:t>E.g. </a:t>
            </a:r>
            <a:r>
              <a:rPr lang="en-CA" dirty="0"/>
              <a:t>music may enhance an individual’s </a:t>
            </a:r>
            <a:r>
              <a:rPr lang="en-CA" dirty="0" smtClean="0"/>
              <a:t>drive to achieve a goal</a:t>
            </a:r>
            <a:r>
              <a:rPr lang="en-CA" dirty="0"/>
              <a:t> </a:t>
            </a:r>
            <a:r>
              <a:rPr lang="en-CA" dirty="0" smtClean="0"/>
              <a:t>whilst not changing </a:t>
            </a:r>
            <a:r>
              <a:rPr lang="en-CA" dirty="0"/>
              <a:t>their understanding of it being a difficult task to achieve. </a:t>
            </a:r>
            <a:endParaRPr lang="en-GB" dirty="0"/>
          </a:p>
          <a:p>
            <a:r>
              <a:rPr lang="en-CA" dirty="0"/>
              <a:t>Motivational music was defined as music that inspires and stimulates physical activity through psychometric work, which includes four factors that contributes to ‘motivational qualities’. </a:t>
            </a:r>
            <a:endParaRPr lang="en-CA" dirty="0" smtClean="0"/>
          </a:p>
          <a:p>
            <a:pPr lvl="1"/>
            <a:r>
              <a:rPr lang="en-CA" dirty="0" smtClean="0"/>
              <a:t>These </a:t>
            </a:r>
            <a:r>
              <a:rPr lang="en-CA" dirty="0"/>
              <a:t>factors are identified as rhythm response, musicality, cultural impact and association (Priest and </a:t>
            </a:r>
            <a:r>
              <a:rPr lang="en-CA" dirty="0" err="1"/>
              <a:t>Karageorghis</a:t>
            </a:r>
            <a:r>
              <a:rPr lang="en-CA" dirty="0"/>
              <a:t>, 2008). </a:t>
            </a:r>
            <a:endParaRPr lang="en-CA" dirty="0" smtClean="0"/>
          </a:p>
          <a:p>
            <a:endParaRPr lang="en-GB" dirty="0"/>
          </a:p>
        </p:txBody>
      </p:sp>
    </p:spTree>
    <p:extLst>
      <p:ext uri="{BB962C8B-B14F-4D97-AF65-F5344CB8AC3E}">
        <p14:creationId xmlns:p14="http://schemas.microsoft.com/office/powerpoint/2010/main" val="4133563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CA" dirty="0"/>
              <a:t>Music can also have an affect on different individuals depending on the time of day. E.g. music preference in the early morning may be gentle music, whereas strong high tempo music in the evening. </a:t>
            </a:r>
          </a:p>
          <a:p>
            <a:pPr lvl="1"/>
            <a:r>
              <a:rPr lang="en-CA" dirty="0"/>
              <a:t>Motivational music can be a powerful tool that can change the way someone views himself or herself. </a:t>
            </a:r>
            <a:endParaRPr lang="en-CA" dirty="0" smtClean="0"/>
          </a:p>
          <a:p>
            <a:pPr lvl="1"/>
            <a:r>
              <a:rPr lang="en-CA" dirty="0"/>
              <a:t>I</a:t>
            </a:r>
            <a:r>
              <a:rPr lang="en-CA" dirty="0" smtClean="0"/>
              <a:t>ndividuals </a:t>
            </a:r>
            <a:r>
              <a:rPr lang="en-CA" dirty="0"/>
              <a:t>may feel good about themselves, instilling motivation to continue working and complete the demands of a given workload (Priest and </a:t>
            </a:r>
            <a:r>
              <a:rPr lang="en-CA" dirty="0" err="1"/>
              <a:t>Karageorghis</a:t>
            </a:r>
            <a:r>
              <a:rPr lang="en-CA" dirty="0"/>
              <a:t>, 2008). </a:t>
            </a:r>
          </a:p>
          <a:p>
            <a:r>
              <a:rPr lang="en-CA" dirty="0"/>
              <a:t>Maintaining motivation for exercise is dependent on personal discoveries and the amount of pleasure or displeasure a participant receives (</a:t>
            </a:r>
            <a:r>
              <a:rPr lang="en-CA" dirty="0" err="1"/>
              <a:t>Brownley</a:t>
            </a:r>
            <a:r>
              <a:rPr lang="en-CA" dirty="0"/>
              <a:t>, McMurray and Hackney, 1995).</a:t>
            </a:r>
            <a:endParaRPr lang="en-GB" dirty="0"/>
          </a:p>
          <a:p>
            <a:endParaRPr lang="en-GB" dirty="0"/>
          </a:p>
        </p:txBody>
      </p:sp>
    </p:spTree>
    <p:extLst>
      <p:ext uri="{BB962C8B-B14F-4D97-AF65-F5344CB8AC3E}">
        <p14:creationId xmlns:p14="http://schemas.microsoft.com/office/powerpoint/2010/main" val="37208431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b="1" u="sng" dirty="0"/>
              <a:t>Mood </a:t>
            </a:r>
            <a:r>
              <a:rPr lang="en-CA" b="1" u="sng" dirty="0" smtClean="0"/>
              <a:t>Effects</a:t>
            </a:r>
            <a:endParaRPr lang="en-GB" dirty="0"/>
          </a:p>
        </p:txBody>
      </p:sp>
      <p:sp>
        <p:nvSpPr>
          <p:cNvPr id="3" name="Content Placeholder 2"/>
          <p:cNvSpPr>
            <a:spLocks noGrp="1"/>
          </p:cNvSpPr>
          <p:nvPr>
            <p:ph idx="1"/>
          </p:nvPr>
        </p:nvSpPr>
        <p:spPr/>
        <p:txBody>
          <a:bodyPr>
            <a:normAutofit fontScale="70000" lnSpcReduction="20000"/>
          </a:bodyPr>
          <a:lstStyle/>
          <a:p>
            <a:r>
              <a:rPr lang="en-CA" dirty="0" smtClean="0"/>
              <a:t>Music </a:t>
            </a:r>
            <a:r>
              <a:rPr lang="en-CA" dirty="0"/>
              <a:t>has the potential to influence a person’s mood, especially when considering the lyrical content. </a:t>
            </a:r>
            <a:endParaRPr lang="en-CA" dirty="0" smtClean="0"/>
          </a:p>
          <a:p>
            <a:r>
              <a:rPr lang="en-CA" dirty="0" smtClean="0"/>
              <a:t>Studies </a:t>
            </a:r>
            <a:r>
              <a:rPr lang="en-CA" dirty="0"/>
              <a:t>have shown that it can produce various </a:t>
            </a:r>
            <a:r>
              <a:rPr lang="en-CA" dirty="0" smtClean="0"/>
              <a:t>mood state changes </a:t>
            </a:r>
            <a:r>
              <a:rPr lang="en-CA" dirty="0"/>
              <a:t>(Bishop </a:t>
            </a:r>
            <a:r>
              <a:rPr lang="en-CA" i="1" dirty="0"/>
              <a:t>et al</a:t>
            </a:r>
            <a:r>
              <a:rPr lang="en-CA" dirty="0"/>
              <a:t>., 2007; Crust, 2008; </a:t>
            </a:r>
            <a:r>
              <a:rPr lang="en-CA" dirty="0" err="1"/>
              <a:t>Laukka</a:t>
            </a:r>
            <a:r>
              <a:rPr lang="en-CA" dirty="0"/>
              <a:t> and Quick, 2011; Sanchez </a:t>
            </a:r>
            <a:r>
              <a:rPr lang="en-CA" i="1" dirty="0"/>
              <a:t>et al</a:t>
            </a:r>
            <a:r>
              <a:rPr lang="en-CA" dirty="0"/>
              <a:t>., 2013; Terry and </a:t>
            </a:r>
            <a:r>
              <a:rPr lang="en-CA" dirty="0" err="1"/>
              <a:t>Karageorghis</a:t>
            </a:r>
            <a:r>
              <a:rPr lang="en-CA" dirty="0"/>
              <a:t>, 2011). </a:t>
            </a:r>
            <a:endParaRPr lang="en-CA" dirty="0" smtClean="0"/>
          </a:p>
          <a:p>
            <a:r>
              <a:rPr lang="en-CA" dirty="0" smtClean="0"/>
              <a:t>Lyrics seem to have a greater </a:t>
            </a:r>
            <a:r>
              <a:rPr lang="en-CA" dirty="0"/>
              <a:t>influence on mood change than </a:t>
            </a:r>
            <a:r>
              <a:rPr lang="en-CA" dirty="0" smtClean="0"/>
              <a:t>music </a:t>
            </a:r>
            <a:r>
              <a:rPr lang="en-CA" dirty="0"/>
              <a:t>without lyrics (Sanchez </a:t>
            </a:r>
            <a:r>
              <a:rPr lang="en-CA" i="1" dirty="0"/>
              <a:t>et al</a:t>
            </a:r>
            <a:r>
              <a:rPr lang="en-CA" dirty="0"/>
              <a:t>., </a:t>
            </a:r>
            <a:r>
              <a:rPr lang="en-CA" dirty="0" smtClean="0"/>
              <a:t>2013; Stratton </a:t>
            </a:r>
            <a:r>
              <a:rPr lang="en-CA" dirty="0"/>
              <a:t>and </a:t>
            </a:r>
            <a:r>
              <a:rPr lang="en-CA" dirty="0" err="1"/>
              <a:t>Zalanowski</a:t>
            </a:r>
            <a:r>
              <a:rPr lang="en-CA" dirty="0"/>
              <a:t>, 1994). </a:t>
            </a:r>
            <a:endParaRPr lang="en-CA" dirty="0" smtClean="0"/>
          </a:p>
          <a:p>
            <a:r>
              <a:rPr lang="en-CA" dirty="0" smtClean="0"/>
              <a:t>Research </a:t>
            </a:r>
            <a:r>
              <a:rPr lang="en-CA" dirty="0"/>
              <a:t>conducted by Sanchez </a:t>
            </a:r>
            <a:r>
              <a:rPr lang="en-CA" i="1" dirty="0"/>
              <a:t>et al.</a:t>
            </a:r>
            <a:r>
              <a:rPr lang="en-CA" dirty="0"/>
              <a:t> (2013</a:t>
            </a:r>
            <a:r>
              <a:rPr lang="en-CA" dirty="0" smtClean="0"/>
              <a:t>) found </a:t>
            </a:r>
            <a:r>
              <a:rPr lang="en-CA" dirty="0"/>
              <a:t>‘emotional contagion’ is linked to music </a:t>
            </a:r>
            <a:r>
              <a:rPr lang="en-CA" dirty="0" smtClean="0"/>
              <a:t>when exercising. </a:t>
            </a:r>
          </a:p>
          <a:p>
            <a:pPr lvl="1"/>
            <a:r>
              <a:rPr lang="en-CA" dirty="0" smtClean="0"/>
              <a:t>This </a:t>
            </a:r>
            <a:r>
              <a:rPr lang="en-CA" dirty="0"/>
              <a:t>phenomenon refers to feelings and emotions that an individual develops or “catches” in response to listening to music. </a:t>
            </a:r>
            <a:endParaRPr lang="en-CA" dirty="0" smtClean="0"/>
          </a:p>
          <a:p>
            <a:pPr lvl="1"/>
            <a:r>
              <a:rPr lang="en-CA" dirty="0" smtClean="0"/>
              <a:t>Support </a:t>
            </a:r>
            <a:r>
              <a:rPr lang="en-CA" dirty="0"/>
              <a:t>for this phenomenon has been specified in neuroscience when shown that individuals who listen to music pieces can recognise projected expressions such as sadness or happiness </a:t>
            </a:r>
            <a:endParaRPr lang="en-CA" dirty="0" smtClean="0"/>
          </a:p>
          <a:p>
            <a:pPr lvl="1"/>
            <a:r>
              <a:rPr lang="en-CA" dirty="0" smtClean="0"/>
              <a:t>Negative </a:t>
            </a:r>
            <a:r>
              <a:rPr lang="en-CA" dirty="0"/>
              <a:t>feelings that can emerge as a result of this includes boredom, depression, anger, fatigue, tension and confusion (</a:t>
            </a:r>
            <a:r>
              <a:rPr lang="en-CA" dirty="0" err="1"/>
              <a:t>Karageorghis</a:t>
            </a:r>
            <a:r>
              <a:rPr lang="en-CA" dirty="0"/>
              <a:t> </a:t>
            </a:r>
            <a:r>
              <a:rPr lang="en-CA" i="1" dirty="0"/>
              <a:t>et al</a:t>
            </a:r>
            <a:r>
              <a:rPr lang="en-CA" dirty="0"/>
              <a:t>., 2009</a:t>
            </a:r>
            <a:r>
              <a:rPr lang="en-CA" dirty="0" smtClean="0"/>
              <a:t>). </a:t>
            </a:r>
          </a:p>
          <a:p>
            <a:pPr marL="0" indent="0">
              <a:buNone/>
            </a:pPr>
            <a:endParaRPr lang="en-GB" dirty="0"/>
          </a:p>
          <a:p>
            <a:endParaRPr lang="en-GB" dirty="0"/>
          </a:p>
        </p:txBody>
      </p:sp>
    </p:spTree>
    <p:extLst>
      <p:ext uri="{BB962C8B-B14F-4D97-AF65-F5344CB8AC3E}">
        <p14:creationId xmlns:p14="http://schemas.microsoft.com/office/powerpoint/2010/main" val="32125065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RPE</a:t>
            </a:r>
            <a:endParaRPr lang="en-GB" dirty="0"/>
          </a:p>
        </p:txBody>
      </p:sp>
      <p:sp>
        <p:nvSpPr>
          <p:cNvPr id="3" name="Content Placeholder 2"/>
          <p:cNvSpPr>
            <a:spLocks noGrp="1"/>
          </p:cNvSpPr>
          <p:nvPr>
            <p:ph idx="1"/>
          </p:nvPr>
        </p:nvSpPr>
        <p:spPr/>
        <p:txBody>
          <a:bodyPr>
            <a:normAutofit fontScale="85000" lnSpcReduction="20000"/>
          </a:bodyPr>
          <a:lstStyle/>
          <a:p>
            <a:r>
              <a:rPr lang="en-CA" dirty="0" smtClean="0"/>
              <a:t>Previous </a:t>
            </a:r>
            <a:r>
              <a:rPr lang="en-CA" dirty="0"/>
              <a:t>research supports this notion and indicates asynchronous music led to three specific psychophysical responses. </a:t>
            </a:r>
            <a:endParaRPr lang="en-CA" dirty="0" smtClean="0"/>
          </a:p>
          <a:p>
            <a:pPr lvl="1"/>
            <a:r>
              <a:rPr lang="en-CA" dirty="0" smtClean="0">
                <a:solidFill>
                  <a:srgbClr val="F1FBB1"/>
                </a:solidFill>
              </a:rPr>
              <a:t>These </a:t>
            </a:r>
            <a:r>
              <a:rPr lang="en-CA" dirty="0">
                <a:solidFill>
                  <a:srgbClr val="F1FBB1"/>
                </a:solidFill>
              </a:rPr>
              <a:t>responses reflected a development of better quality in an individual’s mood </a:t>
            </a:r>
            <a:r>
              <a:rPr lang="en-CA" dirty="0" smtClean="0">
                <a:solidFill>
                  <a:srgbClr val="F1FBB1"/>
                </a:solidFill>
              </a:rPr>
              <a:t>state;</a:t>
            </a:r>
          </a:p>
          <a:p>
            <a:pPr lvl="1"/>
            <a:r>
              <a:rPr lang="en-CA" dirty="0" smtClean="0">
                <a:solidFill>
                  <a:srgbClr val="F1FBB1"/>
                </a:solidFill>
              </a:rPr>
              <a:t>A </a:t>
            </a:r>
            <a:r>
              <a:rPr lang="en-CA" dirty="0">
                <a:solidFill>
                  <a:srgbClr val="F1FBB1"/>
                </a:solidFill>
              </a:rPr>
              <a:t>decrease in ratings of perceived </a:t>
            </a:r>
            <a:r>
              <a:rPr lang="en-CA" dirty="0" smtClean="0">
                <a:solidFill>
                  <a:srgbClr val="F1FBB1"/>
                </a:solidFill>
              </a:rPr>
              <a:t>exertion; </a:t>
            </a:r>
          </a:p>
          <a:p>
            <a:pPr lvl="1"/>
            <a:r>
              <a:rPr lang="en-CA" dirty="0" smtClean="0">
                <a:solidFill>
                  <a:srgbClr val="F1FBB1"/>
                </a:solidFill>
              </a:rPr>
              <a:t>Control </a:t>
            </a:r>
            <a:r>
              <a:rPr lang="en-CA" dirty="0">
                <a:solidFill>
                  <a:srgbClr val="F1FBB1"/>
                </a:solidFill>
              </a:rPr>
              <a:t>of the arousal state (</a:t>
            </a:r>
            <a:r>
              <a:rPr lang="en-CA" dirty="0" err="1">
                <a:solidFill>
                  <a:srgbClr val="F1FBB1"/>
                </a:solidFill>
              </a:rPr>
              <a:t>Karageorghis</a:t>
            </a:r>
            <a:r>
              <a:rPr lang="en-CA" dirty="0">
                <a:solidFill>
                  <a:srgbClr val="F1FBB1"/>
                </a:solidFill>
              </a:rPr>
              <a:t> and Terry, 1997; </a:t>
            </a:r>
            <a:r>
              <a:rPr lang="en-CA" dirty="0" err="1">
                <a:solidFill>
                  <a:srgbClr val="F1FBB1"/>
                </a:solidFill>
              </a:rPr>
              <a:t>Karageorghis</a:t>
            </a:r>
            <a:r>
              <a:rPr lang="en-CA" dirty="0">
                <a:solidFill>
                  <a:srgbClr val="F1FBB1"/>
                </a:solidFill>
              </a:rPr>
              <a:t> </a:t>
            </a:r>
            <a:r>
              <a:rPr lang="en-CA" i="1" dirty="0">
                <a:solidFill>
                  <a:srgbClr val="F1FBB1"/>
                </a:solidFill>
              </a:rPr>
              <a:t>et al</a:t>
            </a:r>
            <a:r>
              <a:rPr lang="en-CA" dirty="0">
                <a:solidFill>
                  <a:srgbClr val="F1FBB1"/>
                </a:solidFill>
              </a:rPr>
              <a:t>., 1999; Priest and </a:t>
            </a:r>
            <a:r>
              <a:rPr lang="en-CA" dirty="0" err="1">
                <a:solidFill>
                  <a:srgbClr val="F1FBB1"/>
                </a:solidFill>
              </a:rPr>
              <a:t>Karageorghis</a:t>
            </a:r>
            <a:r>
              <a:rPr lang="en-CA" dirty="0">
                <a:solidFill>
                  <a:srgbClr val="F1FBB1"/>
                </a:solidFill>
              </a:rPr>
              <a:t>, 2008). </a:t>
            </a:r>
            <a:endParaRPr lang="en-CA" dirty="0" smtClean="0">
              <a:solidFill>
                <a:srgbClr val="F1FBB1"/>
              </a:solidFill>
            </a:endParaRPr>
          </a:p>
          <a:p>
            <a:r>
              <a:rPr lang="en-CA" dirty="0" smtClean="0"/>
              <a:t>Previous </a:t>
            </a:r>
            <a:r>
              <a:rPr lang="en-CA" dirty="0"/>
              <a:t>studies have stated that utilising music as a distraction plays a role in the reduction of RPE in recreational exercisers during physical activity (</a:t>
            </a:r>
            <a:r>
              <a:rPr lang="en-CA" dirty="0" err="1"/>
              <a:t>Brownley</a:t>
            </a:r>
            <a:r>
              <a:rPr lang="en-CA" dirty="0"/>
              <a:t>, McMurray and Hackney, 1995). </a:t>
            </a:r>
            <a:endParaRPr lang="en-CA" dirty="0" smtClean="0"/>
          </a:p>
          <a:p>
            <a:r>
              <a:rPr lang="en-CA" dirty="0" smtClean="0"/>
              <a:t>Found </a:t>
            </a:r>
            <a:r>
              <a:rPr lang="en-CA" dirty="0"/>
              <a:t>that neither fast or slow tempo music drastically influenced RPE for athletes running on a </a:t>
            </a:r>
            <a:r>
              <a:rPr lang="en-CA" dirty="0" smtClean="0"/>
              <a:t>treadmill. </a:t>
            </a:r>
          </a:p>
          <a:p>
            <a:pPr lvl="1"/>
            <a:r>
              <a:rPr lang="en-CA" dirty="0" smtClean="0"/>
              <a:t>The </a:t>
            </a:r>
            <a:r>
              <a:rPr lang="en-CA" dirty="0"/>
              <a:t>influence of music on RPE was not generally relevant to every type of exercise activity (</a:t>
            </a:r>
            <a:r>
              <a:rPr lang="en-CA" dirty="0" err="1"/>
              <a:t>Brownley</a:t>
            </a:r>
            <a:r>
              <a:rPr lang="en-CA" dirty="0"/>
              <a:t>, McMurray and Hackney, 1995). </a:t>
            </a:r>
            <a:endParaRPr lang="en-GB" dirty="0"/>
          </a:p>
          <a:p>
            <a:endParaRPr lang="en-GB" dirty="0"/>
          </a:p>
        </p:txBody>
      </p:sp>
    </p:spTree>
    <p:extLst>
      <p:ext uri="{BB962C8B-B14F-4D97-AF65-F5344CB8AC3E}">
        <p14:creationId xmlns:p14="http://schemas.microsoft.com/office/powerpoint/2010/main" val="13522378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Elite athletes use of music </a:t>
            </a:r>
            <a:endParaRPr lang="en-GB" dirty="0"/>
          </a:p>
        </p:txBody>
      </p:sp>
      <p:sp>
        <p:nvSpPr>
          <p:cNvPr id="3" name="Content Placeholder 2"/>
          <p:cNvSpPr>
            <a:spLocks noGrp="1"/>
          </p:cNvSpPr>
          <p:nvPr>
            <p:ph idx="1"/>
          </p:nvPr>
        </p:nvSpPr>
        <p:spPr/>
        <p:txBody>
          <a:bodyPr/>
          <a:lstStyle/>
          <a:p>
            <a:r>
              <a:rPr lang="en-GB" dirty="0" smtClean="0"/>
              <a:t>Find 3 different examples of athletes using music before / during competition / training. </a:t>
            </a:r>
          </a:p>
          <a:p>
            <a:r>
              <a:rPr lang="en-GB" dirty="0" smtClean="0"/>
              <a:t>1. </a:t>
            </a:r>
            <a:r>
              <a:rPr lang="en-GB" dirty="0" err="1" smtClean="0"/>
              <a:t>Wh</a:t>
            </a:r>
            <a:r>
              <a:rPr lang="en-US" dirty="0" smtClean="0"/>
              <a:t>at</a:t>
            </a:r>
            <a:r>
              <a:rPr lang="en-GB" dirty="0" smtClean="0"/>
              <a:t> type of music do they listen to?</a:t>
            </a:r>
          </a:p>
          <a:p>
            <a:r>
              <a:rPr lang="en-GB" dirty="0" smtClean="0"/>
              <a:t>2. </a:t>
            </a:r>
            <a:r>
              <a:rPr lang="en-GB" dirty="0" err="1" smtClean="0"/>
              <a:t>Wh</a:t>
            </a:r>
            <a:r>
              <a:rPr lang="en-US" dirty="0" smtClean="0"/>
              <a:t>at</a:t>
            </a:r>
            <a:r>
              <a:rPr lang="en-GB" dirty="0" smtClean="0"/>
              <a:t> do they say about their choice of music?</a:t>
            </a:r>
          </a:p>
          <a:p>
            <a:pPr lvl="1"/>
            <a:r>
              <a:rPr lang="en-GB" dirty="0" smtClean="0"/>
              <a:t>Purpose of the music</a:t>
            </a:r>
          </a:p>
          <a:p>
            <a:pPr lvl="1"/>
            <a:r>
              <a:rPr lang="en-GB" dirty="0" smtClean="0"/>
              <a:t>The significance of the music to them</a:t>
            </a:r>
            <a:endParaRPr lang="en-GB" dirty="0"/>
          </a:p>
        </p:txBody>
      </p:sp>
    </p:spTree>
    <p:extLst>
      <p:ext uri="{BB962C8B-B14F-4D97-AF65-F5344CB8AC3E}">
        <p14:creationId xmlns:p14="http://schemas.microsoft.com/office/powerpoint/2010/main" val="3314081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1FBB1"/>
                </a:solidFill>
              </a:rPr>
              <a:t>Task:</a:t>
            </a:r>
            <a:endParaRPr lang="en-GB" dirty="0">
              <a:solidFill>
                <a:srgbClr val="F1FBB1"/>
              </a:solidFill>
            </a:endParaRPr>
          </a:p>
        </p:txBody>
      </p:sp>
      <p:sp>
        <p:nvSpPr>
          <p:cNvPr id="3" name="Content Placeholder 2"/>
          <p:cNvSpPr>
            <a:spLocks noGrp="1"/>
          </p:cNvSpPr>
          <p:nvPr>
            <p:ph idx="1"/>
          </p:nvPr>
        </p:nvSpPr>
        <p:spPr/>
        <p:txBody>
          <a:bodyPr/>
          <a:lstStyle/>
          <a:p>
            <a:r>
              <a:rPr lang="en-GB" dirty="0" smtClean="0"/>
              <a:t>Use the Brunel Music Rating Inventory to establish the motivational properties (for another member of the group) of three different types of music. </a:t>
            </a:r>
          </a:p>
          <a:p>
            <a:r>
              <a:rPr lang="en-GB" dirty="0" smtClean="0"/>
              <a:t>Use a </a:t>
            </a:r>
            <a:r>
              <a:rPr lang="en-GB" dirty="0" err="1" smtClean="0"/>
              <a:t>sep</a:t>
            </a:r>
            <a:r>
              <a:rPr lang="en-US" dirty="0" smtClean="0"/>
              <a:t>a</a:t>
            </a:r>
            <a:r>
              <a:rPr lang="en-GB" dirty="0" smtClean="0"/>
              <a:t>rate sheet for each type of music. </a:t>
            </a:r>
          </a:p>
          <a:p>
            <a:endParaRPr lang="en-GB" dirty="0"/>
          </a:p>
        </p:txBody>
      </p:sp>
    </p:spTree>
    <p:extLst>
      <p:ext uri="{BB962C8B-B14F-4D97-AF65-F5344CB8AC3E}">
        <p14:creationId xmlns:p14="http://schemas.microsoft.com/office/powerpoint/2010/main" val="15417642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1FBB1"/>
                </a:solidFill>
              </a:rPr>
              <a:t>Task: </a:t>
            </a:r>
            <a:endParaRPr lang="en-GB" dirty="0">
              <a:solidFill>
                <a:srgbClr val="F1FBB1"/>
              </a:solidFill>
            </a:endParaRPr>
          </a:p>
        </p:txBody>
      </p:sp>
      <p:sp>
        <p:nvSpPr>
          <p:cNvPr id="3" name="Content Placeholder 2"/>
          <p:cNvSpPr>
            <a:spLocks noGrp="1"/>
          </p:cNvSpPr>
          <p:nvPr>
            <p:ph idx="1"/>
          </p:nvPr>
        </p:nvSpPr>
        <p:spPr/>
        <p:txBody>
          <a:bodyPr/>
          <a:lstStyle/>
          <a:p>
            <a:r>
              <a:rPr lang="en-GB" dirty="0" smtClean="0"/>
              <a:t>Choose one of the articles on Moodle that you like the look of (music section)</a:t>
            </a:r>
          </a:p>
          <a:p>
            <a:r>
              <a:rPr lang="en-GB" dirty="0" smtClean="0"/>
              <a:t>Summarise this article. Outline the aims, method and results of the study. </a:t>
            </a:r>
          </a:p>
          <a:p>
            <a:r>
              <a:rPr lang="en-GB" dirty="0" smtClean="0"/>
              <a:t>Share this with the rest of the group. </a:t>
            </a:r>
            <a:endParaRPr lang="en-GB" dirty="0"/>
          </a:p>
        </p:txBody>
      </p:sp>
    </p:spTree>
    <p:extLst>
      <p:ext uri="{BB962C8B-B14F-4D97-AF65-F5344CB8AC3E}">
        <p14:creationId xmlns:p14="http://schemas.microsoft.com/office/powerpoint/2010/main" val="484119907"/>
      </p:ext>
    </p:extLst>
  </p:cSld>
  <p:clrMapOvr>
    <a:masterClrMapping/>
  </p:clrMapOvr>
</p:sld>
</file>

<file path=ppt/theme/theme1.xml><?xml version="1.0" encoding="utf-8"?>
<a:theme xmlns:a="http://schemas.openxmlformats.org/drawingml/2006/main" name="Revolution">
  <a:themeElements>
    <a:clrScheme name="Revolution">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Revolution">
      <a:majorFont>
        <a:latin typeface="Trebuchet MS"/>
        <a:ea typeface=""/>
        <a:cs typeface=""/>
        <a:font script="Jpan" typeface="ＭＳ ゴシック"/>
      </a:majorFont>
      <a:minorFont>
        <a:latin typeface="Trebuchet MS"/>
        <a:ea typeface=""/>
        <a:cs typeface=""/>
        <a:font script="Jpan" typeface="ＭＳ ゴシック"/>
      </a:minorFont>
    </a:fontScheme>
    <a:fmtScheme name="Revolution">
      <a:fillStyleLst>
        <a:solidFill>
          <a:schemeClr val="phClr"/>
        </a:solidFill>
        <a:solidFill>
          <a:schemeClr val="phClr"/>
        </a:soli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0800000">
              <a:srgbClr val="808080">
                <a:alpha val="75000"/>
              </a:srgbClr>
            </a:innerShdw>
          </a:effectLst>
        </a:effectStyle>
        <a:effectStyle>
          <a:effectLst>
            <a:innerShdw blurRad="50800" dist="25400" dir="13500000">
              <a:srgbClr val="808080">
                <a:alpha val="75000"/>
              </a:srgbClr>
            </a:innerShdw>
            <a:outerShdw blurRad="63500" dist="50800" dir="5400000" algn="br" rotWithShape="0">
              <a:srgbClr val="000000">
                <a:alpha val="35000"/>
              </a:srgbClr>
            </a:outerShdw>
          </a:effectLst>
          <a:scene3d>
            <a:camera prst="orthographicFront">
              <a:rot lat="0" lon="0" rev="0"/>
            </a:camera>
            <a:lightRig rig="threePt" dir="tl">
              <a:rot lat="0" lon="0" rev="11400000"/>
            </a:lightRig>
          </a:scene3d>
          <a:sp3d contourW="12700" prstMaterial="softmetal">
            <a:bevelT w="63500" h="25400" prst="angle"/>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Revolution.thmx</Template>
  <TotalTime>263</TotalTime>
  <Words>2946</Words>
  <Application>Microsoft Macintosh PowerPoint</Application>
  <PresentationFormat>On-screen Show (4:3)</PresentationFormat>
  <Paragraphs>154</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Revolution</vt:lpstr>
      <vt:lpstr>Music and Exercise / Sport</vt:lpstr>
      <vt:lpstr>Music – presence in daily life? </vt:lpstr>
      <vt:lpstr>Why study the effects of music?</vt:lpstr>
      <vt:lpstr>Enhanced performance…</vt:lpstr>
      <vt:lpstr>Synchronous and Asynchronous music </vt:lpstr>
      <vt:lpstr>Synchronous and Asynchronous Music</vt:lpstr>
      <vt:lpstr>Asynchronous music</vt:lpstr>
      <vt:lpstr>Benefits of Music</vt:lpstr>
      <vt:lpstr>Benefits of Music</vt:lpstr>
      <vt:lpstr>Continued…</vt:lpstr>
      <vt:lpstr>Physical and Emotional Benefits of Music</vt:lpstr>
      <vt:lpstr>Mood state – positive affect</vt:lpstr>
      <vt:lpstr>Summary of main benefits  (Terry and Karageorghis, 2006) </vt:lpstr>
      <vt:lpstr>Continued…</vt:lpstr>
      <vt:lpstr>Music as a Distraction</vt:lpstr>
      <vt:lpstr>Associations</vt:lpstr>
      <vt:lpstr>Task:</vt:lpstr>
      <vt:lpstr>Musical Compositions</vt:lpstr>
      <vt:lpstr>Rhythm</vt:lpstr>
      <vt:lpstr>Tempo</vt:lpstr>
      <vt:lpstr>Motivation</vt:lpstr>
      <vt:lpstr>PowerPoint Presentation</vt:lpstr>
      <vt:lpstr>Mood Effects</vt:lpstr>
      <vt:lpstr>RPE</vt:lpstr>
      <vt:lpstr>Task: Elite athletes use of music </vt:lpstr>
      <vt:lpstr>Task:</vt:lpstr>
      <vt:lpstr>Task: </vt:lpstr>
    </vt:vector>
  </TitlesOfParts>
  <Company>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Music and Exercise</dc:title>
  <dc:creator>SHOE4</dc:creator>
  <cp:lastModifiedBy>SHOE4</cp:lastModifiedBy>
  <cp:revision>20</cp:revision>
  <dcterms:created xsi:type="dcterms:W3CDTF">2019-01-27T18:35:26Z</dcterms:created>
  <dcterms:modified xsi:type="dcterms:W3CDTF">2019-01-31T21:25:19Z</dcterms:modified>
</cp:coreProperties>
</file>