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6" r:id="rId5"/>
    <p:sldId id="257" r:id="rId6"/>
    <p:sldId id="258" r:id="rId7"/>
    <p:sldId id="259" r:id="rId8"/>
    <p:sldId id="260" r:id="rId9"/>
    <p:sldId id="261" r:id="rId10"/>
    <p:sldId id="594" r:id="rId11"/>
    <p:sldId id="263" r:id="rId12"/>
    <p:sldId id="262" r:id="rId13"/>
    <p:sldId id="264" r:id="rId14"/>
    <p:sldId id="266" r:id="rId15"/>
    <p:sldId id="267" r:id="rId16"/>
    <p:sldId id="268" r:id="rId17"/>
    <p:sldId id="596" r:id="rId18"/>
    <p:sldId id="59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489421-F787-4173-9C08-7C35B58D41E7}" v="45" dt="2026-07-27T04:31:01.2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908" autoAdjust="0"/>
  </p:normalViewPr>
  <p:slideViewPr>
    <p:cSldViewPr snapToGrid="0">
      <p:cViewPr>
        <p:scale>
          <a:sx n="65" d="100"/>
          <a:sy n="65" d="100"/>
        </p:scale>
        <p:origin x="1358"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Channel Barrett (2517067)" userId="e9179348-c598-41b5-a68e-ba1bf3f3f3ac" providerId="ADAL" clId="{CF94439A-2C6A-4AD5-9C6F-1EA1039E46D4}"/>
    <pc:docChg chg="modSld">
      <pc:chgData name="Samantha Channel Barrett (2517067)" userId="e9179348-c598-41b5-a68e-ba1bf3f3f3ac" providerId="ADAL" clId="{CF94439A-2C6A-4AD5-9C6F-1EA1039E46D4}" dt="2026-07-27T04:31:01.255" v="38" actId="478"/>
      <pc:docMkLst>
        <pc:docMk/>
      </pc:docMkLst>
      <pc:sldChg chg="modSp">
        <pc:chgData name="Samantha Channel Barrett (2517067)" userId="e9179348-c598-41b5-a68e-ba1bf3f3f3ac" providerId="ADAL" clId="{CF94439A-2C6A-4AD5-9C6F-1EA1039E46D4}" dt="2026-07-27T01:02:22.258" v="31" actId="114"/>
        <pc:sldMkLst>
          <pc:docMk/>
          <pc:sldMk cId="416694051" sldId="261"/>
        </pc:sldMkLst>
        <pc:graphicFrameChg chg="mod">
          <ac:chgData name="Samantha Channel Barrett (2517067)" userId="e9179348-c598-41b5-a68e-ba1bf3f3f3ac" providerId="ADAL" clId="{CF94439A-2C6A-4AD5-9C6F-1EA1039E46D4}" dt="2026-07-27T01:02:22.258" v="31" actId="114"/>
          <ac:graphicFrameMkLst>
            <pc:docMk/>
            <pc:sldMk cId="416694051" sldId="261"/>
            <ac:graphicFrameMk id="6" creationId="{279299D5-AA63-B972-60F1-C8FF7A69AB7C}"/>
          </ac:graphicFrameMkLst>
        </pc:graphicFrameChg>
      </pc:sldChg>
      <pc:sldChg chg="modSp">
        <pc:chgData name="Samantha Channel Barrett (2517067)" userId="e9179348-c598-41b5-a68e-ba1bf3f3f3ac" providerId="ADAL" clId="{CF94439A-2C6A-4AD5-9C6F-1EA1039E46D4}" dt="2026-07-27T04:31:01.255" v="38" actId="478"/>
        <pc:sldMkLst>
          <pc:docMk/>
          <pc:sldMk cId="1481281875" sldId="262"/>
        </pc:sldMkLst>
        <pc:graphicFrameChg chg="mod">
          <ac:chgData name="Samantha Channel Barrett (2517067)" userId="e9179348-c598-41b5-a68e-ba1bf3f3f3ac" providerId="ADAL" clId="{CF94439A-2C6A-4AD5-9C6F-1EA1039E46D4}" dt="2026-07-27T04:31:01.255" v="38" actId="478"/>
          <ac:graphicFrameMkLst>
            <pc:docMk/>
            <pc:sldMk cId="1481281875" sldId="262"/>
            <ac:graphicFrameMk id="16" creationId="{17EDCC02-BED5-9AA8-7DF0-09454A7C5856}"/>
          </ac:graphicFrameMkLst>
        </pc:graphicFrameChg>
      </pc:sldChg>
      <pc:sldChg chg="modSp">
        <pc:chgData name="Samantha Channel Barrett (2517067)" userId="e9179348-c598-41b5-a68e-ba1bf3f3f3ac" providerId="ADAL" clId="{CF94439A-2C6A-4AD5-9C6F-1EA1039E46D4}" dt="2026-07-27T03:44:34.463" v="37"/>
        <pc:sldMkLst>
          <pc:docMk/>
          <pc:sldMk cId="330153326" sldId="268"/>
        </pc:sldMkLst>
        <pc:graphicFrameChg chg="mod">
          <ac:chgData name="Samantha Channel Barrett (2517067)" userId="e9179348-c598-41b5-a68e-ba1bf3f3f3ac" providerId="ADAL" clId="{CF94439A-2C6A-4AD5-9C6F-1EA1039E46D4}" dt="2026-07-27T03:44:34.463" v="37"/>
          <ac:graphicFrameMkLst>
            <pc:docMk/>
            <pc:sldMk cId="330153326" sldId="268"/>
            <ac:graphicFrameMk id="6" creationId="{BED89189-FB6E-F6A5-FE8F-2CDDE5D6F9C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89D78F-A184-43C0-9E75-ADB817D07B25}"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E2D86F6-61AB-4F02-A9D5-05AD0D94A2B7}">
      <dgm:prSet/>
      <dgm:spPr/>
      <dgm:t>
        <a:bodyPr/>
        <a:lstStyle/>
        <a:p>
          <a:pPr>
            <a:lnSpc>
              <a:spcPct val="100000"/>
            </a:lnSpc>
          </a:pPr>
          <a:r>
            <a:rPr lang="en-US" dirty="0"/>
            <a:t>Founder &amp; Lead trainer for Rhythm-Fit</a:t>
          </a:r>
        </a:p>
        <a:p>
          <a:pPr>
            <a:lnSpc>
              <a:spcPct val="100000"/>
            </a:lnSpc>
          </a:pPr>
          <a:r>
            <a:rPr lang="en-US" dirty="0"/>
            <a:t>Combining dance expertise with personal training</a:t>
          </a:r>
        </a:p>
      </dgm:t>
    </dgm:pt>
    <dgm:pt modelId="{C06288A5-CE23-47A9-8C5E-6D27889A12D4}" type="parTrans" cxnId="{A4A30B5B-AD5C-419A-9CDF-C5DFC2FE5893}">
      <dgm:prSet/>
      <dgm:spPr/>
      <dgm:t>
        <a:bodyPr/>
        <a:lstStyle/>
        <a:p>
          <a:endParaRPr lang="en-US"/>
        </a:p>
      </dgm:t>
    </dgm:pt>
    <dgm:pt modelId="{FB990873-7F12-4DE0-B30E-FCF7A7D90A81}" type="sibTrans" cxnId="{A4A30B5B-AD5C-419A-9CDF-C5DFC2FE5893}">
      <dgm:prSet/>
      <dgm:spPr/>
      <dgm:t>
        <a:bodyPr/>
        <a:lstStyle/>
        <a:p>
          <a:endParaRPr lang="en-US"/>
        </a:p>
      </dgm:t>
    </dgm:pt>
    <dgm:pt modelId="{65BF4179-B938-4218-A417-5651FE1C9DC6}">
      <dgm:prSet/>
      <dgm:spPr/>
      <dgm:t>
        <a:bodyPr/>
        <a:lstStyle/>
        <a:p>
          <a:pPr>
            <a:lnSpc>
              <a:spcPct val="100000"/>
            </a:lnSpc>
          </a:pPr>
          <a:r>
            <a:rPr lang="en-US" dirty="0"/>
            <a:t>The purpose of this presentation is to share my business plan for rhythm- Fit – an inclusive, dance infused fitness service for all genders aged 18-50</a:t>
          </a:r>
        </a:p>
      </dgm:t>
    </dgm:pt>
    <dgm:pt modelId="{1D57C359-EDD7-426D-A9FC-5651FDEB7441}" type="parTrans" cxnId="{5F8AB837-9536-4888-A976-18871A79B840}">
      <dgm:prSet/>
      <dgm:spPr/>
      <dgm:t>
        <a:bodyPr/>
        <a:lstStyle/>
        <a:p>
          <a:endParaRPr lang="en-US"/>
        </a:p>
      </dgm:t>
    </dgm:pt>
    <dgm:pt modelId="{52D8C8EA-7299-493F-A2B9-B2441A8DFC34}" type="sibTrans" cxnId="{5F8AB837-9536-4888-A976-18871A79B840}">
      <dgm:prSet/>
      <dgm:spPr/>
      <dgm:t>
        <a:bodyPr/>
        <a:lstStyle/>
        <a:p>
          <a:endParaRPr lang="en-US"/>
        </a:p>
      </dgm:t>
    </dgm:pt>
    <dgm:pt modelId="{B4857A1F-3409-4628-A28F-DA11D9DFD0B3}" type="pres">
      <dgm:prSet presAssocID="{0E89D78F-A184-43C0-9E75-ADB817D07B25}" presName="vert0" presStyleCnt="0">
        <dgm:presLayoutVars>
          <dgm:dir/>
          <dgm:animOne val="branch"/>
          <dgm:animLvl val="lvl"/>
        </dgm:presLayoutVars>
      </dgm:prSet>
      <dgm:spPr/>
    </dgm:pt>
    <dgm:pt modelId="{D7321405-BDB9-43BE-935D-F2366F427F57}" type="pres">
      <dgm:prSet presAssocID="{7E2D86F6-61AB-4F02-A9D5-05AD0D94A2B7}" presName="thickLine" presStyleLbl="alignNode1" presStyleIdx="0" presStyleCnt="2"/>
      <dgm:spPr/>
    </dgm:pt>
    <dgm:pt modelId="{B6929540-2A42-4C31-952F-75346770B760}" type="pres">
      <dgm:prSet presAssocID="{7E2D86F6-61AB-4F02-A9D5-05AD0D94A2B7}" presName="horz1" presStyleCnt="0"/>
      <dgm:spPr/>
    </dgm:pt>
    <dgm:pt modelId="{4809525E-6E4E-476A-A3FB-8123E03EC326}" type="pres">
      <dgm:prSet presAssocID="{7E2D86F6-61AB-4F02-A9D5-05AD0D94A2B7}" presName="tx1" presStyleLbl="revTx" presStyleIdx="0" presStyleCnt="2"/>
      <dgm:spPr/>
    </dgm:pt>
    <dgm:pt modelId="{0AEDBF55-118E-4895-8976-934820CF9732}" type="pres">
      <dgm:prSet presAssocID="{7E2D86F6-61AB-4F02-A9D5-05AD0D94A2B7}" presName="vert1" presStyleCnt="0"/>
      <dgm:spPr/>
    </dgm:pt>
    <dgm:pt modelId="{BF9EE53A-5E65-4AC8-A404-582C821EBD15}" type="pres">
      <dgm:prSet presAssocID="{65BF4179-B938-4218-A417-5651FE1C9DC6}" presName="thickLine" presStyleLbl="alignNode1" presStyleIdx="1" presStyleCnt="2"/>
      <dgm:spPr/>
    </dgm:pt>
    <dgm:pt modelId="{52BFA4AC-CF58-4B04-B9DF-6AA202BF338F}" type="pres">
      <dgm:prSet presAssocID="{65BF4179-B938-4218-A417-5651FE1C9DC6}" presName="horz1" presStyleCnt="0"/>
      <dgm:spPr/>
    </dgm:pt>
    <dgm:pt modelId="{1AD3B0D0-39B5-4823-B34D-F8A9B04E79ED}" type="pres">
      <dgm:prSet presAssocID="{65BF4179-B938-4218-A417-5651FE1C9DC6}" presName="tx1" presStyleLbl="revTx" presStyleIdx="1" presStyleCnt="2"/>
      <dgm:spPr/>
    </dgm:pt>
    <dgm:pt modelId="{E2F77CF2-5EB3-43AD-A7A6-E47F869CBC78}" type="pres">
      <dgm:prSet presAssocID="{65BF4179-B938-4218-A417-5651FE1C9DC6}" presName="vert1" presStyleCnt="0"/>
      <dgm:spPr/>
    </dgm:pt>
  </dgm:ptLst>
  <dgm:cxnLst>
    <dgm:cxn modelId="{8C134513-84E4-4FAC-BDA2-630250F43310}" type="presOf" srcId="{65BF4179-B938-4218-A417-5651FE1C9DC6}" destId="{1AD3B0D0-39B5-4823-B34D-F8A9B04E79ED}" srcOrd="0" destOrd="0" presId="urn:microsoft.com/office/officeart/2008/layout/LinedList"/>
    <dgm:cxn modelId="{5F8AB837-9536-4888-A976-18871A79B840}" srcId="{0E89D78F-A184-43C0-9E75-ADB817D07B25}" destId="{65BF4179-B938-4218-A417-5651FE1C9DC6}" srcOrd="1" destOrd="0" parTransId="{1D57C359-EDD7-426D-A9FC-5651FDEB7441}" sibTransId="{52D8C8EA-7299-493F-A2B9-B2441A8DFC34}"/>
    <dgm:cxn modelId="{A4A30B5B-AD5C-419A-9CDF-C5DFC2FE5893}" srcId="{0E89D78F-A184-43C0-9E75-ADB817D07B25}" destId="{7E2D86F6-61AB-4F02-A9D5-05AD0D94A2B7}" srcOrd="0" destOrd="0" parTransId="{C06288A5-CE23-47A9-8C5E-6D27889A12D4}" sibTransId="{FB990873-7F12-4DE0-B30E-FCF7A7D90A81}"/>
    <dgm:cxn modelId="{BFD776A0-E432-4001-91A1-39BD9B6FFE80}" type="presOf" srcId="{7E2D86F6-61AB-4F02-A9D5-05AD0D94A2B7}" destId="{4809525E-6E4E-476A-A3FB-8123E03EC326}" srcOrd="0" destOrd="0" presId="urn:microsoft.com/office/officeart/2008/layout/LinedList"/>
    <dgm:cxn modelId="{EE4739AE-17DD-4DBE-B3BB-A08EB3F34B4D}" type="presOf" srcId="{0E89D78F-A184-43C0-9E75-ADB817D07B25}" destId="{B4857A1F-3409-4628-A28F-DA11D9DFD0B3}" srcOrd="0" destOrd="0" presId="urn:microsoft.com/office/officeart/2008/layout/LinedList"/>
    <dgm:cxn modelId="{CF9B031E-EFE6-4068-8EAE-EE4C326DE56E}" type="presParOf" srcId="{B4857A1F-3409-4628-A28F-DA11D9DFD0B3}" destId="{D7321405-BDB9-43BE-935D-F2366F427F57}" srcOrd="0" destOrd="0" presId="urn:microsoft.com/office/officeart/2008/layout/LinedList"/>
    <dgm:cxn modelId="{8F6C3472-45D6-4F13-B71A-EB7C5A3DBCEE}" type="presParOf" srcId="{B4857A1F-3409-4628-A28F-DA11D9DFD0B3}" destId="{B6929540-2A42-4C31-952F-75346770B760}" srcOrd="1" destOrd="0" presId="urn:microsoft.com/office/officeart/2008/layout/LinedList"/>
    <dgm:cxn modelId="{E95CE0D9-2187-4654-9F77-EC4526A0E58E}" type="presParOf" srcId="{B6929540-2A42-4C31-952F-75346770B760}" destId="{4809525E-6E4E-476A-A3FB-8123E03EC326}" srcOrd="0" destOrd="0" presId="urn:microsoft.com/office/officeart/2008/layout/LinedList"/>
    <dgm:cxn modelId="{D9BBE63B-2C66-45A9-BD65-DBECBEB74D46}" type="presParOf" srcId="{B6929540-2A42-4C31-952F-75346770B760}" destId="{0AEDBF55-118E-4895-8976-934820CF9732}" srcOrd="1" destOrd="0" presId="urn:microsoft.com/office/officeart/2008/layout/LinedList"/>
    <dgm:cxn modelId="{7FEC0B1F-5853-42B6-950D-2A222FD019CE}" type="presParOf" srcId="{B4857A1F-3409-4628-A28F-DA11D9DFD0B3}" destId="{BF9EE53A-5E65-4AC8-A404-582C821EBD15}" srcOrd="2" destOrd="0" presId="urn:microsoft.com/office/officeart/2008/layout/LinedList"/>
    <dgm:cxn modelId="{E45DBF1C-5C7B-4CE2-A461-93B527EA6F27}" type="presParOf" srcId="{B4857A1F-3409-4628-A28F-DA11D9DFD0B3}" destId="{52BFA4AC-CF58-4B04-B9DF-6AA202BF338F}" srcOrd="3" destOrd="0" presId="urn:microsoft.com/office/officeart/2008/layout/LinedList"/>
    <dgm:cxn modelId="{97E9BB4A-44AA-4D1D-B741-2D1AF1008B3B}" type="presParOf" srcId="{52BFA4AC-CF58-4B04-B9DF-6AA202BF338F}" destId="{1AD3B0D0-39B5-4823-B34D-F8A9B04E79ED}" srcOrd="0" destOrd="0" presId="urn:microsoft.com/office/officeart/2008/layout/LinedList"/>
    <dgm:cxn modelId="{88DAF1FE-960A-4AE0-8A65-7923B690B9D9}" type="presParOf" srcId="{52BFA4AC-CF58-4B04-B9DF-6AA202BF338F}" destId="{E2F77CF2-5EB3-43AD-A7A6-E47F869CBC7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A646B9-C817-4E2F-ACEA-70833193ECC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3785340-9793-43F0-9385-8D19AB5627BA}">
      <dgm:prSet/>
      <dgm:spPr/>
      <dgm:t>
        <a:bodyPr/>
        <a:lstStyle/>
        <a:p>
          <a:pPr>
            <a:lnSpc>
              <a:spcPct val="100000"/>
            </a:lnSpc>
          </a:pPr>
          <a:r>
            <a:rPr lang="en-GB" b="0" i="1" u="sng" dirty="0">
              <a:latin typeface="Rockwell Nova" panose="020F0502020204030204" pitchFamily="18" charset="0"/>
            </a:rPr>
            <a:t>Legal Structure: Sole Trader    </a:t>
          </a:r>
        </a:p>
        <a:p>
          <a:pPr>
            <a:lnSpc>
              <a:spcPct val="100000"/>
            </a:lnSpc>
          </a:pPr>
          <a:r>
            <a:rPr lang="en-GB" dirty="0">
              <a:latin typeface="Rockwell Nova" panose="020F0502020204030204" pitchFamily="18" charset="0"/>
            </a:rPr>
            <a:t>Simple low cost set up with full control over decisions, Aligns with early-stage goals like flexibility, gradual growth and easy management, and transitioning to  Limited company one revenue expands. (gov.uk,2026)</a:t>
          </a:r>
          <a:br>
            <a:rPr lang="en-GB" dirty="0">
              <a:latin typeface="Rockwell Nova" panose="020F0502020204030204" pitchFamily="18" charset="0"/>
            </a:rPr>
          </a:br>
          <a:endParaRPr lang="en-US" dirty="0">
            <a:latin typeface="Rockwell Nova" panose="020F0502020204030204" pitchFamily="18" charset="0"/>
          </a:endParaRPr>
        </a:p>
      </dgm:t>
    </dgm:pt>
    <dgm:pt modelId="{A7B554D3-65C5-4898-8F4F-2C7E2EFF6CB7}" type="parTrans" cxnId="{73915BFE-1232-49E2-B1C6-9338E69E8A38}">
      <dgm:prSet/>
      <dgm:spPr/>
      <dgm:t>
        <a:bodyPr/>
        <a:lstStyle/>
        <a:p>
          <a:endParaRPr lang="en-US"/>
        </a:p>
      </dgm:t>
    </dgm:pt>
    <dgm:pt modelId="{76A5CB5E-5F61-401D-BB36-1C3B34FABEEF}" type="sibTrans" cxnId="{73915BFE-1232-49E2-B1C6-9338E69E8A38}">
      <dgm:prSet/>
      <dgm:spPr/>
      <dgm:t>
        <a:bodyPr/>
        <a:lstStyle/>
        <a:p>
          <a:pPr>
            <a:lnSpc>
              <a:spcPct val="100000"/>
            </a:lnSpc>
          </a:pPr>
          <a:endParaRPr lang="en-US"/>
        </a:p>
      </dgm:t>
    </dgm:pt>
    <dgm:pt modelId="{12E25FD1-7DE4-48D5-9F02-CCBA7307A2F1}">
      <dgm:prSet custT="1"/>
      <dgm:spPr/>
      <dgm:t>
        <a:bodyPr/>
        <a:lstStyle/>
        <a:p>
          <a:pPr>
            <a:lnSpc>
              <a:spcPct val="100000"/>
            </a:lnSpc>
          </a:pPr>
          <a:r>
            <a:rPr lang="en-US" sz="1500" dirty="0"/>
            <a:t>  </a:t>
          </a:r>
          <a:r>
            <a:rPr lang="en-US" sz="3200" b="0" i="1" u="sng" dirty="0">
              <a:latin typeface="Rockwell Nova" panose="02060503020205020403" pitchFamily="18" charset="0"/>
            </a:rPr>
            <a:t>Management Structure</a:t>
          </a:r>
          <a:endParaRPr lang="en-US" sz="3200" b="0" u="sng" dirty="0">
            <a:latin typeface="Rockwell Nova" panose="02060503020205020403" pitchFamily="18" charset="0"/>
          </a:endParaRPr>
        </a:p>
        <a:p>
          <a:pPr>
            <a:lnSpc>
              <a:spcPct val="100000"/>
            </a:lnSpc>
          </a:pPr>
          <a:r>
            <a:rPr lang="en-US" sz="2000" dirty="0">
              <a:latin typeface="Rockwell" panose="02060603020205020403" pitchFamily="18" charset="0"/>
            </a:rPr>
            <a:t>Found</a:t>
          </a:r>
          <a:r>
            <a:rPr lang="en-US" sz="2000" b="1" dirty="0">
              <a:latin typeface="Rockwell" panose="02060603020205020403" pitchFamily="18" charset="0"/>
            </a:rPr>
            <a:t>er &amp; Lead Trainer – Responsible for setting up classes, teaching and routines.</a:t>
          </a:r>
        </a:p>
        <a:p>
          <a:pPr>
            <a:lnSpc>
              <a:spcPct val="100000"/>
            </a:lnSpc>
          </a:pPr>
          <a:r>
            <a:rPr lang="en-US" sz="2000" b="1" dirty="0">
              <a:latin typeface="Rockwell" panose="02060603020205020403" pitchFamily="18" charset="0"/>
            </a:rPr>
            <a:t>Assistant Instructor -  Supports  classes and client sessions and online work-outs.</a:t>
          </a:r>
        </a:p>
        <a:p>
          <a:pPr>
            <a:lnSpc>
              <a:spcPct val="100000"/>
            </a:lnSpc>
          </a:pPr>
          <a:r>
            <a:rPr lang="en-US" sz="2000" b="1" dirty="0">
              <a:latin typeface="Rockwell" panose="02060603020205020403" pitchFamily="18" charset="0"/>
            </a:rPr>
            <a:t>Marketing Coordinator – Manages social media and brand outreach.</a:t>
          </a:r>
        </a:p>
        <a:p>
          <a:pPr>
            <a:lnSpc>
              <a:spcPct val="100000"/>
            </a:lnSpc>
          </a:pPr>
          <a:r>
            <a:rPr lang="en-US" sz="2000" b="1" dirty="0">
              <a:latin typeface="Rockwell" panose="02060603020205020403" pitchFamily="18" charset="0"/>
            </a:rPr>
            <a:t>Admin Support – Handles bookings, enquiries, and client care</a:t>
          </a:r>
          <a:r>
            <a:rPr lang="en-US" sz="2000" dirty="0">
              <a:latin typeface="Rockwell" panose="02060603020205020403" pitchFamily="18" charset="0"/>
            </a:rPr>
            <a:t>.</a:t>
          </a:r>
        </a:p>
        <a:p>
          <a:pPr>
            <a:lnSpc>
              <a:spcPct val="100000"/>
            </a:lnSpc>
          </a:pPr>
          <a:endParaRPr lang="en-US" sz="1500" dirty="0"/>
        </a:p>
      </dgm:t>
    </dgm:pt>
    <dgm:pt modelId="{D5E9E42E-205F-4480-9235-40C24974ED18}" type="parTrans" cxnId="{477A935D-D5AA-4383-B583-86ABDCC6EBED}">
      <dgm:prSet/>
      <dgm:spPr/>
      <dgm:t>
        <a:bodyPr/>
        <a:lstStyle/>
        <a:p>
          <a:endParaRPr lang="en-US"/>
        </a:p>
      </dgm:t>
    </dgm:pt>
    <dgm:pt modelId="{34B61D8F-1C31-4E4D-920D-CEDFCBC4416D}" type="sibTrans" cxnId="{477A935D-D5AA-4383-B583-86ABDCC6EBED}">
      <dgm:prSet/>
      <dgm:spPr/>
      <dgm:t>
        <a:bodyPr/>
        <a:lstStyle/>
        <a:p>
          <a:endParaRPr lang="en-US"/>
        </a:p>
      </dgm:t>
    </dgm:pt>
    <dgm:pt modelId="{F852BA4F-E7A8-46C8-840D-01421E77F6D1}" type="pres">
      <dgm:prSet presAssocID="{E7A646B9-C817-4E2F-ACEA-70833193ECC6}" presName="linear" presStyleCnt="0">
        <dgm:presLayoutVars>
          <dgm:animLvl val="lvl"/>
          <dgm:resizeHandles val="exact"/>
        </dgm:presLayoutVars>
      </dgm:prSet>
      <dgm:spPr/>
    </dgm:pt>
    <dgm:pt modelId="{DD5751F7-BFFF-4867-B6EB-D9B71EB470B1}" type="pres">
      <dgm:prSet presAssocID="{33785340-9793-43F0-9385-8D19AB5627BA}" presName="parentText" presStyleLbl="node1" presStyleIdx="0" presStyleCnt="2">
        <dgm:presLayoutVars>
          <dgm:chMax val="0"/>
          <dgm:bulletEnabled val="1"/>
        </dgm:presLayoutVars>
      </dgm:prSet>
      <dgm:spPr/>
    </dgm:pt>
    <dgm:pt modelId="{E43F378E-27EC-42CD-99C4-A4AEEBC3D2A5}" type="pres">
      <dgm:prSet presAssocID="{76A5CB5E-5F61-401D-BB36-1C3B34FABEEF}" presName="spacer" presStyleCnt="0"/>
      <dgm:spPr/>
    </dgm:pt>
    <dgm:pt modelId="{53905142-2C96-4CDB-90E7-6ACFC3DF1474}" type="pres">
      <dgm:prSet presAssocID="{12E25FD1-7DE4-48D5-9F02-CCBA7307A2F1}" presName="parentText" presStyleLbl="node1" presStyleIdx="1" presStyleCnt="2" custLinFactY="7201" custLinFactNeighborX="275" custLinFactNeighborY="100000">
        <dgm:presLayoutVars>
          <dgm:chMax val="0"/>
          <dgm:bulletEnabled val="1"/>
        </dgm:presLayoutVars>
      </dgm:prSet>
      <dgm:spPr/>
    </dgm:pt>
  </dgm:ptLst>
  <dgm:cxnLst>
    <dgm:cxn modelId="{477A935D-D5AA-4383-B583-86ABDCC6EBED}" srcId="{E7A646B9-C817-4E2F-ACEA-70833193ECC6}" destId="{12E25FD1-7DE4-48D5-9F02-CCBA7307A2F1}" srcOrd="1" destOrd="0" parTransId="{D5E9E42E-205F-4480-9235-40C24974ED18}" sibTransId="{34B61D8F-1C31-4E4D-920D-CEDFCBC4416D}"/>
    <dgm:cxn modelId="{3F33A467-67FE-4878-9082-7E1F262178FC}" type="presOf" srcId="{E7A646B9-C817-4E2F-ACEA-70833193ECC6}" destId="{F852BA4F-E7A8-46C8-840D-01421E77F6D1}" srcOrd="0" destOrd="0" presId="urn:microsoft.com/office/officeart/2005/8/layout/vList2"/>
    <dgm:cxn modelId="{264E4EBA-F44B-41A7-A586-19BA32EAD571}" type="presOf" srcId="{12E25FD1-7DE4-48D5-9F02-CCBA7307A2F1}" destId="{53905142-2C96-4CDB-90E7-6ACFC3DF1474}" srcOrd="0" destOrd="0" presId="urn:microsoft.com/office/officeart/2005/8/layout/vList2"/>
    <dgm:cxn modelId="{C9C048FB-E276-48F3-857E-0025D6394025}" type="presOf" srcId="{33785340-9793-43F0-9385-8D19AB5627BA}" destId="{DD5751F7-BFFF-4867-B6EB-D9B71EB470B1}" srcOrd="0" destOrd="0" presId="urn:microsoft.com/office/officeart/2005/8/layout/vList2"/>
    <dgm:cxn modelId="{73915BFE-1232-49E2-B1C6-9338E69E8A38}" srcId="{E7A646B9-C817-4E2F-ACEA-70833193ECC6}" destId="{33785340-9793-43F0-9385-8D19AB5627BA}" srcOrd="0" destOrd="0" parTransId="{A7B554D3-65C5-4898-8F4F-2C7E2EFF6CB7}" sibTransId="{76A5CB5E-5F61-401D-BB36-1C3B34FABEEF}"/>
    <dgm:cxn modelId="{E379326C-B563-4FA7-82DA-F03F9301BDF8}" type="presParOf" srcId="{F852BA4F-E7A8-46C8-840D-01421E77F6D1}" destId="{DD5751F7-BFFF-4867-B6EB-D9B71EB470B1}" srcOrd="0" destOrd="0" presId="urn:microsoft.com/office/officeart/2005/8/layout/vList2"/>
    <dgm:cxn modelId="{D4245594-45B3-478B-97D7-378F0EB3ED6C}" type="presParOf" srcId="{F852BA4F-E7A8-46C8-840D-01421E77F6D1}" destId="{E43F378E-27EC-42CD-99C4-A4AEEBC3D2A5}" srcOrd="1" destOrd="0" presId="urn:microsoft.com/office/officeart/2005/8/layout/vList2"/>
    <dgm:cxn modelId="{C718F89F-B46C-4608-9D45-AC0EBBE02A9D}" type="presParOf" srcId="{F852BA4F-E7A8-46C8-840D-01421E77F6D1}" destId="{53905142-2C96-4CDB-90E7-6ACFC3DF147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83F74E-1074-4577-B09E-4CF555931C90}" type="doc">
      <dgm:prSet loTypeId="urn:microsoft.com/office/officeart/2016/7/layout/VerticalSolidActionList" loCatId="List" qsTypeId="urn:microsoft.com/office/officeart/2005/8/quickstyle/simple1" qsCatId="simple" csTypeId="urn:microsoft.com/office/officeart/2005/8/colors/colorful1" csCatId="colorful"/>
      <dgm:spPr/>
      <dgm:t>
        <a:bodyPr/>
        <a:lstStyle/>
        <a:p>
          <a:endParaRPr lang="en-US"/>
        </a:p>
      </dgm:t>
    </dgm:pt>
    <dgm:pt modelId="{A9B89ED2-4140-4CC8-8F3B-7AB46B6DD486}">
      <dgm:prSet/>
      <dgm:spPr/>
      <dgm:t>
        <a:bodyPr/>
        <a:lstStyle/>
        <a:p>
          <a:r>
            <a:rPr lang="en-US"/>
            <a:t>Conduct</a:t>
          </a:r>
        </a:p>
      </dgm:t>
    </dgm:pt>
    <dgm:pt modelId="{7B764FD2-24F0-4231-97D2-2AB71F042158}" type="parTrans" cxnId="{DE803091-1C09-4BBE-9D62-2344BEE9B2C2}">
      <dgm:prSet/>
      <dgm:spPr/>
      <dgm:t>
        <a:bodyPr/>
        <a:lstStyle/>
        <a:p>
          <a:endParaRPr lang="en-US"/>
        </a:p>
      </dgm:t>
    </dgm:pt>
    <dgm:pt modelId="{3A78C759-9334-40B4-ACC1-75F56B2242E9}" type="sibTrans" cxnId="{DE803091-1C09-4BBE-9D62-2344BEE9B2C2}">
      <dgm:prSet/>
      <dgm:spPr/>
      <dgm:t>
        <a:bodyPr/>
        <a:lstStyle/>
        <a:p>
          <a:endParaRPr lang="en-US"/>
        </a:p>
      </dgm:t>
    </dgm:pt>
    <dgm:pt modelId="{E04E0D08-A093-4097-82F6-E1F4A1E5F8FE}">
      <dgm:prSet/>
      <dgm:spPr/>
      <dgm:t>
        <a:bodyPr/>
        <a:lstStyle/>
        <a:p>
          <a:r>
            <a:rPr lang="en-US"/>
            <a:t>Conduct a PESTEL Analysis and Align it with Business Strategy</a:t>
          </a:r>
        </a:p>
      </dgm:t>
    </dgm:pt>
    <dgm:pt modelId="{4B886715-6CB5-441A-B780-8DD040442138}" type="parTrans" cxnId="{50F1FF73-A935-4596-A97B-34EE0D4A117E}">
      <dgm:prSet/>
      <dgm:spPr/>
      <dgm:t>
        <a:bodyPr/>
        <a:lstStyle/>
        <a:p>
          <a:endParaRPr lang="en-US"/>
        </a:p>
      </dgm:t>
    </dgm:pt>
    <dgm:pt modelId="{B0D74376-9546-47E7-BBA2-17E51DC66B0C}" type="sibTrans" cxnId="{50F1FF73-A935-4596-A97B-34EE0D4A117E}">
      <dgm:prSet/>
      <dgm:spPr/>
      <dgm:t>
        <a:bodyPr/>
        <a:lstStyle/>
        <a:p>
          <a:endParaRPr lang="en-US"/>
        </a:p>
      </dgm:t>
    </dgm:pt>
    <dgm:pt modelId="{75BE9DB5-DD01-4BEB-8CF7-EEA7A0443AE0}">
      <dgm:prSet/>
      <dgm:spPr/>
      <dgm:t>
        <a:bodyPr/>
        <a:lstStyle/>
        <a:p>
          <a:r>
            <a:rPr lang="en-US"/>
            <a:t>Analyse</a:t>
          </a:r>
        </a:p>
      </dgm:t>
    </dgm:pt>
    <dgm:pt modelId="{0F2BFA04-4AAE-40E5-89AF-91796E249B20}" type="parTrans" cxnId="{03DDD5C3-1630-44E7-A097-08DAA8B4BB08}">
      <dgm:prSet/>
      <dgm:spPr/>
      <dgm:t>
        <a:bodyPr/>
        <a:lstStyle/>
        <a:p>
          <a:endParaRPr lang="en-US"/>
        </a:p>
      </dgm:t>
    </dgm:pt>
    <dgm:pt modelId="{5B2D3DEB-4F45-4540-BB3E-97C791A16AB2}" type="sibTrans" cxnId="{03DDD5C3-1630-44E7-A097-08DAA8B4BB08}">
      <dgm:prSet/>
      <dgm:spPr/>
      <dgm:t>
        <a:bodyPr/>
        <a:lstStyle/>
        <a:p>
          <a:endParaRPr lang="en-US"/>
        </a:p>
      </dgm:t>
    </dgm:pt>
    <dgm:pt modelId="{4F1A33DA-A5C4-44A7-9D2B-5171D2371B32}">
      <dgm:prSet/>
      <dgm:spPr/>
      <dgm:t>
        <a:bodyPr/>
        <a:lstStyle/>
        <a:p>
          <a:r>
            <a:rPr lang="en-US"/>
            <a:t>Analyse External Factors: </a:t>
          </a:r>
          <a:br>
            <a:rPr lang="en-US"/>
          </a:br>
          <a:r>
            <a:rPr lang="en-US"/>
            <a:t>Identify key Political, Economic, Social, Technological, Environmental, and Legal factors affecting your industry.</a:t>
          </a:r>
          <a:br>
            <a:rPr lang="en-US"/>
          </a:br>
          <a:endParaRPr lang="en-US"/>
        </a:p>
      </dgm:t>
    </dgm:pt>
    <dgm:pt modelId="{7205E319-BCD5-4846-BDAC-26B6D6DD30C2}" type="parTrans" cxnId="{6FCDB5BB-4DC2-4D7D-BD28-ABFECB82D6F7}">
      <dgm:prSet/>
      <dgm:spPr/>
      <dgm:t>
        <a:bodyPr/>
        <a:lstStyle/>
        <a:p>
          <a:endParaRPr lang="en-US"/>
        </a:p>
      </dgm:t>
    </dgm:pt>
    <dgm:pt modelId="{7C060B81-D239-403F-92B4-71D6CC1D2B6D}" type="sibTrans" cxnId="{6FCDB5BB-4DC2-4D7D-BD28-ABFECB82D6F7}">
      <dgm:prSet/>
      <dgm:spPr/>
      <dgm:t>
        <a:bodyPr/>
        <a:lstStyle/>
        <a:p>
          <a:endParaRPr lang="en-US"/>
        </a:p>
      </dgm:t>
    </dgm:pt>
    <dgm:pt modelId="{2CD6BFF9-B7F2-44A6-BD30-52E439316FE0}">
      <dgm:prSet/>
      <dgm:spPr/>
      <dgm:t>
        <a:bodyPr/>
        <a:lstStyle/>
        <a:p>
          <a:r>
            <a:rPr lang="en-US"/>
            <a:t>Align</a:t>
          </a:r>
        </a:p>
      </dgm:t>
    </dgm:pt>
    <dgm:pt modelId="{B9E7B511-BC26-4595-85D2-570699B8C9E8}" type="parTrans" cxnId="{87304344-B9FB-4FBC-883E-0BFB80BDC0FA}">
      <dgm:prSet/>
      <dgm:spPr/>
      <dgm:t>
        <a:bodyPr/>
        <a:lstStyle/>
        <a:p>
          <a:endParaRPr lang="en-US"/>
        </a:p>
      </dgm:t>
    </dgm:pt>
    <dgm:pt modelId="{2C788C5E-AD9E-45E6-8BDF-5E43BC1B2CE3}" type="sibTrans" cxnId="{87304344-B9FB-4FBC-883E-0BFB80BDC0FA}">
      <dgm:prSet/>
      <dgm:spPr/>
      <dgm:t>
        <a:bodyPr/>
        <a:lstStyle/>
        <a:p>
          <a:endParaRPr lang="en-US"/>
        </a:p>
      </dgm:t>
    </dgm:pt>
    <dgm:pt modelId="{89ACF9E1-BE89-46AA-BFEF-060B5098311E}">
      <dgm:prSet/>
      <dgm:spPr/>
      <dgm:t>
        <a:bodyPr/>
        <a:lstStyle/>
        <a:p>
          <a:r>
            <a:rPr lang="en-US"/>
            <a:t>Align PESTEL with Business Strategy:</a:t>
          </a:r>
        </a:p>
      </dgm:t>
    </dgm:pt>
    <dgm:pt modelId="{B7EC7215-7A61-4545-B71D-0579E5C61657}" type="parTrans" cxnId="{D1E33C3B-DDFB-45FD-A1C5-866E0EB0A8F4}">
      <dgm:prSet/>
      <dgm:spPr/>
      <dgm:t>
        <a:bodyPr/>
        <a:lstStyle/>
        <a:p>
          <a:endParaRPr lang="en-US"/>
        </a:p>
      </dgm:t>
    </dgm:pt>
    <dgm:pt modelId="{DA5B966D-41A0-4B7B-B5B2-DBBB02CFE657}" type="sibTrans" cxnId="{D1E33C3B-DDFB-45FD-A1C5-866E0EB0A8F4}">
      <dgm:prSet/>
      <dgm:spPr/>
      <dgm:t>
        <a:bodyPr/>
        <a:lstStyle/>
        <a:p>
          <a:endParaRPr lang="en-US"/>
        </a:p>
      </dgm:t>
    </dgm:pt>
    <dgm:pt modelId="{4F4FE35A-4536-48A2-A52A-5A8AB9E11F7C}">
      <dgm:prSet/>
      <dgm:spPr/>
      <dgm:t>
        <a:bodyPr/>
        <a:lstStyle/>
        <a:p>
          <a:r>
            <a:rPr lang="en-US"/>
            <a:t>Explain</a:t>
          </a:r>
        </a:p>
      </dgm:t>
    </dgm:pt>
    <dgm:pt modelId="{F2544E4B-7F35-4614-BE1A-107A2FD2ED4B}" type="parTrans" cxnId="{68C2A4B5-8227-4FCD-8A05-8CCEA53761C3}">
      <dgm:prSet/>
      <dgm:spPr/>
      <dgm:t>
        <a:bodyPr/>
        <a:lstStyle/>
        <a:p>
          <a:endParaRPr lang="en-US"/>
        </a:p>
      </dgm:t>
    </dgm:pt>
    <dgm:pt modelId="{D0D8042E-AE9E-4A54-ACBC-D27FB7E42557}" type="sibTrans" cxnId="{68C2A4B5-8227-4FCD-8A05-8CCEA53761C3}">
      <dgm:prSet/>
      <dgm:spPr/>
      <dgm:t>
        <a:bodyPr/>
        <a:lstStyle/>
        <a:p>
          <a:endParaRPr lang="en-US"/>
        </a:p>
      </dgm:t>
    </dgm:pt>
    <dgm:pt modelId="{7461FB32-3CF5-460F-A941-EA2E354F4291}">
      <dgm:prSet/>
      <dgm:spPr/>
      <dgm:t>
        <a:bodyPr/>
        <a:lstStyle/>
        <a:p>
          <a:r>
            <a:rPr lang="en-US"/>
            <a:t>After identifying key external factors, explain how they impact your business and what strategies you will adopt to mitigate risks or leverage opportunities.</a:t>
          </a:r>
        </a:p>
      </dgm:t>
    </dgm:pt>
    <dgm:pt modelId="{99CBE316-94F7-4A9D-A09D-584D47406698}" type="parTrans" cxnId="{F8D2336D-D447-41B4-9093-62F18AE32E4A}">
      <dgm:prSet/>
      <dgm:spPr/>
      <dgm:t>
        <a:bodyPr/>
        <a:lstStyle/>
        <a:p>
          <a:endParaRPr lang="en-US"/>
        </a:p>
      </dgm:t>
    </dgm:pt>
    <dgm:pt modelId="{DB11BF95-A921-47C2-B029-3CD153C6DBE4}" type="sibTrans" cxnId="{F8D2336D-D447-41B4-9093-62F18AE32E4A}">
      <dgm:prSet/>
      <dgm:spPr/>
      <dgm:t>
        <a:bodyPr/>
        <a:lstStyle/>
        <a:p>
          <a:endParaRPr lang="en-US"/>
        </a:p>
      </dgm:t>
    </dgm:pt>
    <dgm:pt modelId="{1E14C1A2-1567-41E3-9183-CAB013AB0E19}" type="pres">
      <dgm:prSet presAssocID="{9F83F74E-1074-4577-B09E-4CF555931C90}" presName="Name0" presStyleCnt="0">
        <dgm:presLayoutVars>
          <dgm:dir/>
          <dgm:animLvl val="lvl"/>
          <dgm:resizeHandles val="exact"/>
        </dgm:presLayoutVars>
      </dgm:prSet>
      <dgm:spPr/>
    </dgm:pt>
    <dgm:pt modelId="{FE6EC8E6-0F55-4B94-8911-94B10B4B32A5}" type="pres">
      <dgm:prSet presAssocID="{A9B89ED2-4140-4CC8-8F3B-7AB46B6DD486}" presName="linNode" presStyleCnt="0"/>
      <dgm:spPr/>
    </dgm:pt>
    <dgm:pt modelId="{19440C41-60B3-4A17-95AD-8C471C30E431}" type="pres">
      <dgm:prSet presAssocID="{A9B89ED2-4140-4CC8-8F3B-7AB46B6DD486}" presName="parentText" presStyleLbl="alignNode1" presStyleIdx="0" presStyleCnt="4">
        <dgm:presLayoutVars>
          <dgm:chMax val="1"/>
          <dgm:bulletEnabled/>
        </dgm:presLayoutVars>
      </dgm:prSet>
      <dgm:spPr/>
    </dgm:pt>
    <dgm:pt modelId="{E794F266-441C-4937-9EC8-ED90C35AD446}" type="pres">
      <dgm:prSet presAssocID="{A9B89ED2-4140-4CC8-8F3B-7AB46B6DD486}" presName="descendantText" presStyleLbl="alignAccFollowNode1" presStyleIdx="0" presStyleCnt="4">
        <dgm:presLayoutVars>
          <dgm:bulletEnabled/>
        </dgm:presLayoutVars>
      </dgm:prSet>
      <dgm:spPr/>
    </dgm:pt>
    <dgm:pt modelId="{CE05CD40-028D-4273-B453-A7728E286FEF}" type="pres">
      <dgm:prSet presAssocID="{3A78C759-9334-40B4-ACC1-75F56B2242E9}" presName="sp" presStyleCnt="0"/>
      <dgm:spPr/>
    </dgm:pt>
    <dgm:pt modelId="{0DFFDC2D-8C8D-4872-8A72-B8785854B957}" type="pres">
      <dgm:prSet presAssocID="{75BE9DB5-DD01-4BEB-8CF7-EEA7A0443AE0}" presName="linNode" presStyleCnt="0"/>
      <dgm:spPr/>
    </dgm:pt>
    <dgm:pt modelId="{5E1326E0-BF8F-4547-A2C2-3926642E76E0}" type="pres">
      <dgm:prSet presAssocID="{75BE9DB5-DD01-4BEB-8CF7-EEA7A0443AE0}" presName="parentText" presStyleLbl="alignNode1" presStyleIdx="1" presStyleCnt="4">
        <dgm:presLayoutVars>
          <dgm:chMax val="1"/>
          <dgm:bulletEnabled/>
        </dgm:presLayoutVars>
      </dgm:prSet>
      <dgm:spPr/>
    </dgm:pt>
    <dgm:pt modelId="{6E6DEF07-001E-4884-BDDC-8BEA89D1AB3E}" type="pres">
      <dgm:prSet presAssocID="{75BE9DB5-DD01-4BEB-8CF7-EEA7A0443AE0}" presName="descendantText" presStyleLbl="alignAccFollowNode1" presStyleIdx="1" presStyleCnt="4">
        <dgm:presLayoutVars>
          <dgm:bulletEnabled/>
        </dgm:presLayoutVars>
      </dgm:prSet>
      <dgm:spPr/>
    </dgm:pt>
    <dgm:pt modelId="{90FE191C-2D37-480D-AA08-E317942B4015}" type="pres">
      <dgm:prSet presAssocID="{5B2D3DEB-4F45-4540-BB3E-97C791A16AB2}" presName="sp" presStyleCnt="0"/>
      <dgm:spPr/>
    </dgm:pt>
    <dgm:pt modelId="{1666A5FF-5F74-4786-9272-CE40C9C51BCD}" type="pres">
      <dgm:prSet presAssocID="{2CD6BFF9-B7F2-44A6-BD30-52E439316FE0}" presName="linNode" presStyleCnt="0"/>
      <dgm:spPr/>
    </dgm:pt>
    <dgm:pt modelId="{2A74BF3D-470C-4AF4-9041-D7961F6A656C}" type="pres">
      <dgm:prSet presAssocID="{2CD6BFF9-B7F2-44A6-BD30-52E439316FE0}" presName="parentText" presStyleLbl="alignNode1" presStyleIdx="2" presStyleCnt="4">
        <dgm:presLayoutVars>
          <dgm:chMax val="1"/>
          <dgm:bulletEnabled/>
        </dgm:presLayoutVars>
      </dgm:prSet>
      <dgm:spPr/>
    </dgm:pt>
    <dgm:pt modelId="{44DCCF21-3E43-4C8E-BA83-78F80A5040F8}" type="pres">
      <dgm:prSet presAssocID="{2CD6BFF9-B7F2-44A6-BD30-52E439316FE0}" presName="descendantText" presStyleLbl="alignAccFollowNode1" presStyleIdx="2" presStyleCnt="4">
        <dgm:presLayoutVars>
          <dgm:bulletEnabled/>
        </dgm:presLayoutVars>
      </dgm:prSet>
      <dgm:spPr/>
    </dgm:pt>
    <dgm:pt modelId="{DE33DA2B-C842-42B8-B678-1F486A211EDF}" type="pres">
      <dgm:prSet presAssocID="{2C788C5E-AD9E-45E6-8BDF-5E43BC1B2CE3}" presName="sp" presStyleCnt="0"/>
      <dgm:spPr/>
    </dgm:pt>
    <dgm:pt modelId="{7A86C74E-447B-4521-B246-FB516200885A}" type="pres">
      <dgm:prSet presAssocID="{4F4FE35A-4536-48A2-A52A-5A8AB9E11F7C}" presName="linNode" presStyleCnt="0"/>
      <dgm:spPr/>
    </dgm:pt>
    <dgm:pt modelId="{9AF0730D-DF8B-4CD4-A207-963E822CC6CA}" type="pres">
      <dgm:prSet presAssocID="{4F4FE35A-4536-48A2-A52A-5A8AB9E11F7C}" presName="parentText" presStyleLbl="alignNode1" presStyleIdx="3" presStyleCnt="4">
        <dgm:presLayoutVars>
          <dgm:chMax val="1"/>
          <dgm:bulletEnabled/>
        </dgm:presLayoutVars>
      </dgm:prSet>
      <dgm:spPr/>
    </dgm:pt>
    <dgm:pt modelId="{9B3AEB94-2CE0-4033-9CCC-3E5727B5B292}" type="pres">
      <dgm:prSet presAssocID="{4F4FE35A-4536-48A2-A52A-5A8AB9E11F7C}" presName="descendantText" presStyleLbl="alignAccFollowNode1" presStyleIdx="3" presStyleCnt="4">
        <dgm:presLayoutVars>
          <dgm:bulletEnabled/>
        </dgm:presLayoutVars>
      </dgm:prSet>
      <dgm:spPr/>
    </dgm:pt>
  </dgm:ptLst>
  <dgm:cxnLst>
    <dgm:cxn modelId="{D1E33C3B-DDFB-45FD-A1C5-866E0EB0A8F4}" srcId="{2CD6BFF9-B7F2-44A6-BD30-52E439316FE0}" destId="{89ACF9E1-BE89-46AA-BFEF-060B5098311E}" srcOrd="0" destOrd="0" parTransId="{B7EC7215-7A61-4545-B71D-0579E5C61657}" sibTransId="{DA5B966D-41A0-4B7B-B5B2-DBBB02CFE657}"/>
    <dgm:cxn modelId="{87304344-B9FB-4FBC-883E-0BFB80BDC0FA}" srcId="{9F83F74E-1074-4577-B09E-4CF555931C90}" destId="{2CD6BFF9-B7F2-44A6-BD30-52E439316FE0}" srcOrd="2" destOrd="0" parTransId="{B9E7B511-BC26-4595-85D2-570699B8C9E8}" sibTransId="{2C788C5E-AD9E-45E6-8BDF-5E43BC1B2CE3}"/>
    <dgm:cxn modelId="{F8D2336D-D447-41B4-9093-62F18AE32E4A}" srcId="{4F4FE35A-4536-48A2-A52A-5A8AB9E11F7C}" destId="{7461FB32-3CF5-460F-A941-EA2E354F4291}" srcOrd="0" destOrd="0" parTransId="{99CBE316-94F7-4A9D-A09D-584D47406698}" sibTransId="{DB11BF95-A921-47C2-B029-3CD153C6DBE4}"/>
    <dgm:cxn modelId="{41D22F72-E0E6-46F2-A6F3-F7596B6606A5}" type="presOf" srcId="{89ACF9E1-BE89-46AA-BFEF-060B5098311E}" destId="{44DCCF21-3E43-4C8E-BA83-78F80A5040F8}" srcOrd="0" destOrd="0" presId="urn:microsoft.com/office/officeart/2016/7/layout/VerticalSolidActionList"/>
    <dgm:cxn modelId="{50F1FF73-A935-4596-A97B-34EE0D4A117E}" srcId="{A9B89ED2-4140-4CC8-8F3B-7AB46B6DD486}" destId="{E04E0D08-A093-4097-82F6-E1F4A1E5F8FE}" srcOrd="0" destOrd="0" parTransId="{4B886715-6CB5-441A-B780-8DD040442138}" sibTransId="{B0D74376-9546-47E7-BBA2-17E51DC66B0C}"/>
    <dgm:cxn modelId="{53945786-A168-4861-AD43-369EB883EB3F}" type="presOf" srcId="{A9B89ED2-4140-4CC8-8F3B-7AB46B6DD486}" destId="{19440C41-60B3-4A17-95AD-8C471C30E431}" srcOrd="0" destOrd="0" presId="urn:microsoft.com/office/officeart/2016/7/layout/VerticalSolidActionList"/>
    <dgm:cxn modelId="{DE803091-1C09-4BBE-9D62-2344BEE9B2C2}" srcId="{9F83F74E-1074-4577-B09E-4CF555931C90}" destId="{A9B89ED2-4140-4CC8-8F3B-7AB46B6DD486}" srcOrd="0" destOrd="0" parTransId="{7B764FD2-24F0-4231-97D2-2AB71F042158}" sibTransId="{3A78C759-9334-40B4-ACC1-75F56B2242E9}"/>
    <dgm:cxn modelId="{D5445B96-8FD1-47A5-8202-EF52C0BC7CF2}" type="presOf" srcId="{2CD6BFF9-B7F2-44A6-BD30-52E439316FE0}" destId="{2A74BF3D-470C-4AF4-9041-D7961F6A656C}" srcOrd="0" destOrd="0" presId="urn:microsoft.com/office/officeart/2016/7/layout/VerticalSolidActionList"/>
    <dgm:cxn modelId="{D27E2CA6-5363-47D2-B75C-8DEAEEB153D8}" type="presOf" srcId="{4F4FE35A-4536-48A2-A52A-5A8AB9E11F7C}" destId="{9AF0730D-DF8B-4CD4-A207-963E822CC6CA}" srcOrd="0" destOrd="0" presId="urn:microsoft.com/office/officeart/2016/7/layout/VerticalSolidActionList"/>
    <dgm:cxn modelId="{E16CE4A7-01B6-4982-B904-484BD587ABA2}" type="presOf" srcId="{E04E0D08-A093-4097-82F6-E1F4A1E5F8FE}" destId="{E794F266-441C-4937-9EC8-ED90C35AD446}" srcOrd="0" destOrd="0" presId="urn:microsoft.com/office/officeart/2016/7/layout/VerticalSolidActionList"/>
    <dgm:cxn modelId="{89F512B1-BE3C-49EB-8359-7CEFE67D2F80}" type="presOf" srcId="{7461FB32-3CF5-460F-A941-EA2E354F4291}" destId="{9B3AEB94-2CE0-4033-9CCC-3E5727B5B292}" srcOrd="0" destOrd="0" presId="urn:microsoft.com/office/officeart/2016/7/layout/VerticalSolidActionList"/>
    <dgm:cxn modelId="{68C2A4B5-8227-4FCD-8A05-8CCEA53761C3}" srcId="{9F83F74E-1074-4577-B09E-4CF555931C90}" destId="{4F4FE35A-4536-48A2-A52A-5A8AB9E11F7C}" srcOrd="3" destOrd="0" parTransId="{F2544E4B-7F35-4614-BE1A-107A2FD2ED4B}" sibTransId="{D0D8042E-AE9E-4A54-ACBC-D27FB7E42557}"/>
    <dgm:cxn modelId="{6FCDB5BB-4DC2-4D7D-BD28-ABFECB82D6F7}" srcId="{75BE9DB5-DD01-4BEB-8CF7-EEA7A0443AE0}" destId="{4F1A33DA-A5C4-44A7-9D2B-5171D2371B32}" srcOrd="0" destOrd="0" parTransId="{7205E319-BCD5-4846-BDAC-26B6D6DD30C2}" sibTransId="{7C060B81-D239-403F-92B4-71D6CC1D2B6D}"/>
    <dgm:cxn modelId="{03DDD5C3-1630-44E7-A097-08DAA8B4BB08}" srcId="{9F83F74E-1074-4577-B09E-4CF555931C90}" destId="{75BE9DB5-DD01-4BEB-8CF7-EEA7A0443AE0}" srcOrd="1" destOrd="0" parTransId="{0F2BFA04-4AAE-40E5-89AF-91796E249B20}" sibTransId="{5B2D3DEB-4F45-4540-BB3E-97C791A16AB2}"/>
    <dgm:cxn modelId="{46F8DED2-37F6-4DF4-A392-3079EB7F0275}" type="presOf" srcId="{9F83F74E-1074-4577-B09E-4CF555931C90}" destId="{1E14C1A2-1567-41E3-9183-CAB013AB0E19}" srcOrd="0" destOrd="0" presId="urn:microsoft.com/office/officeart/2016/7/layout/VerticalSolidActionList"/>
    <dgm:cxn modelId="{117434DA-F09B-44C4-9860-60FAA103E8EE}" type="presOf" srcId="{4F1A33DA-A5C4-44A7-9D2B-5171D2371B32}" destId="{6E6DEF07-001E-4884-BDDC-8BEA89D1AB3E}" srcOrd="0" destOrd="0" presId="urn:microsoft.com/office/officeart/2016/7/layout/VerticalSolidActionList"/>
    <dgm:cxn modelId="{D71574EA-CA31-4491-837E-FFDC834F419E}" type="presOf" srcId="{75BE9DB5-DD01-4BEB-8CF7-EEA7A0443AE0}" destId="{5E1326E0-BF8F-4547-A2C2-3926642E76E0}" srcOrd="0" destOrd="0" presId="urn:microsoft.com/office/officeart/2016/7/layout/VerticalSolidActionList"/>
    <dgm:cxn modelId="{27C3410F-C257-4D46-8486-BB120705B5F9}" type="presParOf" srcId="{1E14C1A2-1567-41E3-9183-CAB013AB0E19}" destId="{FE6EC8E6-0F55-4B94-8911-94B10B4B32A5}" srcOrd="0" destOrd="0" presId="urn:microsoft.com/office/officeart/2016/7/layout/VerticalSolidActionList"/>
    <dgm:cxn modelId="{F9E886A1-8253-4C2E-B23E-2453CF340A07}" type="presParOf" srcId="{FE6EC8E6-0F55-4B94-8911-94B10B4B32A5}" destId="{19440C41-60B3-4A17-95AD-8C471C30E431}" srcOrd="0" destOrd="0" presId="urn:microsoft.com/office/officeart/2016/7/layout/VerticalSolidActionList"/>
    <dgm:cxn modelId="{F27B020D-2825-4581-A5D8-BB515E36D283}" type="presParOf" srcId="{FE6EC8E6-0F55-4B94-8911-94B10B4B32A5}" destId="{E794F266-441C-4937-9EC8-ED90C35AD446}" srcOrd="1" destOrd="0" presId="urn:microsoft.com/office/officeart/2016/7/layout/VerticalSolidActionList"/>
    <dgm:cxn modelId="{581C7447-4C1B-41FB-9C52-D1F0039F5CFA}" type="presParOf" srcId="{1E14C1A2-1567-41E3-9183-CAB013AB0E19}" destId="{CE05CD40-028D-4273-B453-A7728E286FEF}" srcOrd="1" destOrd="0" presId="urn:microsoft.com/office/officeart/2016/7/layout/VerticalSolidActionList"/>
    <dgm:cxn modelId="{D66510A2-E685-4B55-9F41-BCAE515798C4}" type="presParOf" srcId="{1E14C1A2-1567-41E3-9183-CAB013AB0E19}" destId="{0DFFDC2D-8C8D-4872-8A72-B8785854B957}" srcOrd="2" destOrd="0" presId="urn:microsoft.com/office/officeart/2016/7/layout/VerticalSolidActionList"/>
    <dgm:cxn modelId="{496DD6D0-EA53-4B96-B848-0806C0BC43A3}" type="presParOf" srcId="{0DFFDC2D-8C8D-4872-8A72-B8785854B957}" destId="{5E1326E0-BF8F-4547-A2C2-3926642E76E0}" srcOrd="0" destOrd="0" presId="urn:microsoft.com/office/officeart/2016/7/layout/VerticalSolidActionList"/>
    <dgm:cxn modelId="{E400029E-67FF-4597-9EB5-A65794CA4B18}" type="presParOf" srcId="{0DFFDC2D-8C8D-4872-8A72-B8785854B957}" destId="{6E6DEF07-001E-4884-BDDC-8BEA89D1AB3E}" srcOrd="1" destOrd="0" presId="urn:microsoft.com/office/officeart/2016/7/layout/VerticalSolidActionList"/>
    <dgm:cxn modelId="{9A2D5187-B9AC-4018-8352-5FDA4BA3DE9F}" type="presParOf" srcId="{1E14C1A2-1567-41E3-9183-CAB013AB0E19}" destId="{90FE191C-2D37-480D-AA08-E317942B4015}" srcOrd="3" destOrd="0" presId="urn:microsoft.com/office/officeart/2016/7/layout/VerticalSolidActionList"/>
    <dgm:cxn modelId="{EE7A81E2-E154-47EF-8FD4-235D7D300239}" type="presParOf" srcId="{1E14C1A2-1567-41E3-9183-CAB013AB0E19}" destId="{1666A5FF-5F74-4786-9272-CE40C9C51BCD}" srcOrd="4" destOrd="0" presId="urn:microsoft.com/office/officeart/2016/7/layout/VerticalSolidActionList"/>
    <dgm:cxn modelId="{0862ACDF-8CB0-4852-9019-423CFD56F19C}" type="presParOf" srcId="{1666A5FF-5F74-4786-9272-CE40C9C51BCD}" destId="{2A74BF3D-470C-4AF4-9041-D7961F6A656C}" srcOrd="0" destOrd="0" presId="urn:microsoft.com/office/officeart/2016/7/layout/VerticalSolidActionList"/>
    <dgm:cxn modelId="{41A9E22D-CF34-4EDE-81A3-B6369CFA8059}" type="presParOf" srcId="{1666A5FF-5F74-4786-9272-CE40C9C51BCD}" destId="{44DCCF21-3E43-4C8E-BA83-78F80A5040F8}" srcOrd="1" destOrd="0" presId="urn:microsoft.com/office/officeart/2016/7/layout/VerticalSolidActionList"/>
    <dgm:cxn modelId="{EC88480A-710C-45C9-B4EA-7FCAA4FA4778}" type="presParOf" srcId="{1E14C1A2-1567-41E3-9183-CAB013AB0E19}" destId="{DE33DA2B-C842-42B8-B678-1F486A211EDF}" srcOrd="5" destOrd="0" presId="urn:microsoft.com/office/officeart/2016/7/layout/VerticalSolidActionList"/>
    <dgm:cxn modelId="{74E4A099-4D32-420C-98D4-461B7EF01F30}" type="presParOf" srcId="{1E14C1A2-1567-41E3-9183-CAB013AB0E19}" destId="{7A86C74E-447B-4521-B246-FB516200885A}" srcOrd="6" destOrd="0" presId="urn:microsoft.com/office/officeart/2016/7/layout/VerticalSolidActionList"/>
    <dgm:cxn modelId="{503C29DA-E84C-4E92-9BB2-CC585E0EE1DD}" type="presParOf" srcId="{7A86C74E-447B-4521-B246-FB516200885A}" destId="{9AF0730D-DF8B-4CD4-A207-963E822CC6CA}" srcOrd="0" destOrd="0" presId="urn:microsoft.com/office/officeart/2016/7/layout/VerticalSolidActionList"/>
    <dgm:cxn modelId="{D5DDDF67-5F42-45CB-BC3F-17DA19F74B9A}" type="presParOf" srcId="{7A86C74E-447B-4521-B246-FB516200885A}" destId="{9B3AEB94-2CE0-4033-9CCC-3E5727B5B292}"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A43E8F-4B55-4454-A62A-1275CE97063F}" type="doc">
      <dgm:prSet loTypeId="urn:microsoft.com/office/officeart/2005/8/layout/arrow1" loCatId="relationship" qsTypeId="urn:microsoft.com/office/officeart/2005/8/quickstyle/simple1" qsCatId="simple" csTypeId="urn:microsoft.com/office/officeart/2005/8/colors/colorful5" csCatId="colorful" phldr="1"/>
      <dgm:spPr/>
      <dgm:t>
        <a:bodyPr/>
        <a:lstStyle/>
        <a:p>
          <a:endParaRPr lang="en-US"/>
        </a:p>
      </dgm:t>
    </dgm:pt>
    <dgm:pt modelId="{192F92DD-260A-4D2B-ACAC-C3465AA99356}">
      <dgm:prSet custT="1"/>
      <dgm:spPr/>
      <dgm:t>
        <a:bodyPr/>
        <a:lstStyle/>
        <a:p>
          <a:r>
            <a:rPr lang="en-GB" sz="1000"/>
            <a:t>1. Prefer music-led, expressive movement. (Sport England, 2025)</a:t>
          </a:r>
        </a:p>
        <a:p>
          <a:r>
            <a:rPr lang="en-GB" sz="1000"/>
            <a:t>2.Value inclusivity, flexibility and confidence building.</a:t>
          </a:r>
        </a:p>
        <a:p>
          <a:r>
            <a:rPr lang="en-GB" sz="1000"/>
            <a:t>3.Based in Hackney and East London.</a:t>
          </a:r>
        </a:p>
        <a:p>
          <a:br>
            <a:rPr lang="en-GB" sz="900"/>
          </a:br>
          <a:endParaRPr lang="en-US" sz="900" dirty="0"/>
        </a:p>
      </dgm:t>
    </dgm:pt>
    <dgm:pt modelId="{D5E6DC11-1AC3-4935-99C1-6E15DA461EA2}" type="parTrans" cxnId="{C7AE3B71-C81A-49B1-8118-51219299B0F9}">
      <dgm:prSet/>
      <dgm:spPr/>
      <dgm:t>
        <a:bodyPr/>
        <a:lstStyle/>
        <a:p>
          <a:endParaRPr lang="en-US"/>
        </a:p>
      </dgm:t>
    </dgm:pt>
    <dgm:pt modelId="{E23D9F60-55DB-4BB1-9C15-3925341A7F79}" type="sibTrans" cxnId="{C7AE3B71-C81A-49B1-8118-51219299B0F9}">
      <dgm:prSet/>
      <dgm:spPr/>
      <dgm:t>
        <a:bodyPr/>
        <a:lstStyle/>
        <a:p>
          <a:endParaRPr lang="en-US"/>
        </a:p>
      </dgm:t>
    </dgm:pt>
    <dgm:pt modelId="{A5F18E02-A7CE-4F67-839D-1AD4493995D1}">
      <dgm:prSet/>
      <dgm:spPr/>
      <dgm:t>
        <a:bodyPr/>
        <a:lstStyle/>
        <a:p>
          <a:r>
            <a:rPr lang="en-GB" dirty="0"/>
            <a:t>Rhythm-Fit is for all genders ages 18-50, Beginners, and those returning to fitness. We target people seeking music-driven activity and finally individuals wanting personal coaching without a gym.</a:t>
          </a:r>
          <a:br>
            <a:rPr lang="en-GB" dirty="0"/>
          </a:br>
          <a:endParaRPr lang="en-US" dirty="0"/>
        </a:p>
      </dgm:t>
    </dgm:pt>
    <dgm:pt modelId="{B6C51FF4-C58A-4FCD-8782-6AD2A394088B}" type="parTrans" cxnId="{156C04A1-9BF7-4618-9FD6-A0937640DC08}">
      <dgm:prSet/>
      <dgm:spPr/>
      <dgm:t>
        <a:bodyPr/>
        <a:lstStyle/>
        <a:p>
          <a:endParaRPr lang="en-US"/>
        </a:p>
      </dgm:t>
    </dgm:pt>
    <dgm:pt modelId="{23D483A2-0DC2-42F9-96F0-331113C290B7}" type="sibTrans" cxnId="{156C04A1-9BF7-4618-9FD6-A0937640DC08}">
      <dgm:prSet/>
      <dgm:spPr/>
      <dgm:t>
        <a:bodyPr/>
        <a:lstStyle/>
        <a:p>
          <a:endParaRPr lang="en-US"/>
        </a:p>
      </dgm:t>
    </dgm:pt>
    <dgm:pt modelId="{8000C488-51B5-45C1-9AF7-5040823C0E61}">
      <dgm:prSet/>
      <dgm:spPr/>
      <dgm:t>
        <a:bodyPr/>
        <a:lstStyle/>
        <a:p>
          <a:r>
            <a:rPr lang="en-US" dirty="0"/>
            <a:t>Rhythm-Fits biggest strength is that we combine personal training with dance-infused movement. Something no on else locally does.</a:t>
          </a:r>
        </a:p>
      </dgm:t>
    </dgm:pt>
    <dgm:pt modelId="{B438839B-4AA7-4762-9B8D-85757105E732}" type="parTrans" cxnId="{27242215-90D4-4C48-A8F7-3D31D1AAB88F}">
      <dgm:prSet/>
      <dgm:spPr/>
      <dgm:t>
        <a:bodyPr/>
        <a:lstStyle/>
        <a:p>
          <a:endParaRPr lang="en-US"/>
        </a:p>
      </dgm:t>
    </dgm:pt>
    <dgm:pt modelId="{6FBEE790-2894-43BE-A0D7-B375D3500DA4}" type="sibTrans" cxnId="{27242215-90D4-4C48-A8F7-3D31D1AAB88F}">
      <dgm:prSet/>
      <dgm:spPr/>
      <dgm:t>
        <a:bodyPr/>
        <a:lstStyle/>
        <a:p>
          <a:endParaRPr lang="en-US"/>
        </a:p>
      </dgm:t>
    </dgm:pt>
    <dgm:pt modelId="{A7A54BD5-9EDA-4B84-AA16-7EB5D757EF50}">
      <dgm:prSet/>
      <dgm:spPr/>
      <dgm:t>
        <a:bodyPr/>
        <a:lstStyle/>
        <a:p>
          <a:r>
            <a:rPr lang="en-US" dirty="0"/>
            <a:t>Use Instagram, TikTok and YouTube. Real session clips, easy moves, testimonial. Offer taster sessions in public places.</a:t>
          </a:r>
        </a:p>
      </dgm:t>
    </dgm:pt>
    <dgm:pt modelId="{AFF0176B-D67F-4FB6-8F6B-93166C1F7E56}" type="parTrans" cxnId="{BBC51252-49A6-4823-9E3B-3A8BC99A7279}">
      <dgm:prSet/>
      <dgm:spPr/>
      <dgm:t>
        <a:bodyPr/>
        <a:lstStyle/>
        <a:p>
          <a:endParaRPr lang="en-US"/>
        </a:p>
      </dgm:t>
    </dgm:pt>
    <dgm:pt modelId="{1048B249-29FF-43E5-A98E-A1D66C3849C0}" type="sibTrans" cxnId="{BBC51252-49A6-4823-9E3B-3A8BC99A7279}">
      <dgm:prSet/>
      <dgm:spPr/>
      <dgm:t>
        <a:bodyPr/>
        <a:lstStyle/>
        <a:p>
          <a:endParaRPr lang="en-US"/>
        </a:p>
      </dgm:t>
    </dgm:pt>
    <dgm:pt modelId="{777804EF-8A4B-4411-82FA-F647619F5A74}" type="pres">
      <dgm:prSet presAssocID="{A0A43E8F-4B55-4454-A62A-1275CE97063F}" presName="cycle" presStyleCnt="0">
        <dgm:presLayoutVars>
          <dgm:dir/>
          <dgm:resizeHandles val="exact"/>
        </dgm:presLayoutVars>
      </dgm:prSet>
      <dgm:spPr/>
    </dgm:pt>
    <dgm:pt modelId="{B5B52C93-893A-4E28-A276-2E834134D2AA}" type="pres">
      <dgm:prSet presAssocID="{192F92DD-260A-4D2B-ACAC-C3465AA99356}" presName="arrow" presStyleLbl="node1" presStyleIdx="0" presStyleCnt="4">
        <dgm:presLayoutVars>
          <dgm:bulletEnabled val="1"/>
        </dgm:presLayoutVars>
      </dgm:prSet>
      <dgm:spPr/>
    </dgm:pt>
    <dgm:pt modelId="{26A80812-FCFE-46DF-A179-B13FEF5E4896}" type="pres">
      <dgm:prSet presAssocID="{A5F18E02-A7CE-4F67-839D-1AD4493995D1}" presName="arrow" presStyleLbl="node1" presStyleIdx="1" presStyleCnt="4">
        <dgm:presLayoutVars>
          <dgm:bulletEnabled val="1"/>
        </dgm:presLayoutVars>
      </dgm:prSet>
      <dgm:spPr/>
    </dgm:pt>
    <dgm:pt modelId="{F19F029D-56C8-4800-B99A-59D3B919C569}" type="pres">
      <dgm:prSet presAssocID="{8000C488-51B5-45C1-9AF7-5040823C0E61}" presName="arrow" presStyleLbl="node1" presStyleIdx="2" presStyleCnt="4">
        <dgm:presLayoutVars>
          <dgm:bulletEnabled val="1"/>
        </dgm:presLayoutVars>
      </dgm:prSet>
      <dgm:spPr/>
    </dgm:pt>
    <dgm:pt modelId="{EFEC3C3D-4132-46CD-8575-008B24AEACBE}" type="pres">
      <dgm:prSet presAssocID="{A7A54BD5-9EDA-4B84-AA16-7EB5D757EF50}" presName="arrow" presStyleLbl="node1" presStyleIdx="3" presStyleCnt="4">
        <dgm:presLayoutVars>
          <dgm:bulletEnabled val="1"/>
        </dgm:presLayoutVars>
      </dgm:prSet>
      <dgm:spPr/>
    </dgm:pt>
  </dgm:ptLst>
  <dgm:cxnLst>
    <dgm:cxn modelId="{27242215-90D4-4C48-A8F7-3D31D1AAB88F}" srcId="{A0A43E8F-4B55-4454-A62A-1275CE97063F}" destId="{8000C488-51B5-45C1-9AF7-5040823C0E61}" srcOrd="2" destOrd="0" parTransId="{B438839B-4AA7-4762-9B8D-85757105E732}" sibTransId="{6FBEE790-2894-43BE-A0D7-B375D3500DA4}"/>
    <dgm:cxn modelId="{C2079720-9AF9-4E96-B67A-35F04FEA7458}" type="presOf" srcId="{A5F18E02-A7CE-4F67-839D-1AD4493995D1}" destId="{26A80812-FCFE-46DF-A179-B13FEF5E4896}" srcOrd="0" destOrd="0" presId="urn:microsoft.com/office/officeart/2005/8/layout/arrow1"/>
    <dgm:cxn modelId="{4FFE3E4A-68C4-490C-908E-38ED6E4CD554}" type="presOf" srcId="{192F92DD-260A-4D2B-ACAC-C3465AA99356}" destId="{B5B52C93-893A-4E28-A276-2E834134D2AA}" srcOrd="0" destOrd="0" presId="urn:microsoft.com/office/officeart/2005/8/layout/arrow1"/>
    <dgm:cxn modelId="{C7AE3B71-C81A-49B1-8118-51219299B0F9}" srcId="{A0A43E8F-4B55-4454-A62A-1275CE97063F}" destId="{192F92DD-260A-4D2B-ACAC-C3465AA99356}" srcOrd="0" destOrd="0" parTransId="{D5E6DC11-1AC3-4935-99C1-6E15DA461EA2}" sibTransId="{E23D9F60-55DB-4BB1-9C15-3925341A7F79}"/>
    <dgm:cxn modelId="{BBC51252-49A6-4823-9E3B-3A8BC99A7279}" srcId="{A0A43E8F-4B55-4454-A62A-1275CE97063F}" destId="{A7A54BD5-9EDA-4B84-AA16-7EB5D757EF50}" srcOrd="3" destOrd="0" parTransId="{AFF0176B-D67F-4FB6-8F6B-93166C1F7E56}" sibTransId="{1048B249-29FF-43E5-A98E-A1D66C3849C0}"/>
    <dgm:cxn modelId="{39E74799-A4CD-447C-8005-A943FD742430}" type="presOf" srcId="{A0A43E8F-4B55-4454-A62A-1275CE97063F}" destId="{777804EF-8A4B-4411-82FA-F647619F5A74}" srcOrd="0" destOrd="0" presId="urn:microsoft.com/office/officeart/2005/8/layout/arrow1"/>
    <dgm:cxn modelId="{156C04A1-9BF7-4618-9FD6-A0937640DC08}" srcId="{A0A43E8F-4B55-4454-A62A-1275CE97063F}" destId="{A5F18E02-A7CE-4F67-839D-1AD4493995D1}" srcOrd="1" destOrd="0" parTransId="{B6C51FF4-C58A-4FCD-8782-6AD2A394088B}" sibTransId="{23D483A2-0DC2-42F9-96F0-331113C290B7}"/>
    <dgm:cxn modelId="{0C7D00B4-5AAC-44A3-AB5A-E427C5260527}" type="presOf" srcId="{8000C488-51B5-45C1-9AF7-5040823C0E61}" destId="{F19F029D-56C8-4800-B99A-59D3B919C569}" srcOrd="0" destOrd="0" presId="urn:microsoft.com/office/officeart/2005/8/layout/arrow1"/>
    <dgm:cxn modelId="{3B01E9F0-F384-49ED-81A0-2C1A1F9F06FD}" type="presOf" srcId="{A7A54BD5-9EDA-4B84-AA16-7EB5D757EF50}" destId="{EFEC3C3D-4132-46CD-8575-008B24AEACBE}" srcOrd="0" destOrd="0" presId="urn:microsoft.com/office/officeart/2005/8/layout/arrow1"/>
    <dgm:cxn modelId="{FEC39BF0-CE0E-46D9-99AD-F6883390491E}" type="presParOf" srcId="{777804EF-8A4B-4411-82FA-F647619F5A74}" destId="{B5B52C93-893A-4E28-A276-2E834134D2AA}" srcOrd="0" destOrd="0" presId="urn:microsoft.com/office/officeart/2005/8/layout/arrow1"/>
    <dgm:cxn modelId="{AC80FBE7-EA21-4E99-AD6D-CCB3266CD868}" type="presParOf" srcId="{777804EF-8A4B-4411-82FA-F647619F5A74}" destId="{26A80812-FCFE-46DF-A179-B13FEF5E4896}" srcOrd="1" destOrd="0" presId="urn:microsoft.com/office/officeart/2005/8/layout/arrow1"/>
    <dgm:cxn modelId="{8BE16896-2DA1-40D0-B323-0350810F5A4B}" type="presParOf" srcId="{777804EF-8A4B-4411-82FA-F647619F5A74}" destId="{F19F029D-56C8-4800-B99A-59D3B919C569}" srcOrd="2" destOrd="0" presId="urn:microsoft.com/office/officeart/2005/8/layout/arrow1"/>
    <dgm:cxn modelId="{FA9B663F-3D0F-4CFA-B396-1F17C263BD2C}" type="presParOf" srcId="{777804EF-8A4B-4411-82FA-F647619F5A74}" destId="{EFEC3C3D-4132-46CD-8575-008B24AEACBE}" srcOrd="3" destOrd="0" presId="urn:microsoft.com/office/officeart/2005/8/layout/arrow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321405-BDB9-43BE-935D-F2366F427F57}">
      <dsp:nvSpPr>
        <dsp:cNvPr id="0" name=""/>
        <dsp:cNvSpPr/>
      </dsp:nvSpPr>
      <dsp:spPr>
        <a:xfrm>
          <a:off x="0" y="0"/>
          <a:ext cx="581112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09525E-6E4E-476A-A3FB-8123E03EC326}">
      <dsp:nvSpPr>
        <dsp:cNvPr id="0" name=""/>
        <dsp:cNvSpPr/>
      </dsp:nvSpPr>
      <dsp:spPr>
        <a:xfrm>
          <a:off x="0" y="0"/>
          <a:ext cx="5811128" cy="2839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100000"/>
            </a:lnSpc>
            <a:spcBef>
              <a:spcPct val="0"/>
            </a:spcBef>
            <a:spcAft>
              <a:spcPct val="35000"/>
            </a:spcAft>
            <a:buNone/>
          </a:pPr>
          <a:r>
            <a:rPr lang="en-US" sz="3300" kern="1200" dirty="0"/>
            <a:t>Founder &amp; Lead trainer for Rhythm-Fit</a:t>
          </a:r>
        </a:p>
        <a:p>
          <a:pPr marL="0" lvl="0" indent="0" algn="l" defTabSz="1466850">
            <a:lnSpc>
              <a:spcPct val="100000"/>
            </a:lnSpc>
            <a:spcBef>
              <a:spcPct val="0"/>
            </a:spcBef>
            <a:spcAft>
              <a:spcPct val="35000"/>
            </a:spcAft>
            <a:buNone/>
          </a:pPr>
          <a:r>
            <a:rPr lang="en-US" sz="3300" kern="1200" dirty="0"/>
            <a:t>Combining dance expertise with personal training</a:t>
          </a:r>
        </a:p>
      </dsp:txBody>
      <dsp:txXfrm>
        <a:off x="0" y="0"/>
        <a:ext cx="5811128" cy="2839109"/>
      </dsp:txXfrm>
    </dsp:sp>
    <dsp:sp modelId="{BF9EE53A-5E65-4AC8-A404-582C821EBD15}">
      <dsp:nvSpPr>
        <dsp:cNvPr id="0" name=""/>
        <dsp:cNvSpPr/>
      </dsp:nvSpPr>
      <dsp:spPr>
        <a:xfrm>
          <a:off x="0" y="2839109"/>
          <a:ext cx="5811128"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D3B0D0-39B5-4823-B34D-F8A9B04E79ED}">
      <dsp:nvSpPr>
        <dsp:cNvPr id="0" name=""/>
        <dsp:cNvSpPr/>
      </dsp:nvSpPr>
      <dsp:spPr>
        <a:xfrm>
          <a:off x="0" y="2839109"/>
          <a:ext cx="5811128" cy="2839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100000"/>
            </a:lnSpc>
            <a:spcBef>
              <a:spcPct val="0"/>
            </a:spcBef>
            <a:spcAft>
              <a:spcPct val="35000"/>
            </a:spcAft>
            <a:buNone/>
          </a:pPr>
          <a:r>
            <a:rPr lang="en-US" sz="3300" kern="1200" dirty="0"/>
            <a:t>The purpose of this presentation is to share my business plan for rhythm- Fit – an inclusive, dance infused fitness service for all genders aged 18-50</a:t>
          </a:r>
        </a:p>
      </dsp:txBody>
      <dsp:txXfrm>
        <a:off x="0" y="2839109"/>
        <a:ext cx="5811128" cy="28391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5751F7-BFFF-4867-B6EB-D9B71EB470B1}">
      <dsp:nvSpPr>
        <dsp:cNvPr id="0" name=""/>
        <dsp:cNvSpPr/>
      </dsp:nvSpPr>
      <dsp:spPr>
        <a:xfrm>
          <a:off x="0" y="108905"/>
          <a:ext cx="11729061" cy="29870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00000"/>
            </a:lnSpc>
            <a:spcBef>
              <a:spcPct val="0"/>
            </a:spcBef>
            <a:spcAft>
              <a:spcPct val="35000"/>
            </a:spcAft>
            <a:buNone/>
          </a:pPr>
          <a:r>
            <a:rPr lang="en-GB" sz="2400" b="0" i="1" u="sng" kern="1200" dirty="0">
              <a:latin typeface="Rockwell Nova" panose="020F0502020204030204" pitchFamily="18" charset="0"/>
            </a:rPr>
            <a:t>Legal Structure: Sole Trader    </a:t>
          </a:r>
        </a:p>
        <a:p>
          <a:pPr marL="0" lvl="0" indent="0" algn="l" defTabSz="1066800">
            <a:lnSpc>
              <a:spcPct val="100000"/>
            </a:lnSpc>
            <a:spcBef>
              <a:spcPct val="0"/>
            </a:spcBef>
            <a:spcAft>
              <a:spcPct val="35000"/>
            </a:spcAft>
            <a:buNone/>
          </a:pPr>
          <a:r>
            <a:rPr lang="en-GB" sz="2400" kern="1200" dirty="0">
              <a:latin typeface="Rockwell Nova" panose="020F0502020204030204" pitchFamily="18" charset="0"/>
            </a:rPr>
            <a:t>Simple low cost set up with full control over decisions, Aligns with early-stage goals like flexibility, gradual growth and easy management, and transitioning to  Limited company one revenue expands. (gov.uk,2026)</a:t>
          </a:r>
          <a:br>
            <a:rPr lang="en-GB" sz="2400" kern="1200" dirty="0">
              <a:latin typeface="Rockwell Nova" panose="020F0502020204030204" pitchFamily="18" charset="0"/>
            </a:rPr>
          </a:br>
          <a:endParaRPr lang="en-US" sz="2400" kern="1200" dirty="0">
            <a:latin typeface="Rockwell Nova" panose="020F0502020204030204" pitchFamily="18" charset="0"/>
          </a:endParaRPr>
        </a:p>
      </dsp:txBody>
      <dsp:txXfrm>
        <a:off x="145814" y="254719"/>
        <a:ext cx="11437433" cy="2695382"/>
      </dsp:txXfrm>
    </dsp:sp>
    <dsp:sp modelId="{53905142-2C96-4CDB-90E7-6ACFC3DF1474}">
      <dsp:nvSpPr>
        <dsp:cNvPr id="0" name=""/>
        <dsp:cNvSpPr/>
      </dsp:nvSpPr>
      <dsp:spPr>
        <a:xfrm>
          <a:off x="0" y="3273940"/>
          <a:ext cx="11729061" cy="29870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kern="1200" dirty="0"/>
            <a:t>  </a:t>
          </a:r>
          <a:r>
            <a:rPr lang="en-US" sz="3200" b="0" i="1" u="sng" kern="1200" dirty="0">
              <a:latin typeface="Rockwell Nova" panose="02060503020205020403" pitchFamily="18" charset="0"/>
            </a:rPr>
            <a:t>Management Structure</a:t>
          </a:r>
          <a:endParaRPr lang="en-US" sz="3200" b="0" u="sng" kern="1200" dirty="0">
            <a:latin typeface="Rockwell Nova" panose="02060503020205020403" pitchFamily="18" charset="0"/>
          </a:endParaRPr>
        </a:p>
        <a:p>
          <a:pPr marL="0" lvl="0" indent="0" algn="l" defTabSz="666750">
            <a:lnSpc>
              <a:spcPct val="100000"/>
            </a:lnSpc>
            <a:spcBef>
              <a:spcPct val="0"/>
            </a:spcBef>
            <a:spcAft>
              <a:spcPct val="35000"/>
            </a:spcAft>
            <a:buNone/>
          </a:pPr>
          <a:r>
            <a:rPr lang="en-US" sz="2000" kern="1200" dirty="0">
              <a:latin typeface="Rockwell" panose="02060603020205020403" pitchFamily="18" charset="0"/>
            </a:rPr>
            <a:t>Found</a:t>
          </a:r>
          <a:r>
            <a:rPr lang="en-US" sz="2000" b="1" kern="1200" dirty="0">
              <a:latin typeface="Rockwell" panose="02060603020205020403" pitchFamily="18" charset="0"/>
            </a:rPr>
            <a:t>er &amp; Lead Trainer – Responsible for setting up classes, teaching and routines.</a:t>
          </a:r>
        </a:p>
        <a:p>
          <a:pPr marL="0" lvl="0" indent="0" algn="l" defTabSz="666750">
            <a:lnSpc>
              <a:spcPct val="100000"/>
            </a:lnSpc>
            <a:spcBef>
              <a:spcPct val="0"/>
            </a:spcBef>
            <a:spcAft>
              <a:spcPct val="35000"/>
            </a:spcAft>
            <a:buNone/>
          </a:pPr>
          <a:r>
            <a:rPr lang="en-US" sz="2000" b="1" kern="1200" dirty="0">
              <a:latin typeface="Rockwell" panose="02060603020205020403" pitchFamily="18" charset="0"/>
            </a:rPr>
            <a:t>Assistant Instructor -  Supports  classes and client sessions and online work-outs.</a:t>
          </a:r>
        </a:p>
        <a:p>
          <a:pPr marL="0" lvl="0" indent="0" algn="l" defTabSz="666750">
            <a:lnSpc>
              <a:spcPct val="100000"/>
            </a:lnSpc>
            <a:spcBef>
              <a:spcPct val="0"/>
            </a:spcBef>
            <a:spcAft>
              <a:spcPct val="35000"/>
            </a:spcAft>
            <a:buNone/>
          </a:pPr>
          <a:r>
            <a:rPr lang="en-US" sz="2000" b="1" kern="1200" dirty="0">
              <a:latin typeface="Rockwell" panose="02060603020205020403" pitchFamily="18" charset="0"/>
            </a:rPr>
            <a:t>Marketing Coordinator – Manages social media and brand outreach.</a:t>
          </a:r>
        </a:p>
        <a:p>
          <a:pPr marL="0" lvl="0" indent="0" algn="l" defTabSz="666750">
            <a:lnSpc>
              <a:spcPct val="100000"/>
            </a:lnSpc>
            <a:spcBef>
              <a:spcPct val="0"/>
            </a:spcBef>
            <a:spcAft>
              <a:spcPct val="35000"/>
            </a:spcAft>
            <a:buNone/>
          </a:pPr>
          <a:r>
            <a:rPr lang="en-US" sz="2000" b="1" kern="1200" dirty="0">
              <a:latin typeface="Rockwell" panose="02060603020205020403" pitchFamily="18" charset="0"/>
            </a:rPr>
            <a:t>Admin Support – Handles bookings, enquiries, and client care</a:t>
          </a:r>
          <a:r>
            <a:rPr lang="en-US" sz="2000" kern="1200" dirty="0">
              <a:latin typeface="Rockwell" panose="02060603020205020403" pitchFamily="18" charset="0"/>
            </a:rPr>
            <a:t>.</a:t>
          </a:r>
        </a:p>
        <a:p>
          <a:pPr marL="0" lvl="0" indent="0" algn="l" defTabSz="666750">
            <a:lnSpc>
              <a:spcPct val="100000"/>
            </a:lnSpc>
            <a:spcBef>
              <a:spcPct val="0"/>
            </a:spcBef>
            <a:spcAft>
              <a:spcPct val="35000"/>
            </a:spcAft>
            <a:buNone/>
          </a:pPr>
          <a:endParaRPr lang="en-US" sz="1500" kern="1200" dirty="0"/>
        </a:p>
      </dsp:txBody>
      <dsp:txXfrm>
        <a:off x="145814" y="3419754"/>
        <a:ext cx="11437433" cy="26953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4F266-441C-4937-9EC8-ED90C35AD446}">
      <dsp:nvSpPr>
        <dsp:cNvPr id="0" name=""/>
        <dsp:cNvSpPr/>
      </dsp:nvSpPr>
      <dsp:spPr>
        <a:xfrm>
          <a:off x="1162225" y="2620"/>
          <a:ext cx="4648902" cy="13571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344722" rIns="90202" bIns="344722" numCol="1" spcCol="1270" anchor="ctr" anchorCtr="0">
          <a:noAutofit/>
        </a:bodyPr>
        <a:lstStyle/>
        <a:p>
          <a:pPr marL="0" lvl="0" indent="0" algn="l" defTabSz="488950">
            <a:lnSpc>
              <a:spcPct val="90000"/>
            </a:lnSpc>
            <a:spcBef>
              <a:spcPct val="0"/>
            </a:spcBef>
            <a:spcAft>
              <a:spcPct val="35000"/>
            </a:spcAft>
            <a:buNone/>
          </a:pPr>
          <a:r>
            <a:rPr lang="en-US" sz="1100" kern="1200"/>
            <a:t>Conduct a PESTEL Analysis and Align it with Business Strategy</a:t>
          </a:r>
        </a:p>
      </dsp:txBody>
      <dsp:txXfrm>
        <a:off x="1162225" y="2620"/>
        <a:ext cx="4648902" cy="1357171"/>
      </dsp:txXfrm>
    </dsp:sp>
    <dsp:sp modelId="{19440C41-60B3-4A17-95AD-8C471C30E431}">
      <dsp:nvSpPr>
        <dsp:cNvPr id="0" name=""/>
        <dsp:cNvSpPr/>
      </dsp:nvSpPr>
      <dsp:spPr>
        <a:xfrm>
          <a:off x="0" y="2620"/>
          <a:ext cx="1162225" cy="135717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34058" rIns="61501" bIns="134058" numCol="1" spcCol="1270" anchor="ctr" anchorCtr="0">
          <a:noAutofit/>
        </a:bodyPr>
        <a:lstStyle/>
        <a:p>
          <a:pPr marL="0" lvl="0" indent="0" algn="ctr" defTabSz="622300">
            <a:lnSpc>
              <a:spcPct val="90000"/>
            </a:lnSpc>
            <a:spcBef>
              <a:spcPct val="0"/>
            </a:spcBef>
            <a:spcAft>
              <a:spcPct val="35000"/>
            </a:spcAft>
            <a:buNone/>
          </a:pPr>
          <a:r>
            <a:rPr lang="en-US" sz="1400" kern="1200"/>
            <a:t>Conduct</a:t>
          </a:r>
        </a:p>
      </dsp:txBody>
      <dsp:txXfrm>
        <a:off x="0" y="2620"/>
        <a:ext cx="1162225" cy="1357171"/>
      </dsp:txXfrm>
    </dsp:sp>
    <dsp:sp modelId="{6E6DEF07-001E-4884-BDDC-8BEA89D1AB3E}">
      <dsp:nvSpPr>
        <dsp:cNvPr id="0" name=""/>
        <dsp:cNvSpPr/>
      </dsp:nvSpPr>
      <dsp:spPr>
        <a:xfrm>
          <a:off x="1162225" y="1441222"/>
          <a:ext cx="4648902" cy="1357171"/>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344722" rIns="90202" bIns="344722" numCol="1" spcCol="1270" anchor="ctr" anchorCtr="0">
          <a:noAutofit/>
        </a:bodyPr>
        <a:lstStyle/>
        <a:p>
          <a:pPr marL="0" lvl="0" indent="0" algn="l" defTabSz="488950">
            <a:lnSpc>
              <a:spcPct val="90000"/>
            </a:lnSpc>
            <a:spcBef>
              <a:spcPct val="0"/>
            </a:spcBef>
            <a:spcAft>
              <a:spcPct val="35000"/>
            </a:spcAft>
            <a:buNone/>
          </a:pPr>
          <a:r>
            <a:rPr lang="en-US" sz="1100" kern="1200"/>
            <a:t>Analyse External Factors: </a:t>
          </a:r>
          <a:br>
            <a:rPr lang="en-US" sz="1100" kern="1200"/>
          </a:br>
          <a:r>
            <a:rPr lang="en-US" sz="1100" kern="1200"/>
            <a:t>Identify key Political, Economic, Social, Technological, Environmental, and Legal factors affecting your industry.</a:t>
          </a:r>
          <a:br>
            <a:rPr lang="en-US" sz="1100" kern="1200"/>
          </a:br>
          <a:endParaRPr lang="en-US" sz="1100" kern="1200"/>
        </a:p>
      </dsp:txBody>
      <dsp:txXfrm>
        <a:off x="1162225" y="1441222"/>
        <a:ext cx="4648902" cy="1357171"/>
      </dsp:txXfrm>
    </dsp:sp>
    <dsp:sp modelId="{5E1326E0-BF8F-4547-A2C2-3926642E76E0}">
      <dsp:nvSpPr>
        <dsp:cNvPr id="0" name=""/>
        <dsp:cNvSpPr/>
      </dsp:nvSpPr>
      <dsp:spPr>
        <a:xfrm>
          <a:off x="0" y="1441222"/>
          <a:ext cx="1162225" cy="1357171"/>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34058" rIns="61501" bIns="134058" numCol="1" spcCol="1270" anchor="ctr" anchorCtr="0">
          <a:noAutofit/>
        </a:bodyPr>
        <a:lstStyle/>
        <a:p>
          <a:pPr marL="0" lvl="0" indent="0" algn="ctr" defTabSz="622300">
            <a:lnSpc>
              <a:spcPct val="90000"/>
            </a:lnSpc>
            <a:spcBef>
              <a:spcPct val="0"/>
            </a:spcBef>
            <a:spcAft>
              <a:spcPct val="35000"/>
            </a:spcAft>
            <a:buNone/>
          </a:pPr>
          <a:r>
            <a:rPr lang="en-US" sz="1400" kern="1200"/>
            <a:t>Analyse</a:t>
          </a:r>
        </a:p>
      </dsp:txBody>
      <dsp:txXfrm>
        <a:off x="0" y="1441222"/>
        <a:ext cx="1162225" cy="1357171"/>
      </dsp:txXfrm>
    </dsp:sp>
    <dsp:sp modelId="{44DCCF21-3E43-4C8E-BA83-78F80A5040F8}">
      <dsp:nvSpPr>
        <dsp:cNvPr id="0" name=""/>
        <dsp:cNvSpPr/>
      </dsp:nvSpPr>
      <dsp:spPr>
        <a:xfrm>
          <a:off x="1162225" y="2879824"/>
          <a:ext cx="4648902" cy="1357171"/>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344722" rIns="90202" bIns="344722" numCol="1" spcCol="1270" anchor="ctr" anchorCtr="0">
          <a:noAutofit/>
        </a:bodyPr>
        <a:lstStyle/>
        <a:p>
          <a:pPr marL="0" lvl="0" indent="0" algn="l" defTabSz="488950">
            <a:lnSpc>
              <a:spcPct val="90000"/>
            </a:lnSpc>
            <a:spcBef>
              <a:spcPct val="0"/>
            </a:spcBef>
            <a:spcAft>
              <a:spcPct val="35000"/>
            </a:spcAft>
            <a:buNone/>
          </a:pPr>
          <a:r>
            <a:rPr lang="en-US" sz="1100" kern="1200"/>
            <a:t>Align PESTEL with Business Strategy:</a:t>
          </a:r>
        </a:p>
      </dsp:txBody>
      <dsp:txXfrm>
        <a:off x="1162225" y="2879824"/>
        <a:ext cx="4648902" cy="1357171"/>
      </dsp:txXfrm>
    </dsp:sp>
    <dsp:sp modelId="{2A74BF3D-470C-4AF4-9041-D7961F6A656C}">
      <dsp:nvSpPr>
        <dsp:cNvPr id="0" name=""/>
        <dsp:cNvSpPr/>
      </dsp:nvSpPr>
      <dsp:spPr>
        <a:xfrm>
          <a:off x="0" y="2879824"/>
          <a:ext cx="1162225" cy="1357171"/>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34058" rIns="61501" bIns="134058" numCol="1" spcCol="1270" anchor="ctr" anchorCtr="0">
          <a:noAutofit/>
        </a:bodyPr>
        <a:lstStyle/>
        <a:p>
          <a:pPr marL="0" lvl="0" indent="0" algn="ctr" defTabSz="622300">
            <a:lnSpc>
              <a:spcPct val="90000"/>
            </a:lnSpc>
            <a:spcBef>
              <a:spcPct val="0"/>
            </a:spcBef>
            <a:spcAft>
              <a:spcPct val="35000"/>
            </a:spcAft>
            <a:buNone/>
          </a:pPr>
          <a:r>
            <a:rPr lang="en-US" sz="1400" kern="1200"/>
            <a:t>Align</a:t>
          </a:r>
        </a:p>
      </dsp:txBody>
      <dsp:txXfrm>
        <a:off x="0" y="2879824"/>
        <a:ext cx="1162225" cy="1357171"/>
      </dsp:txXfrm>
    </dsp:sp>
    <dsp:sp modelId="{9B3AEB94-2CE0-4033-9CCC-3E5727B5B292}">
      <dsp:nvSpPr>
        <dsp:cNvPr id="0" name=""/>
        <dsp:cNvSpPr/>
      </dsp:nvSpPr>
      <dsp:spPr>
        <a:xfrm>
          <a:off x="1162225" y="4318426"/>
          <a:ext cx="4648902" cy="1357171"/>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344722" rIns="90202" bIns="344722" numCol="1" spcCol="1270" anchor="ctr" anchorCtr="0">
          <a:noAutofit/>
        </a:bodyPr>
        <a:lstStyle/>
        <a:p>
          <a:pPr marL="0" lvl="0" indent="0" algn="l" defTabSz="488950">
            <a:lnSpc>
              <a:spcPct val="90000"/>
            </a:lnSpc>
            <a:spcBef>
              <a:spcPct val="0"/>
            </a:spcBef>
            <a:spcAft>
              <a:spcPct val="35000"/>
            </a:spcAft>
            <a:buNone/>
          </a:pPr>
          <a:r>
            <a:rPr lang="en-US" sz="1100" kern="1200"/>
            <a:t>After identifying key external factors, explain how they impact your business and what strategies you will adopt to mitigate risks or leverage opportunities.</a:t>
          </a:r>
        </a:p>
      </dsp:txBody>
      <dsp:txXfrm>
        <a:off x="1162225" y="4318426"/>
        <a:ext cx="4648902" cy="1357171"/>
      </dsp:txXfrm>
    </dsp:sp>
    <dsp:sp modelId="{9AF0730D-DF8B-4CD4-A207-963E822CC6CA}">
      <dsp:nvSpPr>
        <dsp:cNvPr id="0" name=""/>
        <dsp:cNvSpPr/>
      </dsp:nvSpPr>
      <dsp:spPr>
        <a:xfrm>
          <a:off x="0" y="4318426"/>
          <a:ext cx="1162225" cy="1357171"/>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34058" rIns="61501" bIns="134058" numCol="1" spcCol="1270" anchor="ctr" anchorCtr="0">
          <a:noAutofit/>
        </a:bodyPr>
        <a:lstStyle/>
        <a:p>
          <a:pPr marL="0" lvl="0" indent="0" algn="ctr" defTabSz="622300">
            <a:lnSpc>
              <a:spcPct val="90000"/>
            </a:lnSpc>
            <a:spcBef>
              <a:spcPct val="0"/>
            </a:spcBef>
            <a:spcAft>
              <a:spcPct val="35000"/>
            </a:spcAft>
            <a:buNone/>
          </a:pPr>
          <a:r>
            <a:rPr lang="en-US" sz="1400" kern="1200"/>
            <a:t>Explain</a:t>
          </a:r>
        </a:p>
      </dsp:txBody>
      <dsp:txXfrm>
        <a:off x="0" y="4318426"/>
        <a:ext cx="1162225" cy="13571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52C93-893A-4E28-A276-2E834134D2AA}">
      <dsp:nvSpPr>
        <dsp:cNvPr id="0" name=""/>
        <dsp:cNvSpPr/>
      </dsp:nvSpPr>
      <dsp:spPr>
        <a:xfrm>
          <a:off x="2416663" y="1332"/>
          <a:ext cx="2334416" cy="2334416"/>
        </a:xfrm>
        <a:prstGeom prst="upArrow">
          <a:avLst>
            <a:gd name="adj1" fmla="val 50000"/>
            <a:gd name="adj2" fmla="val 3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1. Prefer music-led, expressive movement. (Sport England, 2025)</a:t>
          </a:r>
        </a:p>
        <a:p>
          <a:pPr marL="0" lvl="0" indent="0" algn="ctr" defTabSz="444500">
            <a:lnSpc>
              <a:spcPct val="90000"/>
            </a:lnSpc>
            <a:spcBef>
              <a:spcPct val="0"/>
            </a:spcBef>
            <a:spcAft>
              <a:spcPct val="35000"/>
            </a:spcAft>
            <a:buNone/>
          </a:pPr>
          <a:r>
            <a:rPr lang="en-GB" sz="1000" kern="1200"/>
            <a:t>2.Value inclusivity, flexibility and confidence building.</a:t>
          </a:r>
        </a:p>
        <a:p>
          <a:pPr marL="0" lvl="0" indent="0" algn="ctr" defTabSz="444500">
            <a:lnSpc>
              <a:spcPct val="90000"/>
            </a:lnSpc>
            <a:spcBef>
              <a:spcPct val="0"/>
            </a:spcBef>
            <a:spcAft>
              <a:spcPct val="35000"/>
            </a:spcAft>
            <a:buNone/>
          </a:pPr>
          <a:r>
            <a:rPr lang="en-GB" sz="1000" kern="1200"/>
            <a:t>3.Based in Hackney and East London.</a:t>
          </a:r>
        </a:p>
        <a:p>
          <a:pPr marL="0" lvl="0" indent="0" algn="ctr" defTabSz="444500">
            <a:lnSpc>
              <a:spcPct val="90000"/>
            </a:lnSpc>
            <a:spcBef>
              <a:spcPct val="0"/>
            </a:spcBef>
            <a:spcAft>
              <a:spcPct val="35000"/>
            </a:spcAft>
            <a:buNone/>
          </a:pPr>
          <a:br>
            <a:rPr lang="en-GB" sz="900" kern="1200"/>
          </a:br>
          <a:endParaRPr lang="en-US" sz="900" kern="1200" dirty="0"/>
        </a:p>
      </dsp:txBody>
      <dsp:txXfrm>
        <a:off x="3000267" y="409855"/>
        <a:ext cx="1167208" cy="1925893"/>
      </dsp:txXfrm>
    </dsp:sp>
    <dsp:sp modelId="{26A80812-FCFE-46DF-A179-B13FEF5E4896}">
      <dsp:nvSpPr>
        <dsp:cNvPr id="0" name=""/>
        <dsp:cNvSpPr/>
      </dsp:nvSpPr>
      <dsp:spPr>
        <a:xfrm rot="5400000">
          <a:off x="4174597" y="1759266"/>
          <a:ext cx="2334416" cy="2334416"/>
        </a:xfrm>
        <a:prstGeom prst="upArrow">
          <a:avLst>
            <a:gd name="adj1" fmla="val 50000"/>
            <a:gd name="adj2" fmla="val 35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Rhythm-Fit is for all genders ages 18-50, Beginners, and those returning to fitness. We target people seeking music-driven activity and finally individuals wanting personal coaching without a gym.</a:t>
          </a:r>
          <a:br>
            <a:rPr lang="en-GB" sz="900" kern="1200" dirty="0"/>
          </a:br>
          <a:endParaRPr lang="en-US" sz="900" kern="1200" dirty="0"/>
        </a:p>
      </dsp:txBody>
      <dsp:txXfrm rot="-5400000">
        <a:off x="4174598" y="2342870"/>
        <a:ext cx="1925893" cy="1167208"/>
      </dsp:txXfrm>
    </dsp:sp>
    <dsp:sp modelId="{F19F029D-56C8-4800-B99A-59D3B919C569}">
      <dsp:nvSpPr>
        <dsp:cNvPr id="0" name=""/>
        <dsp:cNvSpPr/>
      </dsp:nvSpPr>
      <dsp:spPr>
        <a:xfrm rot="10800000">
          <a:off x="2416663" y="3517200"/>
          <a:ext cx="2334416" cy="2334416"/>
        </a:xfrm>
        <a:prstGeom prst="upArrow">
          <a:avLst>
            <a:gd name="adj1" fmla="val 50000"/>
            <a:gd name="adj2" fmla="val 35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t>Rhythm-Fits biggest strength is that we combine personal training with dance-infused movement. Something no on else locally does.</a:t>
          </a:r>
        </a:p>
      </dsp:txBody>
      <dsp:txXfrm rot="10800000">
        <a:off x="3000267" y="3517200"/>
        <a:ext cx="1167208" cy="1925893"/>
      </dsp:txXfrm>
    </dsp:sp>
    <dsp:sp modelId="{EFEC3C3D-4132-46CD-8575-008B24AEACBE}">
      <dsp:nvSpPr>
        <dsp:cNvPr id="0" name=""/>
        <dsp:cNvSpPr/>
      </dsp:nvSpPr>
      <dsp:spPr>
        <a:xfrm rot="16200000">
          <a:off x="658729" y="1759266"/>
          <a:ext cx="2334416" cy="2334416"/>
        </a:xfrm>
        <a:prstGeom prst="upArrow">
          <a:avLst>
            <a:gd name="adj1" fmla="val 50000"/>
            <a:gd name="adj2" fmla="val 3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t>Use Instagram, TikTok and YouTube. Real session clips, easy moves, testimonial. Offer taster sessions in public places.</a:t>
          </a:r>
        </a:p>
      </dsp:txBody>
      <dsp:txXfrm rot="5400000">
        <a:off x="1067253" y="2342870"/>
        <a:ext cx="1925893" cy="116720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27/07/2026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2276964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1550076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up cost Turned into Clustered Chart.</a:t>
            </a:r>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3839514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27/07/2026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lstStyle/>
          <a:p>
            <a:r>
              <a:rPr lang="en-GB" b="1" dirty="0"/>
              <a:t>Presentation Template</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640080" y="325369"/>
            <a:ext cx="4368602" cy="1956841"/>
          </a:xfrm>
        </p:spPr>
        <p:txBody>
          <a:bodyPr anchor="b">
            <a:normAutofit/>
          </a:bodyPr>
          <a:lstStyle/>
          <a:p>
            <a:r>
              <a:rPr lang="en-GB" sz="5400"/>
              <a:t>Business Plan</a:t>
            </a: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640080" y="2872899"/>
            <a:ext cx="4243589" cy="3320668"/>
          </a:xfrm>
        </p:spPr>
        <p:txBody>
          <a:bodyPr>
            <a:normAutofit/>
          </a:bodyPr>
          <a:lstStyle/>
          <a:p>
            <a:pPr marL="0" indent="0">
              <a:buNone/>
            </a:pPr>
            <a:endParaRPr lang="en-GB" sz="2200" dirty="0"/>
          </a:p>
          <a:p>
            <a:pPr marL="0" indent="0">
              <a:buNone/>
            </a:pPr>
            <a:endParaRPr lang="en-GB" sz="2200" dirty="0"/>
          </a:p>
          <a:p>
            <a:endParaRPr lang="en-GB" sz="2200" dirty="0"/>
          </a:p>
          <a:p>
            <a:pPr marL="0" indent="0">
              <a:buNone/>
            </a:pPr>
            <a:endParaRPr lang="en-GB" sz="2200" dirty="0"/>
          </a:p>
          <a:p>
            <a:pPr marL="0" indent="0">
              <a:buNone/>
            </a:pPr>
            <a:r>
              <a:rPr lang="en-GB" sz="2200" dirty="0"/>
              <a:t>                                                                    </a:t>
            </a:r>
          </a:p>
        </p:txBody>
      </p:sp>
      <p:pic>
        <p:nvPicPr>
          <p:cNvPr id="9" name="Picture 8" descr="Rhythm Fit&#10;&#10;AI-generated content may be incorrect.">
            <a:extLst>
              <a:ext uri="{FF2B5EF4-FFF2-40B4-BE49-F238E27FC236}">
                <a16:creationId xmlns:a16="http://schemas.microsoft.com/office/drawing/2014/main" id="{2664C574-6976-B2C2-B4A7-59C19D76FC14}"/>
              </a:ext>
            </a:extLst>
          </p:cNvPr>
          <p:cNvPicPr>
            <a:picLocks noChangeAspect="1"/>
          </p:cNvPicPr>
          <p:nvPr/>
        </p:nvPicPr>
        <p:blipFill>
          <a:blip r:embed="rId2">
            <a:extLst>
              <a:ext uri="{28A0092B-C50C-407E-A947-70E740481C1C}">
                <a14:useLocalDpi xmlns:a14="http://schemas.microsoft.com/office/drawing/2010/main" val="0"/>
              </a:ext>
            </a:extLst>
          </a:blip>
          <a:srcRect l="4125" r="485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 name="Picture 6" descr="Student no: 2517067.&#10;&#10;AI-generated content may be incorrect.">
            <a:extLst>
              <a:ext uri="{FF2B5EF4-FFF2-40B4-BE49-F238E27FC236}">
                <a16:creationId xmlns:a16="http://schemas.microsoft.com/office/drawing/2014/main" id="{C881842A-6915-26A5-EEBD-2C4621DF84CA}"/>
              </a:ext>
            </a:extLst>
          </p:cNvPr>
          <p:cNvPicPr>
            <a:picLocks noChangeAspect="1"/>
          </p:cNvPicPr>
          <p:nvPr/>
        </p:nvPicPr>
        <p:blipFill>
          <a:blip r:embed="rId3"/>
          <a:stretch>
            <a:fillRect/>
          </a:stretch>
        </p:blipFill>
        <p:spPr>
          <a:xfrm>
            <a:off x="212046" y="2712058"/>
            <a:ext cx="2297238" cy="2333993"/>
          </a:xfrm>
          <a:prstGeom prst="rect">
            <a:avLst/>
          </a:prstGeom>
        </p:spPr>
      </p:pic>
      <p:pic>
        <p:nvPicPr>
          <p:cNvPr id="16" name="Picture 15" descr="MODULE CODE: LCLM4006&#10;&#10;AI-generated content may be incorrect.">
            <a:extLst>
              <a:ext uri="{FF2B5EF4-FFF2-40B4-BE49-F238E27FC236}">
                <a16:creationId xmlns:a16="http://schemas.microsoft.com/office/drawing/2014/main" id="{FC71BA1F-0940-022A-9DB5-F118872A2F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06194" y="2712058"/>
            <a:ext cx="2491491" cy="2338951"/>
          </a:xfrm>
          <a:prstGeom prst="rect">
            <a:avLst/>
          </a:prstGeom>
        </p:spPr>
      </p:pic>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Arc 16">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C814FB2-2CDA-1252-EC0E-5A2D8190D60E}"/>
              </a:ext>
            </a:extLst>
          </p:cNvPr>
          <p:cNvSpPr txBox="1"/>
          <p:nvPr/>
        </p:nvSpPr>
        <p:spPr>
          <a:xfrm>
            <a:off x="3366958" y="220196"/>
            <a:ext cx="7644627" cy="2412122"/>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6000" b="1" kern="1200" dirty="0">
                <a:solidFill>
                  <a:schemeClr val="tx1"/>
                </a:solidFill>
                <a:latin typeface="+mj-lt"/>
                <a:ea typeface="+mj-ea"/>
                <a:cs typeface="+mj-cs"/>
              </a:rPr>
              <a:t>  </a:t>
            </a:r>
            <a:r>
              <a:rPr lang="en-US" sz="6000" b="1" i="0" kern="1200" dirty="0">
                <a:solidFill>
                  <a:schemeClr val="tx1"/>
                </a:solidFill>
                <a:effectLst/>
                <a:latin typeface="+mj-lt"/>
                <a:ea typeface="+mj-ea"/>
                <a:cs typeface="+mj-cs"/>
              </a:rPr>
              <a:t>Table of Contents</a:t>
            </a:r>
            <a:endParaRPr lang="en-US" sz="6000" kern="1200" dirty="0">
              <a:solidFill>
                <a:schemeClr val="tx1"/>
              </a:solidFill>
              <a:latin typeface="+mj-lt"/>
              <a:ea typeface="+mj-ea"/>
              <a:cs typeface="+mj-cs"/>
            </a:endParaRPr>
          </a:p>
          <a:p>
            <a:pPr algn="r">
              <a:lnSpc>
                <a:spcPct val="90000"/>
              </a:lnSpc>
              <a:spcBef>
                <a:spcPct val="0"/>
              </a:spcBef>
              <a:spcAft>
                <a:spcPts val="600"/>
              </a:spcAft>
            </a:pPr>
            <a:endParaRPr lang="en-US" sz="6000" b="1" kern="1200" dirty="0">
              <a:solidFill>
                <a:schemeClr val="tx1"/>
              </a:solidFill>
              <a:latin typeface="+mj-lt"/>
              <a:ea typeface="+mj-ea"/>
              <a:cs typeface="+mj-cs"/>
            </a:endParaRPr>
          </a:p>
        </p:txBody>
      </p:sp>
      <p:pic>
        <p:nvPicPr>
          <p:cNvPr id="7" name="Content Placeholder 6" descr="The image is a visual representation of an executive summary, detailing various sections such as company overview, legal and management structures, organizational chart, PESTLE analysis, market analysis, funding requirements, and start-up and fixed costs.&#10;&#10;AI-generated content may be incorrect.">
            <a:extLst>
              <a:ext uri="{FF2B5EF4-FFF2-40B4-BE49-F238E27FC236}">
                <a16:creationId xmlns:a16="http://schemas.microsoft.com/office/drawing/2014/main" id="{797A8C2B-49AB-6D69-6A56-794A074D537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96877" y="1864895"/>
            <a:ext cx="7357117" cy="4746990"/>
          </a:xfrm>
          <a:prstGeom prst="rect">
            <a:avLst/>
          </a:prstGeom>
        </p:spPr>
      </p:pic>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26">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838200" y="673770"/>
            <a:ext cx="3745230" cy="2027227"/>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400" b="1" i="0" kern="1200" dirty="0">
                <a:solidFill>
                  <a:srgbClr val="FFFFFF"/>
                </a:solidFill>
                <a:effectLst/>
                <a:latin typeface="+mj-lt"/>
                <a:ea typeface="+mj-ea"/>
                <a:cs typeface="+mj-cs"/>
              </a:rPr>
              <a:t>Introduction</a:t>
            </a:r>
            <a:endParaRPr lang="en-US" sz="5400" kern="1200" dirty="0">
              <a:solidFill>
                <a:srgbClr val="FFFFFF"/>
              </a:solidFill>
              <a:latin typeface="+mj-lt"/>
              <a:ea typeface="+mj-ea"/>
              <a:cs typeface="+mj-cs"/>
            </a:endParaRPr>
          </a:p>
          <a:p>
            <a:pPr>
              <a:lnSpc>
                <a:spcPct val="90000"/>
              </a:lnSpc>
              <a:spcBef>
                <a:spcPct val="0"/>
              </a:spcBef>
              <a:spcAft>
                <a:spcPts val="600"/>
              </a:spcAft>
            </a:pPr>
            <a:endParaRPr lang="en-US" sz="5400" b="1" kern="1200" dirty="0">
              <a:solidFill>
                <a:srgbClr val="FFFFFF"/>
              </a:solidFill>
              <a:latin typeface="+mj-lt"/>
              <a:ea typeface="+mj-ea"/>
              <a:cs typeface="+mj-cs"/>
            </a:endParaRPr>
          </a:p>
        </p:txBody>
      </p:sp>
      <p:graphicFrame>
        <p:nvGraphicFramePr>
          <p:cNvPr id="20" name="Content Placeholder 2">
            <a:extLst>
              <a:ext uri="{FF2B5EF4-FFF2-40B4-BE49-F238E27FC236}">
                <a16:creationId xmlns:a16="http://schemas.microsoft.com/office/drawing/2014/main" id="{85EF4FE9-C88C-D2AD-3333-44DA1CFF5360}"/>
              </a:ext>
            </a:extLst>
          </p:cNvPr>
          <p:cNvGraphicFramePr>
            <a:graphicFrameLocks noGrp="1"/>
          </p:cNvGraphicFramePr>
          <p:nvPr>
            <p:ph idx="1"/>
            <p:extLst>
              <p:ext uri="{D42A27DB-BD31-4B8C-83A1-F6EECF244321}">
                <p14:modId xmlns:p14="http://schemas.microsoft.com/office/powerpoint/2010/main" val="3385370031"/>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Section 1 - </a:t>
            </a:r>
            <a:r>
              <a:rPr lang="en-US" sz="4400" b="1" i="0" kern="1200">
                <a:solidFill>
                  <a:srgbClr val="FFFFFF"/>
                </a:solidFill>
                <a:effectLst/>
                <a:latin typeface="+mj-lt"/>
                <a:ea typeface="+mj-ea"/>
                <a:cs typeface="+mj-cs"/>
              </a:rPr>
              <a:t>Overview of the Business Idea</a:t>
            </a:r>
            <a:endParaRPr lang="en-US" sz="4400" b="1" kern="1200">
              <a:solidFill>
                <a:srgbClr val="FFFFFF"/>
              </a:solidFill>
              <a:latin typeface="+mj-lt"/>
              <a:ea typeface="+mj-ea"/>
              <a:cs typeface="+mj-cs"/>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Rhythm fit blends qualified PT with dance-infused, music –led training. offering 1-1 sessions, small groups, and online work-outs.</a:t>
            </a:r>
          </a:p>
          <a:p>
            <a:r>
              <a:rPr lang="en-US" dirty="0"/>
              <a:t>Market need: Traditional gyms feel intimidating and quite repetitive, while rhythm-Fit offers a fresh new approach to fitness, that helps build confidence, and enjoyment, exactly what people need alongside physical results.</a:t>
            </a:r>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279299D5-AA63-B972-60F1-C8FF7A69AB7C}"/>
              </a:ext>
            </a:extLst>
          </p:cNvPr>
          <p:cNvGraphicFramePr>
            <a:graphicFrameLocks noGrp="1"/>
          </p:cNvGraphicFramePr>
          <p:nvPr>
            <p:ph idx="1"/>
            <p:extLst>
              <p:ext uri="{D42A27DB-BD31-4B8C-83A1-F6EECF244321}">
                <p14:modId xmlns:p14="http://schemas.microsoft.com/office/powerpoint/2010/main" val="3145371670"/>
              </p:ext>
            </p:extLst>
          </p:nvPr>
        </p:nvGraphicFramePr>
        <p:xfrm>
          <a:off x="279700" y="376518"/>
          <a:ext cx="11729062" cy="6260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pPr algn="l"/>
            <a:r>
              <a:rPr lang="en-GB" sz="3600" dirty="0"/>
              <a:t>Example: An organisational chart of a restaurant</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3" name="TextBox 2">
            <a:extLst>
              <a:ext uri="{FF2B5EF4-FFF2-40B4-BE49-F238E27FC236}">
                <a16:creationId xmlns:a16="http://schemas.microsoft.com/office/drawing/2014/main" id="{B6CE5A2A-49E8-A46F-103B-3028DB094F2C}"/>
              </a:ext>
            </a:extLst>
          </p:cNvPr>
          <p:cNvSpPr txBox="1"/>
          <p:nvPr/>
        </p:nvSpPr>
        <p:spPr>
          <a:xfrm>
            <a:off x="922564" y="5270336"/>
            <a:ext cx="6915150" cy="367393"/>
          </a:xfrm>
          <a:prstGeom prst="rect">
            <a:avLst/>
          </a:prstGeom>
          <a:noFill/>
        </p:spPr>
        <p:txBody>
          <a:bodyPr wrap="square" rtlCol="0">
            <a:spAutoFit/>
          </a:bodyPr>
          <a:lstStyle/>
          <a:p>
            <a:r>
              <a:rPr lang="en-GB" dirty="0"/>
              <a:t>Created using MS Visio – refer to week 3 lecture recording</a:t>
            </a:r>
          </a:p>
        </p:txBody>
      </p:sp>
      <p:pic>
        <p:nvPicPr>
          <p:cNvPr id="8" name="Content Placeholder 7" descr="The organizational chart depicts a CEO, Samantha Barrett, with key roles including a Marketing Manager, an Assistant Instructor, a Finance Administrator, and Client Support Specialists, represented by Tafara Dodzo and Tyrone Odoi.&#10;&#10;AI-generated content may be incorrect.">
            <a:extLst>
              <a:ext uri="{FF2B5EF4-FFF2-40B4-BE49-F238E27FC236}">
                <a16:creationId xmlns:a16="http://schemas.microsoft.com/office/drawing/2014/main" id="{13181E65-E344-DD5C-4023-D42DCC8FF6B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674" y="1"/>
            <a:ext cx="12155326" cy="6858000"/>
          </a:xfrm>
          <a:prstGeom prst="rect">
            <a:avLst/>
          </a:prstGeom>
        </p:spPr>
      </p:pic>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838200" y="673770"/>
            <a:ext cx="3220329" cy="2027227"/>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600" b="1" kern="1200">
                <a:solidFill>
                  <a:srgbClr val="FFFFFF"/>
                </a:solidFill>
                <a:latin typeface="+mj-lt"/>
                <a:ea typeface="+mj-ea"/>
                <a:cs typeface="+mj-cs"/>
              </a:rPr>
              <a:t>Section 3 – </a:t>
            </a:r>
            <a:r>
              <a:rPr lang="en-US" sz="4600" kern="1200">
                <a:solidFill>
                  <a:srgbClr val="FFFFFF"/>
                </a:solidFill>
                <a:latin typeface="+mj-lt"/>
                <a:ea typeface="+mj-ea"/>
                <a:cs typeface="+mj-cs"/>
              </a:rPr>
              <a:t>PESTEL Analysis</a:t>
            </a:r>
            <a:endParaRPr lang="en-US" sz="4600" b="1" kern="1200">
              <a:solidFill>
                <a:srgbClr val="FFFFFF"/>
              </a:solidFill>
              <a:latin typeface="+mj-lt"/>
              <a:ea typeface="+mj-ea"/>
              <a:cs typeface="+mj-cs"/>
            </a:endParaRPr>
          </a:p>
        </p:txBody>
      </p:sp>
      <p:graphicFrame>
        <p:nvGraphicFramePr>
          <p:cNvPr id="6" name="TextBox 2">
            <a:extLst>
              <a:ext uri="{FF2B5EF4-FFF2-40B4-BE49-F238E27FC236}">
                <a16:creationId xmlns:a16="http://schemas.microsoft.com/office/drawing/2014/main" id="{B822EB1D-9329-20F5-2547-356470D34FAB}"/>
              </a:ext>
            </a:extLst>
          </p:cNvPr>
          <p:cNvGraphicFramePr/>
          <p:nvPr>
            <p:extLst>
              <p:ext uri="{D42A27DB-BD31-4B8C-83A1-F6EECF244321}">
                <p14:modId xmlns:p14="http://schemas.microsoft.com/office/powerpoint/2010/main" val="116486001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visual representation of a PESTLE analysis focusing on factors influencing the fitness industry, including political, economic, social, technological, legal, and environmental aspects.&#10;&#10;AI-generated content may be incorrect.">
            <a:extLst>
              <a:ext uri="{FF2B5EF4-FFF2-40B4-BE49-F238E27FC236}">
                <a16:creationId xmlns:a16="http://schemas.microsoft.com/office/drawing/2014/main" id="{08E282D8-B4DD-DCFD-EAB1-9AC9FDE2BA8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542670" y="116133"/>
            <a:ext cx="6246559" cy="6643896"/>
          </a:xfrm>
          <a:prstGeom prst="rect">
            <a:avLst/>
          </a:prstGeom>
        </p:spPr>
      </p:pic>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1">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73770"/>
            <a:ext cx="3220329" cy="2027227"/>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600" b="1" kern="1200">
                <a:solidFill>
                  <a:srgbClr val="FFFFFF"/>
                </a:solidFill>
                <a:latin typeface="+mj-lt"/>
                <a:ea typeface="+mj-ea"/>
                <a:cs typeface="+mj-cs"/>
              </a:rPr>
              <a:t>Section 4 - </a:t>
            </a:r>
            <a:r>
              <a:rPr lang="en-US" sz="4600" kern="1200">
                <a:solidFill>
                  <a:srgbClr val="FFFFFF"/>
                </a:solidFill>
                <a:latin typeface="+mj-lt"/>
                <a:ea typeface="+mj-ea"/>
                <a:cs typeface="+mj-cs"/>
              </a:rPr>
              <a:t>Marketing Strategies</a:t>
            </a:r>
          </a:p>
        </p:txBody>
      </p:sp>
      <p:graphicFrame>
        <p:nvGraphicFramePr>
          <p:cNvPr id="16" name="Content Placeholder 2">
            <a:extLst>
              <a:ext uri="{FF2B5EF4-FFF2-40B4-BE49-F238E27FC236}">
                <a16:creationId xmlns:a16="http://schemas.microsoft.com/office/drawing/2014/main" id="{17EDCC02-BED5-9AA8-7DF0-09454A7C5856}"/>
              </a:ext>
            </a:extLst>
          </p:cNvPr>
          <p:cNvGraphicFramePr>
            <a:graphicFrameLocks noGrp="1"/>
          </p:cNvGraphicFramePr>
          <p:nvPr>
            <p:ph idx="1"/>
            <p:extLst>
              <p:ext uri="{D42A27DB-BD31-4B8C-83A1-F6EECF244321}">
                <p14:modId xmlns:p14="http://schemas.microsoft.com/office/powerpoint/2010/main" val="932894260"/>
              </p:ext>
            </p:extLst>
          </p:nvPr>
        </p:nvGraphicFramePr>
        <p:xfrm>
          <a:off x="4058529" y="589891"/>
          <a:ext cx="7167743" cy="5852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838200" y="1175112"/>
            <a:ext cx="10515600" cy="4683443"/>
          </a:xfrm>
        </p:spPr>
        <p:txBody>
          <a:bodyPr>
            <a:normAutofit fontScale="92500" lnSpcReduction="20000"/>
          </a:bodyPr>
          <a:lstStyle/>
          <a:p>
            <a:pPr marL="0" indent="0">
              <a:buNone/>
            </a:pPr>
            <a:r>
              <a:rPr lang="en-GB" dirty="0"/>
              <a:t> </a:t>
            </a:r>
            <a:r>
              <a:rPr lang="en-GB" b="1" dirty="0"/>
              <a:t>The Total of funding required for Rhythm-Fit to start operating: </a:t>
            </a:r>
            <a:r>
              <a:rPr lang="en-GB" dirty="0"/>
              <a:t>£6,000.(start-up &amp; running costs).  Sources – personal savings, Start-up loan, Client revenue</a:t>
            </a:r>
          </a:p>
          <a:p>
            <a:pPr marL="0" indent="0">
              <a:buNone/>
            </a:pPr>
            <a:r>
              <a:rPr lang="en-GB" b="1" dirty="0"/>
              <a:t>Break down the allocation of funds:</a:t>
            </a:r>
            <a:endParaRPr lang="en-GB" dirty="0"/>
          </a:p>
          <a:p>
            <a:pPr marL="742950" lvl="1" indent="-285750">
              <a:buFont typeface="+mj-lt"/>
              <a:buAutoNum type="arabicPeriod"/>
            </a:pPr>
            <a:r>
              <a:rPr lang="en-GB" b="1" dirty="0"/>
              <a:t>Startup Costs</a:t>
            </a:r>
            <a:r>
              <a:rPr lang="en-GB" dirty="0"/>
              <a:t>: Branding, equipment, insurance, gym wear &amp; initial marketing.</a:t>
            </a:r>
          </a:p>
          <a:p>
            <a:pPr marL="742950" lvl="1" indent="-285750">
              <a:buFont typeface="+mj-lt"/>
              <a:buAutoNum type="arabicPeriod"/>
            </a:pPr>
            <a:r>
              <a:rPr lang="en-GB" b="1" dirty="0"/>
              <a:t>Fixed Costs</a:t>
            </a:r>
            <a:r>
              <a:rPr lang="en-GB" dirty="0"/>
              <a:t>: Venues fees, software, insurance, annual admin.</a:t>
            </a:r>
          </a:p>
          <a:p>
            <a:pPr marL="742950" lvl="1" indent="-285750">
              <a:buFont typeface="+mj-lt"/>
              <a:buAutoNum type="arabicPeriod"/>
            </a:pPr>
            <a:r>
              <a:rPr lang="en-GB" b="1" dirty="0"/>
              <a:t>Variable Costs</a:t>
            </a:r>
            <a:r>
              <a:rPr lang="en-GB" dirty="0"/>
              <a:t>: Session materials, Cleaning products.</a:t>
            </a:r>
          </a:p>
          <a:p>
            <a:pPr marL="0" indent="0">
              <a:buNone/>
            </a:pPr>
            <a:r>
              <a:rPr lang="en-GB" b="1" dirty="0"/>
              <a:t>Provide a monthly financial forecast </a:t>
            </a:r>
          </a:p>
          <a:p>
            <a:pPr marL="0" indent="0">
              <a:buNone/>
            </a:pPr>
            <a:r>
              <a:rPr lang="en-GB" dirty="0"/>
              <a:t>First months focus on setup and promotion, Rising bookings, growing revenue and steady costs.</a:t>
            </a:r>
          </a:p>
          <a:p>
            <a:pPr marL="0" indent="0">
              <a:buNone/>
            </a:pPr>
            <a:r>
              <a:rPr lang="en-GB" b="1" dirty="0"/>
              <a:t>Include your breakeven analysis: </a:t>
            </a:r>
            <a:r>
              <a:rPr lang="en-GB" dirty="0"/>
              <a:t>Need 12-15 paid sessions weekly (£420-£500 revenue) Break-even expected during months 10-12. After this point, all extra revenue becomes profit (</a:t>
            </a:r>
            <a:r>
              <a:rPr lang="en-GB" dirty="0" err="1"/>
              <a:t>Artril</a:t>
            </a:r>
            <a:r>
              <a:rPr lang="en-GB" dirty="0"/>
              <a:t> and McLaney,2022)</a:t>
            </a:r>
          </a:p>
          <a:p>
            <a:pPr algn="l">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84775"/>
          </a:xfrm>
          <a:prstGeom prst="rect">
            <a:avLst/>
          </a:prstGeom>
          <a:noFill/>
        </p:spPr>
        <p:txBody>
          <a:bodyPr wrap="square" rtlCol="0">
            <a:spAutoFit/>
          </a:bodyPr>
          <a:lstStyle/>
          <a:p>
            <a:r>
              <a:rPr lang="en-GB" sz="3200" b="1" dirty="0"/>
              <a:t>Section 5 - </a:t>
            </a:r>
            <a:r>
              <a:rPr lang="en-GB" sz="3200" b="1" i="0" dirty="0">
                <a:solidFill>
                  <a:srgbClr val="374151"/>
                </a:solidFill>
                <a:effectLst/>
                <a:latin typeface="Söhne"/>
              </a:rPr>
              <a:t>Funding Requirements and Allocation</a:t>
            </a:r>
            <a:endParaRPr lang="en-GB" sz="3200" b="1" dirty="0"/>
          </a:p>
        </p:txBody>
      </p:sp>
      <p:sp>
        <p:nvSpPr>
          <p:cNvPr id="2" name="TextBox 1">
            <a:extLst>
              <a:ext uri="{FF2B5EF4-FFF2-40B4-BE49-F238E27FC236}">
                <a16:creationId xmlns:a16="http://schemas.microsoft.com/office/drawing/2014/main" id="{8F1A7612-3640-8A46-6C53-23859B0F0D09}"/>
              </a:ext>
            </a:extLst>
          </p:cNvPr>
          <p:cNvSpPr txBox="1"/>
          <p:nvPr/>
        </p:nvSpPr>
        <p:spPr>
          <a:xfrm>
            <a:off x="1358755" y="6162574"/>
            <a:ext cx="10716986" cy="369332"/>
          </a:xfrm>
          <a:prstGeom prst="rect">
            <a:avLst/>
          </a:prstGeom>
          <a:noFill/>
        </p:spPr>
        <p:txBody>
          <a:bodyPr wrap="square" rtlCol="0">
            <a:spAutoFit/>
          </a:bodyPr>
          <a:lstStyle/>
          <a:p>
            <a:r>
              <a:rPr lang="en-GB" dirty="0">
                <a:highlight>
                  <a:srgbClr val="FFFF00"/>
                </a:highlight>
              </a:rPr>
              <a:t>Refer to the examples provided in the next three slides, for further information.</a:t>
            </a:r>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3380397811"/>
              </p:ext>
            </p:extLst>
          </p:nvPr>
        </p:nvGraphicFramePr>
        <p:xfrm>
          <a:off x="6994525" y="642938"/>
          <a:ext cx="4551362" cy="5420405"/>
        </p:xfrm>
        <a:graphic>
          <a:graphicData uri="http://schemas.openxmlformats.org/drawingml/2006/table">
            <a:tbl>
              <a:tblPr bandRow="1">
                <a:tableStyleId>{5C22544A-7EE6-4342-B048-85BDC9FD1C3A}</a:tableStyleId>
              </a:tblPr>
              <a:tblGrid>
                <a:gridCol w="3109029">
                  <a:extLst>
                    <a:ext uri="{9D8B030D-6E8A-4147-A177-3AD203B41FA5}">
                      <a16:colId xmlns:a16="http://schemas.microsoft.com/office/drawing/2014/main" val="4078324115"/>
                    </a:ext>
                  </a:extLst>
                </a:gridCol>
                <a:gridCol w="1442333">
                  <a:extLst>
                    <a:ext uri="{9D8B030D-6E8A-4147-A177-3AD203B41FA5}">
                      <a16:colId xmlns:a16="http://schemas.microsoft.com/office/drawing/2014/main" val="3261734122"/>
                    </a:ext>
                  </a:extLst>
                </a:gridCol>
              </a:tblGrid>
              <a:tr h="1159255">
                <a:tc>
                  <a:txBody>
                    <a:bodyPr/>
                    <a:lstStyle/>
                    <a:p>
                      <a:pPr algn="l" rtl="0" fontAlgn="ctr"/>
                      <a:r>
                        <a:rPr lang="en-GB" sz="3300"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u="none" strike="noStrike" dirty="0">
                          <a:effectLst/>
                        </a:rPr>
                        <a:t>per month</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620379">
                <a:tc>
                  <a:txBody>
                    <a:bodyPr/>
                    <a:lstStyle/>
                    <a:p>
                      <a:pPr algn="l" rtl="0" fontAlgn="ctr"/>
                      <a:r>
                        <a:rPr lang="en-GB" sz="3300" b="0" i="0" u="none" strike="noStrike" dirty="0">
                          <a:solidFill>
                            <a:srgbClr val="000000"/>
                          </a:solidFill>
                          <a:effectLst/>
                          <a:latin typeface="Calibri" panose="020F0502020204030204" pitchFamily="34" charset="0"/>
                        </a:rPr>
                        <a:t>Venue hire</a:t>
                      </a:r>
                    </a:p>
                  </a:txBody>
                  <a:tcPr marL="15716" marR="15716" marT="15716" marB="0" anchor="ctr"/>
                </a:tc>
                <a:tc>
                  <a:txBody>
                    <a:bodyPr/>
                    <a:lstStyle/>
                    <a:p>
                      <a:pPr algn="r" rtl="0" fontAlgn="ctr"/>
                      <a:r>
                        <a:rPr lang="en-GB" sz="3300" u="none" strike="noStrike">
                          <a:effectLst/>
                        </a:rPr>
                        <a:t>£1,500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620379">
                <a:tc>
                  <a:txBody>
                    <a:bodyPr/>
                    <a:lstStyle/>
                    <a:p>
                      <a:pPr algn="l" rtl="0" fontAlgn="ctr"/>
                      <a:r>
                        <a:rPr lang="en-GB" sz="3300" u="none" strike="noStrike" dirty="0">
                          <a:effectLst/>
                        </a:rPr>
                        <a:t>Business Rates</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£200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620379">
                <a:tc>
                  <a:txBody>
                    <a:bodyPr/>
                    <a:lstStyle/>
                    <a:p>
                      <a:pPr algn="l" rtl="0" fontAlgn="ctr"/>
                      <a:r>
                        <a:rPr lang="en-GB" sz="3300" b="0" i="0" u="none" strike="noStrike" dirty="0">
                          <a:solidFill>
                            <a:srgbClr val="000000"/>
                          </a:solidFill>
                          <a:effectLst/>
                          <a:latin typeface="Calibri" panose="020F0502020204030204" pitchFamily="34" charset="0"/>
                        </a:rPr>
                        <a:t>Employees’ Salary</a:t>
                      </a:r>
                    </a:p>
                  </a:txBody>
                  <a:tcPr marL="15716" marR="15716" marT="15716" marB="0" anchor="ctr"/>
                </a:tc>
                <a:tc>
                  <a:txBody>
                    <a:bodyPr/>
                    <a:lstStyle/>
                    <a:p>
                      <a:pPr algn="r" rtl="0" fontAlgn="ctr"/>
                      <a:r>
                        <a:rPr lang="en-GB" sz="3300" u="none" strike="noStrike" dirty="0">
                          <a:effectLst/>
                        </a:rPr>
                        <a:t>£2,900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1159255">
                <a:tc>
                  <a:txBody>
                    <a:bodyPr/>
                    <a:lstStyle/>
                    <a:p>
                      <a:pPr algn="l" rtl="0" fontAlgn="ctr"/>
                      <a:r>
                        <a:rPr lang="en-GB" sz="3300" b="0" i="0" u="none" strike="noStrike" dirty="0">
                          <a:solidFill>
                            <a:srgbClr val="000000"/>
                          </a:solidFill>
                          <a:effectLst/>
                          <a:latin typeface="Calibri" panose="020F0502020204030204" pitchFamily="34" charset="0"/>
                        </a:rPr>
                        <a:t>Accountant</a:t>
                      </a:r>
                    </a:p>
                  </a:txBody>
                  <a:tcPr marL="15716" marR="15716" marT="15716" marB="0" anchor="ctr"/>
                </a:tc>
                <a:tc>
                  <a:txBody>
                    <a:bodyPr/>
                    <a:lstStyle/>
                    <a:p>
                      <a:pPr algn="r" rtl="0" fontAlgn="ctr"/>
                      <a:r>
                        <a:rPr lang="en-GB" sz="3300" u="none" strike="noStrike" dirty="0">
                          <a:effectLst/>
                        </a:rPr>
                        <a:t>£150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620379">
                <a:tc>
                  <a:txBody>
                    <a:bodyPr/>
                    <a:lstStyle/>
                    <a:p>
                      <a:pPr algn="l" rtl="0" fontAlgn="ct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620379">
                <a:tc>
                  <a:txBody>
                    <a:bodyPr/>
                    <a:lstStyle/>
                    <a:p>
                      <a:pPr algn="l" rtl="0" fontAlgn="ctr"/>
                      <a:r>
                        <a:rPr lang="en-GB" sz="3300" u="none" strike="noStrike" dirty="0">
                          <a:effectLst/>
                        </a:rPr>
                        <a:t>Total cost</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3300" u="none" strike="noStrike" dirty="0">
                          <a:effectLst/>
                        </a:rPr>
                        <a:t>£4,750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597813893"/>
              </p:ext>
            </p:extLst>
          </p:nvPr>
        </p:nvGraphicFramePr>
        <p:xfrm>
          <a:off x="272143" y="642938"/>
          <a:ext cx="6076269" cy="5570538"/>
        </p:xfrm>
        <a:graphic>
          <a:graphicData uri="http://schemas.openxmlformats.org/drawingml/2006/table">
            <a:tbl>
              <a:tblPr firstRow="1"/>
              <a:tblGrid>
                <a:gridCol w="3504879">
                  <a:extLst>
                    <a:ext uri="{9D8B030D-6E8A-4147-A177-3AD203B41FA5}">
                      <a16:colId xmlns:a16="http://schemas.microsoft.com/office/drawing/2014/main" val="3173173661"/>
                    </a:ext>
                  </a:extLst>
                </a:gridCol>
                <a:gridCol w="2571390">
                  <a:extLst>
                    <a:ext uri="{9D8B030D-6E8A-4147-A177-3AD203B41FA5}">
                      <a16:colId xmlns:a16="http://schemas.microsoft.com/office/drawing/2014/main" val="896379705"/>
                    </a:ext>
                  </a:extLst>
                </a:gridCol>
              </a:tblGrid>
              <a:tr h="928423">
                <a:tc>
                  <a:txBody>
                    <a:bodyPr/>
                    <a:lstStyle/>
                    <a:p>
                      <a:pPr algn="l" rtl="0" fontAlgn="ctr">
                        <a:spcBef>
                          <a:spcPts val="0"/>
                        </a:spcBef>
                        <a:spcAft>
                          <a:spcPts val="0"/>
                        </a:spcAft>
                      </a:pPr>
                      <a:r>
                        <a:rPr lang="en-GB" sz="3300" b="1" i="0" u="none" strike="noStrike">
                          <a:solidFill>
                            <a:srgbClr val="000000"/>
                          </a:solidFill>
                          <a:effectLst/>
                          <a:highlight>
                            <a:srgbClr val="83CCEB"/>
                          </a:highlight>
                          <a:latin typeface="Calibri" panose="020F0502020204030204" pitchFamily="34" charset="0"/>
                        </a:rPr>
                        <a:t>Startup</a:t>
                      </a:r>
                      <a:r>
                        <a:rPr lang="en-GB" sz="3300" b="0" i="0" u="none" strike="noStrike">
                          <a:solidFill>
                            <a:srgbClr val="000000"/>
                          </a:solidFill>
                          <a:effectLst/>
                          <a:highlight>
                            <a:srgbClr val="83CCEB"/>
                          </a:highlight>
                          <a:latin typeface="Calibri" panose="020F0502020204030204" pitchFamily="34" charset="0"/>
                        </a:rPr>
                        <a:t> </a:t>
                      </a:r>
                      <a:r>
                        <a:rPr lang="en-GB" sz="3300" b="1" i="0" u="none" strike="noStrike">
                          <a:solidFill>
                            <a:srgbClr val="000000"/>
                          </a:solidFill>
                          <a:effectLst/>
                          <a:highlight>
                            <a:srgbClr val="83CCEB"/>
                          </a:highlight>
                          <a:latin typeface="Calibri" panose="020F0502020204030204" pitchFamily="34" charset="0"/>
                        </a:rPr>
                        <a:t>Cost</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dirty="0">
                          <a:solidFill>
                            <a:srgbClr val="000000"/>
                          </a:solidFill>
                          <a:effectLst/>
                          <a:highlight>
                            <a:srgbClr val="83CCEB"/>
                          </a:highlight>
                          <a:latin typeface="Calibri" panose="020F0502020204030204" pitchFamily="34" charset="0"/>
                        </a:rPr>
                        <a:t>              £6,000</a:t>
                      </a:r>
                      <a:endParaRPr lang="en-GB" sz="2500" b="0" i="0" u="none" strike="noStrike" dirty="0">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928423">
                <a:tc>
                  <a:txBody>
                    <a:bodyPr/>
                    <a:lstStyle/>
                    <a:p>
                      <a:pPr algn="l" rtl="0" fontAlgn="ctr">
                        <a:spcBef>
                          <a:spcPts val="0"/>
                        </a:spcBef>
                        <a:spcAft>
                          <a:spcPts val="0"/>
                        </a:spcAft>
                      </a:pPr>
                      <a:r>
                        <a:rPr lang="en-GB" sz="2400" b="0" i="0" u="none" strike="noStrike" dirty="0" err="1">
                          <a:solidFill>
                            <a:srgbClr val="000000"/>
                          </a:solidFill>
                          <a:effectLst/>
                          <a:highlight>
                            <a:srgbClr val="CAEDFB"/>
                          </a:highlight>
                          <a:latin typeface="Calibri" panose="020F0502020204030204" pitchFamily="34" charset="0"/>
                        </a:rPr>
                        <a:t>Branding&amp;Marketing</a:t>
                      </a:r>
                      <a:endParaRPr lang="en-GB" sz="24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£1,200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928423">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Equipment &amp;Materials</a:t>
                      </a:r>
                      <a:endParaRPr lang="en-GB" sz="24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28423">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Venue Deposit &amp; Initial rent</a:t>
                      </a:r>
                      <a:endParaRPr lang="en-GB" sz="24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£1,800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928423">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Technology, &amp; CPD Compliance</a:t>
                      </a:r>
                      <a:endParaRPr lang="en-GB" sz="24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928423">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£5,000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1533209094"/>
              </p:ext>
            </p:extLst>
          </p:nvPr>
        </p:nvGraphicFramePr>
        <p:xfrm>
          <a:off x="202020" y="106325"/>
          <a:ext cx="11653280" cy="6539025"/>
        </p:xfrm>
        <a:graphic>
          <a:graphicData uri="http://schemas.openxmlformats.org/drawingml/2006/table">
            <a:tbl>
              <a:tblPr firstRow="1" bandRow="1"/>
              <a:tblGrid>
                <a:gridCol w="2424931">
                  <a:extLst>
                    <a:ext uri="{9D8B030D-6E8A-4147-A177-3AD203B41FA5}">
                      <a16:colId xmlns:a16="http://schemas.microsoft.com/office/drawing/2014/main" val="2167734324"/>
                    </a:ext>
                  </a:extLst>
                </a:gridCol>
                <a:gridCol w="1242109">
                  <a:extLst>
                    <a:ext uri="{9D8B030D-6E8A-4147-A177-3AD203B41FA5}">
                      <a16:colId xmlns:a16="http://schemas.microsoft.com/office/drawing/2014/main" val="2955019756"/>
                    </a:ext>
                  </a:extLst>
                </a:gridCol>
                <a:gridCol w="1597248">
                  <a:extLst>
                    <a:ext uri="{9D8B030D-6E8A-4147-A177-3AD203B41FA5}">
                      <a16:colId xmlns:a16="http://schemas.microsoft.com/office/drawing/2014/main" val="4290968929"/>
                    </a:ext>
                  </a:extLst>
                </a:gridCol>
                <a:gridCol w="1597248">
                  <a:extLst>
                    <a:ext uri="{9D8B030D-6E8A-4147-A177-3AD203B41FA5}">
                      <a16:colId xmlns:a16="http://schemas.microsoft.com/office/drawing/2014/main" val="1994572689"/>
                    </a:ext>
                  </a:extLst>
                </a:gridCol>
                <a:gridCol w="1597248">
                  <a:extLst>
                    <a:ext uri="{9D8B030D-6E8A-4147-A177-3AD203B41FA5}">
                      <a16:colId xmlns:a16="http://schemas.microsoft.com/office/drawing/2014/main" val="2634358367"/>
                    </a:ext>
                  </a:extLst>
                </a:gridCol>
                <a:gridCol w="1597248">
                  <a:extLst>
                    <a:ext uri="{9D8B030D-6E8A-4147-A177-3AD203B41FA5}">
                      <a16:colId xmlns:a16="http://schemas.microsoft.com/office/drawing/2014/main" val="1333549612"/>
                    </a:ext>
                  </a:extLst>
                </a:gridCol>
                <a:gridCol w="1597248">
                  <a:extLst>
                    <a:ext uri="{9D8B030D-6E8A-4147-A177-3AD203B41FA5}">
                      <a16:colId xmlns:a16="http://schemas.microsoft.com/office/drawing/2014/main" val="2091956516"/>
                    </a:ext>
                  </a:extLst>
                </a:gridCol>
              </a:tblGrid>
              <a:tr h="1320194">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Jan</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Feb</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1258249">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Travel &amp; Venue</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£80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£100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1320194">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Supplies &amp; Music</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£40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£60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£60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£70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1320194">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promotions</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£70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£70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£80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1320194">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Calibri" panose="020F0502020204030204" pitchFamily="34" charset="0"/>
                        </a:rPr>
                        <a:t>Total Var cost</a:t>
                      </a:r>
                      <a:endParaRPr lang="en-GB" sz="2200" b="0" i="0" u="none" strike="noStrike" dirty="0">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2302843355"/>
              </p:ext>
            </p:extLst>
          </p:nvPr>
        </p:nvGraphicFramePr>
        <p:xfrm>
          <a:off x="750302" y="810693"/>
          <a:ext cx="10421895" cy="3871518"/>
        </p:xfrm>
        <a:graphic>
          <a:graphicData uri="http://schemas.openxmlformats.org/drawingml/2006/table">
            <a:tbl>
              <a:tblPr/>
              <a:tblGrid>
                <a:gridCol w="2045531">
                  <a:extLst>
                    <a:ext uri="{9D8B030D-6E8A-4147-A177-3AD203B41FA5}">
                      <a16:colId xmlns:a16="http://schemas.microsoft.com/office/drawing/2014/main" val="2231490072"/>
                    </a:ext>
                  </a:extLst>
                </a:gridCol>
                <a:gridCol w="1396732">
                  <a:extLst>
                    <a:ext uri="{9D8B030D-6E8A-4147-A177-3AD203B41FA5}">
                      <a16:colId xmlns:a16="http://schemas.microsoft.com/office/drawing/2014/main" val="188148330"/>
                    </a:ext>
                  </a:extLst>
                </a:gridCol>
                <a:gridCol w="1396732">
                  <a:extLst>
                    <a:ext uri="{9D8B030D-6E8A-4147-A177-3AD203B41FA5}">
                      <a16:colId xmlns:a16="http://schemas.microsoft.com/office/drawing/2014/main" val="2562362153"/>
                    </a:ext>
                  </a:extLst>
                </a:gridCol>
                <a:gridCol w="1396732">
                  <a:extLst>
                    <a:ext uri="{9D8B030D-6E8A-4147-A177-3AD203B41FA5}">
                      <a16:colId xmlns:a16="http://schemas.microsoft.com/office/drawing/2014/main" val="2352855495"/>
                    </a:ext>
                  </a:extLst>
                </a:gridCol>
                <a:gridCol w="1394718">
                  <a:extLst>
                    <a:ext uri="{9D8B030D-6E8A-4147-A177-3AD203B41FA5}">
                      <a16:colId xmlns:a16="http://schemas.microsoft.com/office/drawing/2014/main" val="1421131222"/>
                    </a:ext>
                  </a:extLst>
                </a:gridCol>
                <a:gridCol w="1394718">
                  <a:extLst>
                    <a:ext uri="{9D8B030D-6E8A-4147-A177-3AD203B41FA5}">
                      <a16:colId xmlns:a16="http://schemas.microsoft.com/office/drawing/2014/main" val="1789028460"/>
                    </a:ext>
                  </a:extLst>
                </a:gridCol>
                <a:gridCol w="1396732">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dirty="0">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£420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£420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£420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£420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£420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£420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£350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£350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£520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£570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£620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£670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£720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£770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200" b="0" i="0" u="none" strike="noStrike" dirty="0">
                          <a:effectLst/>
                          <a:latin typeface="Arial" panose="020B0604020202020204" pitchFamily="34" charset="0"/>
                        </a:rPr>
                        <a:t>£200</a:t>
                      </a: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200" b="0" i="0" u="none" strike="noStrike" dirty="0">
                          <a:effectLst/>
                          <a:latin typeface="Arial" panose="020B0604020202020204" pitchFamily="34" charset="0"/>
                        </a:rPr>
                        <a:t>£350</a:t>
                      </a: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£420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£480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£550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£650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a:solidFill>
                            <a:srgbClr val="000000"/>
                          </a:solidFill>
                          <a:effectLst/>
                          <a:highlight>
                            <a:srgbClr val="FFFF00"/>
                          </a:highlight>
                          <a:latin typeface="Aptos Narrow" panose="020B0004020202020204" pitchFamily="34" charset="0"/>
                        </a:rPr>
                        <a:t>Profit/loss</a:t>
                      </a:r>
                      <a:endParaRPr lang="en-GB" sz="2300" b="0" i="0" u="none" strike="noStrike">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-£320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-£220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-£200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£190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£170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£120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707886"/>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a:t>
            </a:r>
            <a:r>
              <a:rPr lang="en-GB" sz="4000" b="1" dirty="0">
                <a:solidFill>
                  <a:srgbClr val="000000"/>
                </a:solidFill>
                <a:latin typeface="Aptos Narrow" panose="020B0004020202020204" pitchFamily="34" charset="0"/>
              </a:rPr>
              <a:t>6,000</a:t>
            </a:r>
            <a:endParaRPr lang="en-GB" dirty="0"/>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Invesment</a:t>
            </a: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The chart illustrates a breakdown of costs associated with starting a new business, including branding, technology, venue, equipment, training, and contingency, totaling ￂﾣ7,000.&#10;&#10;AI-generated content may be incorrect.">
            <a:extLst>
              <a:ext uri="{FF2B5EF4-FFF2-40B4-BE49-F238E27FC236}">
                <a16:creationId xmlns:a16="http://schemas.microsoft.com/office/drawing/2014/main" id="{7D170126-2617-0045-BDE2-8ED220DAC0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1811" y="633412"/>
            <a:ext cx="8805330" cy="4953000"/>
          </a:xfrm>
          <a:prstGeom prst="rect">
            <a:avLst/>
          </a:prstGeom>
        </p:spPr>
      </p:pic>
    </p:spTree>
    <p:extLst>
      <p:ext uri="{BB962C8B-B14F-4D97-AF65-F5344CB8AC3E}">
        <p14:creationId xmlns:p14="http://schemas.microsoft.com/office/powerpoint/2010/main" val="2903014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9d629d96f5fdb3d7425d5c9e6b5a954d">
  <xsd:schema xmlns:xsd="http://www.w3.org/2001/XMLSchema" xmlns:xs="http://www.w3.org/2001/XMLSchema" xmlns:p="http://schemas.microsoft.com/office/2006/metadata/properties" xmlns:ns3="b4f9f7ee-5770-4a14-8925-17f3d16e50b7" targetNamespace="http://schemas.microsoft.com/office/2006/metadata/properties" ma:root="true" ma:fieldsID="81f11bc262037f6fe886b94b82e2f8f0"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A3A6A59C-2D29-4EF7-8E0C-AD6DEA6B44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A4A159E-9E00-4264-B543-6D3697A480FA}">
  <ds:schemaRefs>
    <ds:schemaRef ds:uri="http://schemas.microsoft.com/sharepoint/v3/contenttype/forms"/>
  </ds:schemaRefs>
</ds:datastoreItem>
</file>

<file path=customXml/itemProps3.xml><?xml version="1.0" encoding="utf-8"?>
<ds:datastoreItem xmlns:ds="http://schemas.openxmlformats.org/officeDocument/2006/customXml" ds:itemID="{FD453E0B-8258-4C0B-83DA-0E82999F0356}">
  <ds:schemaRefs>
    <ds:schemaRef ds:uri="http://purl.org/dc/dcmitype/"/>
    <ds:schemaRef ds:uri="http://schemas.microsoft.com/office/2006/metadata/properties"/>
    <ds:schemaRef ds:uri="http://schemas.microsoft.com/office/2006/documentManagement/types"/>
    <ds:schemaRef ds:uri="b4f9f7ee-5770-4a14-8925-17f3d16e50b7"/>
    <ds:schemaRef ds:uri="http://schemas.openxmlformats.org/package/2006/metadata/core-properties"/>
    <ds:schemaRef ds:uri="http://purl.org/dc/elements/1.1/"/>
    <ds:schemaRef ds:uri="http://purl.org/dc/term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501</TotalTime>
  <Words>1599</Words>
  <Application>Microsoft Office PowerPoint</Application>
  <PresentationFormat>Widescreen</PresentationFormat>
  <Paragraphs>222</Paragraphs>
  <Slides>15</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Meiryo</vt:lpstr>
      <vt:lpstr>Aptos</vt:lpstr>
      <vt:lpstr>Aptos Narrow</vt:lpstr>
      <vt:lpstr>Arial</vt:lpstr>
      <vt:lpstr>Calibri</vt:lpstr>
      <vt:lpstr>Calibri Light</vt:lpstr>
      <vt:lpstr>Rockwell</vt:lpstr>
      <vt:lpstr>Rockwell Nova</vt:lpstr>
      <vt:lpstr>Söhne</vt:lpstr>
      <vt:lpstr>Office Theme</vt:lpstr>
      <vt:lpstr>Assessment Task 2</vt:lpstr>
      <vt:lpstr>Business Plan</vt:lpstr>
      <vt:lpstr>PowerPoint Presentation</vt:lpstr>
      <vt:lpstr>PowerPoint Presentation</vt:lpstr>
      <vt:lpstr>PowerPoint Presentation</vt:lpstr>
      <vt:lpstr>PowerPoint Presentation</vt:lpstr>
      <vt:lpstr>Example: An organisational chart of a restaurant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Samantha Channel Barrett (2517067)</cp:lastModifiedBy>
  <cp:revision>54</cp:revision>
  <dcterms:created xsi:type="dcterms:W3CDTF">2023-07-31T07:37:43Z</dcterms:created>
  <dcterms:modified xsi:type="dcterms:W3CDTF">2026-07-27T04:47:26Z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