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1"/>
  </p:notesMasterIdLst>
  <p:sldIdLst>
    <p:sldId id="256" r:id="rId2"/>
    <p:sldId id="299" r:id="rId3"/>
    <p:sldId id="300" r:id="rId4"/>
    <p:sldId id="301" r:id="rId5"/>
    <p:sldId id="302" r:id="rId6"/>
    <p:sldId id="303" r:id="rId7"/>
    <p:sldId id="304" r:id="rId8"/>
    <p:sldId id="305" r:id="rId9"/>
    <p:sldId id="306" r:id="rId10"/>
    <p:sldId id="307" r:id="rId11"/>
    <p:sldId id="308" r:id="rId12"/>
    <p:sldId id="314" r:id="rId13"/>
    <p:sldId id="315" r:id="rId14"/>
    <p:sldId id="311" r:id="rId15"/>
    <p:sldId id="312" r:id="rId16"/>
    <p:sldId id="310" r:id="rId17"/>
    <p:sldId id="313" r:id="rId18"/>
    <p:sldId id="309" r:id="rId19"/>
    <p:sldId id="29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71408" autoAdjust="0"/>
  </p:normalViewPr>
  <p:slideViewPr>
    <p:cSldViewPr>
      <p:cViewPr varScale="1">
        <p:scale>
          <a:sx n="66" d="100"/>
          <a:sy n="66" d="100"/>
        </p:scale>
        <p:origin x="2076" y="-2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22/03/2020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field of statistics is really huge, and there are a wide range of statistical tests</a:t>
            </a:r>
            <a:r>
              <a:rPr lang="en-GB" baseline="0" dirty="0" smtClean="0"/>
              <a:t> to choose from, and depending on the tests chosen you will need to use t Tables and z tables in interpret the results .  We do not delve into those tests as it would be too much to cover on this module which is an introduction to quantitative tests.  I hope you enjoy these explanatory slides and can see how it becomes quite involved and interesting if as a researcher you want to show that you can prove a hypothesis given significant results you have derived from your analysis and interpretation of the results.</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430364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a researcher you have a research question that you need to answer.  So you convert the question into a statement otherwise known as a hypothesis.  </a:t>
            </a:r>
          </a:p>
          <a:p>
            <a:r>
              <a:rPr lang="en-GB" dirty="0" smtClean="0"/>
              <a:t>So while hypothesis chapters may get very complicated, essentially you need just be able to explain that in quantitative</a:t>
            </a:r>
            <a:r>
              <a:rPr lang="en-GB" baseline="0" dirty="0" smtClean="0"/>
              <a:t> research if you are going to use statistical tests to explore the data from your survey you will state a hypothesis.  </a:t>
            </a:r>
          </a:p>
          <a:p>
            <a:r>
              <a:rPr lang="en-GB" dirty="0" smtClean="0"/>
              <a:t>This is what you need to be able to explain that you have a statement , a claim that you want state. So don’t overcomplicate thinking, recognise</a:t>
            </a:r>
            <a:r>
              <a:rPr lang="en-GB" baseline="0" dirty="0" smtClean="0"/>
              <a:t> that you are making a claim about something.  You then get a result from your statistical tests that help you decide if the result is significant or not significant and determine of the claim is true or untrue, </a:t>
            </a:r>
            <a:r>
              <a:rPr lang="en-GB" baseline="0" dirty="0" err="1" smtClean="0"/>
              <a:t>ie</a:t>
            </a:r>
            <a:r>
              <a:rPr lang="en-GB" baseline="0" dirty="0" smtClean="0"/>
              <a:t> accept the claim or be able to reject the claim.</a:t>
            </a:r>
          </a:p>
          <a:p>
            <a:r>
              <a:rPr lang="en-GB" baseline="0" dirty="0" smtClean="0"/>
              <a:t>The next slides explore this in more detail.</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3</a:t>
            </a:fld>
            <a:endParaRPr lang="en-GB"/>
          </a:p>
        </p:txBody>
      </p:sp>
    </p:spTree>
    <p:extLst>
      <p:ext uri="{BB962C8B-B14F-4D97-AF65-F5344CB8AC3E}">
        <p14:creationId xmlns:p14="http://schemas.microsoft.com/office/powerpoint/2010/main" val="3187499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smtClean="0">
                <a:latin typeface="Arial" panose="020B0604020202020204" pitchFamily="34" charset="0"/>
                <a:cs typeface="Arial" panose="020B0604020202020204" pitchFamily="34" charset="0"/>
              </a:rPr>
              <a:t>The </a:t>
            </a:r>
            <a:r>
              <a:rPr lang="en-US" sz="1100" dirty="0" smtClean="0">
                <a:solidFill>
                  <a:srgbClr val="FFFF00"/>
                </a:solidFill>
                <a:latin typeface="Arial" panose="020B0604020202020204" pitchFamily="34" charset="0"/>
                <a:cs typeface="Arial" panose="020B0604020202020204" pitchFamily="34" charset="0"/>
              </a:rPr>
              <a:t>Null</a:t>
            </a:r>
            <a:r>
              <a:rPr lang="en-US" sz="1100" dirty="0" smtClean="0">
                <a:latin typeface="Arial" panose="020B0604020202020204" pitchFamily="34" charset="0"/>
                <a:cs typeface="Arial" panose="020B0604020202020204" pitchFamily="34" charset="0"/>
              </a:rPr>
              <a:t> Hypothesis, is called </a:t>
            </a:r>
            <a:r>
              <a:rPr lang="en-US" sz="1100" dirty="0" smtClean="0">
                <a:solidFill>
                  <a:srgbClr val="FFFF00"/>
                </a:solidFill>
                <a:latin typeface="Arial" panose="020B0604020202020204" pitchFamily="34" charset="0"/>
                <a:cs typeface="Arial" panose="020B0604020202020204" pitchFamily="34" charset="0"/>
              </a:rPr>
              <a:t>H</a:t>
            </a:r>
            <a:r>
              <a:rPr lang="en-US" sz="1100" baseline="-25000" dirty="0" smtClean="0">
                <a:solidFill>
                  <a:srgbClr val="FFFF00"/>
                </a:solidFill>
                <a:latin typeface="Arial" panose="020B0604020202020204" pitchFamily="34" charset="0"/>
                <a:cs typeface="Arial" panose="020B0604020202020204" pitchFamily="34" charset="0"/>
              </a:rPr>
              <a:t>0.  </a:t>
            </a:r>
          </a:p>
          <a:p>
            <a:endParaRPr lang="en-US" sz="1100" baseline="0" dirty="0" smtClean="0">
              <a:solidFill>
                <a:srgbClr val="FFFF00"/>
              </a:solidFill>
              <a:latin typeface="Arial" panose="020B0604020202020204" pitchFamily="34" charset="0"/>
              <a:cs typeface="Arial" panose="020B0604020202020204" pitchFamily="34" charset="0"/>
            </a:endParaRPr>
          </a:p>
          <a:p>
            <a:r>
              <a:rPr lang="en-US" sz="1100" baseline="0" dirty="0" smtClean="0">
                <a:solidFill>
                  <a:srgbClr val="FFFF00"/>
                </a:solidFill>
                <a:latin typeface="Arial" panose="020B0604020202020204" pitchFamily="34" charset="0"/>
                <a:cs typeface="Arial" panose="020B0604020202020204" pitchFamily="34" charset="0"/>
              </a:rPr>
              <a:t>This is what is to be tested by the researcher.</a:t>
            </a:r>
          </a:p>
          <a:p>
            <a:endParaRPr lang="en-US" sz="1100" baseline="0" dirty="0" smtClean="0">
              <a:solidFill>
                <a:srgbClr val="FFFF00"/>
              </a:solidFill>
              <a:latin typeface="Arial" panose="020B0604020202020204" pitchFamily="34" charset="0"/>
              <a:cs typeface="Arial" panose="020B0604020202020204" pitchFamily="34" charset="0"/>
            </a:endParaRPr>
          </a:p>
          <a:p>
            <a:r>
              <a:rPr lang="en-US" sz="1100" baseline="0" dirty="0" smtClean="0">
                <a:solidFill>
                  <a:srgbClr val="FFFF00"/>
                </a:solidFill>
                <a:latin typeface="Arial" panose="020B0604020202020204" pitchFamily="34" charset="0"/>
                <a:cs typeface="Arial" panose="020B0604020202020204" pitchFamily="34" charset="0"/>
              </a:rPr>
              <a:t>It’s a wide statement referring to a population , not just about a sample.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3432127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starting point is to state something is true</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5</a:t>
            </a:fld>
            <a:endParaRPr lang="en-GB"/>
          </a:p>
        </p:txBody>
      </p:sp>
    </p:spTree>
    <p:extLst>
      <p:ext uri="{BB962C8B-B14F-4D97-AF65-F5344CB8AC3E}">
        <p14:creationId xmlns:p14="http://schemas.microsoft.com/office/powerpoint/2010/main" val="3363710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t>
            </a:r>
            <a:r>
              <a:rPr lang="en-US" dirty="0" smtClean="0">
                <a:solidFill>
                  <a:srgbClr val="FFFF00"/>
                </a:solidFill>
              </a:rPr>
              <a:t>Alternative Hypothesis, is named </a:t>
            </a:r>
            <a:r>
              <a:rPr lang="en-US" b="1" dirty="0" smtClean="0">
                <a:solidFill>
                  <a:srgbClr val="FFFF00"/>
                </a:solidFill>
              </a:rPr>
              <a:t>H</a:t>
            </a:r>
            <a:r>
              <a:rPr lang="en-US" b="1" baseline="-25000" dirty="0" smtClean="0">
                <a:solidFill>
                  <a:srgbClr val="FFFF00"/>
                </a:solidFill>
              </a:rPr>
              <a:t>1</a:t>
            </a:r>
          </a:p>
          <a:p>
            <a:endParaRPr lang="en-US" b="1" baseline="-25000" dirty="0" smtClean="0">
              <a:solidFill>
                <a:srgbClr val="FFFF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baseline="-25000" dirty="0" smtClean="0">
              <a:solidFill>
                <a:srgbClr val="FFFF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The</a:t>
            </a:r>
            <a:r>
              <a:rPr lang="en-US" sz="1200" baseline="0" dirty="0" smtClean="0"/>
              <a:t> </a:t>
            </a:r>
            <a:r>
              <a:rPr lang="en-US" b="1" dirty="0" smtClean="0">
                <a:solidFill>
                  <a:srgbClr val="FFFF00"/>
                </a:solidFill>
              </a:rPr>
              <a:t>H</a:t>
            </a:r>
            <a:r>
              <a:rPr lang="en-US" b="1" baseline="-25000" dirty="0" smtClean="0">
                <a:solidFill>
                  <a:srgbClr val="FFFF00"/>
                </a:solidFill>
              </a:rPr>
              <a:t>1</a:t>
            </a:r>
            <a:r>
              <a:rPr lang="en-US" b="1" baseline="0" dirty="0" smtClean="0">
                <a:solidFill>
                  <a:srgbClr val="FFFF00"/>
                </a:solidFill>
              </a:rPr>
              <a:t> </a:t>
            </a:r>
            <a:r>
              <a:rPr lang="en-US" sz="1200" baseline="0" dirty="0" smtClean="0"/>
              <a:t>statement made by the researcher i</a:t>
            </a:r>
            <a:r>
              <a:rPr lang="en-US" sz="1200" dirty="0" smtClean="0"/>
              <a:t>s </a:t>
            </a:r>
            <a:r>
              <a:rPr lang="en-US" sz="1200" u="sng" dirty="0" smtClean="0"/>
              <a:t>the hypothesis that the researcher is trying to prove</a:t>
            </a:r>
          </a:p>
          <a:p>
            <a:endParaRPr lang="en-GB" b="1" dirty="0"/>
          </a:p>
        </p:txBody>
      </p:sp>
      <p:sp>
        <p:nvSpPr>
          <p:cNvPr id="4" name="Slide Number Placeholder 3"/>
          <p:cNvSpPr>
            <a:spLocks noGrp="1"/>
          </p:cNvSpPr>
          <p:nvPr>
            <p:ph type="sldNum" sz="quarter" idx="10"/>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4030209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a researcher you write out the </a:t>
            </a:r>
            <a:r>
              <a:rPr lang="en-US" b="1" dirty="0" smtClean="0">
                <a:solidFill>
                  <a:srgbClr val="FFFF00"/>
                </a:solidFill>
              </a:rPr>
              <a:t>H</a:t>
            </a:r>
            <a:r>
              <a:rPr lang="en-US" b="1" baseline="-25000" dirty="0" smtClean="0">
                <a:solidFill>
                  <a:srgbClr val="FFFF00"/>
                </a:solidFill>
              </a:rPr>
              <a:t>0</a:t>
            </a:r>
            <a:r>
              <a:rPr lang="en-US" b="1" baseline="0" dirty="0" smtClean="0">
                <a:solidFill>
                  <a:srgbClr val="FFFF00"/>
                </a:solidFill>
              </a:rPr>
              <a:t> </a:t>
            </a:r>
            <a:r>
              <a:rPr lang="en-US" b="1" baseline="-25000" dirty="0" smtClean="0">
                <a:solidFill>
                  <a:srgbClr val="FFFF00"/>
                </a:solidFill>
              </a:rPr>
              <a:t> and the </a:t>
            </a:r>
            <a:r>
              <a:rPr lang="en-US" b="1" dirty="0" smtClean="0">
                <a:solidFill>
                  <a:srgbClr val="FFFF00"/>
                </a:solidFill>
              </a:rPr>
              <a:t>H</a:t>
            </a:r>
            <a:r>
              <a:rPr lang="en-US" b="1" baseline="-25000" dirty="0" smtClean="0">
                <a:solidFill>
                  <a:srgbClr val="FFFF00"/>
                </a:solidFill>
              </a:rPr>
              <a:t>1 as</a:t>
            </a:r>
            <a:r>
              <a:rPr lang="en-US" b="1" baseline="0" dirty="0" smtClean="0">
                <a:solidFill>
                  <a:srgbClr val="FFFF00"/>
                </a:solidFill>
              </a:rPr>
              <a:t> </a:t>
            </a:r>
            <a:r>
              <a:rPr lang="en-US" b="0" baseline="0" dirty="0" err="1" smtClean="0">
                <a:solidFill>
                  <a:srgbClr val="FFFF00"/>
                </a:solidFill>
              </a:rPr>
              <a:t>as</a:t>
            </a:r>
            <a:r>
              <a:rPr lang="en-US" b="0" baseline="0" dirty="0" smtClean="0">
                <a:solidFill>
                  <a:srgbClr val="FFFF00"/>
                </a:solidFill>
              </a:rPr>
              <a:t> in the example above.</a:t>
            </a:r>
          </a:p>
          <a:p>
            <a:endParaRPr lang="en-US" b="0" baseline="0" dirty="0" smtClean="0">
              <a:solidFill>
                <a:srgbClr val="FFFF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rgbClr val="FFFF00"/>
                </a:solidFill>
              </a:rPr>
              <a:t>When you have the mean for your sample and you know it not the same as the claimed mean (hypothesis) , you reject the </a:t>
            </a:r>
            <a:r>
              <a:rPr lang="en-US" b="1" dirty="0" smtClean="0">
                <a:solidFill>
                  <a:srgbClr val="FFFF00"/>
                </a:solidFill>
              </a:rPr>
              <a:t>H</a:t>
            </a:r>
            <a:r>
              <a:rPr lang="en-US" b="1" baseline="-25000" dirty="0" smtClean="0">
                <a:solidFill>
                  <a:srgbClr val="FFFF00"/>
                </a:solidFill>
              </a:rPr>
              <a:t>0</a:t>
            </a:r>
            <a:endParaRPr lang="en-US" b="0" baseline="0" dirty="0" smtClean="0">
              <a:solidFill>
                <a:srgbClr val="FFFF00"/>
              </a:solidFill>
            </a:endParaRPr>
          </a:p>
          <a:p>
            <a:r>
              <a:rPr lang="en-US" b="0" baseline="0" dirty="0" smtClean="0">
                <a:solidFill>
                  <a:srgbClr val="FFFF00"/>
                </a:solidFill>
              </a:rPr>
              <a:t>hypothesis.  </a:t>
            </a:r>
          </a:p>
          <a:p>
            <a:r>
              <a:rPr lang="en-US" b="0" baseline="0" dirty="0" smtClean="0">
                <a:solidFill>
                  <a:srgbClr val="FFFF00"/>
                </a:solidFill>
              </a:rPr>
              <a:t>If the mean for your sample is the same as the claimed mean then you accept the hypothesis. So do not reject the </a:t>
            </a:r>
            <a:r>
              <a:rPr lang="en-US" b="1" dirty="0" smtClean="0">
                <a:solidFill>
                  <a:srgbClr val="FFFF00"/>
                </a:solidFill>
              </a:rPr>
              <a:t>H</a:t>
            </a:r>
            <a:r>
              <a:rPr lang="en-US" b="1" baseline="-25000" dirty="0" smtClean="0">
                <a:solidFill>
                  <a:srgbClr val="FFFF00"/>
                </a:solidFill>
              </a:rPr>
              <a:t>0</a:t>
            </a:r>
            <a:endParaRPr lang="en-US" b="0" baseline="0" dirty="0" smtClean="0">
              <a:solidFill>
                <a:srgbClr val="FFFF00"/>
              </a:solidFill>
            </a:endParaRPr>
          </a:p>
          <a:p>
            <a:endParaRPr lang="en-GB" b="0" dirty="0"/>
          </a:p>
        </p:txBody>
      </p:sp>
      <p:sp>
        <p:nvSpPr>
          <p:cNvPr id="4" name="Slide Number Placeholder 3"/>
          <p:cNvSpPr>
            <a:spLocks noGrp="1"/>
          </p:cNvSpPr>
          <p:nvPr>
            <p:ph type="sldNum" sz="quarter" idx="10"/>
          </p:nvPr>
        </p:nvSpPr>
        <p:spPr/>
        <p:txBody>
          <a:bodyPr/>
          <a:lstStyle/>
          <a:p>
            <a:fld id="{D48E5653-4D65-4478-8C5B-CDD9CA476801}" type="slidenum">
              <a:rPr lang="en-GB" smtClean="0"/>
              <a:t>7</a:t>
            </a:fld>
            <a:endParaRPr lang="en-GB"/>
          </a:p>
        </p:txBody>
      </p:sp>
    </p:spTree>
    <p:extLst>
      <p:ext uri="{BB962C8B-B14F-4D97-AF65-F5344CB8AC3E}">
        <p14:creationId xmlns:p14="http://schemas.microsoft.com/office/powerpoint/2010/main" val="2409433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graphical explanation</a:t>
            </a:r>
            <a:r>
              <a:rPr lang="en-GB" baseline="0" dirty="0" smtClean="0"/>
              <a:t> of the example. This graphic shows how far away 20, the calculated mean is from the mean of 50, so it is unlikely that 50 is the average age, so we reject the </a:t>
            </a:r>
            <a:r>
              <a:rPr lang="en-US" sz="1200" b="1" dirty="0" smtClean="0">
                <a:latin typeface="Times New Roman" pitchFamily="18" charset="0"/>
              </a:rPr>
              <a:t>H</a:t>
            </a:r>
            <a:r>
              <a:rPr lang="en-US" sz="1200" b="1" baseline="-25000" dirty="0" smtClean="0">
                <a:latin typeface="Times New Roman" pitchFamily="18" charset="0"/>
              </a:rPr>
              <a:t>0</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773131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9</a:t>
            </a:fld>
            <a:endParaRPr lang="en-GB"/>
          </a:p>
        </p:txBody>
      </p:sp>
    </p:spTree>
    <p:extLst>
      <p:ext uri="{BB962C8B-B14F-4D97-AF65-F5344CB8AC3E}">
        <p14:creationId xmlns:p14="http://schemas.microsoft.com/office/powerpoint/2010/main" val="247951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Level of confidence in the test result, the range</a:t>
            </a:r>
            <a:r>
              <a:rPr lang="en-GB" baseline="0" dirty="0" smtClean="0"/>
              <a:t> is out of 100%.  Alpha, </a:t>
            </a:r>
            <a:r>
              <a:rPr lang="en-US" sz="1200" b="1" i="1" dirty="0" smtClean="0">
                <a:latin typeface="Symbol" pitchFamily="18" charset="2"/>
              </a:rPr>
              <a:t>a </a:t>
            </a:r>
            <a:r>
              <a:rPr lang="en-GB" baseline="0" dirty="0" smtClean="0"/>
              <a:t> =0.95 or 95% confidence, the remaining 5%, or 0.05 exists either side of the confidence interval, in this case there are two tails, so 0.05 divided by 2 = 0.025.  So there is 0.025 either side of the confidence interval, the area of rejection of the null hypothesis.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Remember in week 7 we saw on page 18 that the results for Chi-square tests  shows a result of .000,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and correlation return a p value, this is the alpha 5% or 95% confidence level</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10</a:t>
            </a:fld>
            <a:endParaRPr lang="en-GB"/>
          </a:p>
        </p:txBody>
      </p:sp>
    </p:spTree>
    <p:extLst>
      <p:ext uri="{BB962C8B-B14F-4D97-AF65-F5344CB8AC3E}">
        <p14:creationId xmlns:p14="http://schemas.microsoft.com/office/powerpoint/2010/main" val="1726382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test nominal data, we can make use of the Chi-Squared tests</a:t>
            </a:r>
          </a:p>
          <a:p>
            <a:r>
              <a:rPr lang="en-GB" dirty="0" smtClean="0"/>
              <a:t>The test in question only handles categories and frequencies, and as such the categories do not need to be placed in any particular rank or order.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result is significant if this </a:t>
            </a:r>
            <a:r>
              <a:rPr lang="en-GB" sz="1200" b="1" kern="1200" dirty="0" smtClean="0">
                <a:solidFill>
                  <a:schemeClr val="tx1"/>
                </a:solidFill>
                <a:effectLst/>
                <a:latin typeface="+mn-lt"/>
                <a:ea typeface="+mn-ea"/>
                <a:cs typeface="+mn-cs"/>
              </a:rPr>
              <a:t>value is equal to or less than </a:t>
            </a:r>
            <a:r>
              <a:rPr lang="en-GB" sz="1200" kern="1200" dirty="0" smtClean="0">
                <a:solidFill>
                  <a:schemeClr val="tx1"/>
                </a:solidFill>
                <a:effectLst/>
                <a:latin typeface="+mn-lt"/>
                <a:ea typeface="+mn-ea"/>
                <a:cs typeface="+mn-cs"/>
              </a:rPr>
              <a:t>the designated alpha level (normally </a:t>
            </a:r>
            <a:r>
              <a:rPr lang="en-GB" sz="1200" b="1" kern="1200" dirty="0" smtClean="0">
                <a:solidFill>
                  <a:schemeClr val="tx1"/>
                </a:solidFill>
                <a:effectLst/>
                <a:latin typeface="+mn-lt"/>
                <a:ea typeface="+mn-ea"/>
                <a:cs typeface="+mn-cs"/>
              </a:rPr>
              <a:t>0.05</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See the column </a:t>
            </a:r>
            <a:r>
              <a:rPr lang="en-GB" sz="1200" b="1" kern="1200" dirty="0" smtClean="0">
                <a:solidFill>
                  <a:schemeClr val="tx1"/>
                </a:solidFill>
                <a:effectLst/>
                <a:latin typeface="+mn-lt"/>
                <a:ea typeface="+mn-ea"/>
                <a:cs typeface="+mn-cs"/>
              </a:rPr>
              <a:t>Asymptotic</a:t>
            </a:r>
            <a:r>
              <a:rPr lang="en-GB" sz="1200" b="1" kern="1200" baseline="0" dirty="0" smtClean="0">
                <a:solidFill>
                  <a:schemeClr val="tx1"/>
                </a:solidFill>
                <a:effectLst/>
                <a:latin typeface="+mn-lt"/>
                <a:ea typeface="+mn-ea"/>
                <a:cs typeface="+mn-cs"/>
              </a:rPr>
              <a:t> Significance </a:t>
            </a:r>
            <a:r>
              <a:rPr lang="en-GB" sz="1200" b="1" kern="1200" dirty="0" smtClean="0">
                <a:solidFill>
                  <a:schemeClr val="tx1"/>
                </a:solidFill>
                <a:effectLst/>
                <a:latin typeface="+mn-lt"/>
                <a:ea typeface="+mn-ea"/>
                <a:cs typeface="+mn-cs"/>
              </a:rPr>
              <a:t>.000</a:t>
            </a:r>
          </a:p>
          <a:p>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this case this result is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highly significant.</a:t>
            </a:r>
          </a:p>
          <a:p>
            <a:r>
              <a:rPr lang="en-US" sz="1200" b="1" dirty="0" smtClean="0">
                <a:latin typeface="Times New Roman" pitchFamily="18" charset="0"/>
              </a:rPr>
              <a:t>H</a:t>
            </a:r>
            <a:r>
              <a:rPr lang="en-US" sz="1200" b="1" baseline="-25000" dirty="0" smtClean="0">
                <a:latin typeface="Times New Roman" pitchFamily="18" charset="0"/>
              </a:rPr>
              <a:t>0</a:t>
            </a:r>
            <a:r>
              <a:rPr lang="en-US" sz="1200" baseline="-25000" dirty="0" smtClean="0">
                <a:latin typeface="Times New Roman" pitchFamily="18" charset="0"/>
              </a:rPr>
              <a:t> : </a:t>
            </a:r>
            <a:r>
              <a:rPr lang="en-GB" sz="1200" dirty="0" smtClean="0">
                <a:latin typeface="Arial" panose="020B0604020202020204" pitchFamily="34" charset="0"/>
                <a:cs typeface="Arial" panose="020B0604020202020204" pitchFamily="34" charset="0"/>
              </a:rPr>
              <a:t>T</a:t>
            </a:r>
            <a:r>
              <a:rPr lang="en-GB" sz="1200" dirty="0" smtClean="0">
                <a:latin typeface="Arial" panose="020B0604020202020204" pitchFamily="34" charset="0"/>
                <a:ea typeface="Candara" panose="020E0502030303020204" pitchFamily="34" charset="0"/>
                <a:cs typeface="Arial" panose="020B0604020202020204" pitchFamily="34" charset="0"/>
              </a:rPr>
              <a:t>here is no association.  Initial Annual Salary (Salary) and Year of Birth (Born and not independent of each other).</a:t>
            </a:r>
            <a:r>
              <a:rPr lang="en-US" sz="1200" dirty="0" smtClean="0">
                <a:latin typeface="Times New Roman" pitchFamily="18" charset="0"/>
              </a:rPr>
              <a:t>  </a:t>
            </a:r>
          </a:p>
          <a:p>
            <a:r>
              <a:rPr lang="en-US" sz="1200" b="1" dirty="0" smtClean="0">
                <a:latin typeface="Times New Roman" pitchFamily="18" charset="0"/>
              </a:rPr>
              <a:t>H</a:t>
            </a:r>
            <a:r>
              <a:rPr lang="en-US" sz="1200" b="1" baseline="-25000" dirty="0" smtClean="0">
                <a:latin typeface="Times New Roman" pitchFamily="18" charset="0"/>
              </a:rPr>
              <a:t>1</a:t>
            </a:r>
            <a:r>
              <a:rPr lang="en-US" sz="1200" baseline="-25000" dirty="0" smtClean="0">
                <a:latin typeface="Times New Roman" pitchFamily="18" charset="0"/>
              </a:rPr>
              <a:t> : </a:t>
            </a:r>
            <a:r>
              <a:rPr lang="en-GB" sz="1200" dirty="0" smtClean="0">
                <a:latin typeface="Arial" panose="020B0604020202020204" pitchFamily="34" charset="0"/>
                <a:cs typeface="Arial" panose="020B0604020202020204" pitchFamily="34" charset="0"/>
              </a:rPr>
              <a:t>T</a:t>
            </a:r>
            <a:r>
              <a:rPr lang="en-GB" sz="1200" dirty="0" smtClean="0">
                <a:latin typeface="Arial" panose="020B0604020202020204" pitchFamily="34" charset="0"/>
                <a:ea typeface="Candara" panose="020E0502030303020204" pitchFamily="34" charset="0"/>
                <a:cs typeface="Arial" panose="020B0604020202020204" pitchFamily="34" charset="0"/>
              </a:rPr>
              <a:t>here is an association . Initial Annual Salary (Salary) and Year of Birth (Born and are independent of each other).</a:t>
            </a:r>
            <a:r>
              <a:rPr lang="en-US" sz="1200" dirty="0" smtClean="0">
                <a:latin typeface="Times New Roman" pitchFamily="18" charset="0"/>
              </a:rPr>
              <a:t> </a:t>
            </a:r>
          </a:p>
          <a:p>
            <a:r>
              <a:rPr lang="en-US" sz="1200" b="1" dirty="0" smtClean="0">
                <a:solidFill>
                  <a:srgbClr val="FFFF00"/>
                </a:solidFill>
                <a:latin typeface="Times New Roman" pitchFamily="18" charset="0"/>
              </a:rPr>
              <a:t>Reject the Null hypothesis</a:t>
            </a:r>
            <a:r>
              <a:rPr lang="en-US" sz="1200" b="1" dirty="0" smtClean="0">
                <a:latin typeface="Times New Roman" pitchFamily="18" charset="0"/>
              </a:rPr>
              <a:t>  </a:t>
            </a:r>
            <a:r>
              <a:rPr lang="en-US" sz="1200" dirty="0" smtClean="0">
                <a:latin typeface="Times New Roman" pitchFamily="18" charset="0"/>
              </a:rPr>
              <a:t>- the analysis indicates the variables are associated</a:t>
            </a:r>
            <a:r>
              <a:rPr lang="en-GB" sz="1200" dirty="0" smtClean="0">
                <a:latin typeface="Arial" panose="020B0604020202020204" pitchFamily="34" charset="0"/>
                <a:ea typeface="Candara" panose="020E0502030303020204" pitchFamily="34" charset="0"/>
                <a:cs typeface="Arial" panose="020B0604020202020204" pitchFamily="34" charset="0"/>
              </a:rPr>
              <a:t>.</a:t>
            </a:r>
            <a:endParaRPr lang="en-US" sz="1200" dirty="0" smtClean="0">
              <a:latin typeface="Times New Roman" pitchFamily="18" charset="0"/>
            </a:endParaRPr>
          </a:p>
          <a:p>
            <a:endParaRPr lang="en-GB" b="1" dirty="0"/>
          </a:p>
        </p:txBody>
      </p:sp>
      <p:sp>
        <p:nvSpPr>
          <p:cNvPr id="4" name="Slide Number Placeholder 3"/>
          <p:cNvSpPr>
            <a:spLocks noGrp="1"/>
          </p:cNvSpPr>
          <p:nvPr>
            <p:ph type="sldNum" sz="quarter" idx="10"/>
          </p:nvPr>
        </p:nvSpPr>
        <p:spPr/>
        <p:txBody>
          <a:bodyPr/>
          <a:lstStyle/>
          <a:p>
            <a:fld id="{D48E5653-4D65-4478-8C5B-CDD9CA476801}" type="slidenum">
              <a:rPr lang="en-GB" smtClean="0"/>
              <a:t>11</a:t>
            </a:fld>
            <a:endParaRPr lang="en-GB"/>
          </a:p>
        </p:txBody>
      </p:sp>
    </p:spTree>
    <p:extLst>
      <p:ext uri="{BB962C8B-B14F-4D97-AF65-F5344CB8AC3E}">
        <p14:creationId xmlns:p14="http://schemas.microsoft.com/office/powerpoint/2010/main" val="1571694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a:t>
            </a:r>
            <a:r>
              <a:rPr lang="en-GB" baseline="0" dirty="0" smtClean="0"/>
              <a:t> search for more specific tables, search for Chi Squared tables in your search engine. Links to tables will be provided on Moodle</a:t>
            </a:r>
          </a:p>
          <a:p>
            <a:endParaRPr lang="en-GB" baseline="0" dirty="0" smtClean="0"/>
          </a:p>
          <a:p>
            <a:r>
              <a:rPr lang="en-GB" dirty="0" smtClean="0"/>
              <a:t>Look up the critical chi-square statistic value for p = </a:t>
            </a:r>
            <a:r>
              <a:rPr lang="en-GB" b="1" dirty="0" smtClean="0"/>
              <a:t>0.05 (95% confidence level) </a:t>
            </a:r>
            <a:r>
              <a:rPr lang="en-GB" dirty="0" smtClean="0"/>
              <a:t>with </a:t>
            </a:r>
            <a:r>
              <a:rPr lang="en-GB" b="1" dirty="0" smtClean="0"/>
              <a:t>6</a:t>
            </a:r>
            <a:r>
              <a:rPr lang="en-GB" dirty="0" smtClean="0"/>
              <a:t> </a:t>
            </a:r>
            <a:r>
              <a:rPr lang="en-GB" dirty="0" err="1" smtClean="0"/>
              <a:t>df</a:t>
            </a:r>
            <a:r>
              <a:rPr lang="en-GB" baseline="0" dirty="0" smtClean="0"/>
              <a:t> (</a:t>
            </a:r>
            <a:r>
              <a:rPr lang="en-GB" dirty="0" smtClean="0"/>
              <a:t>degree of freedom)</a:t>
            </a:r>
            <a:r>
              <a:rPr lang="en-GB" baseline="0" dirty="0" smtClean="0"/>
              <a:t> shows </a:t>
            </a:r>
            <a:r>
              <a:rPr lang="en-GB" b="1" dirty="0" smtClean="0"/>
              <a:t>12.59</a:t>
            </a:r>
            <a:endParaRPr lang="en-GB" b="1" baseline="0" dirty="0" smtClean="0"/>
          </a:p>
        </p:txBody>
      </p:sp>
      <p:sp>
        <p:nvSpPr>
          <p:cNvPr id="4" name="Slide Number Placeholder 3"/>
          <p:cNvSpPr>
            <a:spLocks noGrp="1"/>
          </p:cNvSpPr>
          <p:nvPr>
            <p:ph type="sldNum" sz="quarter" idx="10"/>
          </p:nvPr>
        </p:nvSpPr>
        <p:spPr/>
        <p:txBody>
          <a:bodyPr/>
          <a:lstStyle/>
          <a:p>
            <a:fld id="{57B872E7-5799-45C7-BD8C-1000C7E8DAA3}" type="slidenum">
              <a:rPr lang="en-GB" smtClean="0"/>
              <a:t>12</a:t>
            </a:fld>
            <a:endParaRPr lang="en-GB"/>
          </a:p>
        </p:txBody>
      </p:sp>
    </p:spTree>
    <p:extLst>
      <p:ext uri="{BB962C8B-B14F-4D97-AF65-F5344CB8AC3E}">
        <p14:creationId xmlns:p14="http://schemas.microsoft.com/office/powerpoint/2010/main" val="1209184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anose="020B0604020202020204" pitchFamily="34" charset="0"/>
                <a:cs typeface="Arial" panose="020B0604020202020204" pitchFamily="34" charset="0"/>
              </a:rPr>
              <a:t>In terms of the hypothesis we are</a:t>
            </a:r>
            <a:r>
              <a:rPr lang="en-GB" sz="1200" baseline="0" dirty="0" smtClean="0">
                <a:latin typeface="Arial" panose="020B0604020202020204" pitchFamily="34" charset="0"/>
                <a:cs typeface="Arial" panose="020B0604020202020204" pitchFamily="34" charset="0"/>
              </a:rPr>
              <a:t> saying </a:t>
            </a:r>
          </a:p>
          <a:p>
            <a:r>
              <a:rPr lang="en-GB" sz="1200" dirty="0" smtClean="0">
                <a:latin typeface="Arial" panose="020B0604020202020204" pitchFamily="34" charset="0"/>
                <a:cs typeface="Arial" panose="020B0604020202020204" pitchFamily="34" charset="0"/>
              </a:rPr>
              <a:t>Reject H0 ‘there is no association’ </a:t>
            </a:r>
          </a:p>
          <a:p>
            <a:r>
              <a:rPr lang="en-GB" sz="1200" dirty="0" smtClean="0">
                <a:latin typeface="Arial" panose="020B0604020202020204" pitchFamily="34" charset="0"/>
                <a:cs typeface="Arial" panose="020B0604020202020204" pitchFamily="34" charset="0"/>
              </a:rPr>
              <a:t>Accept H1 ‘there is an association’ </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You should be able to see this in the results – for example if you go back to the file - </a:t>
            </a:r>
            <a:endParaRPr lang="en-GB" sz="1200" b="1" dirty="0" smtClean="0">
              <a:solidFill>
                <a:srgbClr val="FFFF00"/>
              </a:solidFill>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Extracted from Week 7 file named  IBM_SPSS24_Short_guide page 17, end of exercise 7 output.  </a:t>
            </a:r>
          </a:p>
          <a:p>
            <a:r>
              <a:rPr lang="en-GB" sz="1200" dirty="0" smtClean="0">
                <a:latin typeface="Arial" panose="020B0604020202020204" pitchFamily="34" charset="0"/>
                <a:cs typeface="Arial" panose="020B0604020202020204" pitchFamily="34" charset="0"/>
              </a:rPr>
              <a:t>Can you see that the males have generally much higher levels of education,</a:t>
            </a:r>
            <a:r>
              <a:rPr lang="en-GB" sz="1200" baseline="0" dirty="0" smtClean="0">
                <a:latin typeface="Arial" panose="020B0604020202020204" pitchFamily="34" charset="0"/>
                <a:cs typeface="Arial" panose="020B0604020202020204" pitchFamily="34" charset="0"/>
              </a:rPr>
              <a:t> whereas the females have high attainment but at lower educational levels.</a:t>
            </a:r>
            <a:endParaRPr lang="en-GB" sz="1200" dirty="0" smtClean="0">
              <a:latin typeface="Arial" panose="020B0604020202020204" pitchFamily="34" charset="0"/>
              <a:cs typeface="Arial" panose="020B0604020202020204" pitchFamily="34" charset="0"/>
            </a:endParaRPr>
          </a:p>
          <a:p>
            <a:r>
              <a:rPr lang="en-GB" sz="1200" b="1" dirty="0" smtClean="0">
                <a:solidFill>
                  <a:srgbClr val="FFFF00"/>
                </a:solidFill>
                <a:latin typeface="Arial" panose="020B0604020202020204" pitchFamily="34" charset="0"/>
                <a:cs typeface="Arial" panose="020B0604020202020204" pitchFamily="34" charset="0"/>
              </a:rPr>
              <a:t>Educational Attainment </a:t>
            </a:r>
            <a:r>
              <a:rPr lang="en-GB" sz="1200" b="1" dirty="0" smtClean="0">
                <a:solidFill>
                  <a:schemeClr val="bg1"/>
                </a:solidFill>
                <a:latin typeface="Arial" panose="020B0604020202020204" pitchFamily="34" charset="0"/>
                <a:cs typeface="Arial" panose="020B0604020202020204" pitchFamily="34" charset="0"/>
              </a:rPr>
              <a:t> </a:t>
            </a:r>
            <a:r>
              <a:rPr lang="en-GB" sz="1200" b="1" dirty="0" smtClean="0">
                <a:latin typeface="Arial" panose="020B0604020202020204" pitchFamily="34" charset="0"/>
                <a:cs typeface="Arial" panose="020B0604020202020204" pitchFamily="34" charset="0"/>
              </a:rPr>
              <a:t>and</a:t>
            </a:r>
            <a:r>
              <a:rPr lang="en-GB" sz="1200" b="1" dirty="0" smtClean="0">
                <a:solidFill>
                  <a:schemeClr val="bg1"/>
                </a:solidFill>
                <a:latin typeface="Arial" panose="020B0604020202020204" pitchFamily="34" charset="0"/>
                <a:cs typeface="Arial" panose="020B0604020202020204" pitchFamily="34" charset="0"/>
              </a:rPr>
              <a:t> </a:t>
            </a:r>
            <a:r>
              <a:rPr lang="en-GB" sz="1200" b="1" dirty="0" smtClean="0">
                <a:solidFill>
                  <a:srgbClr val="FFFF00"/>
                </a:solidFill>
                <a:latin typeface="Arial" panose="020B0604020202020204" pitchFamily="34" charset="0"/>
                <a:cs typeface="Arial" panose="020B0604020202020204" pitchFamily="34" charset="0"/>
              </a:rPr>
              <a:t>Gender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I hope this is enjoyable t you (all!).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If you look at statistical books the explanations can be quite complicated.  Actually somethings poorly explained.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So I have tried to simplify without loosing the meaning of what is being addressed.</a:t>
            </a:r>
          </a:p>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13</a:t>
            </a:fld>
            <a:endParaRPr lang="en-GB"/>
          </a:p>
        </p:txBody>
      </p:sp>
    </p:spTree>
    <p:extLst>
      <p:ext uri="{BB962C8B-B14F-4D97-AF65-F5344CB8AC3E}">
        <p14:creationId xmlns:p14="http://schemas.microsoft.com/office/powerpoint/2010/main" val="626238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14</a:t>
            </a:fld>
            <a:endParaRPr lang="en-GB"/>
          </a:p>
        </p:txBody>
      </p:sp>
    </p:spTree>
    <p:extLst>
      <p:ext uri="{BB962C8B-B14F-4D97-AF65-F5344CB8AC3E}">
        <p14:creationId xmlns:p14="http://schemas.microsoft.com/office/powerpoint/2010/main" val="1464772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can see how the r value , a number between 0-1</a:t>
            </a:r>
            <a:r>
              <a:rPr lang="en-GB" baseline="0" dirty="0" smtClean="0"/>
              <a:t> or 0% - 100% indicates the strength of a relationship between two variables.  So the closer the value to 1 means a strong relationship , and that would indicate low variance around the mean.</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17</a:t>
            </a:fld>
            <a:endParaRPr lang="en-GB"/>
          </a:p>
        </p:txBody>
      </p:sp>
    </p:spTree>
    <p:extLst>
      <p:ext uri="{BB962C8B-B14F-4D97-AF65-F5344CB8AC3E}">
        <p14:creationId xmlns:p14="http://schemas.microsoft.com/office/powerpoint/2010/main" val="1176825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Use correlation if you wish to detect a pattern amongst two values</a:t>
            </a:r>
          </a:p>
          <a:p>
            <a:r>
              <a:rPr lang="en-GB" dirty="0" smtClean="0"/>
              <a:t>With regard to ordinal data, statisticians commonly investigate whether or not a relationship exists between two variables</a:t>
            </a:r>
          </a:p>
          <a:p>
            <a:r>
              <a:rPr lang="en-GB" dirty="0" smtClean="0"/>
              <a:t>Two correlation formulas exist</a:t>
            </a:r>
          </a:p>
          <a:p>
            <a:pPr lvl="1"/>
            <a:r>
              <a:rPr lang="en-GB" dirty="0" smtClean="0"/>
              <a:t>Pearson’s </a:t>
            </a:r>
            <a:r>
              <a:rPr lang="en-GB" b="1" dirty="0" smtClean="0"/>
              <a:t>r</a:t>
            </a:r>
          </a:p>
          <a:p>
            <a:pPr lvl="2"/>
            <a:r>
              <a:rPr lang="en-GB" dirty="0" smtClean="0"/>
              <a:t>This detects the correlation against pure numeric values.</a:t>
            </a:r>
          </a:p>
          <a:p>
            <a:pPr lvl="2"/>
            <a:r>
              <a:rPr lang="en-GB" dirty="0" smtClean="0"/>
              <a:t>This is used if the data appears to be linear in nature (where there appears to be a noticeable decrease/increase as one value increases)</a:t>
            </a:r>
          </a:p>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4000811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3/22/2020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3/22/2020</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Lst>
  <p:transition>
    <p:wipe dir="r"/>
  </p:transition>
  <p:timing>
    <p:tnLst>
      <p:par>
        <p:cTn id="1" dur="indefinite" restart="never" nodeType="tmRoot"/>
      </p:par>
    </p:tnLst>
  </p:timing>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3.xml"/><Relationship Id="rId7" Type="http://schemas.openxmlformats.org/officeDocument/2006/relationships/image" Target="../media/image3.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2.wmf"/><Relationship Id="rId10" Type="http://schemas.openxmlformats.org/officeDocument/2006/relationships/image" Target="../media/image5.wmf"/><Relationship Id="rId4" Type="http://schemas.openxmlformats.org/officeDocument/2006/relationships/oleObject" Target="../embeddings/oleObject1.bin"/><Relationship Id="rId9"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6.wmf"/><Relationship Id="rId4" Type="http://schemas.openxmlformats.org/officeDocument/2006/relationships/oleObject" Target="../embeddings/oleObject4.bin"/></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6.bin"/><Relationship Id="rId5" Type="http://schemas.openxmlformats.org/officeDocument/2006/relationships/image" Target="../media/image7.wmf"/><Relationship Id="rId4" Type="http://schemas.openxmlformats.org/officeDocument/2006/relationships/oleObject" Target="../embeddings/oleObject5.bin"/></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543800" cy="3047999"/>
          </a:xfrm>
        </p:spPr>
        <p:txBody>
          <a:bodyPr>
            <a:normAutofit/>
          </a:bodyPr>
          <a:lstStyle/>
          <a:p>
            <a:pPr algn="l"/>
            <a:r>
              <a:rPr lang="en-US" sz="5000" b="1" dirty="0" smtClean="0"/>
              <a:t>Explaining Hypothesis and some </a:t>
            </a:r>
            <a:br>
              <a:rPr lang="en-US" sz="5000" b="1" dirty="0" smtClean="0"/>
            </a:br>
            <a:r>
              <a:rPr lang="en-US" sz="5000" b="1" dirty="0" smtClean="0"/>
              <a:t>Statistical Tests</a:t>
            </a:r>
            <a:endParaRPr lang="en-US" sz="5000" b="1" dirty="0"/>
          </a:p>
        </p:txBody>
      </p:sp>
      <p:sp>
        <p:nvSpPr>
          <p:cNvPr id="4" name="Subtitle 3"/>
          <p:cNvSpPr>
            <a:spLocks noGrp="1"/>
          </p:cNvSpPr>
          <p:nvPr>
            <p:ph type="subTitle" idx="1"/>
          </p:nvPr>
        </p:nvSpPr>
        <p:spPr>
          <a:xfrm>
            <a:off x="762000" y="4724400"/>
            <a:ext cx="4495800" cy="861420"/>
          </a:xfrm>
        </p:spPr>
        <p:txBody>
          <a:bodyPr>
            <a:noAutofit/>
          </a:bodyPr>
          <a:lstStyle/>
          <a:p>
            <a:r>
              <a:rPr lang="en-GB" sz="3000" b="1" dirty="0" smtClean="0"/>
              <a:t>Week 9</a:t>
            </a:r>
          </a:p>
          <a:p>
            <a:endParaRPr lang="en-GB" sz="3000" b="1" dirty="0"/>
          </a:p>
          <a:p>
            <a:r>
              <a:rPr lang="en-GB" sz="3000" b="1" dirty="0" smtClean="0"/>
              <a:t>Dr Roisin Mullins</a:t>
            </a:r>
            <a:endParaRPr lang="en-GB" sz="3000" b="1" dirty="0"/>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3"/>
          <p:cNvSpPr>
            <a:spLocks noGrp="1" noChangeArrowheads="1"/>
          </p:cNvSpPr>
          <p:nvPr>
            <p:ph type="body" idx="4294967295"/>
          </p:nvPr>
        </p:nvSpPr>
        <p:spPr>
          <a:xfrm>
            <a:off x="652463" y="1468438"/>
            <a:ext cx="7848600" cy="4532312"/>
          </a:xfrm>
        </p:spPr>
        <p:txBody>
          <a:bodyPr/>
          <a:lstStyle/>
          <a:p>
            <a:pPr>
              <a:lnSpc>
                <a:spcPct val="90000"/>
              </a:lnSpc>
              <a:buFont typeface="Wingdings" pitchFamily="2" charset="2"/>
              <a:buNone/>
            </a:pPr>
            <a:r>
              <a:rPr lang="en-GB" sz="2800" dirty="0" smtClean="0">
                <a:latin typeface="Arial" charset="0"/>
              </a:rPr>
              <a:t>By the end of this Session, you will be able to:</a:t>
            </a:r>
            <a:r>
              <a:rPr lang="en-GB" sz="2800" b="1" dirty="0" smtClean="0">
                <a:latin typeface="Arial" charset="0"/>
              </a:rPr>
              <a:t> </a:t>
            </a:r>
          </a:p>
          <a:p>
            <a:pPr>
              <a:lnSpc>
                <a:spcPct val="90000"/>
              </a:lnSpc>
              <a:buFont typeface="Wingdings" pitchFamily="2" charset="2"/>
              <a:buNone/>
            </a:pPr>
            <a:endParaRPr lang="en-GB" sz="2800" dirty="0" smtClean="0">
              <a:latin typeface="Arial" charset="0"/>
            </a:endParaRPr>
          </a:p>
          <a:p>
            <a:pPr>
              <a:spcBef>
                <a:spcPct val="40000"/>
              </a:spcBef>
              <a:buSzPct val="80000"/>
            </a:pPr>
            <a:r>
              <a:rPr lang="en-US" sz="2400" dirty="0" smtClean="0">
                <a:latin typeface="Arial" charset="0"/>
              </a:rPr>
              <a:t>The basic principles of hypothesis testing – a short overview so that we do not delve into too much detail.  This is enough to start the process of being able to state a hypothesis.</a:t>
            </a:r>
          </a:p>
          <a:p>
            <a:pPr>
              <a:spcBef>
                <a:spcPct val="40000"/>
              </a:spcBef>
              <a:buSzPct val="80000"/>
            </a:pPr>
            <a:r>
              <a:rPr lang="en-US" sz="2400" dirty="0" smtClean="0">
                <a:latin typeface="Arial" charset="0"/>
              </a:rPr>
              <a:t>How to explain statistical tests. Interpret the result of testing variables statistically. </a:t>
            </a:r>
          </a:p>
        </p:txBody>
      </p:sp>
      <p:sp>
        <p:nvSpPr>
          <p:cNvPr id="18434" name="Rectangle 2"/>
          <p:cNvSpPr>
            <a:spLocks noGrp="1" noChangeArrowheads="1"/>
          </p:cNvSpPr>
          <p:nvPr>
            <p:ph type="title" idx="4294967295"/>
          </p:nvPr>
        </p:nvSpPr>
        <p:spPr>
          <a:xfrm>
            <a:off x="1117600" y="228600"/>
            <a:ext cx="7383463" cy="990600"/>
          </a:xfrm>
        </p:spPr>
        <p:txBody>
          <a:bodyPr/>
          <a:lstStyle/>
          <a:p>
            <a:r>
              <a:rPr lang="en-US" smtClean="0"/>
              <a:t>Learning Objectives</a:t>
            </a:r>
          </a:p>
        </p:txBody>
      </p:sp>
    </p:spTree>
    <p:extLst>
      <p:ext uri="{BB962C8B-B14F-4D97-AF65-F5344CB8AC3E}">
        <p14:creationId xmlns:p14="http://schemas.microsoft.com/office/powerpoint/2010/main" val="1746277306"/>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714375" y="228600"/>
            <a:ext cx="7383463" cy="990600"/>
          </a:xfrm>
        </p:spPr>
        <p:txBody>
          <a:bodyPr/>
          <a:lstStyle/>
          <a:p>
            <a:r>
              <a:rPr lang="en-US" smtClean="0"/>
              <a:t>What is a Hypothesis?</a:t>
            </a:r>
          </a:p>
        </p:txBody>
      </p:sp>
      <p:sp>
        <p:nvSpPr>
          <p:cNvPr id="19458" name="Rectangle 3"/>
          <p:cNvSpPr>
            <a:spLocks noGrp="1" noChangeArrowheads="1"/>
          </p:cNvSpPr>
          <p:nvPr>
            <p:ph type="body" idx="4294967295"/>
          </p:nvPr>
        </p:nvSpPr>
        <p:spPr>
          <a:xfrm>
            <a:off x="571500" y="1752600"/>
            <a:ext cx="8143875" cy="4419600"/>
          </a:xfrm>
        </p:spPr>
        <p:txBody>
          <a:bodyPr/>
          <a:lstStyle/>
          <a:p>
            <a:pPr>
              <a:lnSpc>
                <a:spcPct val="70000"/>
              </a:lnSpc>
            </a:pPr>
            <a:r>
              <a:rPr lang="en-US" sz="2800" dirty="0" smtClean="0">
                <a:latin typeface="Arial" charset="0"/>
              </a:rPr>
              <a:t>A </a:t>
            </a:r>
            <a:r>
              <a:rPr lang="en-US" sz="2800" dirty="0" smtClean="0">
                <a:solidFill>
                  <a:srgbClr val="FFFF00"/>
                </a:solidFill>
                <a:latin typeface="Arial" charset="0"/>
              </a:rPr>
              <a:t>hypothesis</a:t>
            </a:r>
            <a:r>
              <a:rPr lang="en-US" sz="2800" dirty="0" smtClean="0">
                <a:latin typeface="Arial" charset="0"/>
              </a:rPr>
              <a:t> is a claim (</a:t>
            </a:r>
            <a:r>
              <a:rPr lang="en-US" sz="2800" dirty="0" smtClean="0">
                <a:solidFill>
                  <a:srgbClr val="FFFF00"/>
                </a:solidFill>
                <a:latin typeface="Arial" charset="0"/>
              </a:rPr>
              <a:t>assumption</a:t>
            </a:r>
            <a:r>
              <a:rPr lang="en-US" sz="2800" dirty="0" smtClean="0">
                <a:latin typeface="Arial" charset="0"/>
              </a:rPr>
              <a:t>) about a </a:t>
            </a:r>
          </a:p>
          <a:p>
            <a:pPr>
              <a:lnSpc>
                <a:spcPct val="70000"/>
              </a:lnSpc>
              <a:buFont typeface="Wingdings" pitchFamily="2" charset="2"/>
              <a:buNone/>
            </a:pPr>
            <a:r>
              <a:rPr lang="en-US" sz="2800" dirty="0" smtClean="0">
                <a:latin typeface="Arial" charset="0"/>
              </a:rPr>
              <a:t>	population parameter.</a:t>
            </a:r>
          </a:p>
          <a:p>
            <a:pPr lvl="1">
              <a:buFontTx/>
              <a:buNone/>
            </a:pPr>
            <a:endParaRPr lang="en-US" dirty="0" smtClean="0">
              <a:solidFill>
                <a:schemeClr val="folHlink"/>
              </a:solidFill>
              <a:latin typeface="Arial" charset="0"/>
            </a:endParaRPr>
          </a:p>
          <a:p>
            <a:pPr>
              <a:buFont typeface="Wingdings" pitchFamily="2" charset="2"/>
              <a:buNone/>
            </a:pPr>
            <a:r>
              <a:rPr lang="en-US" sz="2800" dirty="0" smtClean="0">
                <a:latin typeface="Arial" charset="0"/>
              </a:rPr>
              <a:t>	Example:  The population mean monthly mobile phone bill in this city is  </a:t>
            </a:r>
            <a:r>
              <a:rPr lang="el-GR" sz="2800" dirty="0" smtClean="0">
                <a:latin typeface="Arial" charset="0"/>
                <a:sym typeface="Symbol" pitchFamily="18" charset="2"/>
              </a:rPr>
              <a:t>μ</a:t>
            </a:r>
            <a:r>
              <a:rPr lang="en-US" sz="2800" dirty="0" smtClean="0">
                <a:latin typeface="Arial" charset="0"/>
                <a:sym typeface="Symbol" pitchFamily="18" charset="2"/>
              </a:rPr>
              <a:t> =</a:t>
            </a:r>
            <a:r>
              <a:rPr lang="en-US" sz="2800" dirty="0" smtClean="0">
                <a:latin typeface="Arial" charset="0"/>
              </a:rPr>
              <a:t> £42 </a:t>
            </a:r>
          </a:p>
          <a:p>
            <a:pPr>
              <a:buFont typeface="Wingdings" pitchFamily="2" charset="2"/>
              <a:buNone/>
            </a:pPr>
            <a:r>
              <a:rPr lang="en-US" sz="2800" dirty="0">
                <a:latin typeface="Arial" charset="0"/>
              </a:rPr>
              <a:t>	</a:t>
            </a:r>
            <a:r>
              <a:rPr lang="en-US" sz="2800" dirty="0" smtClean="0">
                <a:latin typeface="Arial" charset="0"/>
              </a:rPr>
              <a:t>(mean (average) </a:t>
            </a:r>
            <a:r>
              <a:rPr lang="en-US" sz="2800" dirty="0">
                <a:latin typeface="Arial" charset="0"/>
                <a:sym typeface="Symbol" pitchFamily="18" charset="2"/>
              </a:rPr>
              <a:t>=</a:t>
            </a:r>
            <a:r>
              <a:rPr lang="en-US" sz="2800" dirty="0">
                <a:latin typeface="Arial" charset="0"/>
              </a:rPr>
              <a:t> £42 </a:t>
            </a:r>
            <a:r>
              <a:rPr lang="en-US" sz="2800" dirty="0" smtClean="0">
                <a:latin typeface="Arial" charset="0"/>
              </a:rPr>
              <a:t>)</a:t>
            </a:r>
          </a:p>
          <a:p>
            <a:pPr lvl="1">
              <a:buFontTx/>
              <a:buNone/>
            </a:pPr>
            <a:endParaRPr lang="en-US" dirty="0" smtClean="0">
              <a:solidFill>
                <a:schemeClr val="folHlink"/>
              </a:solidFill>
              <a:latin typeface="Arial" charset="0"/>
            </a:endParaRPr>
          </a:p>
          <a:p>
            <a:pPr lvl="1">
              <a:buFontTx/>
              <a:buNone/>
            </a:pPr>
            <a:endParaRPr lang="en-US" dirty="0" smtClean="0">
              <a:solidFill>
                <a:schemeClr val="folHlink"/>
              </a:solidFill>
              <a:latin typeface="Arial" charset="0"/>
            </a:endParaRPr>
          </a:p>
          <a:p>
            <a:pPr lvl="1">
              <a:buFont typeface="Wingdings" pitchFamily="2" charset="2"/>
              <a:buNone/>
            </a:pPr>
            <a:endParaRPr lang="en-US" dirty="0" smtClean="0">
              <a:latin typeface="Arial" charset="0"/>
            </a:endParaRPr>
          </a:p>
          <a:p>
            <a:pPr lvl="1"/>
            <a:endParaRPr lang="en-US" dirty="0" smtClean="0">
              <a:latin typeface="Arial" charset="0"/>
            </a:endParaRPr>
          </a:p>
        </p:txBody>
      </p:sp>
    </p:spTree>
    <p:extLst>
      <p:ext uri="{BB962C8B-B14F-4D97-AF65-F5344CB8AC3E}">
        <p14:creationId xmlns:p14="http://schemas.microsoft.com/office/powerpoint/2010/main" val="3909809159"/>
      </p:ext>
    </p:extLst>
  </p:cSld>
  <p:clrMapOvr>
    <a:masterClrMapping/>
  </p:clrMapOvr>
  <p:transition>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7" name="Object 3"/>
          <p:cNvGraphicFramePr>
            <a:graphicFrameLocks noChangeAspect="1"/>
          </p:cNvGraphicFramePr>
          <p:nvPr>
            <p:extLst>
              <p:ext uri="{D42A27DB-BD31-4B8C-83A1-F6EECF244321}">
                <p14:modId xmlns:p14="http://schemas.microsoft.com/office/powerpoint/2010/main" val="2444945683"/>
              </p:ext>
            </p:extLst>
          </p:nvPr>
        </p:nvGraphicFramePr>
        <p:xfrm>
          <a:off x="4191000" y="3385131"/>
          <a:ext cx="1428750" cy="514350"/>
        </p:xfrm>
        <a:graphic>
          <a:graphicData uri="http://schemas.openxmlformats.org/presentationml/2006/ole">
            <mc:AlternateContent xmlns:mc="http://schemas.openxmlformats.org/markup-compatibility/2006">
              <mc:Choice xmlns:v="urn:schemas-microsoft-com:vml" Requires="v">
                <p:oleObj spid="_x0000_s1155" name="Equation" r:id="rId4" imgW="634725" imgH="228501" progId="Equation.3">
                  <p:embed/>
                </p:oleObj>
              </mc:Choice>
              <mc:Fallback>
                <p:oleObj name="Equation" r:id="rId4" imgW="634725" imgH="228501" progId="Equation.3">
                  <p:embed/>
                  <p:pic>
                    <p:nvPicPr>
                      <p:cNvPr id="0" name=""/>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4191000" y="3385131"/>
                        <a:ext cx="1428750" cy="514350"/>
                      </a:xfrm>
                      <a:prstGeom prst="rect">
                        <a:avLst/>
                      </a:prstGeom>
                      <a:gradFill>
                        <a:gsLst>
                          <a:gs pos="0">
                            <a:schemeClr val="tx2">
                              <a:lumMod val="2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oleObj>
              </mc:Fallback>
            </mc:AlternateContent>
          </a:graphicData>
        </a:graphic>
      </p:graphicFrame>
      <p:graphicFrame>
        <p:nvGraphicFramePr>
          <p:cNvPr id="1026" name="Object 2"/>
          <p:cNvGraphicFramePr>
            <a:graphicFrameLocks noChangeAspect="1"/>
          </p:cNvGraphicFramePr>
          <p:nvPr>
            <p:extLst>
              <p:ext uri="{D42A27DB-BD31-4B8C-83A1-F6EECF244321}">
                <p14:modId xmlns:p14="http://schemas.microsoft.com/office/powerpoint/2010/main" val="2157015662"/>
              </p:ext>
            </p:extLst>
          </p:nvPr>
        </p:nvGraphicFramePr>
        <p:xfrm>
          <a:off x="5103813" y="5334000"/>
          <a:ext cx="1617662" cy="622300"/>
        </p:xfrm>
        <a:graphic>
          <a:graphicData uri="http://schemas.openxmlformats.org/presentationml/2006/ole">
            <mc:AlternateContent xmlns:mc="http://schemas.openxmlformats.org/markup-compatibility/2006">
              <mc:Choice xmlns:v="urn:schemas-microsoft-com:vml" Requires="v">
                <p:oleObj spid="_x0000_s1156" name="Equation" r:id="rId6" imgW="660113" imgH="253890" progId="Equation.3">
                  <p:embed/>
                </p:oleObj>
              </mc:Choice>
              <mc:Fallback>
                <p:oleObj name="Equation" r:id="rId6" imgW="660113" imgH="253890" progId="Equation.3">
                  <p:embed/>
                  <p:pic>
                    <p:nvPicPr>
                      <p:cNvPr id="0" name=""/>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5103813" y="5334000"/>
                        <a:ext cx="1617662" cy="622300"/>
                      </a:xfrm>
                      <a:prstGeom prst="rect">
                        <a:avLst/>
                      </a:prstGeom>
                      <a:gradFill>
                        <a:gsLst>
                          <a:gs pos="0">
                            <a:schemeClr val="tx2">
                              <a:lumMod val="2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oleObj>
              </mc:Fallback>
            </mc:AlternateContent>
          </a:graphicData>
        </a:graphic>
      </p:graphicFrame>
      <p:sp>
        <p:nvSpPr>
          <p:cNvPr id="1029" name="Rectangle 5"/>
          <p:cNvSpPr>
            <a:spLocks noGrp="1" noChangeArrowheads="1"/>
          </p:cNvSpPr>
          <p:nvPr>
            <p:ph type="body" idx="4294967295"/>
          </p:nvPr>
        </p:nvSpPr>
        <p:spPr>
          <a:xfrm>
            <a:off x="207295" y="895778"/>
            <a:ext cx="8534400" cy="5505022"/>
          </a:xfrm>
        </p:spPr>
        <p:txBody>
          <a:bodyPr>
            <a:normAutofit/>
          </a:bodyPr>
          <a:lstStyle/>
          <a:p>
            <a:pPr>
              <a:spcBef>
                <a:spcPct val="40000"/>
              </a:spcBef>
            </a:pPr>
            <a:r>
              <a:rPr lang="en-US" sz="2800" dirty="0" smtClean="0">
                <a:latin typeface="Arial" charset="0"/>
              </a:rPr>
              <a:t>States the claim or assertion to be tested</a:t>
            </a:r>
          </a:p>
          <a:p>
            <a:pPr lvl="1">
              <a:lnSpc>
                <a:spcPct val="120000"/>
              </a:lnSpc>
              <a:spcBef>
                <a:spcPct val="40000"/>
              </a:spcBef>
              <a:buFont typeface="Wingdings" pitchFamily="2" charset="2"/>
              <a:buNone/>
            </a:pPr>
            <a:r>
              <a:rPr lang="en-US" sz="2800" dirty="0" smtClean="0">
                <a:latin typeface="Arial" charset="0"/>
              </a:rPr>
              <a:t>Example:  </a:t>
            </a:r>
          </a:p>
          <a:p>
            <a:pPr lvl="1">
              <a:lnSpc>
                <a:spcPct val="120000"/>
              </a:lnSpc>
              <a:spcBef>
                <a:spcPct val="40000"/>
              </a:spcBef>
              <a:buFont typeface="Wingdings" pitchFamily="2" charset="2"/>
              <a:buNone/>
            </a:pPr>
            <a:r>
              <a:rPr lang="en-US" sz="2800" dirty="0" smtClean="0">
                <a:solidFill>
                  <a:srgbClr val="FFFF00"/>
                </a:solidFill>
              </a:rPr>
              <a:t>H</a:t>
            </a:r>
            <a:r>
              <a:rPr lang="en-US" sz="2800" baseline="-25000" dirty="0" smtClean="0">
                <a:solidFill>
                  <a:srgbClr val="FFFF00"/>
                </a:solidFill>
              </a:rPr>
              <a:t>0 : </a:t>
            </a:r>
            <a:r>
              <a:rPr lang="en-US" sz="2800" dirty="0" smtClean="0">
                <a:latin typeface="Arial" charset="0"/>
              </a:rPr>
              <a:t>The average number of TV sets in UK</a:t>
            </a:r>
            <a:r>
              <a:rPr lang="en-US" sz="2800" dirty="0">
                <a:latin typeface="Arial" charset="0"/>
              </a:rPr>
              <a:t> </a:t>
            </a:r>
            <a:r>
              <a:rPr lang="en-US" sz="2800" dirty="0" smtClean="0">
                <a:latin typeface="Arial" charset="0"/>
              </a:rPr>
              <a:t>homes is equal to three  </a:t>
            </a:r>
            <a:endParaRPr lang="en-US" sz="2800" b="1" dirty="0" smtClean="0">
              <a:solidFill>
                <a:schemeClr val="bg1"/>
              </a:solidFill>
              <a:latin typeface="Arial" charset="0"/>
            </a:endParaRPr>
          </a:p>
          <a:p>
            <a:pPr>
              <a:spcBef>
                <a:spcPct val="40000"/>
              </a:spcBef>
            </a:pPr>
            <a:endParaRPr lang="en-US" sz="2800" dirty="0" smtClean="0">
              <a:latin typeface="Arial" charset="0"/>
            </a:endParaRPr>
          </a:p>
          <a:p>
            <a:pPr>
              <a:spcBef>
                <a:spcPct val="40000"/>
              </a:spcBef>
            </a:pPr>
            <a:r>
              <a:rPr lang="en-US" sz="2800" dirty="0" smtClean="0">
                <a:latin typeface="Arial" charset="0"/>
              </a:rPr>
              <a:t>Is always about a </a:t>
            </a:r>
            <a:r>
              <a:rPr lang="en-US" sz="2800" u="sng" dirty="0" smtClean="0">
                <a:latin typeface="Arial" charset="0"/>
              </a:rPr>
              <a:t>population parameter</a:t>
            </a:r>
            <a:r>
              <a:rPr lang="en-US" sz="2800" dirty="0" smtClean="0">
                <a:latin typeface="Arial" charset="0"/>
              </a:rPr>
              <a:t>,  not about a sample statistic </a:t>
            </a:r>
          </a:p>
        </p:txBody>
      </p:sp>
      <p:sp>
        <p:nvSpPr>
          <p:cNvPr id="1030" name="Rectangle 4"/>
          <p:cNvSpPr>
            <a:spLocks noGrp="1" noChangeArrowheads="1"/>
          </p:cNvSpPr>
          <p:nvPr>
            <p:ph type="title" idx="4294967295"/>
          </p:nvPr>
        </p:nvSpPr>
        <p:spPr>
          <a:xfrm>
            <a:off x="736995" y="122666"/>
            <a:ext cx="7383463" cy="990600"/>
          </a:xfrm>
        </p:spPr>
        <p:txBody>
          <a:bodyPr/>
          <a:lstStyle/>
          <a:p>
            <a:r>
              <a:rPr lang="en-US" b="1" dirty="0" smtClean="0"/>
              <a:t>The </a:t>
            </a:r>
            <a:r>
              <a:rPr lang="en-US" b="1" dirty="0" smtClean="0">
                <a:solidFill>
                  <a:srgbClr val="FFFF00"/>
                </a:solidFill>
              </a:rPr>
              <a:t>Null</a:t>
            </a:r>
            <a:r>
              <a:rPr lang="en-US" b="1" dirty="0" smtClean="0"/>
              <a:t> Hypothesis, </a:t>
            </a:r>
            <a:r>
              <a:rPr lang="en-US" b="1" dirty="0" smtClean="0">
                <a:solidFill>
                  <a:srgbClr val="FFFF00"/>
                </a:solidFill>
              </a:rPr>
              <a:t>H</a:t>
            </a:r>
            <a:r>
              <a:rPr lang="en-US" b="1" baseline="-25000" dirty="0" smtClean="0">
                <a:solidFill>
                  <a:srgbClr val="FFFF00"/>
                </a:solidFill>
              </a:rPr>
              <a:t>0</a:t>
            </a:r>
          </a:p>
        </p:txBody>
      </p:sp>
      <p:sp>
        <p:nvSpPr>
          <p:cNvPr id="1031" name="Line 3"/>
          <p:cNvSpPr>
            <a:spLocks noChangeShapeType="1"/>
          </p:cNvSpPr>
          <p:nvPr/>
        </p:nvSpPr>
        <p:spPr bwMode="auto">
          <a:xfrm flipV="1">
            <a:off x="5286375" y="5257800"/>
            <a:ext cx="1371600" cy="990600"/>
          </a:xfrm>
          <a:prstGeom prst="line">
            <a:avLst/>
          </a:prstGeom>
          <a:noFill/>
          <a:ln w="76200">
            <a:solidFill>
              <a:schemeClr val="hlink"/>
            </a:solidFill>
            <a:miter lim="800000"/>
            <a:headEnd/>
            <a:tailEnd/>
          </a:ln>
        </p:spPr>
        <p:txBody>
          <a:bodyPr wrap="none"/>
          <a:lstStyle/>
          <a:p>
            <a:endParaRPr lang="en-US"/>
          </a:p>
        </p:txBody>
      </p:sp>
      <p:sp>
        <p:nvSpPr>
          <p:cNvPr id="1032" name="Oval 6"/>
          <p:cNvSpPr>
            <a:spLocks noChangeArrowheads="1"/>
          </p:cNvSpPr>
          <p:nvPr/>
        </p:nvSpPr>
        <p:spPr bwMode="auto">
          <a:xfrm>
            <a:off x="1704975" y="5029200"/>
            <a:ext cx="1981200" cy="1371600"/>
          </a:xfrm>
          <a:prstGeom prst="ellipse">
            <a:avLst/>
          </a:prstGeom>
          <a:noFill/>
          <a:ln w="76200">
            <a:solidFill>
              <a:schemeClr val="hlink"/>
            </a:solidFill>
            <a:miter lim="800000"/>
            <a:headEnd/>
            <a:tailEnd/>
          </a:ln>
        </p:spPr>
        <p:txBody>
          <a:bodyPr wrap="none" anchor="ctr"/>
          <a:lstStyle/>
          <a:p>
            <a:endParaRPr lang="en-US"/>
          </a:p>
        </p:txBody>
      </p:sp>
      <p:graphicFrame>
        <p:nvGraphicFramePr>
          <p:cNvPr id="1028" name="Object 4"/>
          <p:cNvGraphicFramePr>
            <a:graphicFrameLocks noChangeAspect="1"/>
          </p:cNvGraphicFramePr>
          <p:nvPr>
            <p:extLst>
              <p:ext uri="{D42A27DB-BD31-4B8C-83A1-F6EECF244321}">
                <p14:modId xmlns:p14="http://schemas.microsoft.com/office/powerpoint/2010/main" val="665495083"/>
              </p:ext>
            </p:extLst>
          </p:nvPr>
        </p:nvGraphicFramePr>
        <p:xfrm>
          <a:off x="1917700" y="5410200"/>
          <a:ext cx="1555750" cy="560388"/>
        </p:xfrm>
        <a:graphic>
          <a:graphicData uri="http://schemas.openxmlformats.org/presentationml/2006/ole">
            <mc:AlternateContent xmlns:mc="http://schemas.openxmlformats.org/markup-compatibility/2006">
              <mc:Choice xmlns:v="urn:schemas-microsoft-com:vml" Requires="v">
                <p:oleObj spid="_x0000_s1157" name="Equation" r:id="rId8" imgW="634725" imgH="228501" progId="Equation.3">
                  <p:embed/>
                </p:oleObj>
              </mc:Choice>
              <mc:Fallback>
                <p:oleObj name="Equation" r:id="rId8" imgW="634725" imgH="228501" progId="Equation.3">
                  <p:embed/>
                  <p:pic>
                    <p:nvPicPr>
                      <p:cNvPr id="0" name=""/>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1917700" y="5410200"/>
                        <a:ext cx="1555750" cy="560388"/>
                      </a:xfrm>
                      <a:prstGeom prst="rect">
                        <a:avLst/>
                      </a:prstGeom>
                      <a:gradFill>
                        <a:gsLst>
                          <a:gs pos="0">
                            <a:schemeClr val="tx2">
                              <a:lumMod val="2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oleObj>
              </mc:Fallback>
            </mc:AlternateContent>
          </a:graphicData>
        </a:graphic>
      </p:graphicFrame>
      <p:pic>
        <p:nvPicPr>
          <p:cNvPr id="1033" name="Picture 11" descr="HH00714_[1]"/>
          <p:cNvPicPr>
            <a:picLocks noChangeAspect="1" noChangeArrowheads="1"/>
          </p:cNvPicPr>
          <p:nvPr/>
        </p:nvPicPr>
        <p:blipFill>
          <a:blip r:embed="rId10"/>
          <a:srcRect/>
          <a:stretch>
            <a:fillRect/>
          </a:stretch>
        </p:blipFill>
        <p:spPr bwMode="auto">
          <a:xfrm>
            <a:off x="7523606" y="2704093"/>
            <a:ext cx="1248569" cy="1362075"/>
          </a:xfrm>
          <a:prstGeom prst="rect">
            <a:avLst/>
          </a:prstGeom>
          <a:noFill/>
          <a:ln w="9525">
            <a:noFill/>
            <a:miter lim="800000"/>
            <a:headEnd/>
            <a:tailEnd/>
          </a:ln>
        </p:spPr>
      </p:pic>
      <p:sp>
        <p:nvSpPr>
          <p:cNvPr id="1035" name="Oval 7"/>
          <p:cNvSpPr>
            <a:spLocks noChangeArrowheads="1"/>
          </p:cNvSpPr>
          <p:nvPr/>
        </p:nvSpPr>
        <p:spPr bwMode="auto">
          <a:xfrm>
            <a:off x="4905375" y="5029200"/>
            <a:ext cx="1981200" cy="1371600"/>
          </a:xfrm>
          <a:prstGeom prst="ellipse">
            <a:avLst/>
          </a:prstGeom>
          <a:noFill/>
          <a:ln w="76200">
            <a:solidFill>
              <a:schemeClr val="hlink"/>
            </a:solidFill>
            <a:miter lim="800000"/>
            <a:headEnd/>
            <a:tailEnd/>
          </a:ln>
        </p:spPr>
        <p:txBody>
          <a:bodyPr wrap="none" anchor="ctr"/>
          <a:lstStyle/>
          <a:p>
            <a:endParaRPr lang="en-US"/>
          </a:p>
        </p:txBody>
      </p:sp>
    </p:spTree>
    <p:extLst>
      <p:ext uri="{BB962C8B-B14F-4D97-AF65-F5344CB8AC3E}">
        <p14:creationId xmlns:p14="http://schemas.microsoft.com/office/powerpoint/2010/main" val="3529828418"/>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idx="4294967295"/>
          </p:nvPr>
        </p:nvSpPr>
        <p:spPr>
          <a:xfrm>
            <a:off x="228600" y="205740"/>
            <a:ext cx="7793037" cy="838200"/>
          </a:xfrm>
        </p:spPr>
        <p:txBody>
          <a:bodyPr/>
          <a:lstStyle/>
          <a:p>
            <a:r>
              <a:rPr lang="en-US" b="1" dirty="0" smtClean="0"/>
              <a:t>The Null Hypothesis, H</a:t>
            </a:r>
            <a:r>
              <a:rPr lang="en-US" b="1" baseline="-25000" dirty="0" smtClean="0"/>
              <a:t>0, </a:t>
            </a:r>
            <a:r>
              <a:rPr lang="en-US" sz="3200" b="1" dirty="0" smtClean="0"/>
              <a:t>Cont</a:t>
            </a:r>
            <a:r>
              <a:rPr lang="en-US" sz="3200" b="1" baseline="-25000" dirty="0" smtClean="0"/>
              <a:t>.</a:t>
            </a:r>
          </a:p>
        </p:txBody>
      </p:sp>
      <p:sp>
        <p:nvSpPr>
          <p:cNvPr id="2052" name="Rectangle 3"/>
          <p:cNvSpPr>
            <a:spLocks noGrp="1" noChangeArrowheads="1"/>
          </p:cNvSpPr>
          <p:nvPr>
            <p:ph type="body" idx="4294967295"/>
          </p:nvPr>
        </p:nvSpPr>
        <p:spPr>
          <a:xfrm>
            <a:off x="365918" y="1447800"/>
            <a:ext cx="8486775" cy="4876800"/>
          </a:xfrm>
        </p:spPr>
        <p:txBody>
          <a:bodyPr>
            <a:normAutofit/>
          </a:bodyPr>
          <a:lstStyle/>
          <a:p>
            <a:pPr>
              <a:lnSpc>
                <a:spcPct val="90000"/>
              </a:lnSpc>
            </a:pPr>
            <a:r>
              <a:rPr lang="en-US" sz="2800" dirty="0" smtClean="0">
                <a:latin typeface="Arial" charset="0"/>
              </a:rPr>
              <a:t>Begin with the assumption that the </a:t>
            </a:r>
            <a:r>
              <a:rPr lang="en-US" sz="2800" dirty="0" smtClean="0">
                <a:solidFill>
                  <a:srgbClr val="FFFF00"/>
                </a:solidFill>
                <a:latin typeface="Arial" charset="0"/>
              </a:rPr>
              <a:t>null hypothesis is true</a:t>
            </a:r>
          </a:p>
          <a:p>
            <a:pPr lvl="1">
              <a:lnSpc>
                <a:spcPct val="90000"/>
              </a:lnSpc>
            </a:pPr>
            <a:r>
              <a:rPr lang="en-US" sz="2800" dirty="0" smtClean="0">
                <a:latin typeface="Arial" charset="0"/>
              </a:rPr>
              <a:t>Similar to the notion of innocent until proven guilty</a:t>
            </a:r>
          </a:p>
          <a:p>
            <a:pPr lvl="1">
              <a:lnSpc>
                <a:spcPct val="90000"/>
              </a:lnSpc>
            </a:pPr>
            <a:endParaRPr lang="en-US" dirty="0" smtClean="0">
              <a:latin typeface="Arial" charset="0"/>
            </a:endParaRPr>
          </a:p>
          <a:p>
            <a:pPr>
              <a:lnSpc>
                <a:spcPct val="90000"/>
              </a:lnSpc>
            </a:pPr>
            <a:endParaRPr lang="en-US" sz="2800" dirty="0" smtClean="0">
              <a:latin typeface="Arial" charset="0"/>
            </a:endParaRPr>
          </a:p>
          <a:p>
            <a:pPr>
              <a:lnSpc>
                <a:spcPct val="90000"/>
              </a:lnSpc>
            </a:pPr>
            <a:endParaRPr lang="en-US" sz="2800" dirty="0">
              <a:latin typeface="Arial" charset="0"/>
            </a:endParaRPr>
          </a:p>
          <a:p>
            <a:pPr>
              <a:lnSpc>
                <a:spcPct val="90000"/>
              </a:lnSpc>
            </a:pPr>
            <a:r>
              <a:rPr lang="en-US" sz="2800" dirty="0" smtClean="0">
                <a:latin typeface="Arial" charset="0"/>
              </a:rPr>
              <a:t>Refers to the status quo or historical value</a:t>
            </a:r>
          </a:p>
          <a:p>
            <a:pPr>
              <a:lnSpc>
                <a:spcPct val="90000"/>
              </a:lnSpc>
            </a:pPr>
            <a:r>
              <a:rPr lang="en-US" sz="2800" dirty="0" smtClean="0">
                <a:latin typeface="Arial" charset="0"/>
              </a:rPr>
              <a:t>Always contains “=” , “≤” or “</a:t>
            </a:r>
            <a:r>
              <a:rPr lang="en-US" sz="2800" b="1" dirty="0" smtClean="0">
                <a:latin typeface="Arial" charset="0"/>
                <a:sym typeface="Symbol" pitchFamily="18" charset="2"/>
              </a:rPr>
              <a:t></a:t>
            </a:r>
            <a:r>
              <a:rPr lang="en-US" sz="2800" dirty="0" smtClean="0">
                <a:latin typeface="Arial" charset="0"/>
                <a:sym typeface="Symbol" pitchFamily="18" charset="2"/>
              </a:rPr>
              <a:t>” </a:t>
            </a:r>
            <a:r>
              <a:rPr lang="en-US" sz="2800" dirty="0" smtClean="0">
                <a:latin typeface="Arial" charset="0"/>
              </a:rPr>
              <a:t>sign</a:t>
            </a:r>
          </a:p>
          <a:p>
            <a:pPr>
              <a:lnSpc>
                <a:spcPct val="90000"/>
              </a:lnSpc>
            </a:pPr>
            <a:r>
              <a:rPr lang="en-US" sz="2800" dirty="0" smtClean="0">
                <a:latin typeface="Arial" charset="0"/>
              </a:rPr>
              <a:t>May or may not be rejected</a:t>
            </a:r>
          </a:p>
        </p:txBody>
      </p:sp>
      <p:graphicFrame>
        <p:nvGraphicFramePr>
          <p:cNvPr id="2050" name="Object 2">
            <a:hlinkClick r:id="" action="ppaction://ole?verb=0"/>
          </p:cNvPr>
          <p:cNvGraphicFramePr>
            <a:graphicFrameLocks/>
          </p:cNvGraphicFramePr>
          <p:nvPr>
            <p:extLst>
              <p:ext uri="{D42A27DB-BD31-4B8C-83A1-F6EECF244321}">
                <p14:modId xmlns:p14="http://schemas.microsoft.com/office/powerpoint/2010/main" val="3958614907"/>
              </p:ext>
            </p:extLst>
          </p:nvPr>
        </p:nvGraphicFramePr>
        <p:xfrm>
          <a:off x="5943600" y="3124200"/>
          <a:ext cx="1600200" cy="1295400"/>
        </p:xfrm>
        <a:graphic>
          <a:graphicData uri="http://schemas.openxmlformats.org/presentationml/2006/ole">
            <mc:AlternateContent xmlns:mc="http://schemas.openxmlformats.org/markup-compatibility/2006">
              <mc:Choice xmlns:v="urn:schemas-microsoft-com:vml" Requires="v">
                <p:oleObj spid="_x0000_s2093" name="Clip" r:id="rId4" imgW="1752600" imgH="1600200" progId="">
                  <p:embed/>
                </p:oleObj>
              </mc:Choice>
              <mc:Fallback>
                <p:oleObj name="Clip" r:id="rId4" imgW="1752600" imgH="1600200" progId="">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3600" y="3124200"/>
                        <a:ext cx="1600200" cy="1295400"/>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292493621"/>
      </p:ext>
    </p:extLst>
  </p:cSld>
  <p:clrMapOvr>
    <a:masterClrMapping/>
  </p:clrMapOvr>
  <p:transition>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idx="4294967295"/>
          </p:nvPr>
        </p:nvSpPr>
        <p:spPr>
          <a:xfrm>
            <a:off x="0" y="228600"/>
            <a:ext cx="8143875" cy="990600"/>
          </a:xfrm>
        </p:spPr>
        <p:txBody>
          <a:bodyPr/>
          <a:lstStyle/>
          <a:p>
            <a:r>
              <a:rPr lang="en-US" dirty="0" smtClean="0"/>
              <a:t>The </a:t>
            </a:r>
            <a:r>
              <a:rPr lang="en-US" dirty="0" smtClean="0">
                <a:solidFill>
                  <a:srgbClr val="FFFF00"/>
                </a:solidFill>
              </a:rPr>
              <a:t>Alternative Hypothesis, H</a:t>
            </a:r>
            <a:r>
              <a:rPr lang="en-US" baseline="-25000" dirty="0" smtClean="0">
                <a:solidFill>
                  <a:srgbClr val="FFFF00"/>
                </a:solidFill>
              </a:rPr>
              <a:t>1</a:t>
            </a:r>
          </a:p>
        </p:txBody>
      </p:sp>
      <p:sp>
        <p:nvSpPr>
          <p:cNvPr id="24578" name="Rectangle 3"/>
          <p:cNvSpPr>
            <a:spLocks noGrp="1" noChangeArrowheads="1"/>
          </p:cNvSpPr>
          <p:nvPr>
            <p:ph type="body" idx="4294967295"/>
          </p:nvPr>
        </p:nvSpPr>
        <p:spPr>
          <a:xfrm>
            <a:off x="457200" y="1676400"/>
            <a:ext cx="8229599" cy="4532313"/>
          </a:xfrm>
        </p:spPr>
        <p:txBody>
          <a:bodyPr>
            <a:normAutofit fontScale="92500" lnSpcReduction="20000"/>
          </a:bodyPr>
          <a:lstStyle/>
          <a:p>
            <a:r>
              <a:rPr lang="en-US" sz="2800" dirty="0" smtClean="0">
                <a:latin typeface="Arial" panose="020B0604020202020204" pitchFamily="34" charset="0"/>
                <a:cs typeface="Arial" panose="020B0604020202020204" pitchFamily="34" charset="0"/>
              </a:rPr>
              <a:t>Is the </a:t>
            </a:r>
            <a:r>
              <a:rPr lang="en-US" sz="2800" dirty="0" smtClean="0">
                <a:solidFill>
                  <a:srgbClr val="FFFF00"/>
                </a:solidFill>
                <a:latin typeface="Arial" panose="020B0604020202020204" pitchFamily="34" charset="0"/>
                <a:cs typeface="Arial" panose="020B0604020202020204" pitchFamily="34" charset="0"/>
              </a:rPr>
              <a:t>opposite</a:t>
            </a:r>
            <a:r>
              <a:rPr lang="en-US" sz="2800" dirty="0" smtClean="0">
                <a:latin typeface="Arial" panose="020B0604020202020204" pitchFamily="34" charset="0"/>
                <a:cs typeface="Arial" panose="020B0604020202020204" pitchFamily="34" charset="0"/>
              </a:rPr>
              <a:t> of the </a:t>
            </a:r>
            <a:r>
              <a:rPr lang="en-US" sz="2800" dirty="0" smtClean="0">
                <a:solidFill>
                  <a:srgbClr val="FFFF00"/>
                </a:solidFill>
                <a:latin typeface="Arial" panose="020B0604020202020204" pitchFamily="34" charset="0"/>
                <a:cs typeface="Arial" panose="020B0604020202020204" pitchFamily="34" charset="0"/>
              </a:rPr>
              <a:t>null</a:t>
            </a:r>
            <a:r>
              <a:rPr lang="en-US" sz="2800" dirty="0" smtClean="0">
                <a:latin typeface="Arial" panose="020B0604020202020204" pitchFamily="34" charset="0"/>
                <a:cs typeface="Arial" panose="020B0604020202020204" pitchFamily="34" charset="0"/>
              </a:rPr>
              <a:t> hypothesis</a:t>
            </a:r>
          </a:p>
          <a:p>
            <a:pPr lvl="1"/>
            <a:r>
              <a:rPr lang="en-US" sz="2800" dirty="0" smtClean="0">
                <a:latin typeface="Arial" panose="020B0604020202020204" pitchFamily="34" charset="0"/>
                <a:cs typeface="Arial" panose="020B0604020202020204" pitchFamily="34" charset="0"/>
              </a:rPr>
              <a:t>e.g., </a:t>
            </a:r>
          </a:p>
          <a:p>
            <a:pPr lvl="1"/>
            <a:r>
              <a:rPr lang="en-US" sz="2800" dirty="0" smtClean="0">
                <a:solidFill>
                  <a:srgbClr val="FFFF00"/>
                </a:solidFill>
              </a:rPr>
              <a:t>H</a:t>
            </a:r>
            <a:r>
              <a:rPr lang="en-US" sz="2800" baseline="-25000" dirty="0" smtClean="0">
                <a:solidFill>
                  <a:srgbClr val="FFFF00"/>
                </a:solidFill>
              </a:rPr>
              <a:t>1 : </a:t>
            </a:r>
            <a:r>
              <a:rPr lang="en-US" sz="2800" dirty="0" smtClean="0">
                <a:latin typeface="Arial" panose="020B0604020202020204" pitchFamily="34" charset="0"/>
                <a:cs typeface="Arial" panose="020B0604020202020204" pitchFamily="34" charset="0"/>
              </a:rPr>
              <a:t>The average number of TV sets in UK homes is not equal to 3  ( H</a:t>
            </a:r>
            <a:r>
              <a:rPr lang="en-US" sz="2800" baseline="-25000" dirty="0" smtClean="0">
                <a:latin typeface="Arial" panose="020B0604020202020204" pitchFamily="34" charset="0"/>
                <a:cs typeface="Arial" panose="020B0604020202020204" pitchFamily="34" charset="0"/>
              </a:rPr>
              <a:t>1</a:t>
            </a:r>
            <a:r>
              <a:rPr lang="en-US" sz="2800" dirty="0" smtClean="0">
                <a:latin typeface="Arial" panose="020B0604020202020204" pitchFamily="34" charset="0"/>
                <a:cs typeface="Arial" panose="020B0604020202020204" pitchFamily="34" charset="0"/>
              </a:rPr>
              <a:t>: </a:t>
            </a:r>
            <a:r>
              <a:rPr lang="el-GR" sz="2800" dirty="0" smtClean="0">
                <a:latin typeface="Arial" panose="020B0604020202020204" pitchFamily="34" charset="0"/>
                <a:cs typeface="Arial" panose="020B0604020202020204" pitchFamily="34" charset="0"/>
                <a:sym typeface="Symbol" pitchFamily="18" charset="2"/>
              </a:rPr>
              <a:t>μ</a:t>
            </a:r>
            <a:r>
              <a:rPr lang="en-US" sz="2800" dirty="0" smtClean="0">
                <a:latin typeface="Arial" panose="020B0604020202020204" pitchFamily="34" charset="0"/>
                <a:cs typeface="Arial" panose="020B0604020202020204" pitchFamily="34" charset="0"/>
                <a:sym typeface="Symbol" pitchFamily="18" charset="2"/>
              </a:rPr>
              <a:t> ≠ 3 </a:t>
            </a:r>
            <a:r>
              <a:rPr lang="en-US" sz="2800" dirty="0" smtClean="0">
                <a:latin typeface="Arial" panose="020B0604020202020204" pitchFamily="34" charset="0"/>
                <a:cs typeface="Arial" panose="020B0604020202020204" pitchFamily="34" charset="0"/>
              </a:rPr>
              <a:t>)</a:t>
            </a:r>
          </a:p>
          <a:p>
            <a:endParaRPr lang="en-US" sz="2800" dirty="0" smtClean="0">
              <a:latin typeface="Arial" panose="020B0604020202020204" pitchFamily="34" charset="0"/>
              <a:cs typeface="Arial" panose="020B0604020202020204" pitchFamily="34" charset="0"/>
            </a:endParaRPr>
          </a:p>
          <a:p>
            <a:r>
              <a:rPr lang="en-US" sz="2800" dirty="0" smtClean="0">
                <a:latin typeface="Arial" panose="020B0604020202020204" pitchFamily="34" charset="0"/>
                <a:cs typeface="Arial" panose="020B0604020202020204" pitchFamily="34" charset="0"/>
              </a:rPr>
              <a:t>So </a:t>
            </a:r>
            <a:r>
              <a:rPr lang="en-US" sz="2800" dirty="0">
                <a:latin typeface="Arial" panose="020B0604020202020204" pitchFamily="34" charset="0"/>
                <a:cs typeface="Arial" panose="020B0604020202020204" pitchFamily="34" charset="0"/>
              </a:rPr>
              <a:t>h</a:t>
            </a:r>
            <a:r>
              <a:rPr lang="en-US" sz="2800" dirty="0" smtClean="0">
                <a:latin typeface="Arial" panose="020B0604020202020204" pitchFamily="34" charset="0"/>
                <a:cs typeface="Arial" panose="020B0604020202020204" pitchFamily="34" charset="0"/>
              </a:rPr>
              <a:t>ere is the challenges the status quo</a:t>
            </a:r>
          </a:p>
          <a:p>
            <a:r>
              <a:rPr lang="en-US" sz="2800" dirty="0" smtClean="0">
                <a:latin typeface="Arial" panose="020B0604020202020204" pitchFamily="34" charset="0"/>
                <a:cs typeface="Arial" panose="020B0604020202020204" pitchFamily="34" charset="0"/>
              </a:rPr>
              <a:t>Never contains the “=” , “≤” or “</a:t>
            </a:r>
            <a:r>
              <a:rPr lang="en-US" sz="2800" b="1" dirty="0" smtClean="0">
                <a:latin typeface="Arial" panose="020B0604020202020204" pitchFamily="34" charset="0"/>
                <a:cs typeface="Arial" panose="020B0604020202020204" pitchFamily="34" charset="0"/>
                <a:sym typeface="Symbol" pitchFamily="18" charset="2"/>
              </a:rPr>
              <a:t></a:t>
            </a:r>
            <a:r>
              <a:rPr lang="en-US" sz="2800" dirty="0" smtClean="0">
                <a:latin typeface="Arial" panose="020B0604020202020204" pitchFamily="34" charset="0"/>
                <a:cs typeface="Arial" panose="020B0604020202020204" pitchFamily="34" charset="0"/>
                <a:sym typeface="Symbol" pitchFamily="18" charset="2"/>
              </a:rPr>
              <a:t>” </a:t>
            </a:r>
            <a:r>
              <a:rPr lang="en-US" sz="2800" dirty="0" smtClean="0">
                <a:latin typeface="Arial" panose="020B0604020202020204" pitchFamily="34" charset="0"/>
                <a:cs typeface="Arial" panose="020B0604020202020204" pitchFamily="34" charset="0"/>
              </a:rPr>
              <a:t>sign</a:t>
            </a:r>
          </a:p>
          <a:p>
            <a:r>
              <a:rPr lang="en-US" sz="2800" dirty="0" smtClean="0">
                <a:latin typeface="Arial" panose="020B0604020202020204" pitchFamily="34" charset="0"/>
                <a:cs typeface="Arial" panose="020B0604020202020204" pitchFamily="34" charset="0"/>
              </a:rPr>
              <a:t>May or may not be proven</a:t>
            </a:r>
          </a:p>
          <a:p>
            <a:r>
              <a:rPr lang="en-US" sz="2800" dirty="0" smtClean="0">
                <a:latin typeface="Arial" panose="020B0604020202020204" pitchFamily="34" charset="0"/>
                <a:cs typeface="Arial" panose="020B0604020202020204" pitchFamily="34" charset="0"/>
              </a:rPr>
              <a:t>It generally is </a:t>
            </a:r>
            <a:r>
              <a:rPr lang="en-US" sz="2800" u="sng" dirty="0" smtClean="0">
                <a:latin typeface="Arial" panose="020B0604020202020204" pitchFamily="34" charset="0"/>
                <a:cs typeface="Arial" panose="020B0604020202020204" pitchFamily="34" charset="0"/>
              </a:rPr>
              <a:t>the hypothesis that the researcher is trying to prove</a:t>
            </a:r>
          </a:p>
        </p:txBody>
      </p:sp>
    </p:spTree>
    <p:extLst>
      <p:ext uri="{BB962C8B-B14F-4D97-AF65-F5344CB8AC3E}">
        <p14:creationId xmlns:p14="http://schemas.microsoft.com/office/powerpoint/2010/main" val="3509548008"/>
      </p:ext>
    </p:extLst>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0" y="198120"/>
            <a:ext cx="8458200" cy="990600"/>
          </a:xfrm>
        </p:spPr>
        <p:txBody>
          <a:bodyPr/>
          <a:lstStyle/>
          <a:p>
            <a:r>
              <a:rPr lang="en-US" dirty="0" smtClean="0"/>
              <a:t>The Hypothesis Testing Process</a:t>
            </a:r>
          </a:p>
        </p:txBody>
      </p:sp>
      <p:sp>
        <p:nvSpPr>
          <p:cNvPr id="25602" name="Rectangle 3"/>
          <p:cNvSpPr>
            <a:spLocks noGrp="1" noChangeArrowheads="1"/>
          </p:cNvSpPr>
          <p:nvPr>
            <p:ph type="body" idx="4294967295"/>
          </p:nvPr>
        </p:nvSpPr>
        <p:spPr>
          <a:xfrm>
            <a:off x="304800" y="1182858"/>
            <a:ext cx="8382000" cy="5334000"/>
          </a:xfrm>
        </p:spPr>
        <p:txBody>
          <a:bodyPr>
            <a:noAutofit/>
          </a:bodyPr>
          <a:lstStyle/>
          <a:p>
            <a:r>
              <a:rPr lang="en-US" sz="2200" dirty="0" smtClean="0">
                <a:latin typeface="Arial" charset="0"/>
              </a:rPr>
              <a:t>Claim: The population mean age is 50.</a:t>
            </a:r>
          </a:p>
          <a:p>
            <a:pPr lvl="1"/>
            <a:r>
              <a:rPr lang="en-US" sz="2200" dirty="0" smtClean="0">
                <a:latin typeface="Arial" charset="0"/>
              </a:rPr>
              <a:t>H</a:t>
            </a:r>
            <a:r>
              <a:rPr lang="en-US" sz="2200" baseline="-25000" dirty="0" smtClean="0">
                <a:latin typeface="Arial" charset="0"/>
              </a:rPr>
              <a:t>0</a:t>
            </a:r>
            <a:r>
              <a:rPr lang="en-US" sz="2200" dirty="0" smtClean="0">
                <a:latin typeface="Arial" charset="0"/>
              </a:rPr>
              <a:t>: </a:t>
            </a:r>
            <a:r>
              <a:rPr lang="el-GR" sz="2200" dirty="0" smtClean="0">
                <a:latin typeface="Arial" charset="0"/>
                <a:cs typeface="Times New Roman" pitchFamily="18" charset="0"/>
              </a:rPr>
              <a:t>μ</a:t>
            </a:r>
            <a:r>
              <a:rPr lang="en-US" sz="2200" dirty="0" smtClean="0">
                <a:latin typeface="Arial" charset="0"/>
                <a:cs typeface="Times New Roman" pitchFamily="18" charset="0"/>
              </a:rPr>
              <a:t> = 50, 	H</a:t>
            </a:r>
            <a:r>
              <a:rPr lang="en-US" sz="2200" baseline="-25000" dirty="0" smtClean="0">
                <a:latin typeface="Arial" charset="0"/>
                <a:cs typeface="Times New Roman" pitchFamily="18" charset="0"/>
              </a:rPr>
              <a:t>1</a:t>
            </a:r>
            <a:r>
              <a:rPr lang="en-US" sz="2200" dirty="0" smtClean="0">
                <a:latin typeface="Arial" charset="0"/>
                <a:cs typeface="Times New Roman" pitchFamily="18" charset="0"/>
              </a:rPr>
              <a:t>: </a:t>
            </a:r>
            <a:r>
              <a:rPr lang="el-GR" sz="2200" dirty="0" smtClean="0">
                <a:latin typeface="Arial" charset="0"/>
                <a:cs typeface="Times New Roman" pitchFamily="18" charset="0"/>
              </a:rPr>
              <a:t>μ</a:t>
            </a:r>
            <a:r>
              <a:rPr lang="en-US" sz="2200" dirty="0" smtClean="0">
                <a:latin typeface="Arial" charset="0"/>
                <a:cs typeface="Times New Roman" pitchFamily="18" charset="0"/>
              </a:rPr>
              <a:t> ≠ 50</a:t>
            </a:r>
          </a:p>
          <a:p>
            <a:r>
              <a:rPr lang="en-US" sz="2200" dirty="0" smtClean="0">
                <a:latin typeface="Arial" charset="0"/>
                <a:cs typeface="Times New Roman" pitchFamily="18" charset="0"/>
              </a:rPr>
              <a:t>Sample the population and find (</a:t>
            </a:r>
            <a:r>
              <a:rPr lang="en-US" sz="2200" dirty="0" smtClean="0">
                <a:solidFill>
                  <a:srgbClr val="FFFF00"/>
                </a:solidFill>
                <a:latin typeface="Arial" charset="0"/>
                <a:cs typeface="Times New Roman" pitchFamily="18" charset="0"/>
              </a:rPr>
              <a:t>calculate</a:t>
            </a:r>
            <a:r>
              <a:rPr lang="en-US" sz="2200" dirty="0" smtClean="0">
                <a:latin typeface="Arial" charset="0"/>
                <a:cs typeface="Times New Roman" pitchFamily="18" charset="0"/>
              </a:rPr>
              <a:t>) the sample </a:t>
            </a:r>
            <a:r>
              <a:rPr lang="en-US" sz="2200" dirty="0" smtClean="0">
                <a:solidFill>
                  <a:srgbClr val="FFFF00"/>
                </a:solidFill>
                <a:latin typeface="Arial" charset="0"/>
                <a:cs typeface="Times New Roman" pitchFamily="18" charset="0"/>
              </a:rPr>
              <a:t>mean</a:t>
            </a:r>
            <a:r>
              <a:rPr lang="en-US" sz="2200" dirty="0" smtClean="0">
                <a:latin typeface="Arial" charset="0"/>
                <a:cs typeface="Times New Roman" pitchFamily="18" charset="0"/>
              </a:rPr>
              <a:t>.</a:t>
            </a:r>
          </a:p>
          <a:p>
            <a:r>
              <a:rPr lang="en-US" sz="2200" dirty="0" smtClean="0">
                <a:latin typeface="Arial" charset="0"/>
              </a:rPr>
              <a:t>Suppose the sample </a:t>
            </a:r>
            <a:r>
              <a:rPr lang="en-US" sz="2200" dirty="0" smtClean="0">
                <a:solidFill>
                  <a:srgbClr val="FFFF00"/>
                </a:solidFill>
                <a:latin typeface="Arial" charset="0"/>
              </a:rPr>
              <a:t>mean</a:t>
            </a:r>
            <a:r>
              <a:rPr lang="en-US" sz="2200" dirty="0" smtClean="0">
                <a:latin typeface="Arial" charset="0"/>
              </a:rPr>
              <a:t> age was X = </a:t>
            </a:r>
            <a:r>
              <a:rPr lang="en-US" sz="2200" dirty="0" smtClean="0">
                <a:solidFill>
                  <a:srgbClr val="FFFF00"/>
                </a:solidFill>
                <a:latin typeface="Arial" charset="0"/>
              </a:rPr>
              <a:t>20</a:t>
            </a:r>
            <a:r>
              <a:rPr lang="en-US" sz="2200" dirty="0" smtClean="0">
                <a:latin typeface="Arial" charset="0"/>
              </a:rPr>
              <a:t>.</a:t>
            </a:r>
          </a:p>
          <a:p>
            <a:r>
              <a:rPr lang="en-US" sz="2200" dirty="0" smtClean="0">
                <a:latin typeface="Arial" charset="0"/>
              </a:rPr>
              <a:t>This is significantly lower than the claimed mean population age of 50.</a:t>
            </a:r>
          </a:p>
          <a:p>
            <a:r>
              <a:rPr lang="en-US" altLang="ko-KR" sz="2200" dirty="0" smtClean="0">
                <a:latin typeface="Arial" charset="0"/>
                <a:ea typeface="Gulim"/>
                <a:cs typeface="Gulim"/>
              </a:rPr>
              <a:t>If the null hypothesis were true, the probability of getting such a different sample mean would be very small, so you reject the null hypothesis </a:t>
            </a:r>
            <a:r>
              <a:rPr lang="en-US" sz="2200" dirty="0" smtClean="0">
                <a:latin typeface="Arial" charset="0"/>
              </a:rPr>
              <a:t>.</a:t>
            </a:r>
          </a:p>
          <a:p>
            <a:r>
              <a:rPr lang="en-US" sz="2200" dirty="0" smtClean="0">
                <a:latin typeface="Arial" charset="0"/>
              </a:rPr>
              <a:t>In other words, getting a sample mean of 20 is so unlikely if the population mean was 50, you conclude that the population mean must not be 50</a:t>
            </a:r>
            <a:r>
              <a:rPr lang="en-US" sz="2200" dirty="0">
                <a:latin typeface="Arial" charset="0"/>
              </a:rPr>
              <a:t>. </a:t>
            </a:r>
            <a:r>
              <a:rPr lang="en-US" sz="2200" dirty="0" smtClean="0">
                <a:latin typeface="Arial" charset="0"/>
              </a:rPr>
              <a:t>  In this example, the researcher states -</a:t>
            </a:r>
            <a:r>
              <a:rPr lang="en-US" sz="2200" dirty="0" smtClean="0">
                <a:solidFill>
                  <a:srgbClr val="FFFF00"/>
                </a:solidFill>
                <a:latin typeface="Arial" charset="0"/>
              </a:rPr>
              <a:t>Reject</a:t>
            </a:r>
            <a:r>
              <a:rPr lang="en-US" sz="2200" dirty="0" smtClean="0">
                <a:latin typeface="Arial" charset="0"/>
              </a:rPr>
              <a:t> </a:t>
            </a:r>
            <a:r>
              <a:rPr lang="en-US" sz="2200" dirty="0">
                <a:latin typeface="Arial" charset="0"/>
              </a:rPr>
              <a:t>the null hypothesis</a:t>
            </a:r>
            <a:r>
              <a:rPr lang="en-US" sz="2200" dirty="0">
                <a:latin typeface="Arial" charset="0"/>
                <a:cs typeface="Arial" charset="0"/>
              </a:rPr>
              <a:t>. </a:t>
            </a:r>
            <a:endParaRPr lang="el-GR" sz="2200" dirty="0" smtClean="0">
              <a:latin typeface="Arial" charset="0"/>
              <a:cs typeface="Times New Roman" pitchFamily="18" charset="0"/>
            </a:endParaRPr>
          </a:p>
        </p:txBody>
      </p:sp>
    </p:spTree>
    <p:extLst>
      <p:ext uri="{BB962C8B-B14F-4D97-AF65-F5344CB8AC3E}">
        <p14:creationId xmlns:p14="http://schemas.microsoft.com/office/powerpoint/2010/main" val="3476687082"/>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idx="4294967295"/>
          </p:nvPr>
        </p:nvSpPr>
        <p:spPr>
          <a:xfrm>
            <a:off x="714375" y="438150"/>
            <a:ext cx="7383463" cy="990600"/>
          </a:xfrm>
        </p:spPr>
        <p:txBody>
          <a:bodyPr/>
          <a:lstStyle/>
          <a:p>
            <a:r>
              <a:rPr lang="en-US" smtClean="0"/>
              <a:t>The Hypothesis Testing Process</a:t>
            </a:r>
            <a:r>
              <a:rPr lang="en-US" sz="3200" smtClean="0"/>
              <a:t>, Cont.</a:t>
            </a:r>
          </a:p>
        </p:txBody>
      </p:sp>
      <p:sp>
        <p:nvSpPr>
          <p:cNvPr id="26626" name="Line 3"/>
          <p:cNvSpPr>
            <a:spLocks noChangeShapeType="1"/>
          </p:cNvSpPr>
          <p:nvPr/>
        </p:nvSpPr>
        <p:spPr bwMode="auto">
          <a:xfrm flipH="1" flipV="1">
            <a:off x="2209800" y="4724400"/>
            <a:ext cx="0" cy="304800"/>
          </a:xfrm>
          <a:prstGeom prst="line">
            <a:avLst/>
          </a:prstGeom>
          <a:noFill/>
          <a:ln w="50800">
            <a:solidFill>
              <a:schemeClr val="bg2"/>
            </a:solidFill>
            <a:round/>
            <a:headEnd type="none" w="sm" len="sm"/>
            <a:tailEnd type="stealth" w="med" len="med"/>
          </a:ln>
        </p:spPr>
        <p:txBody>
          <a:bodyPr wrap="none" anchor="ctr"/>
          <a:lstStyle/>
          <a:p>
            <a:endParaRPr lang="en-US"/>
          </a:p>
        </p:txBody>
      </p:sp>
      <p:sp>
        <p:nvSpPr>
          <p:cNvPr id="26627" name="Line 4"/>
          <p:cNvSpPr>
            <a:spLocks noChangeShapeType="1"/>
          </p:cNvSpPr>
          <p:nvPr/>
        </p:nvSpPr>
        <p:spPr bwMode="auto">
          <a:xfrm flipV="1">
            <a:off x="4870450" y="5029200"/>
            <a:ext cx="0" cy="533400"/>
          </a:xfrm>
          <a:prstGeom prst="line">
            <a:avLst/>
          </a:prstGeom>
          <a:noFill/>
          <a:ln w="50800">
            <a:solidFill>
              <a:schemeClr val="bg2"/>
            </a:solidFill>
            <a:round/>
            <a:headEnd type="none" w="sm" len="sm"/>
            <a:tailEnd type="stealth" w="med" len="med"/>
          </a:ln>
        </p:spPr>
        <p:txBody>
          <a:bodyPr wrap="none" anchor="ctr"/>
          <a:lstStyle/>
          <a:p>
            <a:endParaRPr lang="en-US"/>
          </a:p>
        </p:txBody>
      </p:sp>
      <p:sp>
        <p:nvSpPr>
          <p:cNvPr id="26628" name="Text Box 5"/>
          <p:cNvSpPr txBox="1">
            <a:spLocks noChangeArrowheads="1"/>
          </p:cNvSpPr>
          <p:nvPr/>
        </p:nvSpPr>
        <p:spPr bwMode="auto">
          <a:xfrm>
            <a:off x="5943600" y="2209800"/>
            <a:ext cx="2362200" cy="822325"/>
          </a:xfrm>
          <a:prstGeom prst="rect">
            <a:avLst/>
          </a:prstGeom>
          <a:noFill/>
          <a:ln w="9525">
            <a:noFill/>
            <a:miter lim="800000"/>
            <a:headEnd/>
            <a:tailEnd/>
          </a:ln>
        </p:spPr>
        <p:txBody>
          <a:bodyPr>
            <a:spAutoFit/>
          </a:bodyPr>
          <a:lstStyle/>
          <a:p>
            <a:pPr>
              <a:spcBef>
                <a:spcPct val="50000"/>
              </a:spcBef>
            </a:pPr>
            <a:r>
              <a:rPr lang="en-US" sz="2400">
                <a:latin typeface="Times New Roman" pitchFamily="18" charset="0"/>
              </a:rPr>
              <a:t>Sampling Distribution of X</a:t>
            </a:r>
          </a:p>
        </p:txBody>
      </p:sp>
      <p:sp>
        <p:nvSpPr>
          <p:cNvPr id="29704" name="Rectangle 6"/>
          <p:cNvSpPr>
            <a:spLocks noChangeArrowheads="1"/>
          </p:cNvSpPr>
          <p:nvPr/>
        </p:nvSpPr>
        <p:spPr bwMode="auto">
          <a:xfrm>
            <a:off x="4038600" y="4343400"/>
            <a:ext cx="1524000" cy="774700"/>
          </a:xfrm>
          <a:prstGeom prst="rect">
            <a:avLst/>
          </a:prstGeom>
          <a:solidFill>
            <a:schemeClr val="bg1">
              <a:lumMod val="50000"/>
              <a:alpha val="0"/>
            </a:schemeClr>
          </a:solidFill>
          <a:ln w="9525">
            <a:noFill/>
            <a:miter lim="800000"/>
            <a:headEnd/>
            <a:tailEnd/>
          </a:ln>
        </p:spPr>
        <p:txBody>
          <a:bodyPr lIns="90488" tIns="44450" rIns="90488" bIns="44450">
            <a:spAutoFit/>
          </a:bodyPr>
          <a:lstStyle/>
          <a:p>
            <a:pPr algn="ctr" eaLnBrk="0" hangingPunct="0">
              <a:defRPr/>
            </a:pPr>
            <a:r>
              <a:rPr lang="en-US" sz="2500" b="1" dirty="0"/>
              <a:t> </a:t>
            </a:r>
            <a:r>
              <a:rPr lang="el-GR" sz="2000" b="1" dirty="0">
                <a:latin typeface="Times New Roman" pitchFamily="18" charset="0"/>
                <a:cs typeface="Arial" pitchFamily="34" charset="0"/>
                <a:sym typeface="Symbol" pitchFamily="18" charset="2"/>
              </a:rPr>
              <a:t>μ</a:t>
            </a:r>
            <a:r>
              <a:rPr lang="en-US" sz="2000" b="1" dirty="0">
                <a:latin typeface="Times New Roman" pitchFamily="18" charset="0"/>
                <a:sym typeface="Symbol" pitchFamily="18" charset="2"/>
              </a:rPr>
              <a:t> </a:t>
            </a:r>
            <a:r>
              <a:rPr lang="en-US" sz="2000" b="1" dirty="0">
                <a:latin typeface="Times New Roman" pitchFamily="18" charset="0"/>
              </a:rPr>
              <a:t>= 50</a:t>
            </a:r>
          </a:p>
          <a:p>
            <a:pPr algn="ctr" eaLnBrk="0" hangingPunct="0">
              <a:defRPr/>
            </a:pPr>
            <a:r>
              <a:rPr lang="en-US" sz="2000" b="1" dirty="0">
                <a:latin typeface="Times New Roman" pitchFamily="18" charset="0"/>
              </a:rPr>
              <a:t>If</a:t>
            </a:r>
            <a:r>
              <a:rPr lang="en-US" sz="2000" b="1" i="1" dirty="0">
                <a:latin typeface="Times New Roman" pitchFamily="18" charset="0"/>
              </a:rPr>
              <a:t> </a:t>
            </a:r>
            <a:r>
              <a:rPr lang="en-US" sz="2000" b="1" dirty="0">
                <a:latin typeface="Times New Roman" pitchFamily="18" charset="0"/>
              </a:rPr>
              <a:t>H</a:t>
            </a:r>
            <a:r>
              <a:rPr lang="en-US" sz="2000" b="1" baseline="-25000" dirty="0">
                <a:latin typeface="Times New Roman" pitchFamily="18" charset="0"/>
              </a:rPr>
              <a:t>0</a:t>
            </a:r>
            <a:r>
              <a:rPr lang="en-US" sz="2000" b="1" dirty="0">
                <a:latin typeface="Times New Roman" pitchFamily="18" charset="0"/>
              </a:rPr>
              <a:t> is true</a:t>
            </a:r>
          </a:p>
        </p:txBody>
      </p:sp>
      <p:sp>
        <p:nvSpPr>
          <p:cNvPr id="29705" name="Rectangle 7"/>
          <p:cNvSpPr>
            <a:spLocks noChangeArrowheads="1"/>
          </p:cNvSpPr>
          <p:nvPr/>
        </p:nvSpPr>
        <p:spPr bwMode="auto">
          <a:xfrm>
            <a:off x="152400" y="4953000"/>
            <a:ext cx="2590800" cy="1003300"/>
          </a:xfrm>
          <a:prstGeom prst="rect">
            <a:avLst/>
          </a:prstGeom>
          <a:solidFill>
            <a:schemeClr val="bg1">
              <a:lumMod val="50000"/>
              <a:alpha val="0"/>
            </a:schemeClr>
          </a:solidFill>
          <a:ln w="9525">
            <a:noFill/>
            <a:miter lim="800000"/>
            <a:headEnd/>
            <a:tailEnd/>
          </a:ln>
        </p:spPr>
        <p:txBody>
          <a:bodyPr lIns="90488" tIns="44450" rIns="90488" bIns="44450">
            <a:spAutoFit/>
          </a:bodyPr>
          <a:lstStyle/>
          <a:p>
            <a:pPr eaLnBrk="0" hangingPunct="0">
              <a:spcBef>
                <a:spcPct val="50000"/>
              </a:spcBef>
              <a:defRPr/>
            </a:pPr>
            <a:r>
              <a:rPr lang="en-US" sz="2000" dirty="0">
                <a:latin typeface="Times New Roman" pitchFamily="18" charset="0"/>
              </a:rPr>
              <a:t>If it is unlikely that you would get a sample mean of this value ...</a:t>
            </a:r>
          </a:p>
        </p:txBody>
      </p:sp>
      <p:sp>
        <p:nvSpPr>
          <p:cNvPr id="29706" name="Rectangle 8"/>
          <p:cNvSpPr>
            <a:spLocks noChangeArrowheads="1"/>
          </p:cNvSpPr>
          <p:nvPr/>
        </p:nvSpPr>
        <p:spPr bwMode="auto">
          <a:xfrm>
            <a:off x="6705600" y="4800600"/>
            <a:ext cx="2286000" cy="1003300"/>
          </a:xfrm>
          <a:prstGeom prst="rect">
            <a:avLst/>
          </a:prstGeom>
          <a:solidFill>
            <a:schemeClr val="bg1">
              <a:lumMod val="50000"/>
              <a:alpha val="0"/>
            </a:schemeClr>
          </a:solidFill>
          <a:ln w="9525">
            <a:noFill/>
            <a:miter lim="800000"/>
            <a:headEnd/>
            <a:tailEnd/>
          </a:ln>
        </p:spPr>
        <p:txBody>
          <a:bodyPr lIns="90488" tIns="44450" rIns="90488" bIns="44450">
            <a:spAutoFit/>
          </a:bodyPr>
          <a:lstStyle/>
          <a:p>
            <a:pPr algn="ctr" eaLnBrk="0" hangingPunct="0">
              <a:spcBef>
                <a:spcPct val="50000"/>
              </a:spcBef>
              <a:defRPr/>
            </a:pPr>
            <a:r>
              <a:rPr lang="en-US" sz="2000" dirty="0">
                <a:latin typeface="Times New Roman" pitchFamily="18" charset="0"/>
              </a:rPr>
              <a:t>... then you reject the null hypothesis that </a:t>
            </a:r>
            <a:r>
              <a:rPr lang="el-GR" sz="2000" dirty="0">
                <a:latin typeface="Times New Roman" pitchFamily="18" charset="0"/>
                <a:cs typeface="Arial" pitchFamily="34" charset="0"/>
                <a:sym typeface="Symbol" pitchFamily="18" charset="2"/>
              </a:rPr>
              <a:t>μ</a:t>
            </a:r>
            <a:r>
              <a:rPr lang="en-US" sz="2000" dirty="0">
                <a:latin typeface="Times New Roman" pitchFamily="18" charset="0"/>
              </a:rPr>
              <a:t> = 50.</a:t>
            </a:r>
          </a:p>
        </p:txBody>
      </p:sp>
      <p:sp>
        <p:nvSpPr>
          <p:cNvPr id="26632" name="Freeform 9"/>
          <p:cNvSpPr>
            <a:spLocks/>
          </p:cNvSpPr>
          <p:nvPr/>
        </p:nvSpPr>
        <p:spPr bwMode="auto">
          <a:xfrm>
            <a:off x="4724400" y="2362200"/>
            <a:ext cx="2667000" cy="1763713"/>
          </a:xfrm>
          <a:custGeom>
            <a:avLst/>
            <a:gdLst>
              <a:gd name="T0" fmla="*/ 2147483647 w 2002"/>
              <a:gd name="T1" fmla="*/ 2147483647 h 1927"/>
              <a:gd name="T2" fmla="*/ 2147483647 w 2002"/>
              <a:gd name="T3" fmla="*/ 2147483647 h 1927"/>
              <a:gd name="T4" fmla="*/ 2147483647 w 2002"/>
              <a:gd name="T5" fmla="*/ 2147483647 h 1927"/>
              <a:gd name="T6" fmla="*/ 2147483647 w 2002"/>
              <a:gd name="T7" fmla="*/ 2147483647 h 1927"/>
              <a:gd name="T8" fmla="*/ 2147483647 w 2002"/>
              <a:gd name="T9" fmla="*/ 2147483647 h 1927"/>
              <a:gd name="T10" fmla="*/ 2147483647 w 2002"/>
              <a:gd name="T11" fmla="*/ 2147483647 h 1927"/>
              <a:gd name="T12" fmla="*/ 2147483647 w 2002"/>
              <a:gd name="T13" fmla="*/ 2147483647 h 1927"/>
              <a:gd name="T14" fmla="*/ 2147483647 w 2002"/>
              <a:gd name="T15" fmla="*/ 2147483647 h 1927"/>
              <a:gd name="T16" fmla="*/ 2147483647 w 2002"/>
              <a:gd name="T17" fmla="*/ 2147483647 h 1927"/>
              <a:gd name="T18" fmla="*/ 2147483647 w 2002"/>
              <a:gd name="T19" fmla="*/ 2147483647 h 1927"/>
              <a:gd name="T20" fmla="*/ 2147483647 w 2002"/>
              <a:gd name="T21" fmla="*/ 2147483647 h 1927"/>
              <a:gd name="T22" fmla="*/ 2147483647 w 2002"/>
              <a:gd name="T23" fmla="*/ 2147483647 h 1927"/>
              <a:gd name="T24" fmla="*/ 2147483647 w 2002"/>
              <a:gd name="T25" fmla="*/ 2147483647 h 1927"/>
              <a:gd name="T26" fmla="*/ 2147483647 w 2002"/>
              <a:gd name="T27" fmla="*/ 2147483647 h 1927"/>
              <a:gd name="T28" fmla="*/ 2147483647 w 2002"/>
              <a:gd name="T29" fmla="*/ 2147483647 h 1927"/>
              <a:gd name="T30" fmla="*/ 0 w 2002"/>
              <a:gd name="T31" fmla="*/ 0 h 19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02"/>
              <a:gd name="T49" fmla="*/ 0 h 1927"/>
              <a:gd name="T50" fmla="*/ 2002 w 2002"/>
              <a:gd name="T51" fmla="*/ 1927 h 19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02" h="1927">
                <a:moveTo>
                  <a:pt x="2001" y="1926"/>
                </a:moveTo>
                <a:lnTo>
                  <a:pt x="1790" y="1902"/>
                </a:lnTo>
                <a:lnTo>
                  <a:pt x="1686" y="1881"/>
                </a:lnTo>
                <a:lnTo>
                  <a:pt x="1579" y="1849"/>
                </a:lnTo>
                <a:lnTo>
                  <a:pt x="1475" y="1806"/>
                </a:lnTo>
                <a:lnTo>
                  <a:pt x="1369" y="1747"/>
                </a:lnTo>
                <a:lnTo>
                  <a:pt x="1265" y="1667"/>
                </a:lnTo>
                <a:lnTo>
                  <a:pt x="1054" y="1443"/>
                </a:lnTo>
                <a:lnTo>
                  <a:pt x="843" y="1128"/>
                </a:lnTo>
                <a:lnTo>
                  <a:pt x="632" y="752"/>
                </a:lnTo>
                <a:lnTo>
                  <a:pt x="528" y="560"/>
                </a:lnTo>
                <a:lnTo>
                  <a:pt x="422" y="379"/>
                </a:lnTo>
                <a:lnTo>
                  <a:pt x="318" y="224"/>
                </a:lnTo>
                <a:lnTo>
                  <a:pt x="211" y="104"/>
                </a:lnTo>
                <a:lnTo>
                  <a:pt x="107" y="27"/>
                </a:lnTo>
                <a:lnTo>
                  <a:pt x="0" y="0"/>
                </a:lnTo>
              </a:path>
            </a:pathLst>
          </a:custGeom>
          <a:noFill/>
          <a:ln w="50800" cap="rnd">
            <a:solidFill>
              <a:schemeClr val="tx1"/>
            </a:solidFill>
            <a:round/>
            <a:headEnd type="none" w="sm" len="sm"/>
            <a:tailEnd type="none" w="sm" len="sm"/>
          </a:ln>
        </p:spPr>
        <p:txBody>
          <a:bodyPr/>
          <a:lstStyle/>
          <a:p>
            <a:endParaRPr lang="en-US"/>
          </a:p>
        </p:txBody>
      </p:sp>
      <p:sp>
        <p:nvSpPr>
          <p:cNvPr id="26633" name="Freeform 10"/>
          <p:cNvSpPr>
            <a:spLocks/>
          </p:cNvSpPr>
          <p:nvPr/>
        </p:nvSpPr>
        <p:spPr bwMode="auto">
          <a:xfrm>
            <a:off x="1981200" y="2362200"/>
            <a:ext cx="2719388" cy="1763713"/>
          </a:xfrm>
          <a:custGeom>
            <a:avLst/>
            <a:gdLst>
              <a:gd name="T0" fmla="*/ 0 w 2001"/>
              <a:gd name="T1" fmla="*/ 2147483647 h 1927"/>
              <a:gd name="T2" fmla="*/ 2147483647 w 2001"/>
              <a:gd name="T3" fmla="*/ 2147483647 h 1927"/>
              <a:gd name="T4" fmla="*/ 2147483647 w 2001"/>
              <a:gd name="T5" fmla="*/ 2147483647 h 1927"/>
              <a:gd name="T6" fmla="*/ 2147483647 w 2001"/>
              <a:gd name="T7" fmla="*/ 2147483647 h 1927"/>
              <a:gd name="T8" fmla="*/ 2147483647 w 2001"/>
              <a:gd name="T9" fmla="*/ 2147483647 h 1927"/>
              <a:gd name="T10" fmla="*/ 2147483647 w 2001"/>
              <a:gd name="T11" fmla="*/ 2147483647 h 1927"/>
              <a:gd name="T12" fmla="*/ 2147483647 w 2001"/>
              <a:gd name="T13" fmla="*/ 2147483647 h 1927"/>
              <a:gd name="T14" fmla="*/ 2147483647 w 2001"/>
              <a:gd name="T15" fmla="*/ 2147483647 h 1927"/>
              <a:gd name="T16" fmla="*/ 2147483647 w 2001"/>
              <a:gd name="T17" fmla="*/ 2147483647 h 1927"/>
              <a:gd name="T18" fmla="*/ 2147483647 w 2001"/>
              <a:gd name="T19" fmla="*/ 2147483647 h 1927"/>
              <a:gd name="T20" fmla="*/ 2147483647 w 2001"/>
              <a:gd name="T21" fmla="*/ 2147483647 h 1927"/>
              <a:gd name="T22" fmla="*/ 2147483647 w 2001"/>
              <a:gd name="T23" fmla="*/ 2147483647 h 1927"/>
              <a:gd name="T24" fmla="*/ 2147483647 w 2001"/>
              <a:gd name="T25" fmla="*/ 2147483647 h 1927"/>
              <a:gd name="T26" fmla="*/ 2147483647 w 2001"/>
              <a:gd name="T27" fmla="*/ 2147483647 h 1927"/>
              <a:gd name="T28" fmla="*/ 2147483647 w 2001"/>
              <a:gd name="T29" fmla="*/ 2147483647 h 1927"/>
              <a:gd name="T30" fmla="*/ 2147483647 w 2001"/>
              <a:gd name="T31" fmla="*/ 0 h 19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01"/>
              <a:gd name="T49" fmla="*/ 0 h 1927"/>
              <a:gd name="T50" fmla="*/ 2001 w 2001"/>
              <a:gd name="T51" fmla="*/ 1927 h 19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01" h="1927">
                <a:moveTo>
                  <a:pt x="0" y="1926"/>
                </a:moveTo>
                <a:lnTo>
                  <a:pt x="211" y="1902"/>
                </a:lnTo>
                <a:lnTo>
                  <a:pt x="317" y="1881"/>
                </a:lnTo>
                <a:lnTo>
                  <a:pt x="421" y="1849"/>
                </a:lnTo>
                <a:lnTo>
                  <a:pt x="525" y="1806"/>
                </a:lnTo>
                <a:lnTo>
                  <a:pt x="632" y="1747"/>
                </a:lnTo>
                <a:lnTo>
                  <a:pt x="736" y="1667"/>
                </a:lnTo>
                <a:lnTo>
                  <a:pt x="950" y="1443"/>
                </a:lnTo>
                <a:lnTo>
                  <a:pt x="1158" y="1128"/>
                </a:lnTo>
                <a:lnTo>
                  <a:pt x="1368" y="752"/>
                </a:lnTo>
                <a:lnTo>
                  <a:pt x="1475" y="560"/>
                </a:lnTo>
                <a:lnTo>
                  <a:pt x="1579" y="379"/>
                </a:lnTo>
                <a:lnTo>
                  <a:pt x="1686" y="224"/>
                </a:lnTo>
                <a:lnTo>
                  <a:pt x="1790" y="104"/>
                </a:lnTo>
                <a:lnTo>
                  <a:pt x="1896" y="27"/>
                </a:lnTo>
                <a:lnTo>
                  <a:pt x="2000" y="0"/>
                </a:lnTo>
              </a:path>
            </a:pathLst>
          </a:custGeom>
          <a:noFill/>
          <a:ln w="50800" cap="rnd">
            <a:solidFill>
              <a:schemeClr val="tx1"/>
            </a:solidFill>
            <a:round/>
            <a:headEnd type="none" w="sm" len="sm"/>
            <a:tailEnd type="none" w="sm" len="sm"/>
          </a:ln>
        </p:spPr>
        <p:txBody>
          <a:bodyPr/>
          <a:lstStyle/>
          <a:p>
            <a:endParaRPr lang="en-US"/>
          </a:p>
        </p:txBody>
      </p:sp>
      <p:sp>
        <p:nvSpPr>
          <p:cNvPr id="26634" name="Freeform 11"/>
          <p:cNvSpPr>
            <a:spLocks/>
          </p:cNvSpPr>
          <p:nvPr/>
        </p:nvSpPr>
        <p:spPr bwMode="auto">
          <a:xfrm>
            <a:off x="1752600" y="4267200"/>
            <a:ext cx="5943600" cy="3175"/>
          </a:xfrm>
          <a:custGeom>
            <a:avLst/>
            <a:gdLst>
              <a:gd name="T0" fmla="*/ 2147483647 w 3744"/>
              <a:gd name="T1" fmla="*/ 2147483647 h 2"/>
              <a:gd name="T2" fmla="*/ 0 w 3744"/>
              <a:gd name="T3" fmla="*/ 0 h 2"/>
              <a:gd name="T4" fmla="*/ 2147483647 w 3744"/>
              <a:gd name="T5" fmla="*/ 0 h 2"/>
              <a:gd name="T6" fmla="*/ 0 60000 65536"/>
              <a:gd name="T7" fmla="*/ 0 60000 65536"/>
              <a:gd name="T8" fmla="*/ 0 60000 65536"/>
              <a:gd name="T9" fmla="*/ 0 w 3744"/>
              <a:gd name="T10" fmla="*/ 0 h 2"/>
              <a:gd name="T11" fmla="*/ 3744 w 3744"/>
              <a:gd name="T12" fmla="*/ 2 h 2"/>
            </a:gdLst>
            <a:ahLst/>
            <a:cxnLst>
              <a:cxn ang="T6">
                <a:pos x="T0" y="T1"/>
              </a:cxn>
              <a:cxn ang="T7">
                <a:pos x="T2" y="T3"/>
              </a:cxn>
              <a:cxn ang="T8">
                <a:pos x="T4" y="T5"/>
              </a:cxn>
            </a:cxnLst>
            <a:rect l="T9" t="T10" r="T11" b="T12"/>
            <a:pathLst>
              <a:path w="3744" h="2">
                <a:moveTo>
                  <a:pt x="6" y="2"/>
                </a:moveTo>
                <a:lnTo>
                  <a:pt x="0" y="0"/>
                </a:lnTo>
                <a:lnTo>
                  <a:pt x="3744" y="0"/>
                </a:lnTo>
              </a:path>
            </a:pathLst>
          </a:custGeom>
          <a:noFill/>
          <a:ln w="50800" cap="rnd">
            <a:solidFill>
              <a:schemeClr val="tx1"/>
            </a:solidFill>
            <a:round/>
            <a:headEnd type="none" w="sm" len="sm"/>
            <a:tailEnd type="none" w="sm" len="sm"/>
          </a:ln>
        </p:spPr>
        <p:txBody>
          <a:bodyPr/>
          <a:lstStyle/>
          <a:p>
            <a:endParaRPr lang="en-US"/>
          </a:p>
        </p:txBody>
      </p:sp>
      <p:sp>
        <p:nvSpPr>
          <p:cNvPr id="26635" name="Rectangle 12"/>
          <p:cNvSpPr>
            <a:spLocks noChangeArrowheads="1"/>
          </p:cNvSpPr>
          <p:nvPr/>
        </p:nvSpPr>
        <p:spPr bwMode="auto">
          <a:xfrm>
            <a:off x="1981200" y="4343400"/>
            <a:ext cx="533400" cy="366713"/>
          </a:xfrm>
          <a:prstGeom prst="rect">
            <a:avLst/>
          </a:prstGeom>
          <a:noFill/>
          <a:ln w="9525">
            <a:noFill/>
            <a:miter lim="800000"/>
            <a:headEnd/>
            <a:tailEnd/>
          </a:ln>
        </p:spPr>
        <p:txBody>
          <a:bodyPr lIns="90488" tIns="44450" rIns="90488" bIns="44450">
            <a:spAutoFit/>
          </a:bodyPr>
          <a:lstStyle/>
          <a:p>
            <a:pPr eaLnBrk="0" hangingPunct="0">
              <a:spcBef>
                <a:spcPct val="50000"/>
              </a:spcBef>
            </a:pPr>
            <a:r>
              <a:rPr lang="en-US" b="1"/>
              <a:t>20</a:t>
            </a:r>
          </a:p>
        </p:txBody>
      </p:sp>
      <p:sp>
        <p:nvSpPr>
          <p:cNvPr id="29711" name="Rectangle 13"/>
          <p:cNvSpPr>
            <a:spLocks noChangeArrowheads="1"/>
          </p:cNvSpPr>
          <p:nvPr/>
        </p:nvSpPr>
        <p:spPr bwMode="auto">
          <a:xfrm>
            <a:off x="3124200" y="5562600"/>
            <a:ext cx="3352800" cy="698500"/>
          </a:xfrm>
          <a:prstGeom prst="rect">
            <a:avLst/>
          </a:prstGeom>
          <a:solidFill>
            <a:schemeClr val="bg1">
              <a:lumMod val="50000"/>
              <a:alpha val="0"/>
            </a:schemeClr>
          </a:solidFill>
          <a:ln w="9525">
            <a:noFill/>
            <a:miter lim="800000"/>
            <a:headEnd/>
            <a:tailEnd/>
          </a:ln>
        </p:spPr>
        <p:txBody>
          <a:bodyPr lIns="90488" tIns="44450" rIns="90488" bIns="44450">
            <a:spAutoFit/>
          </a:bodyPr>
          <a:lstStyle/>
          <a:p>
            <a:pPr eaLnBrk="0" hangingPunct="0">
              <a:spcBef>
                <a:spcPct val="50000"/>
              </a:spcBef>
              <a:defRPr/>
            </a:pPr>
            <a:r>
              <a:rPr lang="en-US" sz="2000">
                <a:latin typeface="Times New Roman" pitchFamily="18" charset="0"/>
              </a:rPr>
              <a:t>... When in fact this were</a:t>
            </a:r>
            <a:br>
              <a:rPr lang="en-US" sz="2000">
                <a:latin typeface="Times New Roman" pitchFamily="18" charset="0"/>
              </a:rPr>
            </a:br>
            <a:r>
              <a:rPr lang="en-US" sz="2000">
                <a:latin typeface="Times New Roman" pitchFamily="18" charset="0"/>
              </a:rPr>
              <a:t> the population mean…</a:t>
            </a:r>
          </a:p>
        </p:txBody>
      </p:sp>
      <p:sp>
        <p:nvSpPr>
          <p:cNvPr id="26637" name="Line 14"/>
          <p:cNvSpPr>
            <a:spLocks noChangeShapeType="1"/>
          </p:cNvSpPr>
          <p:nvPr/>
        </p:nvSpPr>
        <p:spPr bwMode="auto">
          <a:xfrm>
            <a:off x="5126038" y="1524000"/>
            <a:ext cx="0" cy="0"/>
          </a:xfrm>
          <a:prstGeom prst="line">
            <a:avLst/>
          </a:prstGeom>
          <a:noFill/>
          <a:ln w="9525">
            <a:solidFill>
              <a:schemeClr val="tx1"/>
            </a:solidFill>
            <a:miter lim="800000"/>
            <a:headEnd/>
            <a:tailEnd/>
          </a:ln>
        </p:spPr>
        <p:txBody>
          <a:bodyPr wrap="none"/>
          <a:lstStyle/>
          <a:p>
            <a:endParaRPr lang="en-US"/>
          </a:p>
        </p:txBody>
      </p:sp>
      <p:sp>
        <p:nvSpPr>
          <p:cNvPr id="26638" name="Line 15"/>
          <p:cNvSpPr>
            <a:spLocks noChangeShapeType="1"/>
          </p:cNvSpPr>
          <p:nvPr/>
        </p:nvSpPr>
        <p:spPr bwMode="auto">
          <a:xfrm>
            <a:off x="4724400" y="2362200"/>
            <a:ext cx="0" cy="1905000"/>
          </a:xfrm>
          <a:prstGeom prst="line">
            <a:avLst/>
          </a:prstGeom>
          <a:noFill/>
          <a:ln w="9525">
            <a:solidFill>
              <a:schemeClr val="tx1"/>
            </a:solidFill>
            <a:miter lim="800000"/>
            <a:headEnd/>
            <a:tailEnd/>
          </a:ln>
        </p:spPr>
        <p:txBody>
          <a:bodyPr wrap="none"/>
          <a:lstStyle/>
          <a:p>
            <a:endParaRPr lang="en-US"/>
          </a:p>
        </p:txBody>
      </p:sp>
      <p:sp>
        <p:nvSpPr>
          <p:cNvPr id="26639" name="Line 16"/>
          <p:cNvSpPr>
            <a:spLocks noChangeShapeType="1"/>
          </p:cNvSpPr>
          <p:nvPr/>
        </p:nvSpPr>
        <p:spPr bwMode="auto">
          <a:xfrm flipV="1">
            <a:off x="7924800" y="2667000"/>
            <a:ext cx="228600" cy="0"/>
          </a:xfrm>
          <a:prstGeom prst="line">
            <a:avLst/>
          </a:prstGeom>
          <a:noFill/>
          <a:ln w="19050">
            <a:solidFill>
              <a:schemeClr val="tx1"/>
            </a:solidFill>
            <a:miter lim="800000"/>
            <a:headEnd/>
            <a:tailEnd/>
          </a:ln>
        </p:spPr>
        <p:txBody>
          <a:bodyPr wrap="none"/>
          <a:lstStyle/>
          <a:p>
            <a:endParaRPr lang="en-US"/>
          </a:p>
        </p:txBody>
      </p:sp>
      <p:sp>
        <p:nvSpPr>
          <p:cNvPr id="26640" name="Rectangle 17"/>
          <p:cNvSpPr>
            <a:spLocks noChangeArrowheads="1"/>
          </p:cNvSpPr>
          <p:nvPr/>
        </p:nvSpPr>
        <p:spPr bwMode="auto">
          <a:xfrm>
            <a:off x="7696200" y="4178300"/>
            <a:ext cx="533400" cy="393700"/>
          </a:xfrm>
          <a:prstGeom prst="rect">
            <a:avLst/>
          </a:prstGeom>
          <a:noFill/>
          <a:ln w="9525">
            <a:noFill/>
            <a:miter lim="800000"/>
            <a:headEnd/>
            <a:tailEnd/>
          </a:ln>
        </p:spPr>
        <p:txBody>
          <a:bodyPr lIns="90488" tIns="44450" rIns="90488" bIns="44450">
            <a:spAutoFit/>
          </a:bodyPr>
          <a:lstStyle/>
          <a:p>
            <a:pPr eaLnBrk="0" hangingPunct="0">
              <a:spcBef>
                <a:spcPct val="50000"/>
              </a:spcBef>
            </a:pPr>
            <a:r>
              <a:rPr lang="en-US" sz="2000" b="1"/>
              <a:t>X</a:t>
            </a:r>
          </a:p>
        </p:txBody>
      </p:sp>
      <p:sp>
        <p:nvSpPr>
          <p:cNvPr id="26641" name="Freeform 18"/>
          <p:cNvSpPr>
            <a:spLocks/>
          </p:cNvSpPr>
          <p:nvPr/>
        </p:nvSpPr>
        <p:spPr bwMode="auto">
          <a:xfrm>
            <a:off x="7800975" y="4248150"/>
            <a:ext cx="138113" cy="1588"/>
          </a:xfrm>
          <a:custGeom>
            <a:avLst/>
            <a:gdLst>
              <a:gd name="T0" fmla="*/ 0 w 87"/>
              <a:gd name="T1" fmla="*/ 0 h 1"/>
              <a:gd name="T2" fmla="*/ 2147483647 w 87"/>
              <a:gd name="T3" fmla="*/ 0 h 1"/>
              <a:gd name="T4" fmla="*/ 0 60000 65536"/>
              <a:gd name="T5" fmla="*/ 0 60000 65536"/>
              <a:gd name="T6" fmla="*/ 0 w 87"/>
              <a:gd name="T7" fmla="*/ 0 h 1"/>
              <a:gd name="T8" fmla="*/ 87 w 87"/>
              <a:gd name="T9" fmla="*/ 1 h 1"/>
            </a:gdLst>
            <a:ahLst/>
            <a:cxnLst>
              <a:cxn ang="T4">
                <a:pos x="T0" y="T1"/>
              </a:cxn>
              <a:cxn ang="T5">
                <a:pos x="T2" y="T3"/>
              </a:cxn>
            </a:cxnLst>
            <a:rect l="T6" t="T7" r="T8" b="T9"/>
            <a:pathLst>
              <a:path w="87" h="1">
                <a:moveTo>
                  <a:pt x="0" y="0"/>
                </a:moveTo>
                <a:lnTo>
                  <a:pt x="87" y="0"/>
                </a:lnTo>
              </a:path>
            </a:pathLst>
          </a:custGeom>
          <a:noFill/>
          <a:ln w="19050">
            <a:solidFill>
              <a:schemeClr val="tx1"/>
            </a:solidFill>
            <a:miter lim="800000"/>
            <a:headEnd/>
            <a:tailEnd/>
          </a:ln>
        </p:spPr>
        <p:txBody>
          <a:bodyPr wrap="none"/>
          <a:lstStyle/>
          <a:p>
            <a:endParaRPr lang="en-US"/>
          </a:p>
        </p:txBody>
      </p:sp>
    </p:spTree>
    <p:extLst>
      <p:ext uri="{BB962C8B-B14F-4D97-AF65-F5344CB8AC3E}">
        <p14:creationId xmlns:p14="http://schemas.microsoft.com/office/powerpoint/2010/main" val="1227507783"/>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571500" y="228600"/>
            <a:ext cx="7383463" cy="990600"/>
          </a:xfrm>
        </p:spPr>
        <p:txBody>
          <a:bodyPr/>
          <a:lstStyle/>
          <a:p>
            <a:r>
              <a:rPr lang="en-US" smtClean="0"/>
              <a:t>The Test Statistic and </a:t>
            </a:r>
            <a:br>
              <a:rPr lang="en-US" smtClean="0"/>
            </a:br>
            <a:r>
              <a:rPr lang="en-US" smtClean="0"/>
              <a:t>Critical Values</a:t>
            </a:r>
          </a:p>
        </p:txBody>
      </p:sp>
      <p:sp>
        <p:nvSpPr>
          <p:cNvPr id="27650" name="Rectangle 3"/>
          <p:cNvSpPr>
            <a:spLocks noGrp="1" noChangeArrowheads="1"/>
          </p:cNvSpPr>
          <p:nvPr>
            <p:ph type="body" idx="4294967295"/>
          </p:nvPr>
        </p:nvSpPr>
        <p:spPr>
          <a:xfrm>
            <a:off x="357188" y="1828800"/>
            <a:ext cx="8534400" cy="4532313"/>
          </a:xfrm>
        </p:spPr>
        <p:txBody>
          <a:bodyPr/>
          <a:lstStyle/>
          <a:p>
            <a:pPr>
              <a:lnSpc>
                <a:spcPct val="90000"/>
              </a:lnSpc>
            </a:pPr>
            <a:r>
              <a:rPr lang="en-US" sz="2400" smtClean="0">
                <a:latin typeface="Arial" charset="0"/>
              </a:rPr>
              <a:t>If the sample mean is close to the assumed population mean, the null hypothesis is not rejected.</a:t>
            </a:r>
          </a:p>
          <a:p>
            <a:pPr>
              <a:lnSpc>
                <a:spcPct val="90000"/>
              </a:lnSpc>
            </a:pPr>
            <a:endParaRPr lang="en-US" sz="2400" smtClean="0">
              <a:latin typeface="Arial" charset="0"/>
            </a:endParaRPr>
          </a:p>
          <a:p>
            <a:pPr>
              <a:lnSpc>
                <a:spcPct val="90000"/>
              </a:lnSpc>
            </a:pPr>
            <a:r>
              <a:rPr lang="en-US" sz="2400" smtClean="0">
                <a:latin typeface="Arial" charset="0"/>
              </a:rPr>
              <a:t>If the sample mean is far from the assumed population mean, the null hypothesis is  rejected.</a:t>
            </a:r>
          </a:p>
          <a:p>
            <a:pPr>
              <a:lnSpc>
                <a:spcPct val="90000"/>
              </a:lnSpc>
            </a:pPr>
            <a:endParaRPr lang="en-US" sz="2400" smtClean="0">
              <a:latin typeface="Arial" charset="0"/>
            </a:endParaRPr>
          </a:p>
          <a:p>
            <a:pPr>
              <a:lnSpc>
                <a:spcPct val="90000"/>
              </a:lnSpc>
            </a:pPr>
            <a:r>
              <a:rPr lang="en-US" sz="2400" smtClean="0">
                <a:latin typeface="Arial" charset="0"/>
              </a:rPr>
              <a:t>How far is “far enough” to reject H</a:t>
            </a:r>
            <a:r>
              <a:rPr lang="en-US" sz="2400" baseline="-25000" smtClean="0">
                <a:latin typeface="Arial" charset="0"/>
              </a:rPr>
              <a:t>0</a:t>
            </a:r>
            <a:r>
              <a:rPr lang="en-US" sz="2400" smtClean="0">
                <a:latin typeface="Arial" charset="0"/>
              </a:rPr>
              <a:t>?</a:t>
            </a:r>
          </a:p>
          <a:p>
            <a:pPr>
              <a:lnSpc>
                <a:spcPct val="90000"/>
              </a:lnSpc>
            </a:pPr>
            <a:endParaRPr lang="en-US" sz="2400" smtClean="0">
              <a:latin typeface="Arial" charset="0"/>
            </a:endParaRPr>
          </a:p>
          <a:p>
            <a:pPr>
              <a:lnSpc>
                <a:spcPct val="90000"/>
              </a:lnSpc>
            </a:pPr>
            <a:r>
              <a:rPr lang="en-US" sz="2400" smtClean="0">
                <a:latin typeface="Arial" charset="0"/>
              </a:rPr>
              <a:t>The critical value of a test statistic creates a “line in the sand” for decision making -- it answers the question of how far is far enough.</a:t>
            </a:r>
          </a:p>
        </p:txBody>
      </p:sp>
    </p:spTree>
    <p:extLst>
      <p:ext uri="{BB962C8B-B14F-4D97-AF65-F5344CB8AC3E}">
        <p14:creationId xmlns:p14="http://schemas.microsoft.com/office/powerpoint/2010/main" val="346271501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idx="4294967295"/>
          </p:nvPr>
        </p:nvSpPr>
        <p:spPr>
          <a:xfrm>
            <a:off x="183233" y="142461"/>
            <a:ext cx="7010400" cy="693686"/>
          </a:xfrm>
        </p:spPr>
        <p:txBody>
          <a:bodyPr/>
          <a:lstStyle/>
          <a:p>
            <a:r>
              <a:rPr lang="en-US" dirty="0" smtClean="0"/>
              <a:t>The Confidence Interval</a:t>
            </a:r>
            <a:endParaRPr lang="en-US" sz="3200" dirty="0" smtClean="0"/>
          </a:p>
        </p:txBody>
      </p:sp>
      <p:sp>
        <p:nvSpPr>
          <p:cNvPr id="28674" name="Freeform 3"/>
          <p:cNvSpPr>
            <a:spLocks/>
          </p:cNvSpPr>
          <p:nvPr/>
        </p:nvSpPr>
        <p:spPr bwMode="auto">
          <a:xfrm>
            <a:off x="5476265" y="3411052"/>
            <a:ext cx="1179512" cy="425450"/>
          </a:xfrm>
          <a:custGeom>
            <a:avLst/>
            <a:gdLst>
              <a:gd name="T0" fmla="*/ 2147483647 w 480"/>
              <a:gd name="T1" fmla="*/ 2147483647 h 192"/>
              <a:gd name="T2" fmla="*/ 2147483647 w 480"/>
              <a:gd name="T3" fmla="*/ 2147483647 h 192"/>
              <a:gd name="T4" fmla="*/ 2147483647 w 480"/>
              <a:gd name="T5" fmla="*/ 2147483647 h 192"/>
              <a:gd name="T6" fmla="*/ 2147483647 w 480"/>
              <a:gd name="T7" fmla="*/ 2147483647 h 192"/>
              <a:gd name="T8" fmla="*/ 2147483647 w 480"/>
              <a:gd name="T9" fmla="*/ 2147483647 h 192"/>
              <a:gd name="T10" fmla="*/ 0 w 480"/>
              <a:gd name="T11" fmla="*/ 0 h 192"/>
              <a:gd name="T12" fmla="*/ 2147483647 w 480"/>
              <a:gd name="T13" fmla="*/ 2147483647 h 192"/>
              <a:gd name="T14" fmla="*/ 2147483647 w 480"/>
              <a:gd name="T15" fmla="*/ 2147483647 h 192"/>
              <a:gd name="T16" fmla="*/ 2147483647 w 480"/>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0"/>
              <a:gd name="T28" fmla="*/ 0 h 192"/>
              <a:gd name="T29" fmla="*/ 480 w 480"/>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0" h="192">
                <a:moveTo>
                  <a:pt x="480" y="180"/>
                </a:moveTo>
                <a:lnTo>
                  <a:pt x="432" y="138"/>
                </a:lnTo>
                <a:lnTo>
                  <a:pt x="233" y="105"/>
                </a:lnTo>
                <a:lnTo>
                  <a:pt x="134" y="72"/>
                </a:lnTo>
                <a:lnTo>
                  <a:pt x="22" y="3"/>
                </a:lnTo>
                <a:lnTo>
                  <a:pt x="0" y="0"/>
                </a:lnTo>
                <a:lnTo>
                  <a:pt x="12" y="192"/>
                </a:lnTo>
                <a:lnTo>
                  <a:pt x="480" y="185"/>
                </a:lnTo>
                <a:lnTo>
                  <a:pt x="480" y="180"/>
                </a:lnTo>
              </a:path>
            </a:pathLst>
          </a:custGeom>
          <a:solidFill>
            <a:srgbClr val="C3DBFF"/>
          </a:solidFill>
          <a:ln w="9525">
            <a:noFill/>
            <a:round/>
            <a:headEnd/>
            <a:tailEnd/>
          </a:ln>
        </p:spPr>
        <p:txBody>
          <a:bodyPr/>
          <a:lstStyle/>
          <a:p>
            <a:endParaRPr lang="en-US"/>
          </a:p>
        </p:txBody>
      </p:sp>
      <p:sp>
        <p:nvSpPr>
          <p:cNvPr id="28675" name="Freeform 4"/>
          <p:cNvSpPr>
            <a:spLocks/>
          </p:cNvSpPr>
          <p:nvPr/>
        </p:nvSpPr>
        <p:spPr bwMode="auto">
          <a:xfrm>
            <a:off x="1939315" y="3396764"/>
            <a:ext cx="1163637" cy="423863"/>
          </a:xfrm>
          <a:custGeom>
            <a:avLst/>
            <a:gdLst>
              <a:gd name="T0" fmla="*/ 0 w 474"/>
              <a:gd name="T1" fmla="*/ 2147483647 h 191"/>
              <a:gd name="T2" fmla="*/ 2147483647 w 474"/>
              <a:gd name="T3" fmla="*/ 2147483647 h 191"/>
              <a:gd name="T4" fmla="*/ 2147483647 w 474"/>
              <a:gd name="T5" fmla="*/ 2147483647 h 191"/>
              <a:gd name="T6" fmla="*/ 2147483647 w 474"/>
              <a:gd name="T7" fmla="*/ 2147483647 h 191"/>
              <a:gd name="T8" fmla="*/ 2147483647 w 474"/>
              <a:gd name="T9" fmla="*/ 2147483647 h 191"/>
              <a:gd name="T10" fmla="*/ 2147483647 w 474"/>
              <a:gd name="T11" fmla="*/ 0 h 191"/>
              <a:gd name="T12" fmla="*/ 2147483647 w 474"/>
              <a:gd name="T13" fmla="*/ 2147483647 h 191"/>
              <a:gd name="T14" fmla="*/ 0 w 474"/>
              <a:gd name="T15" fmla="*/ 2147483647 h 191"/>
              <a:gd name="T16" fmla="*/ 0 w 474"/>
              <a:gd name="T17" fmla="*/ 2147483647 h 1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74"/>
              <a:gd name="T28" fmla="*/ 0 h 191"/>
              <a:gd name="T29" fmla="*/ 474 w 474"/>
              <a:gd name="T30" fmla="*/ 191 h 19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74" h="191">
                <a:moveTo>
                  <a:pt x="0" y="186"/>
                </a:moveTo>
                <a:lnTo>
                  <a:pt x="48" y="144"/>
                </a:lnTo>
                <a:lnTo>
                  <a:pt x="246" y="111"/>
                </a:lnTo>
                <a:lnTo>
                  <a:pt x="345" y="78"/>
                </a:lnTo>
                <a:lnTo>
                  <a:pt x="456" y="9"/>
                </a:lnTo>
                <a:lnTo>
                  <a:pt x="474" y="0"/>
                </a:lnTo>
                <a:lnTo>
                  <a:pt x="468" y="186"/>
                </a:lnTo>
                <a:lnTo>
                  <a:pt x="0" y="191"/>
                </a:lnTo>
                <a:lnTo>
                  <a:pt x="0" y="186"/>
                </a:lnTo>
              </a:path>
            </a:pathLst>
          </a:custGeom>
          <a:solidFill>
            <a:srgbClr val="C3DBFF"/>
          </a:solidFill>
          <a:ln w="9525">
            <a:noFill/>
            <a:round/>
            <a:headEnd/>
            <a:tailEnd/>
          </a:ln>
        </p:spPr>
        <p:txBody>
          <a:bodyPr/>
          <a:lstStyle/>
          <a:p>
            <a:endParaRPr lang="en-US"/>
          </a:p>
        </p:txBody>
      </p:sp>
      <p:sp>
        <p:nvSpPr>
          <p:cNvPr id="31751" name="Freeform 5"/>
          <p:cNvSpPr>
            <a:spLocks/>
          </p:cNvSpPr>
          <p:nvPr/>
        </p:nvSpPr>
        <p:spPr bwMode="auto">
          <a:xfrm>
            <a:off x="2056790" y="2437914"/>
            <a:ext cx="2239962" cy="1277938"/>
          </a:xfrm>
          <a:custGeom>
            <a:avLst/>
            <a:gdLst>
              <a:gd name="T0" fmla="*/ 0 w 600"/>
              <a:gd name="T1" fmla="*/ 2147483647 h 576"/>
              <a:gd name="T2" fmla="*/ 878050047 w 600"/>
              <a:gd name="T3" fmla="*/ 2147483647 h 576"/>
              <a:gd name="T4" fmla="*/ 1324045199 w 600"/>
              <a:gd name="T5" fmla="*/ 2147483647 h 576"/>
              <a:gd name="T6" fmla="*/ 1770036385 w 600"/>
              <a:gd name="T7" fmla="*/ 2147483647 h 576"/>
              <a:gd name="T8" fmla="*/ 2147483647 w 600"/>
              <a:gd name="T9" fmla="*/ 2147483647 h 576"/>
              <a:gd name="T10" fmla="*/ 2147483647 w 600"/>
              <a:gd name="T11" fmla="*/ 2147483647 h 576"/>
              <a:gd name="T12" fmla="*/ 2147483647 w 600"/>
              <a:gd name="T13" fmla="*/ 2147483647 h 576"/>
              <a:gd name="T14" fmla="*/ 2147483647 w 600"/>
              <a:gd name="T15" fmla="*/ 2126464080 h 576"/>
              <a:gd name="T16" fmla="*/ 2147483647 w 600"/>
              <a:gd name="T17" fmla="*/ 1663761975 h 576"/>
              <a:gd name="T18" fmla="*/ 2147483647 w 600"/>
              <a:gd name="T19" fmla="*/ 1102611816 h 576"/>
              <a:gd name="T20" fmla="*/ 2147483647 w 600"/>
              <a:gd name="T21" fmla="*/ 822035766 h 576"/>
              <a:gd name="T22" fmla="*/ 2147483647 w 600"/>
              <a:gd name="T23" fmla="*/ 561150020 h 576"/>
              <a:gd name="T24" fmla="*/ 2147483647 w 600"/>
              <a:gd name="T25" fmla="*/ 329798967 h 576"/>
              <a:gd name="T26" fmla="*/ 2147483647 w 600"/>
              <a:gd name="T27" fmla="*/ 152593789 h 576"/>
              <a:gd name="T28" fmla="*/ 2147483647 w 600"/>
              <a:gd name="T29" fmla="*/ 39378684 h 576"/>
              <a:gd name="T30" fmla="*/ 2147483647 w 600"/>
              <a:gd name="T31" fmla="*/ 0 h 5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00"/>
              <a:gd name="T49" fmla="*/ 0 h 576"/>
              <a:gd name="T50" fmla="*/ 600 w 600"/>
              <a:gd name="T51" fmla="*/ 576 h 5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00" h="576">
                <a:moveTo>
                  <a:pt x="0" y="575"/>
                </a:moveTo>
                <a:lnTo>
                  <a:pt x="63" y="570"/>
                </a:lnTo>
                <a:lnTo>
                  <a:pt x="95" y="562"/>
                </a:lnTo>
                <a:lnTo>
                  <a:pt x="127" y="553"/>
                </a:lnTo>
                <a:lnTo>
                  <a:pt x="158" y="540"/>
                </a:lnTo>
                <a:lnTo>
                  <a:pt x="190" y="521"/>
                </a:lnTo>
                <a:lnTo>
                  <a:pt x="222" y="498"/>
                </a:lnTo>
                <a:lnTo>
                  <a:pt x="284" y="432"/>
                </a:lnTo>
                <a:lnTo>
                  <a:pt x="347" y="338"/>
                </a:lnTo>
                <a:lnTo>
                  <a:pt x="410" y="224"/>
                </a:lnTo>
                <a:lnTo>
                  <a:pt x="441" y="167"/>
                </a:lnTo>
                <a:lnTo>
                  <a:pt x="473" y="114"/>
                </a:lnTo>
                <a:lnTo>
                  <a:pt x="505" y="67"/>
                </a:lnTo>
                <a:lnTo>
                  <a:pt x="535" y="31"/>
                </a:lnTo>
                <a:lnTo>
                  <a:pt x="567" y="8"/>
                </a:lnTo>
                <a:lnTo>
                  <a:pt x="599" y="0"/>
                </a:lnTo>
              </a:path>
            </a:pathLst>
          </a:custGeom>
          <a:ln>
            <a:solidFill>
              <a:srgbClr val="FF0000"/>
            </a:solidFill>
            <a:headEnd type="none" w="sm" len="sm"/>
            <a:tailEnd type="none" w="sm" len="sm"/>
          </a:ln>
        </p:spPr>
        <p:style>
          <a:lnRef idx="3">
            <a:schemeClr val="accent1"/>
          </a:lnRef>
          <a:fillRef idx="0">
            <a:schemeClr val="accent1"/>
          </a:fillRef>
          <a:effectRef idx="2">
            <a:schemeClr val="accent1"/>
          </a:effectRef>
          <a:fontRef idx="minor">
            <a:schemeClr val="tx1"/>
          </a:fontRef>
        </p:style>
        <p:txBody>
          <a:bodyPr/>
          <a:lstStyle/>
          <a:p>
            <a:pPr>
              <a:defRPr/>
            </a:pPr>
            <a:endParaRPr lang="en-US"/>
          </a:p>
        </p:txBody>
      </p:sp>
      <p:sp>
        <p:nvSpPr>
          <p:cNvPr id="31752" name="Freeform 6"/>
          <p:cNvSpPr>
            <a:spLocks/>
          </p:cNvSpPr>
          <p:nvPr/>
        </p:nvSpPr>
        <p:spPr bwMode="auto">
          <a:xfrm>
            <a:off x="4296752" y="2437914"/>
            <a:ext cx="2241550" cy="1277938"/>
          </a:xfrm>
          <a:custGeom>
            <a:avLst/>
            <a:gdLst>
              <a:gd name="T0" fmla="*/ 2147483647 w 576"/>
              <a:gd name="T1" fmla="*/ 2147483647 h 576"/>
              <a:gd name="T2" fmla="*/ 2147483647 w 576"/>
              <a:gd name="T3" fmla="*/ 2147483647 h 576"/>
              <a:gd name="T4" fmla="*/ 2147483647 w 576"/>
              <a:gd name="T5" fmla="*/ 2147483647 h 576"/>
              <a:gd name="T6" fmla="*/ 2147483647 w 576"/>
              <a:gd name="T7" fmla="*/ 2147483647 h 576"/>
              <a:gd name="T8" fmla="*/ 2147483647 w 576"/>
              <a:gd name="T9" fmla="*/ 2147483647 h 576"/>
              <a:gd name="T10" fmla="*/ 2147483647 w 576"/>
              <a:gd name="T11" fmla="*/ 2147483647 h 576"/>
              <a:gd name="T12" fmla="*/ 2147483647 w 576"/>
              <a:gd name="T13" fmla="*/ 2147483647 h 576"/>
              <a:gd name="T14" fmla="*/ 2147483647 w 576"/>
              <a:gd name="T15" fmla="*/ 2126464080 h 576"/>
              <a:gd name="T16" fmla="*/ 2147483647 w 576"/>
              <a:gd name="T17" fmla="*/ 1663761975 h 576"/>
              <a:gd name="T18" fmla="*/ 2147483647 w 576"/>
              <a:gd name="T19" fmla="*/ 1102611816 h 576"/>
              <a:gd name="T20" fmla="*/ 2147483647 w 576"/>
              <a:gd name="T21" fmla="*/ 822035766 h 576"/>
              <a:gd name="T22" fmla="*/ 1817328596 w 576"/>
              <a:gd name="T23" fmla="*/ 561150020 h 576"/>
              <a:gd name="T24" fmla="*/ 1378140645 w 576"/>
              <a:gd name="T25" fmla="*/ 329798967 h 576"/>
              <a:gd name="T26" fmla="*/ 908664298 w 576"/>
              <a:gd name="T27" fmla="*/ 152593789 h 576"/>
              <a:gd name="T28" fmla="*/ 454330203 w 576"/>
              <a:gd name="T29" fmla="*/ 39378684 h 576"/>
              <a:gd name="T30" fmla="*/ 0 w 576"/>
              <a:gd name="T31" fmla="*/ 0 h 5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6"/>
              <a:gd name="T49" fmla="*/ 0 h 576"/>
              <a:gd name="T50" fmla="*/ 576 w 576"/>
              <a:gd name="T51" fmla="*/ 576 h 5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6" h="576">
                <a:moveTo>
                  <a:pt x="575" y="575"/>
                </a:moveTo>
                <a:lnTo>
                  <a:pt x="515" y="570"/>
                </a:lnTo>
                <a:lnTo>
                  <a:pt x="484" y="562"/>
                </a:lnTo>
                <a:lnTo>
                  <a:pt x="455" y="553"/>
                </a:lnTo>
                <a:lnTo>
                  <a:pt x="424" y="540"/>
                </a:lnTo>
                <a:lnTo>
                  <a:pt x="393" y="521"/>
                </a:lnTo>
                <a:lnTo>
                  <a:pt x="364" y="498"/>
                </a:lnTo>
                <a:lnTo>
                  <a:pt x="303" y="432"/>
                </a:lnTo>
                <a:lnTo>
                  <a:pt x="242" y="338"/>
                </a:lnTo>
                <a:lnTo>
                  <a:pt x="182" y="224"/>
                </a:lnTo>
                <a:lnTo>
                  <a:pt x="151" y="167"/>
                </a:lnTo>
                <a:lnTo>
                  <a:pt x="120" y="114"/>
                </a:lnTo>
                <a:lnTo>
                  <a:pt x="91" y="67"/>
                </a:lnTo>
                <a:lnTo>
                  <a:pt x="60" y="31"/>
                </a:lnTo>
                <a:lnTo>
                  <a:pt x="30" y="8"/>
                </a:lnTo>
                <a:lnTo>
                  <a:pt x="0" y="0"/>
                </a:lnTo>
              </a:path>
            </a:pathLst>
          </a:custGeom>
          <a:ln>
            <a:solidFill>
              <a:srgbClr val="FF0000"/>
            </a:solidFill>
            <a:headEnd type="none" w="sm" len="sm"/>
            <a:tailEnd type="none" w="sm" len="sm"/>
          </a:ln>
        </p:spPr>
        <p:style>
          <a:lnRef idx="3">
            <a:schemeClr val="accent1"/>
          </a:lnRef>
          <a:fillRef idx="0">
            <a:schemeClr val="accent1"/>
          </a:fillRef>
          <a:effectRef idx="2">
            <a:schemeClr val="accent1"/>
          </a:effectRef>
          <a:fontRef idx="minor">
            <a:schemeClr val="tx1"/>
          </a:fontRef>
        </p:style>
        <p:txBody>
          <a:bodyPr/>
          <a:lstStyle/>
          <a:p>
            <a:pPr>
              <a:defRPr/>
            </a:pPr>
            <a:endParaRPr lang="en-US"/>
          </a:p>
        </p:txBody>
      </p:sp>
      <p:sp>
        <p:nvSpPr>
          <p:cNvPr id="31753" name="Line 7"/>
          <p:cNvSpPr>
            <a:spLocks noChangeShapeType="1"/>
          </p:cNvSpPr>
          <p:nvPr/>
        </p:nvSpPr>
        <p:spPr bwMode="auto">
          <a:xfrm>
            <a:off x="1939315" y="3823802"/>
            <a:ext cx="4716462" cy="0"/>
          </a:xfrm>
          <a:prstGeom prst="line">
            <a:avLst/>
          </a:prstGeom>
          <a:ln>
            <a:solidFill>
              <a:schemeClr val="tx1"/>
            </a:solidFill>
            <a:headEnd type="none" w="sm" len="sm"/>
            <a:tailEnd type="none" w="sm" len="sm"/>
          </a:ln>
        </p:spPr>
        <p:style>
          <a:lnRef idx="3">
            <a:schemeClr val="accent1"/>
          </a:lnRef>
          <a:fillRef idx="0">
            <a:schemeClr val="accent1"/>
          </a:fillRef>
          <a:effectRef idx="2">
            <a:schemeClr val="accent1"/>
          </a:effectRef>
          <a:fontRef idx="minor">
            <a:schemeClr val="tx1"/>
          </a:fontRef>
        </p:style>
        <p:txBody>
          <a:bodyPr wrap="none" anchor="ctr"/>
          <a:lstStyle/>
          <a:p>
            <a:pPr>
              <a:defRPr/>
            </a:pPr>
            <a:endParaRPr lang="en-GB"/>
          </a:p>
        </p:txBody>
      </p:sp>
      <p:sp>
        <p:nvSpPr>
          <p:cNvPr id="28679" name="Freeform 8"/>
          <p:cNvSpPr>
            <a:spLocks/>
          </p:cNvSpPr>
          <p:nvPr/>
        </p:nvSpPr>
        <p:spPr bwMode="auto">
          <a:xfrm>
            <a:off x="2882290" y="3609489"/>
            <a:ext cx="474662" cy="428625"/>
          </a:xfrm>
          <a:custGeom>
            <a:avLst/>
            <a:gdLst>
              <a:gd name="T0" fmla="*/ 2147483647 w 193"/>
              <a:gd name="T1" fmla="*/ 2147483647 h 193"/>
              <a:gd name="T2" fmla="*/ 2147483647 w 193"/>
              <a:gd name="T3" fmla="*/ 2147483647 h 193"/>
              <a:gd name="T4" fmla="*/ 2147483647 w 193"/>
              <a:gd name="T5" fmla="*/ 0 h 193"/>
              <a:gd name="T6" fmla="*/ 2147483647 w 193"/>
              <a:gd name="T7" fmla="*/ 2147483647 h 193"/>
              <a:gd name="T8" fmla="*/ 0 w 193"/>
              <a:gd name="T9" fmla="*/ 2147483647 h 193"/>
              <a:gd name="T10" fmla="*/ 2147483647 w 193"/>
              <a:gd name="T11" fmla="*/ 2147483647 h 193"/>
              <a:gd name="T12" fmla="*/ 2147483647 w 193"/>
              <a:gd name="T13" fmla="*/ 2147483647 h 193"/>
              <a:gd name="T14" fmla="*/ 2147483647 w 193"/>
              <a:gd name="T15" fmla="*/ 2147483647 h 193"/>
              <a:gd name="T16" fmla="*/ 2147483647 w 193"/>
              <a:gd name="T17" fmla="*/ 2147483647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3"/>
              <a:gd name="T28" fmla="*/ 0 h 193"/>
              <a:gd name="T29" fmla="*/ 193 w 193"/>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3" h="193">
                <a:moveTo>
                  <a:pt x="192" y="96"/>
                </a:moveTo>
                <a:lnTo>
                  <a:pt x="113" y="79"/>
                </a:lnTo>
                <a:lnTo>
                  <a:pt x="96" y="0"/>
                </a:lnTo>
                <a:lnTo>
                  <a:pt x="79" y="79"/>
                </a:lnTo>
                <a:lnTo>
                  <a:pt x="0" y="96"/>
                </a:lnTo>
                <a:lnTo>
                  <a:pt x="79" y="113"/>
                </a:lnTo>
                <a:lnTo>
                  <a:pt x="96" y="192"/>
                </a:lnTo>
                <a:lnTo>
                  <a:pt x="113" y="113"/>
                </a:lnTo>
                <a:lnTo>
                  <a:pt x="192" y="96"/>
                </a:lnTo>
              </a:path>
            </a:pathLst>
          </a:custGeom>
          <a:solidFill>
            <a:schemeClr val="bg2"/>
          </a:solidFill>
          <a:ln w="12700" cap="rnd">
            <a:solidFill>
              <a:schemeClr val="tx1"/>
            </a:solidFill>
            <a:round/>
            <a:headEnd type="none" w="sm" len="sm"/>
            <a:tailEnd type="none" w="sm" len="sm"/>
          </a:ln>
        </p:spPr>
        <p:txBody>
          <a:bodyPr/>
          <a:lstStyle/>
          <a:p>
            <a:endParaRPr lang="en-US"/>
          </a:p>
        </p:txBody>
      </p:sp>
      <p:sp>
        <p:nvSpPr>
          <p:cNvPr id="28680" name="Line 9"/>
          <p:cNvSpPr>
            <a:spLocks noChangeShapeType="1"/>
          </p:cNvSpPr>
          <p:nvPr/>
        </p:nvSpPr>
        <p:spPr bwMode="auto">
          <a:xfrm>
            <a:off x="4296752" y="2437914"/>
            <a:ext cx="0" cy="1385888"/>
          </a:xfrm>
          <a:prstGeom prst="line">
            <a:avLst/>
          </a:prstGeom>
          <a:noFill/>
          <a:ln w="9525" cap="rnd">
            <a:solidFill>
              <a:srgbClr val="00B050"/>
            </a:solidFill>
            <a:prstDash val="sysDot"/>
            <a:miter lim="800000"/>
            <a:headEnd/>
            <a:tailEnd/>
          </a:ln>
        </p:spPr>
        <p:txBody>
          <a:bodyPr wrap="none"/>
          <a:lstStyle/>
          <a:p>
            <a:endParaRPr lang="en-US"/>
          </a:p>
        </p:txBody>
      </p:sp>
      <p:sp>
        <p:nvSpPr>
          <p:cNvPr id="28681" name="Freeform 10"/>
          <p:cNvSpPr>
            <a:spLocks/>
          </p:cNvSpPr>
          <p:nvPr/>
        </p:nvSpPr>
        <p:spPr bwMode="auto">
          <a:xfrm>
            <a:off x="5238140" y="3609489"/>
            <a:ext cx="474662" cy="428625"/>
          </a:xfrm>
          <a:custGeom>
            <a:avLst/>
            <a:gdLst>
              <a:gd name="T0" fmla="*/ 2147483647 w 193"/>
              <a:gd name="T1" fmla="*/ 2147483647 h 193"/>
              <a:gd name="T2" fmla="*/ 2147483647 w 193"/>
              <a:gd name="T3" fmla="*/ 2147483647 h 193"/>
              <a:gd name="T4" fmla="*/ 2147483647 w 193"/>
              <a:gd name="T5" fmla="*/ 0 h 193"/>
              <a:gd name="T6" fmla="*/ 2147483647 w 193"/>
              <a:gd name="T7" fmla="*/ 2147483647 h 193"/>
              <a:gd name="T8" fmla="*/ 0 w 193"/>
              <a:gd name="T9" fmla="*/ 2147483647 h 193"/>
              <a:gd name="T10" fmla="*/ 2147483647 w 193"/>
              <a:gd name="T11" fmla="*/ 2147483647 h 193"/>
              <a:gd name="T12" fmla="*/ 2147483647 w 193"/>
              <a:gd name="T13" fmla="*/ 2147483647 h 193"/>
              <a:gd name="T14" fmla="*/ 2147483647 w 193"/>
              <a:gd name="T15" fmla="*/ 2147483647 h 193"/>
              <a:gd name="T16" fmla="*/ 2147483647 w 193"/>
              <a:gd name="T17" fmla="*/ 2147483647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3"/>
              <a:gd name="T28" fmla="*/ 0 h 193"/>
              <a:gd name="T29" fmla="*/ 193 w 193"/>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3" h="193">
                <a:moveTo>
                  <a:pt x="192" y="96"/>
                </a:moveTo>
                <a:lnTo>
                  <a:pt x="113" y="79"/>
                </a:lnTo>
                <a:lnTo>
                  <a:pt x="96" y="0"/>
                </a:lnTo>
                <a:lnTo>
                  <a:pt x="79" y="79"/>
                </a:lnTo>
                <a:lnTo>
                  <a:pt x="0" y="96"/>
                </a:lnTo>
                <a:lnTo>
                  <a:pt x="79" y="113"/>
                </a:lnTo>
                <a:lnTo>
                  <a:pt x="96" y="192"/>
                </a:lnTo>
                <a:lnTo>
                  <a:pt x="113" y="113"/>
                </a:lnTo>
                <a:lnTo>
                  <a:pt x="192" y="96"/>
                </a:lnTo>
              </a:path>
            </a:pathLst>
          </a:custGeom>
          <a:solidFill>
            <a:schemeClr val="bg2"/>
          </a:solidFill>
          <a:ln w="12700" cap="rnd">
            <a:solidFill>
              <a:schemeClr val="tx1"/>
            </a:solidFill>
            <a:round/>
            <a:headEnd type="none" w="sm" len="sm"/>
            <a:tailEnd type="none" w="sm" len="sm"/>
          </a:ln>
        </p:spPr>
        <p:txBody>
          <a:bodyPr/>
          <a:lstStyle/>
          <a:p>
            <a:endParaRPr lang="en-US"/>
          </a:p>
        </p:txBody>
      </p:sp>
      <p:sp>
        <p:nvSpPr>
          <p:cNvPr id="28682" name="Line 11"/>
          <p:cNvSpPr>
            <a:spLocks noChangeShapeType="1"/>
          </p:cNvSpPr>
          <p:nvPr/>
        </p:nvSpPr>
        <p:spPr bwMode="auto">
          <a:xfrm>
            <a:off x="2410802" y="3184039"/>
            <a:ext cx="588963" cy="425450"/>
          </a:xfrm>
          <a:prstGeom prst="line">
            <a:avLst/>
          </a:prstGeom>
          <a:noFill/>
          <a:ln w="12700">
            <a:solidFill>
              <a:schemeClr val="tx1"/>
            </a:solidFill>
            <a:round/>
            <a:headEnd type="none" w="sm" len="sm"/>
            <a:tailEnd type="stealth" w="med" len="med"/>
          </a:ln>
        </p:spPr>
        <p:txBody>
          <a:bodyPr wrap="none" anchor="ctr"/>
          <a:lstStyle/>
          <a:p>
            <a:endParaRPr lang="en-US"/>
          </a:p>
        </p:txBody>
      </p:sp>
      <p:sp>
        <p:nvSpPr>
          <p:cNvPr id="28683" name="Line 12"/>
          <p:cNvSpPr>
            <a:spLocks noChangeShapeType="1"/>
          </p:cNvSpPr>
          <p:nvPr/>
        </p:nvSpPr>
        <p:spPr bwMode="auto">
          <a:xfrm flipH="1">
            <a:off x="5593740" y="3077677"/>
            <a:ext cx="825500" cy="531812"/>
          </a:xfrm>
          <a:prstGeom prst="line">
            <a:avLst/>
          </a:prstGeom>
          <a:noFill/>
          <a:ln w="12700">
            <a:solidFill>
              <a:schemeClr val="tx1"/>
            </a:solidFill>
            <a:round/>
            <a:headEnd type="none" w="sm" len="sm"/>
            <a:tailEnd type="stealth" w="med" len="med"/>
          </a:ln>
        </p:spPr>
        <p:txBody>
          <a:bodyPr wrap="none" anchor="ctr"/>
          <a:lstStyle/>
          <a:p>
            <a:endParaRPr lang="en-US"/>
          </a:p>
        </p:txBody>
      </p:sp>
      <p:sp>
        <p:nvSpPr>
          <p:cNvPr id="28684" name="Text Box 13"/>
          <p:cNvSpPr txBox="1">
            <a:spLocks noChangeArrowheads="1"/>
          </p:cNvSpPr>
          <p:nvPr/>
        </p:nvSpPr>
        <p:spPr bwMode="auto">
          <a:xfrm>
            <a:off x="234736" y="4789478"/>
            <a:ext cx="8574698" cy="1954381"/>
          </a:xfrm>
          <a:prstGeom prst="rect">
            <a:avLst/>
          </a:prstGeom>
          <a:noFill/>
          <a:ln w="9525">
            <a:noFill/>
            <a:miter lim="800000"/>
            <a:headEnd/>
            <a:tailEnd/>
          </a:ln>
        </p:spPr>
        <p:txBody>
          <a:bodyPr wrap="square">
            <a:spAutoFit/>
          </a:bodyPr>
          <a:lstStyle/>
          <a:p>
            <a:pPr algn="ctr" eaLnBrk="0" hangingPunct="0">
              <a:spcBef>
                <a:spcPct val="50000"/>
              </a:spcBef>
            </a:pPr>
            <a:r>
              <a:rPr lang="en-US" sz="2200" dirty="0">
                <a:latin typeface="Times New Roman" pitchFamily="18" charset="0"/>
              </a:rPr>
              <a:t>Critical Values</a:t>
            </a:r>
          </a:p>
          <a:p>
            <a:pPr algn="ctr" eaLnBrk="0" hangingPunct="0">
              <a:spcBef>
                <a:spcPct val="50000"/>
              </a:spcBef>
            </a:pPr>
            <a:endParaRPr lang="en-US" sz="2200" dirty="0">
              <a:latin typeface="Times New Roman" pitchFamily="18" charset="0"/>
            </a:endParaRPr>
          </a:p>
          <a:p>
            <a:pPr algn="ctr" eaLnBrk="0" hangingPunct="0">
              <a:spcBef>
                <a:spcPct val="50000"/>
              </a:spcBef>
            </a:pPr>
            <a:r>
              <a:rPr lang="en-US" sz="2200" dirty="0">
                <a:latin typeface="Times New Roman" pitchFamily="18" charset="0"/>
              </a:rPr>
              <a:t>        </a:t>
            </a:r>
            <a:endParaRPr lang="en-US" sz="2200" dirty="0" smtClean="0">
              <a:latin typeface="Times New Roman" pitchFamily="18" charset="0"/>
            </a:endParaRPr>
          </a:p>
          <a:p>
            <a:pPr algn="ctr" eaLnBrk="0" hangingPunct="0">
              <a:spcBef>
                <a:spcPct val="50000"/>
              </a:spcBef>
            </a:pPr>
            <a:r>
              <a:rPr lang="en-US" sz="2200" dirty="0" smtClean="0">
                <a:latin typeface="Times New Roman" pitchFamily="18" charset="0"/>
              </a:rPr>
              <a:t> So 20 is “Too </a:t>
            </a:r>
            <a:r>
              <a:rPr lang="en-US" sz="2200" dirty="0">
                <a:latin typeface="Times New Roman" pitchFamily="18" charset="0"/>
              </a:rPr>
              <a:t>Far Away” From </a:t>
            </a:r>
            <a:r>
              <a:rPr lang="en-US" sz="2200" dirty="0" smtClean="0">
                <a:latin typeface="Times New Roman" pitchFamily="18" charset="0"/>
              </a:rPr>
              <a:t>50 the Mean </a:t>
            </a:r>
            <a:r>
              <a:rPr lang="en-US" sz="2200" dirty="0">
                <a:latin typeface="Times New Roman" pitchFamily="18" charset="0"/>
              </a:rPr>
              <a:t>of </a:t>
            </a:r>
            <a:r>
              <a:rPr lang="en-US" sz="2200" dirty="0" smtClean="0">
                <a:latin typeface="Times New Roman" pitchFamily="18" charset="0"/>
              </a:rPr>
              <a:t>the sampling distribution</a:t>
            </a:r>
            <a:endParaRPr lang="en-US" sz="2200" dirty="0">
              <a:latin typeface="Times New Roman" pitchFamily="18" charset="0"/>
            </a:endParaRPr>
          </a:p>
        </p:txBody>
      </p:sp>
      <p:sp>
        <p:nvSpPr>
          <p:cNvPr id="28686" name="Line 15"/>
          <p:cNvSpPr>
            <a:spLocks noChangeShapeType="1"/>
          </p:cNvSpPr>
          <p:nvPr/>
        </p:nvSpPr>
        <p:spPr bwMode="auto">
          <a:xfrm flipH="1" flipV="1">
            <a:off x="3226777" y="3961914"/>
            <a:ext cx="533400" cy="381000"/>
          </a:xfrm>
          <a:prstGeom prst="line">
            <a:avLst/>
          </a:prstGeom>
          <a:noFill/>
          <a:ln w="9525">
            <a:solidFill>
              <a:schemeClr val="tx1"/>
            </a:solidFill>
            <a:round/>
            <a:headEnd/>
            <a:tailEnd type="triangle" w="med" len="med"/>
          </a:ln>
        </p:spPr>
        <p:txBody>
          <a:bodyPr/>
          <a:lstStyle/>
          <a:p>
            <a:endParaRPr lang="en-US"/>
          </a:p>
        </p:txBody>
      </p:sp>
      <p:sp>
        <p:nvSpPr>
          <p:cNvPr id="28687" name="Line 16"/>
          <p:cNvSpPr>
            <a:spLocks noChangeShapeType="1"/>
          </p:cNvSpPr>
          <p:nvPr/>
        </p:nvSpPr>
        <p:spPr bwMode="auto">
          <a:xfrm flipV="1">
            <a:off x="4826977" y="3961914"/>
            <a:ext cx="457200" cy="381000"/>
          </a:xfrm>
          <a:prstGeom prst="line">
            <a:avLst/>
          </a:prstGeom>
          <a:noFill/>
          <a:ln w="9525">
            <a:solidFill>
              <a:schemeClr val="tx1"/>
            </a:solidFill>
            <a:round/>
            <a:headEnd/>
            <a:tailEnd type="triangle" w="med" len="med"/>
          </a:ln>
        </p:spPr>
        <p:txBody>
          <a:bodyPr/>
          <a:lstStyle/>
          <a:p>
            <a:endParaRPr lang="en-US"/>
          </a:p>
        </p:txBody>
      </p:sp>
      <p:sp>
        <p:nvSpPr>
          <p:cNvPr id="28688" name="Text Box 17"/>
          <p:cNvSpPr txBox="1">
            <a:spLocks noChangeArrowheads="1"/>
          </p:cNvSpPr>
          <p:nvPr/>
        </p:nvSpPr>
        <p:spPr bwMode="auto">
          <a:xfrm>
            <a:off x="1434854" y="2990334"/>
            <a:ext cx="1219200" cy="400110"/>
          </a:xfrm>
          <a:prstGeom prst="rect">
            <a:avLst/>
          </a:prstGeom>
          <a:solidFill>
            <a:srgbClr val="FDE0BD">
              <a:alpha val="0"/>
            </a:srgbClr>
          </a:solidFill>
          <a:ln w="9525">
            <a:noFill/>
            <a:miter lim="800000"/>
            <a:headEnd/>
            <a:tailEnd/>
          </a:ln>
        </p:spPr>
        <p:txBody>
          <a:bodyPr>
            <a:spAutoFit/>
          </a:bodyPr>
          <a:lstStyle/>
          <a:p>
            <a:pPr algn="ctr" eaLnBrk="0" hangingPunct="0">
              <a:spcBef>
                <a:spcPct val="50000"/>
              </a:spcBef>
            </a:pPr>
            <a:r>
              <a:rPr lang="en-US" sz="1000" b="1" dirty="0">
                <a:latin typeface="Times New Roman" pitchFamily="18" charset="0"/>
              </a:rPr>
              <a:t>Region of Rejection</a:t>
            </a:r>
          </a:p>
        </p:txBody>
      </p:sp>
      <p:sp>
        <p:nvSpPr>
          <p:cNvPr id="28689" name="Text Box 18"/>
          <p:cNvSpPr txBox="1">
            <a:spLocks noChangeArrowheads="1"/>
          </p:cNvSpPr>
          <p:nvPr/>
        </p:nvSpPr>
        <p:spPr bwMode="auto">
          <a:xfrm>
            <a:off x="6419240" y="2971306"/>
            <a:ext cx="974725" cy="400110"/>
          </a:xfrm>
          <a:prstGeom prst="rect">
            <a:avLst/>
          </a:prstGeom>
          <a:solidFill>
            <a:srgbClr val="FDE0BD">
              <a:alpha val="0"/>
            </a:srgbClr>
          </a:solidFill>
          <a:ln w="9525">
            <a:noFill/>
            <a:miter lim="800000"/>
            <a:headEnd/>
            <a:tailEnd/>
          </a:ln>
        </p:spPr>
        <p:txBody>
          <a:bodyPr wrap="square">
            <a:spAutoFit/>
          </a:bodyPr>
          <a:lstStyle/>
          <a:p>
            <a:pPr eaLnBrk="0" hangingPunct="0">
              <a:spcBef>
                <a:spcPct val="50000"/>
              </a:spcBef>
            </a:pPr>
            <a:r>
              <a:rPr lang="en-US" sz="1000" b="1" dirty="0">
                <a:latin typeface="Times New Roman" pitchFamily="18" charset="0"/>
              </a:rPr>
              <a:t>Region of Rejection</a:t>
            </a:r>
          </a:p>
        </p:txBody>
      </p:sp>
      <p:sp>
        <p:nvSpPr>
          <p:cNvPr id="28690" name="Line 19"/>
          <p:cNvSpPr>
            <a:spLocks noChangeShapeType="1"/>
          </p:cNvSpPr>
          <p:nvPr/>
        </p:nvSpPr>
        <p:spPr bwMode="auto">
          <a:xfrm flipH="1" flipV="1">
            <a:off x="3142153" y="4379376"/>
            <a:ext cx="1075223" cy="1106538"/>
          </a:xfrm>
          <a:prstGeom prst="line">
            <a:avLst/>
          </a:prstGeom>
          <a:noFill/>
          <a:ln w="57150">
            <a:solidFill>
              <a:schemeClr val="hlink"/>
            </a:solidFill>
            <a:miter lim="800000"/>
            <a:headEnd/>
            <a:tailEnd type="triangle" w="med" len="med"/>
          </a:ln>
        </p:spPr>
        <p:txBody>
          <a:bodyPr wrap="none"/>
          <a:lstStyle/>
          <a:p>
            <a:endParaRPr lang="en-US"/>
          </a:p>
        </p:txBody>
      </p:sp>
      <p:sp>
        <p:nvSpPr>
          <p:cNvPr id="28691" name="Line 20"/>
          <p:cNvSpPr>
            <a:spLocks noChangeShapeType="1"/>
          </p:cNvSpPr>
          <p:nvPr/>
        </p:nvSpPr>
        <p:spPr bwMode="auto">
          <a:xfrm flipV="1">
            <a:off x="4217377" y="4355612"/>
            <a:ext cx="1347042" cy="1130301"/>
          </a:xfrm>
          <a:prstGeom prst="line">
            <a:avLst/>
          </a:prstGeom>
          <a:noFill/>
          <a:ln w="57150">
            <a:solidFill>
              <a:schemeClr val="hlink"/>
            </a:solidFill>
            <a:miter lim="800000"/>
            <a:headEnd/>
            <a:tailEnd type="triangle" w="med" len="med"/>
          </a:ln>
        </p:spPr>
        <p:txBody>
          <a:bodyPr wrap="none"/>
          <a:lstStyle/>
          <a:p>
            <a:endParaRPr lang="en-US"/>
          </a:p>
        </p:txBody>
      </p:sp>
      <p:sp>
        <p:nvSpPr>
          <p:cNvPr id="28692" name="Text Box 21"/>
          <p:cNvSpPr txBox="1">
            <a:spLocks noChangeArrowheads="1"/>
          </p:cNvSpPr>
          <p:nvPr/>
        </p:nvSpPr>
        <p:spPr bwMode="auto">
          <a:xfrm>
            <a:off x="3455377" y="3047514"/>
            <a:ext cx="1752600" cy="701675"/>
          </a:xfrm>
          <a:prstGeom prst="rect">
            <a:avLst/>
          </a:prstGeom>
          <a:solidFill>
            <a:srgbClr val="FDE0BD">
              <a:alpha val="0"/>
            </a:srgbClr>
          </a:solidFill>
          <a:ln w="9525">
            <a:noFill/>
            <a:miter lim="800000"/>
            <a:headEnd/>
            <a:tailEnd/>
          </a:ln>
        </p:spPr>
        <p:txBody>
          <a:bodyPr>
            <a:spAutoFit/>
          </a:bodyPr>
          <a:lstStyle/>
          <a:p>
            <a:pPr algn="ctr" eaLnBrk="0" hangingPunct="0"/>
            <a:r>
              <a:rPr lang="en-US" sz="2000">
                <a:latin typeface="Times New Roman" pitchFamily="18" charset="0"/>
              </a:rPr>
              <a:t>Region of</a:t>
            </a:r>
          </a:p>
          <a:p>
            <a:pPr algn="ctr" eaLnBrk="0" hangingPunct="0"/>
            <a:r>
              <a:rPr lang="en-US" sz="2000">
                <a:latin typeface="Times New Roman" pitchFamily="18" charset="0"/>
              </a:rPr>
              <a:t>Non-Rejection</a:t>
            </a:r>
          </a:p>
        </p:txBody>
      </p:sp>
      <p:sp>
        <p:nvSpPr>
          <p:cNvPr id="23" name="Text Box 24"/>
          <p:cNvSpPr txBox="1">
            <a:spLocks noChangeArrowheads="1"/>
          </p:cNvSpPr>
          <p:nvPr/>
        </p:nvSpPr>
        <p:spPr bwMode="auto">
          <a:xfrm>
            <a:off x="2872482" y="5621645"/>
            <a:ext cx="46863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spcBef>
                <a:spcPct val="50000"/>
              </a:spcBef>
            </a:pPr>
            <a:r>
              <a:rPr lang="en-US" sz="1600" dirty="0">
                <a:solidFill>
                  <a:schemeClr val="hlink"/>
                </a:solidFill>
              </a:rPr>
              <a:t>Width of confidence interval</a:t>
            </a:r>
          </a:p>
        </p:txBody>
      </p:sp>
      <p:sp>
        <p:nvSpPr>
          <p:cNvPr id="24" name="Line 4"/>
          <p:cNvSpPr>
            <a:spLocks noChangeShapeType="1"/>
          </p:cNvSpPr>
          <p:nvPr/>
        </p:nvSpPr>
        <p:spPr bwMode="auto">
          <a:xfrm flipV="1">
            <a:off x="1939315" y="4141302"/>
            <a:ext cx="4716462" cy="3640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5" name="Line 5"/>
          <p:cNvSpPr>
            <a:spLocks noChangeShapeType="1"/>
          </p:cNvSpPr>
          <p:nvPr/>
        </p:nvSpPr>
        <p:spPr bwMode="auto">
          <a:xfrm flipH="1">
            <a:off x="3058015" y="1583068"/>
            <a:ext cx="7202" cy="2859584"/>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000"/>
          </a:p>
        </p:txBody>
      </p:sp>
      <p:sp>
        <p:nvSpPr>
          <p:cNvPr id="26" name="Line 6"/>
          <p:cNvSpPr>
            <a:spLocks noChangeShapeType="1"/>
          </p:cNvSpPr>
          <p:nvPr/>
        </p:nvSpPr>
        <p:spPr bwMode="auto">
          <a:xfrm>
            <a:off x="5569621" y="1583068"/>
            <a:ext cx="1863" cy="2843135"/>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 name="AutoShape 7"/>
          <p:cNvSpPr>
            <a:spLocks noChangeArrowheads="1"/>
          </p:cNvSpPr>
          <p:nvPr/>
        </p:nvSpPr>
        <p:spPr bwMode="auto">
          <a:xfrm>
            <a:off x="4206599" y="3961309"/>
            <a:ext cx="152400" cy="304800"/>
          </a:xfrm>
          <a:prstGeom prst="diamond">
            <a:avLst/>
          </a:prstGeom>
          <a:solidFill>
            <a:srgbClr val="FFFF99"/>
          </a:solidFill>
          <a:ln w="12700">
            <a:solidFill>
              <a:schemeClr val="tx1"/>
            </a:solidFill>
            <a:miter lim="800000"/>
            <a:headEnd/>
            <a:tailEnd/>
          </a:ln>
        </p:spPr>
        <p:txBody>
          <a:bodyPr wrap="none" anchor="ctr"/>
          <a:lstStyle/>
          <a:p>
            <a:endParaRPr lang="en-US"/>
          </a:p>
        </p:txBody>
      </p:sp>
      <p:sp>
        <p:nvSpPr>
          <p:cNvPr id="28" name="AutoShape 8"/>
          <p:cNvSpPr>
            <a:spLocks noChangeArrowheads="1"/>
          </p:cNvSpPr>
          <p:nvPr/>
        </p:nvSpPr>
        <p:spPr bwMode="auto">
          <a:xfrm>
            <a:off x="4205855" y="4328448"/>
            <a:ext cx="152400" cy="533400"/>
          </a:xfrm>
          <a:prstGeom prst="upArrow">
            <a:avLst>
              <a:gd name="adj1" fmla="val 50000"/>
              <a:gd name="adj2" fmla="val 87500"/>
            </a:avLst>
          </a:prstGeom>
          <a:solidFill>
            <a:schemeClr val="tx1"/>
          </a:solidFill>
          <a:ln w="12700">
            <a:solidFill>
              <a:srgbClr val="000000"/>
            </a:solidFill>
            <a:miter lim="800000"/>
            <a:headEnd/>
            <a:tailEnd/>
          </a:ln>
        </p:spPr>
        <p:txBody>
          <a:bodyPr wrap="none" anchor="ctr"/>
          <a:lstStyle/>
          <a:p>
            <a:endParaRPr lang="en-US"/>
          </a:p>
        </p:txBody>
      </p:sp>
      <p:sp>
        <p:nvSpPr>
          <p:cNvPr id="29" name="Text Box 9"/>
          <p:cNvSpPr txBox="1">
            <a:spLocks noChangeArrowheads="1"/>
          </p:cNvSpPr>
          <p:nvPr/>
        </p:nvSpPr>
        <p:spPr bwMode="auto">
          <a:xfrm>
            <a:off x="2654054" y="5292167"/>
            <a:ext cx="3581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a:spcBef>
                <a:spcPct val="50000"/>
              </a:spcBef>
            </a:pPr>
            <a:r>
              <a:rPr lang="en-US" sz="1600" b="1" dirty="0"/>
              <a:t>Point Estimate</a:t>
            </a:r>
          </a:p>
        </p:txBody>
      </p:sp>
      <p:sp>
        <p:nvSpPr>
          <p:cNvPr id="30" name="Text Box 10"/>
          <p:cNvSpPr txBox="1">
            <a:spLocks noChangeArrowheads="1"/>
          </p:cNvSpPr>
          <p:nvPr/>
        </p:nvSpPr>
        <p:spPr bwMode="auto">
          <a:xfrm>
            <a:off x="1935833" y="4249252"/>
            <a:ext cx="17526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spcBef>
                <a:spcPct val="20000"/>
              </a:spcBef>
            </a:pPr>
            <a:r>
              <a:rPr lang="en-US" sz="1000" b="1" dirty="0"/>
              <a:t>Lower </a:t>
            </a:r>
          </a:p>
          <a:p>
            <a:pPr>
              <a:spcBef>
                <a:spcPct val="20000"/>
              </a:spcBef>
            </a:pPr>
            <a:r>
              <a:rPr lang="en-US" sz="1000" b="1" dirty="0"/>
              <a:t>Confidence </a:t>
            </a:r>
          </a:p>
          <a:p>
            <a:pPr>
              <a:spcBef>
                <a:spcPct val="20000"/>
              </a:spcBef>
            </a:pPr>
            <a:r>
              <a:rPr lang="en-US" sz="1000" b="1" dirty="0"/>
              <a:t>Limit</a:t>
            </a:r>
          </a:p>
        </p:txBody>
      </p:sp>
      <p:sp>
        <p:nvSpPr>
          <p:cNvPr id="31" name="Text Box 12"/>
          <p:cNvSpPr txBox="1">
            <a:spLocks noChangeArrowheads="1"/>
          </p:cNvSpPr>
          <p:nvPr/>
        </p:nvSpPr>
        <p:spPr bwMode="auto">
          <a:xfrm>
            <a:off x="6093362" y="4259171"/>
            <a:ext cx="16764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spcBef>
                <a:spcPct val="20000"/>
              </a:spcBef>
            </a:pPr>
            <a:r>
              <a:rPr lang="en-US" sz="1000" b="1" dirty="0"/>
              <a:t>Upper</a:t>
            </a:r>
          </a:p>
          <a:p>
            <a:pPr>
              <a:spcBef>
                <a:spcPct val="20000"/>
              </a:spcBef>
            </a:pPr>
            <a:r>
              <a:rPr lang="en-US" sz="1000" b="1" dirty="0"/>
              <a:t>Confidence </a:t>
            </a:r>
          </a:p>
          <a:p>
            <a:pPr>
              <a:spcBef>
                <a:spcPct val="20000"/>
              </a:spcBef>
            </a:pPr>
            <a:r>
              <a:rPr lang="en-US" sz="1000" b="1" dirty="0"/>
              <a:t>Limit</a:t>
            </a:r>
          </a:p>
        </p:txBody>
      </p:sp>
      <p:sp>
        <p:nvSpPr>
          <p:cNvPr id="32" name="Line 22"/>
          <p:cNvSpPr>
            <a:spLocks noChangeShapeType="1"/>
          </p:cNvSpPr>
          <p:nvPr/>
        </p:nvSpPr>
        <p:spPr bwMode="auto">
          <a:xfrm flipV="1">
            <a:off x="2056790" y="5574813"/>
            <a:ext cx="4598988"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2" name="Rectangle 1"/>
          <p:cNvSpPr/>
          <p:nvPr/>
        </p:nvSpPr>
        <p:spPr>
          <a:xfrm>
            <a:off x="3176771" y="980748"/>
            <a:ext cx="2690629" cy="1477328"/>
          </a:xfrm>
          <a:prstGeom prst="rect">
            <a:avLst/>
          </a:prstGeom>
        </p:spPr>
        <p:txBody>
          <a:bodyPr wrap="square">
            <a:spAutoFit/>
          </a:bodyPr>
          <a:lstStyle/>
          <a:p>
            <a:r>
              <a:rPr lang="en-US" dirty="0"/>
              <a:t>Consider a </a:t>
            </a:r>
            <a:r>
              <a:rPr lang="en-US" b="1" dirty="0">
                <a:solidFill>
                  <a:srgbClr val="FFFF00"/>
                </a:solidFill>
              </a:rPr>
              <a:t>95% confidence </a:t>
            </a:r>
            <a:r>
              <a:rPr lang="en-US" dirty="0" smtClean="0"/>
              <a:t>interval. </a:t>
            </a:r>
            <a:r>
              <a:rPr lang="en-US" dirty="0" err="1" smtClean="0"/>
              <a:t>i.e</a:t>
            </a:r>
            <a:endParaRPr lang="en-US" dirty="0" smtClean="0"/>
          </a:p>
          <a:p>
            <a:r>
              <a:rPr lang="en-US" b="1" i="1" dirty="0" smtClean="0">
                <a:latin typeface="Symbol" pitchFamily="18" charset="2"/>
              </a:rPr>
              <a:t>a  </a:t>
            </a:r>
            <a:r>
              <a:rPr lang="en-US" dirty="0" smtClean="0"/>
              <a:t> = 0.95</a:t>
            </a:r>
          </a:p>
          <a:p>
            <a:endParaRPr lang="en-GB" dirty="0"/>
          </a:p>
        </p:txBody>
      </p:sp>
      <p:graphicFrame>
        <p:nvGraphicFramePr>
          <p:cNvPr id="34" name="Object 25"/>
          <p:cNvGraphicFramePr>
            <a:graphicFrameLocks noChangeAspect="1"/>
          </p:cNvGraphicFramePr>
          <p:nvPr>
            <p:extLst>
              <p:ext uri="{D42A27DB-BD31-4B8C-83A1-F6EECF244321}">
                <p14:modId xmlns:p14="http://schemas.microsoft.com/office/powerpoint/2010/main" val="3820375086"/>
              </p:ext>
            </p:extLst>
          </p:nvPr>
        </p:nvGraphicFramePr>
        <p:xfrm>
          <a:off x="517279" y="2926864"/>
          <a:ext cx="1076325" cy="696913"/>
        </p:xfrm>
        <a:graphic>
          <a:graphicData uri="http://schemas.openxmlformats.org/presentationml/2006/ole">
            <mc:AlternateContent xmlns:mc="http://schemas.openxmlformats.org/markup-compatibility/2006">
              <mc:Choice xmlns:v="urn:schemas-microsoft-com:vml" Requires="v">
                <p:oleObj spid="_x0000_s8276" name="Equation" r:id="rId4" imgW="609480" imgH="393480" progId="Equation.3">
                  <p:embed/>
                </p:oleObj>
              </mc:Choice>
              <mc:Fallback>
                <p:oleObj name="Equation" r:id="rId4" imgW="609480" imgH="393480" progId="Equation.3">
                  <p:embed/>
                  <p:pic>
                    <p:nvPicPr>
                      <p:cNvPr id="0" name=""/>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517279" y="2926864"/>
                        <a:ext cx="1076325" cy="696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5" name="Object 25"/>
          <p:cNvGraphicFramePr>
            <a:graphicFrameLocks noChangeAspect="1"/>
          </p:cNvGraphicFramePr>
          <p:nvPr>
            <p:extLst>
              <p:ext uri="{D42A27DB-BD31-4B8C-83A1-F6EECF244321}">
                <p14:modId xmlns:p14="http://schemas.microsoft.com/office/powerpoint/2010/main" val="3928823133"/>
              </p:ext>
            </p:extLst>
          </p:nvPr>
        </p:nvGraphicFramePr>
        <p:xfrm>
          <a:off x="7244740" y="2947439"/>
          <a:ext cx="1076325" cy="696913"/>
        </p:xfrm>
        <a:graphic>
          <a:graphicData uri="http://schemas.openxmlformats.org/presentationml/2006/ole">
            <mc:AlternateContent xmlns:mc="http://schemas.openxmlformats.org/markup-compatibility/2006">
              <mc:Choice xmlns:v="urn:schemas-microsoft-com:vml" Requires="v">
                <p:oleObj spid="_x0000_s8277" name="Equation" r:id="rId6" imgW="609480" imgH="393480" progId="Equation.3">
                  <p:embed/>
                </p:oleObj>
              </mc:Choice>
              <mc:Fallback>
                <p:oleObj name="Equation" r:id="rId6" imgW="609480" imgH="393480" progId="Equation.3">
                  <p:embed/>
                  <p:pic>
                    <p:nvPicPr>
                      <p:cNvPr id="0" name=""/>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7244740" y="2947439"/>
                        <a:ext cx="1076325" cy="696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142731319"/>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4267200" y="1115399"/>
            <a:ext cx="4578033" cy="2834640"/>
          </a:xfrm>
          <a:prstGeom prst="rect">
            <a:avLst/>
          </a:prstGeom>
        </p:spPr>
      </p:pic>
      <p:sp>
        <p:nvSpPr>
          <p:cNvPr id="3" name="Rectangle 2"/>
          <p:cNvSpPr/>
          <p:nvPr/>
        </p:nvSpPr>
        <p:spPr>
          <a:xfrm>
            <a:off x="362711" y="3999288"/>
            <a:ext cx="8339265" cy="1742144"/>
          </a:xfrm>
          <a:prstGeom prst="rect">
            <a:avLst/>
          </a:prstGeom>
        </p:spPr>
        <p:txBody>
          <a:bodyPr wrap="square">
            <a:spAutoFit/>
          </a:bodyPr>
          <a:lstStyle/>
          <a:p>
            <a:pPr marL="15240" marR="106680" indent="-6350" algn="just">
              <a:lnSpc>
                <a:spcPct val="103000"/>
              </a:lnSpc>
              <a:spcAft>
                <a:spcPts val="540"/>
              </a:spcAft>
            </a:pPr>
            <a:r>
              <a:rPr lang="en-GB" sz="1600" dirty="0" smtClean="0">
                <a:latin typeface="Arial" panose="020B0604020202020204" pitchFamily="34" charset="0"/>
                <a:ea typeface="Candara" panose="020E0502030303020204" pitchFamily="34" charset="0"/>
                <a:cs typeface="Arial" panose="020B0604020202020204" pitchFamily="34" charset="0"/>
              </a:rPr>
              <a:t>There are a few steps to interpret the output.  So lets take this one step at a time.</a:t>
            </a:r>
          </a:p>
          <a:p>
            <a:pPr marL="15240" marR="106680" indent="-6350" algn="just">
              <a:lnSpc>
                <a:spcPct val="103000"/>
              </a:lnSpc>
              <a:spcAft>
                <a:spcPts val="540"/>
              </a:spcAft>
            </a:pPr>
            <a:r>
              <a:rPr lang="en-GB" sz="1600" dirty="0" smtClean="0">
                <a:latin typeface="Arial" panose="020B0604020202020204" pitchFamily="34" charset="0"/>
                <a:ea typeface="Candara" panose="020E0502030303020204" pitchFamily="34" charset="0"/>
                <a:cs typeface="Arial" panose="020B0604020202020204" pitchFamily="34" charset="0"/>
              </a:rPr>
              <a:t>In </a:t>
            </a:r>
            <a:r>
              <a:rPr lang="en-GB" sz="1600" dirty="0">
                <a:latin typeface="Arial" panose="020B0604020202020204" pitchFamily="34" charset="0"/>
                <a:ea typeface="Candara" panose="020E0502030303020204" pitchFamily="34" charset="0"/>
                <a:cs typeface="Arial" panose="020B0604020202020204" pitchFamily="34" charset="0"/>
              </a:rPr>
              <a:t>this example where p &lt; 0.05, this result is thought of as being “</a:t>
            </a:r>
            <a:r>
              <a:rPr lang="en-GB" sz="1600" dirty="0">
                <a:solidFill>
                  <a:srgbClr val="FFFF00"/>
                </a:solidFill>
                <a:latin typeface="Arial" panose="020B0604020202020204" pitchFamily="34" charset="0"/>
                <a:ea typeface="Candara" panose="020E0502030303020204" pitchFamily="34" charset="0"/>
                <a:cs typeface="Arial" panose="020B0604020202020204" pitchFamily="34" charset="0"/>
              </a:rPr>
              <a:t>highly significant</a:t>
            </a:r>
            <a:r>
              <a:rPr lang="en-GB" sz="1600" dirty="0">
                <a:latin typeface="Arial" panose="020B0604020202020204" pitchFamily="34" charset="0"/>
                <a:ea typeface="Candara" panose="020E0502030303020204" pitchFamily="34" charset="0"/>
                <a:cs typeface="Arial" panose="020B0604020202020204" pitchFamily="34" charset="0"/>
              </a:rPr>
              <a:t>” meaning we think the variables are independent of each other.  </a:t>
            </a:r>
            <a:endParaRPr lang="en-GB" sz="1600" dirty="0" smtClean="0">
              <a:latin typeface="Arial" panose="020B0604020202020204" pitchFamily="34" charset="0"/>
              <a:ea typeface="Candara" panose="020E0502030303020204" pitchFamily="34" charset="0"/>
              <a:cs typeface="Arial" panose="020B0604020202020204" pitchFamily="34" charset="0"/>
            </a:endParaRPr>
          </a:p>
          <a:p>
            <a:pPr marL="15240" marR="106680" indent="-6350" algn="just">
              <a:lnSpc>
                <a:spcPct val="103000"/>
              </a:lnSpc>
              <a:spcAft>
                <a:spcPts val="540"/>
              </a:spcAft>
            </a:pPr>
            <a:r>
              <a:rPr lang="en-GB" sz="1600" dirty="0" smtClean="0">
                <a:latin typeface="Arial" panose="020B0604020202020204" pitchFamily="34" charset="0"/>
                <a:ea typeface="Candara" panose="020E0502030303020204" pitchFamily="34" charset="0"/>
                <a:cs typeface="Arial" panose="020B0604020202020204" pitchFamily="34" charset="0"/>
              </a:rPr>
              <a:t>In </a:t>
            </a:r>
            <a:r>
              <a:rPr lang="en-GB" sz="1600" dirty="0">
                <a:latin typeface="Arial" panose="020B0604020202020204" pitchFamily="34" charset="0"/>
                <a:ea typeface="Candara" panose="020E0502030303020204" pitchFamily="34" charset="0"/>
                <a:cs typeface="Arial" panose="020B0604020202020204" pitchFamily="34" charset="0"/>
              </a:rPr>
              <a:t>other words, because </a:t>
            </a:r>
            <a:r>
              <a:rPr lang="en-GB" sz="1600" dirty="0">
                <a:solidFill>
                  <a:srgbClr val="FFFF00"/>
                </a:solidFill>
                <a:latin typeface="Arial" panose="020B0604020202020204" pitchFamily="34" charset="0"/>
                <a:ea typeface="Candara" panose="020E0502030303020204" pitchFamily="34" charset="0"/>
                <a:cs typeface="Arial" panose="020B0604020202020204" pitchFamily="34" charset="0"/>
              </a:rPr>
              <a:t>p value .000 </a:t>
            </a:r>
            <a:r>
              <a:rPr lang="en-GB" sz="1600" dirty="0">
                <a:latin typeface="Arial" panose="020B0604020202020204" pitchFamily="34" charset="0"/>
                <a:ea typeface="Candara" panose="020E0502030303020204" pitchFamily="34" charset="0"/>
                <a:cs typeface="Arial" panose="020B0604020202020204" pitchFamily="34" charset="0"/>
              </a:rPr>
              <a:t>&lt;.05 we think that Gender is associated with Educational Attainment (Men and Women have different preferences for Educational levels).</a:t>
            </a:r>
            <a:endParaRPr lang="en-GB" sz="1600" dirty="0">
              <a:effectLst/>
              <a:latin typeface="Arial" panose="020B0604020202020204" pitchFamily="34" charset="0"/>
              <a:ea typeface="Candara" panose="020E0502030303020204" pitchFamily="34" charset="0"/>
              <a:cs typeface="Arial" panose="020B0604020202020204" pitchFamily="34" charset="0"/>
            </a:endParaRPr>
          </a:p>
        </p:txBody>
      </p:sp>
      <p:sp>
        <p:nvSpPr>
          <p:cNvPr id="4" name="Rectangle 3"/>
          <p:cNvSpPr/>
          <p:nvPr/>
        </p:nvSpPr>
        <p:spPr>
          <a:xfrm>
            <a:off x="362711" y="930613"/>
            <a:ext cx="3352799" cy="3046988"/>
          </a:xfrm>
          <a:prstGeom prst="rect">
            <a:avLst/>
          </a:prstGeom>
        </p:spPr>
        <p:txBody>
          <a:bodyPr wrap="square">
            <a:spAutoFit/>
          </a:bodyPr>
          <a:lstStyle/>
          <a:p>
            <a:r>
              <a:rPr lang="en-GB" sz="2400" dirty="0">
                <a:latin typeface="Arial" panose="020B0604020202020204" pitchFamily="34" charset="0"/>
                <a:ea typeface="Candara" panose="020E0502030303020204" pitchFamily="34" charset="0"/>
                <a:cs typeface="Arial" panose="020B0604020202020204" pitchFamily="34" charset="0"/>
              </a:rPr>
              <a:t>The Chi Squared test was used to show if the two groups behave </a:t>
            </a:r>
            <a:r>
              <a:rPr lang="en-GB" sz="2400" dirty="0" smtClean="0">
                <a:latin typeface="Arial" panose="020B0604020202020204" pitchFamily="34" charset="0"/>
                <a:ea typeface="Candara" panose="020E0502030303020204" pitchFamily="34" charset="0"/>
                <a:cs typeface="Arial" panose="020B0604020202020204" pitchFamily="34" charset="0"/>
              </a:rPr>
              <a:t>differently.</a:t>
            </a:r>
          </a:p>
          <a:p>
            <a:endParaRPr lang="en-GB" sz="1600" dirty="0">
              <a:latin typeface="Arial" panose="020B0604020202020204" pitchFamily="34" charset="0"/>
              <a:ea typeface="Candara" panose="020E0502030303020204" pitchFamily="34" charset="0"/>
              <a:cs typeface="Arial" panose="020B0604020202020204" pitchFamily="34" charset="0"/>
            </a:endParaRPr>
          </a:p>
          <a:p>
            <a:r>
              <a:rPr lang="en-GB" sz="1600" b="1" dirty="0">
                <a:solidFill>
                  <a:srgbClr val="FFFF00"/>
                </a:solidFill>
                <a:latin typeface="Arial" panose="020B0604020202020204" pitchFamily="34" charset="0"/>
                <a:cs typeface="Arial" panose="020B0604020202020204" pitchFamily="34" charset="0"/>
              </a:rPr>
              <a:t>Educational Attainment </a:t>
            </a:r>
            <a:r>
              <a:rPr lang="en-GB" sz="1600" b="1" dirty="0">
                <a:solidFill>
                  <a:schemeClr val="bg1"/>
                </a:solidFill>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and</a:t>
            </a:r>
            <a:r>
              <a:rPr lang="en-GB" sz="1600" b="1" dirty="0">
                <a:solidFill>
                  <a:schemeClr val="bg1"/>
                </a:solidFill>
                <a:latin typeface="Arial" panose="020B0604020202020204" pitchFamily="34" charset="0"/>
                <a:cs typeface="Arial" panose="020B0604020202020204" pitchFamily="34" charset="0"/>
              </a:rPr>
              <a:t> </a:t>
            </a:r>
            <a:r>
              <a:rPr lang="en-GB" sz="1600" b="1" dirty="0" smtClean="0">
                <a:solidFill>
                  <a:srgbClr val="FFFF00"/>
                </a:solidFill>
                <a:latin typeface="Arial" panose="020B0604020202020204" pitchFamily="34" charset="0"/>
                <a:cs typeface="Arial" panose="020B0604020202020204" pitchFamily="34" charset="0"/>
              </a:rPr>
              <a:t>Gender</a:t>
            </a:r>
          </a:p>
          <a:p>
            <a:endParaRPr lang="en-GB" sz="1600" b="1" dirty="0">
              <a:solidFill>
                <a:srgbClr val="FFFF00"/>
              </a:solidFill>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Extracted from Week 7 file named </a:t>
            </a:r>
          </a:p>
          <a:p>
            <a:r>
              <a:rPr lang="en-GB" sz="1600" dirty="0" smtClean="0">
                <a:latin typeface="Arial" panose="020B0604020202020204" pitchFamily="34" charset="0"/>
                <a:cs typeface="Arial" panose="020B0604020202020204" pitchFamily="34" charset="0"/>
              </a:rPr>
              <a:t>IBM_SPSS24_Short_guide</a:t>
            </a:r>
            <a:endParaRPr lang="en-GB" sz="1600" dirty="0">
              <a:latin typeface="Arial" panose="020B0604020202020204" pitchFamily="34" charset="0"/>
              <a:cs typeface="Arial" panose="020B0604020202020204" pitchFamily="34" charset="0"/>
            </a:endParaRPr>
          </a:p>
        </p:txBody>
      </p:sp>
      <p:sp>
        <p:nvSpPr>
          <p:cNvPr id="5" name="Title 1"/>
          <p:cNvSpPr txBox="1">
            <a:spLocks/>
          </p:cNvSpPr>
          <p:nvPr/>
        </p:nvSpPr>
        <p:spPr>
          <a:xfrm>
            <a:off x="304800" y="93812"/>
            <a:ext cx="5638800" cy="820588"/>
          </a:xfrm>
          <a:prstGeom prst="rect">
            <a:avLst/>
          </a:prstGeom>
        </p:spPr>
        <p:txBody>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t>Chi Squared </a:t>
            </a:r>
            <a:r>
              <a:rPr lang="en-GB" b="1" dirty="0"/>
              <a:t>T</a:t>
            </a:r>
            <a:r>
              <a:rPr lang="en-GB" b="1" dirty="0" smtClean="0"/>
              <a:t>est</a:t>
            </a:r>
            <a:endParaRPr lang="en-GB" b="1" dirty="0"/>
          </a:p>
        </p:txBody>
      </p:sp>
    </p:spTree>
    <p:extLst>
      <p:ext uri="{BB962C8B-B14F-4D97-AF65-F5344CB8AC3E}">
        <p14:creationId xmlns:p14="http://schemas.microsoft.com/office/powerpoint/2010/main" val="936570032"/>
      </p:ext>
    </p:extLst>
  </p:cSld>
  <p:clrMapOvr>
    <a:masterClrMapping/>
  </p:clrMapOvr>
  <p:transition>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54" y="64191"/>
            <a:ext cx="7055380" cy="636578"/>
          </a:xfrm>
        </p:spPr>
        <p:txBody>
          <a:bodyPr/>
          <a:lstStyle/>
          <a:p>
            <a:r>
              <a:rPr lang="en-GB" dirty="0" smtClean="0"/>
              <a:t>Finding the P value</a:t>
            </a:r>
            <a:endParaRPr lang="en-GB" dirty="0"/>
          </a:p>
        </p:txBody>
      </p:sp>
      <p:sp>
        <p:nvSpPr>
          <p:cNvPr id="4" name="Content Placeholder 3"/>
          <p:cNvSpPr>
            <a:spLocks noGrp="1"/>
          </p:cNvSpPr>
          <p:nvPr>
            <p:ph sz="half" idx="1"/>
          </p:nvPr>
        </p:nvSpPr>
        <p:spPr>
          <a:xfrm>
            <a:off x="128205" y="1467633"/>
            <a:ext cx="4711269" cy="3866367"/>
          </a:xfrm>
        </p:spPr>
        <p:txBody>
          <a:bodyPr>
            <a:noAutofit/>
          </a:bodyPr>
          <a:lstStyle/>
          <a:p>
            <a:r>
              <a:rPr lang="en-GB" sz="1400" dirty="0" smtClean="0">
                <a:latin typeface="Arial" panose="020B0604020202020204" pitchFamily="34" charset="0"/>
                <a:cs typeface="Arial" panose="020B0604020202020204" pitchFamily="34" charset="0"/>
              </a:rPr>
              <a:t>We have one half of the information we need to find the P value at 0.05</a:t>
            </a:r>
          </a:p>
          <a:p>
            <a:r>
              <a:rPr lang="en-GB" sz="1400" dirty="0" smtClean="0">
                <a:latin typeface="Arial" panose="020B0604020202020204" pitchFamily="34" charset="0"/>
                <a:cs typeface="Arial" panose="020B0604020202020204" pitchFamily="34" charset="0"/>
              </a:rPr>
              <a:t>The second half is the degrees of freedom, which is the amount of groups present in the test - 1</a:t>
            </a:r>
          </a:p>
          <a:p>
            <a:pPr lvl="1"/>
            <a:r>
              <a:rPr lang="en-GB" sz="1400" dirty="0" smtClean="0">
                <a:latin typeface="Arial" panose="020B0604020202020204" pitchFamily="34" charset="0"/>
                <a:cs typeface="Arial" panose="020B0604020202020204" pitchFamily="34" charset="0"/>
              </a:rPr>
              <a:t>In this case, 7-1 = </a:t>
            </a:r>
            <a:r>
              <a:rPr lang="en-GB" sz="1400" dirty="0" smtClean="0">
                <a:solidFill>
                  <a:srgbClr val="FFFF00"/>
                </a:solidFill>
                <a:latin typeface="Arial" panose="020B0604020202020204" pitchFamily="34" charset="0"/>
                <a:cs typeface="Arial" panose="020B0604020202020204" pitchFamily="34" charset="0"/>
              </a:rPr>
              <a:t>6</a:t>
            </a:r>
            <a:r>
              <a:rPr lang="en-GB" sz="1400" dirty="0" smtClean="0">
                <a:latin typeface="Arial" panose="020B0604020202020204" pitchFamily="34" charset="0"/>
                <a:cs typeface="Arial" panose="020B0604020202020204" pitchFamily="34" charset="0"/>
              </a:rPr>
              <a:t> degrees of freedom (</a:t>
            </a:r>
            <a:r>
              <a:rPr lang="en-GB" sz="1400" dirty="0" err="1" smtClean="0">
                <a:solidFill>
                  <a:srgbClr val="FFFF00"/>
                </a:solidFill>
                <a:latin typeface="Arial" panose="020B0604020202020204" pitchFamily="34" charset="0"/>
                <a:cs typeface="Arial" panose="020B0604020202020204" pitchFamily="34" charset="0"/>
              </a:rPr>
              <a:t>df</a:t>
            </a:r>
            <a:r>
              <a:rPr lang="en-GB" sz="1400" dirty="0" smtClean="0">
                <a:latin typeface="Arial" panose="020B0604020202020204" pitchFamily="34" charset="0"/>
                <a:cs typeface="Arial" panose="020B0604020202020204" pitchFamily="34" charset="0"/>
              </a:rPr>
              <a:t>) (shown on the output – can you see it?</a:t>
            </a:r>
          </a:p>
          <a:p>
            <a:r>
              <a:rPr lang="en-GB" sz="1400" dirty="0" smtClean="0">
                <a:latin typeface="Arial" panose="020B0604020202020204" pitchFamily="34" charset="0"/>
                <a:cs typeface="Arial" panose="020B0604020202020204" pitchFamily="34" charset="0"/>
              </a:rPr>
              <a:t>Using the 6 degrees of freedom column, we attempt to find the cell which contains our Chi Squared value of </a:t>
            </a:r>
            <a:r>
              <a:rPr lang="en-GB" sz="1400" dirty="0" smtClean="0">
                <a:solidFill>
                  <a:srgbClr val="FFFF00"/>
                </a:solidFill>
                <a:latin typeface="Arial" panose="020B0604020202020204" pitchFamily="34" charset="0"/>
                <a:cs typeface="Arial" panose="020B0604020202020204" pitchFamily="34" charset="0"/>
              </a:rPr>
              <a:t>52.529</a:t>
            </a:r>
            <a:endParaRPr lang="en-GB" sz="1400" dirty="0">
              <a:solidFill>
                <a:srgbClr val="FFFF00"/>
              </a:solidFill>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We can then use the column to determine our P value</a:t>
            </a:r>
          </a:p>
          <a:p>
            <a:pPr lvl="1"/>
            <a:r>
              <a:rPr lang="en-GB" sz="1400" dirty="0" smtClean="0">
                <a:latin typeface="Arial" panose="020B0604020202020204" pitchFamily="34" charset="0"/>
                <a:cs typeface="Arial" panose="020B0604020202020204" pitchFamily="34" charset="0"/>
              </a:rPr>
              <a:t>In the case of our example, the P value of </a:t>
            </a:r>
            <a:r>
              <a:rPr lang="en-GB" sz="1400" dirty="0" smtClean="0">
                <a:solidFill>
                  <a:srgbClr val="FFFF00"/>
                </a:solidFill>
                <a:latin typeface="Arial" panose="020B0604020202020204" pitchFamily="34" charset="0"/>
                <a:cs typeface="Arial" panose="020B0604020202020204" pitchFamily="34" charset="0"/>
              </a:rPr>
              <a:t>52.529 </a:t>
            </a:r>
            <a:r>
              <a:rPr lang="en-GB" sz="1400" dirty="0" smtClean="0">
                <a:latin typeface="Arial" panose="020B0604020202020204" pitchFamily="34" charset="0"/>
                <a:cs typeface="Arial" panose="020B0604020202020204" pitchFamily="34" charset="0"/>
              </a:rPr>
              <a:t>is much higher than </a:t>
            </a:r>
            <a:r>
              <a:rPr lang="en-GB" sz="1400" dirty="0" smtClean="0">
                <a:solidFill>
                  <a:srgbClr val="FFFF00"/>
                </a:solidFill>
                <a:latin typeface="Arial" panose="020B0604020202020204" pitchFamily="34" charset="0"/>
                <a:cs typeface="Arial" panose="020B0604020202020204" pitchFamily="34" charset="0"/>
              </a:rPr>
              <a:t>12.59 </a:t>
            </a:r>
            <a:r>
              <a:rPr lang="en-GB" sz="1400" dirty="0" smtClean="0">
                <a:latin typeface="Arial" panose="020B0604020202020204" pitchFamily="34" charset="0"/>
                <a:cs typeface="Arial" panose="020B0604020202020204" pitchFamily="34" charset="0"/>
              </a:rPr>
              <a:t>at 0.05 confidence level.</a:t>
            </a:r>
          </a:p>
        </p:txBody>
      </p:sp>
      <p:pic>
        <p:nvPicPr>
          <p:cNvPr id="5122" name="Picture 2" descr="http://passel.unl.edu/Image/Namuth-CovertDeana956176274/chi-sqaure%20distribution%20table.P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195404" y="2438400"/>
            <a:ext cx="3813161" cy="3429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p:nvPr/>
        </p:nvPicPr>
        <p:blipFill>
          <a:blip r:embed="rId4"/>
          <a:stretch>
            <a:fillRect/>
          </a:stretch>
        </p:blipFill>
        <p:spPr>
          <a:xfrm>
            <a:off x="5366425" y="168232"/>
            <a:ext cx="3587017" cy="1735904"/>
          </a:xfrm>
          <a:prstGeom prst="rect">
            <a:avLst/>
          </a:prstGeom>
        </p:spPr>
      </p:pic>
      <p:cxnSp>
        <p:nvCxnSpPr>
          <p:cNvPr id="6" name="Straight Arrow Connector 5"/>
          <p:cNvCxnSpPr/>
          <p:nvPr/>
        </p:nvCxnSpPr>
        <p:spPr>
          <a:xfrm flipV="1">
            <a:off x="4419600" y="914400"/>
            <a:ext cx="3352800" cy="1756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419600" y="2774895"/>
            <a:ext cx="977970" cy="7004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2133600" y="1825908"/>
            <a:ext cx="6248400" cy="9000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8305800" y="3414044"/>
            <a:ext cx="304800" cy="12159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9688424"/>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3618"/>
            <a:ext cx="7055380" cy="838200"/>
          </a:xfrm>
        </p:spPr>
        <p:txBody>
          <a:bodyPr/>
          <a:lstStyle/>
          <a:p>
            <a:r>
              <a:rPr lang="en-GB" dirty="0" smtClean="0"/>
              <a:t>So Is </a:t>
            </a:r>
            <a:r>
              <a:rPr lang="en-GB" dirty="0"/>
              <a:t>it </a:t>
            </a:r>
            <a:r>
              <a:rPr lang="en-GB" dirty="0" smtClean="0"/>
              <a:t>significant?</a:t>
            </a:r>
            <a:endParaRPr lang="en-GB" dirty="0"/>
          </a:p>
        </p:txBody>
      </p:sp>
      <p:sp>
        <p:nvSpPr>
          <p:cNvPr id="3" name="Content Placeholder 2"/>
          <p:cNvSpPr>
            <a:spLocks noGrp="1"/>
          </p:cNvSpPr>
          <p:nvPr>
            <p:ph sz="half" idx="1"/>
          </p:nvPr>
        </p:nvSpPr>
        <p:spPr>
          <a:xfrm>
            <a:off x="162951" y="990600"/>
            <a:ext cx="8382000" cy="5319139"/>
          </a:xfrm>
        </p:spPr>
        <p:txBody>
          <a:bodyPr>
            <a:noAutofit/>
          </a:bodyPr>
          <a:lstStyle/>
          <a:p>
            <a:r>
              <a:rPr lang="en-GB" sz="2000" dirty="0" smtClean="0">
                <a:latin typeface="Arial" panose="020B0604020202020204" pitchFamily="34" charset="0"/>
                <a:cs typeface="Arial" panose="020B0604020202020204" pitchFamily="34" charset="0"/>
              </a:rPr>
              <a:t>How to check this? Here is the rule of thumb</a:t>
            </a:r>
          </a:p>
          <a:p>
            <a:endParaRPr lang="en-GB" sz="1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If the test </a:t>
            </a:r>
            <a:r>
              <a:rPr lang="en-GB" sz="2000" dirty="0">
                <a:latin typeface="Arial" panose="020B0604020202020204" pitchFamily="34" charset="0"/>
                <a:cs typeface="Arial" panose="020B0604020202020204" pitchFamily="34" charset="0"/>
              </a:rPr>
              <a:t>value &gt; table value then </a:t>
            </a:r>
            <a:r>
              <a:rPr lang="en-GB" sz="2000" b="1" dirty="0">
                <a:latin typeface="Arial" panose="020B0604020202020204" pitchFamily="34" charset="0"/>
                <a:cs typeface="Arial" panose="020B0604020202020204" pitchFamily="34" charset="0"/>
              </a:rPr>
              <a:t>REJECT H0 </a:t>
            </a:r>
            <a:endParaRPr lang="en-GB" sz="2000" b="1"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In this example, our result showed that </a:t>
            </a:r>
            <a:r>
              <a:rPr lang="en-GB" sz="2000" dirty="0" smtClean="0">
                <a:solidFill>
                  <a:srgbClr val="FFFF00"/>
                </a:solidFill>
                <a:latin typeface="Arial" panose="020B0604020202020204" pitchFamily="34" charset="0"/>
                <a:cs typeface="Arial" panose="020B0604020202020204" pitchFamily="34" charset="0"/>
              </a:rPr>
              <a:t>52.529 </a:t>
            </a:r>
            <a:r>
              <a:rPr lang="en-GB" sz="2000" dirty="0" smtClean="0">
                <a:latin typeface="Arial" panose="020B0604020202020204" pitchFamily="34" charset="0"/>
                <a:cs typeface="Arial" panose="020B0604020202020204" pitchFamily="34" charset="0"/>
              </a:rPr>
              <a:t> </a:t>
            </a:r>
            <a:r>
              <a:rPr lang="en-GB" sz="2000" b="1" dirty="0">
                <a:solidFill>
                  <a:srgbClr val="FFFF00"/>
                </a:solidFill>
                <a:latin typeface="Arial" panose="020B0604020202020204" pitchFamily="34" charset="0"/>
                <a:cs typeface="Arial" panose="020B0604020202020204" pitchFamily="34" charset="0"/>
              </a:rPr>
              <a:t>&gt;</a:t>
            </a:r>
            <a:r>
              <a:rPr lang="en-GB" sz="2000" dirty="0">
                <a:latin typeface="Arial" panose="020B0604020202020204" pitchFamily="34" charset="0"/>
                <a:cs typeface="Arial" panose="020B0604020202020204" pitchFamily="34" charset="0"/>
              </a:rPr>
              <a:t> </a:t>
            </a:r>
            <a:r>
              <a:rPr lang="en-GB" sz="2000" b="1" dirty="0" smtClean="0">
                <a:solidFill>
                  <a:srgbClr val="FFFF00"/>
                </a:solidFill>
                <a:latin typeface="Arial" panose="020B0604020202020204" pitchFamily="34" charset="0"/>
                <a:cs typeface="Arial" panose="020B0604020202020204" pitchFamily="34" charset="0"/>
              </a:rPr>
              <a:t>12.59</a:t>
            </a:r>
            <a:r>
              <a:rPr lang="en-GB" sz="2000" dirty="0" smtClean="0">
                <a:latin typeface="Arial" panose="020B0604020202020204" pitchFamily="34" charset="0"/>
                <a:cs typeface="Arial" panose="020B0604020202020204" pitchFamily="34" charset="0"/>
              </a:rPr>
              <a:t>  </a:t>
            </a:r>
          </a:p>
          <a:p>
            <a:r>
              <a:rPr lang="en-GB" sz="2000" dirty="0" smtClean="0">
                <a:latin typeface="Arial" panose="020B0604020202020204" pitchFamily="34" charset="0"/>
                <a:cs typeface="Arial" panose="020B0604020202020204" pitchFamily="34" charset="0"/>
              </a:rPr>
              <a:t>(So our calculated test statistic is greater </a:t>
            </a:r>
            <a:r>
              <a:rPr lang="en-GB" sz="2000" dirty="0">
                <a:latin typeface="Arial" panose="020B0604020202020204" pitchFamily="34" charset="0"/>
                <a:cs typeface="Arial" panose="020B0604020202020204" pitchFamily="34" charset="0"/>
              </a:rPr>
              <a:t>than the critical chi-square statistic value for p = 0.05 (95% confidence level) with </a:t>
            </a:r>
            <a:r>
              <a:rPr lang="en-GB" sz="2000" dirty="0" smtClean="0">
                <a:solidFill>
                  <a:srgbClr val="FFFF00"/>
                </a:solidFill>
                <a:latin typeface="Arial" panose="020B0604020202020204" pitchFamily="34" charset="0"/>
                <a:cs typeface="Arial" panose="020B0604020202020204" pitchFamily="34" charset="0"/>
              </a:rPr>
              <a:t>6</a:t>
            </a: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degree of </a:t>
            </a:r>
            <a:r>
              <a:rPr lang="en-GB" sz="2000" dirty="0" smtClean="0">
                <a:latin typeface="Arial" panose="020B0604020202020204" pitchFamily="34" charset="0"/>
                <a:cs typeface="Arial" panose="020B0604020202020204" pitchFamily="34" charset="0"/>
              </a:rPr>
              <a:t>freedom. </a:t>
            </a:r>
          </a:p>
          <a:p>
            <a:endParaRPr lang="en-GB" sz="1000" dirty="0" smtClean="0">
              <a:latin typeface="Arial" panose="020B0604020202020204" pitchFamily="34" charset="0"/>
              <a:cs typeface="Arial" panose="020B0604020202020204" pitchFamily="34" charset="0"/>
            </a:endParaRPr>
          </a:p>
          <a:p>
            <a:pPr lvl="1"/>
            <a:r>
              <a:rPr lang="en-GB" sz="1800" dirty="0" smtClean="0">
                <a:latin typeface="Arial" panose="020B0604020202020204" pitchFamily="34" charset="0"/>
                <a:cs typeface="Arial" panose="020B0604020202020204" pitchFamily="34" charset="0"/>
              </a:rPr>
              <a:t>We </a:t>
            </a:r>
            <a:r>
              <a:rPr lang="en-GB" sz="1800" b="1" dirty="0">
                <a:solidFill>
                  <a:srgbClr val="FFFF00"/>
                </a:solidFill>
                <a:latin typeface="Arial" panose="020B0604020202020204" pitchFamily="34" charset="0"/>
                <a:cs typeface="Arial" panose="020B0604020202020204" pitchFamily="34" charset="0"/>
              </a:rPr>
              <a:t>reject</a:t>
            </a:r>
            <a:r>
              <a:rPr lang="en-GB" sz="1800" b="1" dirty="0">
                <a:solidFill>
                  <a:srgbClr val="FFC000"/>
                </a:solidFill>
                <a:latin typeface="Arial" panose="020B0604020202020204" pitchFamily="34" charset="0"/>
                <a:cs typeface="Arial" panose="020B0604020202020204" pitchFamily="34" charset="0"/>
              </a:rPr>
              <a:t> </a:t>
            </a:r>
            <a:r>
              <a:rPr lang="en-US" sz="1800" b="1" dirty="0">
                <a:solidFill>
                  <a:srgbClr val="FFFF00"/>
                </a:solidFill>
              </a:rPr>
              <a:t>H</a:t>
            </a:r>
            <a:r>
              <a:rPr lang="en-US" sz="1800" b="1" baseline="-25000" dirty="0">
                <a:solidFill>
                  <a:srgbClr val="FFFF00"/>
                </a:solidFill>
              </a:rPr>
              <a:t>0 </a:t>
            </a:r>
            <a:r>
              <a:rPr lang="en-GB" sz="1800" b="1" dirty="0" smtClean="0">
                <a:solidFill>
                  <a:srgbClr val="FFC000"/>
                </a:solidFill>
                <a:latin typeface="Arial" panose="020B0604020202020204" pitchFamily="34" charset="0"/>
                <a:cs typeface="Arial" panose="020B0604020202020204" pitchFamily="34" charset="0"/>
              </a:rPr>
              <a:t> </a:t>
            </a:r>
            <a:r>
              <a:rPr lang="en-GB" sz="1800" dirty="0" smtClean="0">
                <a:latin typeface="Arial" panose="020B0604020202020204" pitchFamily="34" charset="0"/>
                <a:cs typeface="Arial" panose="020B0604020202020204" pitchFamily="34" charset="0"/>
              </a:rPr>
              <a:t>‘the educational attainment is </a:t>
            </a:r>
            <a:r>
              <a:rPr lang="en-GB" sz="1800" dirty="0">
                <a:latin typeface="Arial" panose="020B0604020202020204" pitchFamily="34" charset="0"/>
                <a:cs typeface="Arial" panose="020B0604020202020204" pitchFamily="34" charset="0"/>
              </a:rPr>
              <a:t>the same for males and </a:t>
            </a:r>
            <a:r>
              <a:rPr lang="en-GB" sz="1800" dirty="0" smtClean="0">
                <a:latin typeface="Arial" panose="020B0604020202020204" pitchFamily="34" charset="0"/>
                <a:cs typeface="Arial" panose="020B0604020202020204" pitchFamily="34" charset="0"/>
              </a:rPr>
              <a:t>females’</a:t>
            </a:r>
          </a:p>
          <a:p>
            <a:pPr lvl="1"/>
            <a:r>
              <a:rPr lang="en-GB" sz="1800" dirty="0" smtClean="0">
                <a:latin typeface="Arial" panose="020B0604020202020204" pitchFamily="34" charset="0"/>
                <a:cs typeface="Arial" panose="020B0604020202020204" pitchFamily="34" charset="0"/>
              </a:rPr>
              <a:t>Instead </a:t>
            </a:r>
            <a:r>
              <a:rPr lang="en-GB" sz="1800" dirty="0">
                <a:latin typeface="Arial" panose="020B0604020202020204" pitchFamily="34" charset="0"/>
                <a:cs typeface="Arial" panose="020B0604020202020204" pitchFamily="34" charset="0"/>
              </a:rPr>
              <a:t>the </a:t>
            </a:r>
            <a:r>
              <a:rPr lang="en-US" sz="1800" b="1" dirty="0" smtClean="0">
                <a:solidFill>
                  <a:srgbClr val="FFFF00"/>
                </a:solidFill>
              </a:rPr>
              <a:t>H</a:t>
            </a:r>
            <a:r>
              <a:rPr lang="en-US" sz="1800" b="1" baseline="-25000" dirty="0" smtClean="0">
                <a:solidFill>
                  <a:srgbClr val="FFFF00"/>
                </a:solidFill>
              </a:rPr>
              <a:t>1</a:t>
            </a:r>
            <a:r>
              <a:rPr lang="en-GB" sz="1800" b="1" dirty="0" smtClean="0">
                <a:solidFill>
                  <a:srgbClr val="FFC000"/>
                </a:solidFill>
                <a:latin typeface="Arial" panose="020B0604020202020204" pitchFamily="34" charset="0"/>
                <a:cs typeface="Arial" panose="020B0604020202020204" pitchFamily="34" charset="0"/>
              </a:rPr>
              <a:t> </a:t>
            </a:r>
            <a:r>
              <a:rPr lang="en-GB" sz="1800" b="1" dirty="0">
                <a:solidFill>
                  <a:srgbClr val="FFFF00"/>
                </a:solidFill>
                <a:latin typeface="Arial" panose="020B0604020202020204" pitchFamily="34" charset="0"/>
                <a:cs typeface="Arial" panose="020B0604020202020204" pitchFamily="34" charset="0"/>
              </a:rPr>
              <a:t>is true </a:t>
            </a:r>
            <a:r>
              <a:rPr lang="en-GB" sz="1800" dirty="0">
                <a:latin typeface="Arial" panose="020B0604020202020204" pitchFamily="34" charset="0"/>
                <a:cs typeface="Arial" panose="020B0604020202020204" pitchFamily="34" charset="0"/>
              </a:rPr>
              <a:t>that </a:t>
            </a:r>
            <a:r>
              <a:rPr lang="en-GB" sz="1800" dirty="0" smtClean="0">
                <a:latin typeface="Arial" panose="020B0604020202020204" pitchFamily="34" charset="0"/>
                <a:cs typeface="Arial" panose="020B0604020202020204" pitchFamily="34" charset="0"/>
              </a:rPr>
              <a:t>‘the </a:t>
            </a:r>
            <a:r>
              <a:rPr lang="en-GB" sz="1800" dirty="0">
                <a:latin typeface="Arial" panose="020B0604020202020204" pitchFamily="34" charset="0"/>
                <a:cs typeface="Arial" panose="020B0604020202020204" pitchFamily="34" charset="0"/>
              </a:rPr>
              <a:t>educational attainment </a:t>
            </a:r>
            <a:r>
              <a:rPr lang="en-GB" sz="1800" dirty="0" smtClean="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is different for males and </a:t>
            </a:r>
            <a:r>
              <a:rPr lang="en-GB" sz="1800" dirty="0" smtClean="0">
                <a:latin typeface="Arial" panose="020B0604020202020204" pitchFamily="34" charset="0"/>
                <a:cs typeface="Arial" panose="020B0604020202020204" pitchFamily="34" charset="0"/>
              </a:rPr>
              <a:t>females’</a:t>
            </a:r>
          </a:p>
          <a:p>
            <a:endParaRPr lang="en-GB" sz="5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Well done – you get it </a:t>
            </a:r>
            <a:r>
              <a:rPr lang="en-GB" sz="2000" dirty="0" smtClean="0">
                <a:latin typeface="Arial" panose="020B0604020202020204" pitchFamily="34" charset="0"/>
                <a:cs typeface="Arial" panose="020B0604020202020204" pitchFamily="34" charset="0"/>
                <a:sym typeface="Wingdings" panose="05000000000000000000" pitchFamily="2" charset="2"/>
              </a:rPr>
              <a:t> .  </a:t>
            </a:r>
          </a:p>
          <a:p>
            <a:r>
              <a:rPr lang="en-GB" sz="2000" dirty="0" smtClean="0">
                <a:latin typeface="Arial" panose="020B0604020202020204" pitchFamily="34" charset="0"/>
                <a:cs typeface="Arial" panose="020B0604020202020204" pitchFamily="34" charset="0"/>
                <a:sym typeface="Wingdings" panose="05000000000000000000" pitchFamily="2" charset="2"/>
              </a:rPr>
              <a:t>Take a break and then return to continue to the end of slides.</a:t>
            </a:r>
            <a:endParaRPr lang="en-GB"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780909"/>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304800" y="228600"/>
            <a:ext cx="7078662" cy="1066800"/>
          </a:xfrm>
        </p:spPr>
        <p:txBody>
          <a:bodyPr/>
          <a:lstStyle/>
          <a:p>
            <a:pPr>
              <a:lnSpc>
                <a:spcPct val="80000"/>
              </a:lnSpc>
            </a:pPr>
            <a:r>
              <a:rPr lang="en-US" dirty="0" smtClean="0"/>
              <a:t>Introduction to </a:t>
            </a:r>
            <a:br>
              <a:rPr lang="en-US" dirty="0" smtClean="0"/>
            </a:br>
            <a:r>
              <a:rPr lang="en-US" dirty="0" smtClean="0"/>
              <a:t>Regression Analysis</a:t>
            </a:r>
          </a:p>
        </p:txBody>
      </p:sp>
      <p:sp>
        <p:nvSpPr>
          <p:cNvPr id="20482" name="Rectangle 3"/>
          <p:cNvSpPr>
            <a:spLocks noGrp="1" noChangeArrowheads="1"/>
          </p:cNvSpPr>
          <p:nvPr>
            <p:ph type="body" idx="1"/>
          </p:nvPr>
        </p:nvSpPr>
        <p:spPr>
          <a:xfrm>
            <a:off x="533400" y="1524000"/>
            <a:ext cx="8153400" cy="4114800"/>
          </a:xfrm>
        </p:spPr>
        <p:txBody>
          <a:bodyPr>
            <a:noAutofit/>
          </a:bodyPr>
          <a:lstStyle/>
          <a:p>
            <a:pPr>
              <a:lnSpc>
                <a:spcPct val="90000"/>
              </a:lnSpc>
              <a:spcBef>
                <a:spcPct val="40000"/>
              </a:spcBef>
            </a:pPr>
            <a:r>
              <a:rPr lang="en-US" sz="2200" dirty="0" smtClean="0">
                <a:solidFill>
                  <a:srgbClr val="FFFF00"/>
                </a:solidFill>
                <a:latin typeface="Arial" panose="020B0604020202020204" pitchFamily="34" charset="0"/>
                <a:cs typeface="Arial" panose="020B0604020202020204" pitchFamily="34" charset="0"/>
              </a:rPr>
              <a:t>Regression analysis</a:t>
            </a:r>
            <a:r>
              <a:rPr lang="en-US" sz="2200" dirty="0" smtClean="0">
                <a:latin typeface="Arial" panose="020B0604020202020204" pitchFamily="34" charset="0"/>
                <a:cs typeface="Arial" panose="020B0604020202020204" pitchFamily="34" charset="0"/>
              </a:rPr>
              <a:t> is used to:</a:t>
            </a:r>
          </a:p>
          <a:p>
            <a:pPr lvl="1">
              <a:lnSpc>
                <a:spcPct val="90000"/>
              </a:lnSpc>
              <a:spcBef>
                <a:spcPct val="40000"/>
              </a:spcBef>
            </a:pPr>
            <a:r>
              <a:rPr lang="en-US" sz="2200" dirty="0" smtClean="0">
                <a:latin typeface="Arial" panose="020B0604020202020204" pitchFamily="34" charset="0"/>
                <a:cs typeface="Arial" panose="020B0604020202020204" pitchFamily="34" charset="0"/>
              </a:rPr>
              <a:t>Predict the value of a dependent variable based on the value of at least one independent variable</a:t>
            </a:r>
          </a:p>
          <a:p>
            <a:pPr lvl="1">
              <a:lnSpc>
                <a:spcPct val="90000"/>
              </a:lnSpc>
              <a:spcBef>
                <a:spcPct val="40000"/>
              </a:spcBef>
            </a:pPr>
            <a:r>
              <a:rPr lang="en-US" sz="2200" dirty="0" smtClean="0">
                <a:latin typeface="Arial" panose="020B0604020202020204" pitchFamily="34" charset="0"/>
                <a:cs typeface="Arial" panose="020B0604020202020204" pitchFamily="34" charset="0"/>
              </a:rPr>
              <a:t>Explain the impact of changes in an independent variable on the dependent variable</a:t>
            </a:r>
          </a:p>
          <a:p>
            <a:pPr lvl="1">
              <a:lnSpc>
                <a:spcPct val="90000"/>
              </a:lnSpc>
              <a:spcBef>
                <a:spcPct val="40000"/>
              </a:spcBef>
            </a:pPr>
            <a:endParaRPr lang="en-US" sz="2200" dirty="0" smtClean="0">
              <a:latin typeface="Arial" panose="020B0604020202020204" pitchFamily="34" charset="0"/>
              <a:cs typeface="Arial" panose="020B0604020202020204" pitchFamily="34" charset="0"/>
            </a:endParaRPr>
          </a:p>
          <a:p>
            <a:pPr>
              <a:lnSpc>
                <a:spcPct val="90000"/>
              </a:lnSpc>
              <a:spcBef>
                <a:spcPct val="40000"/>
              </a:spcBef>
              <a:buFont typeface="Wingdings" pitchFamily="2" charset="2"/>
              <a:buNone/>
            </a:pPr>
            <a:r>
              <a:rPr lang="en-US" sz="2200" dirty="0" smtClean="0">
                <a:solidFill>
                  <a:schemeClr val="folHlink"/>
                </a:solidFill>
                <a:latin typeface="Arial" panose="020B0604020202020204" pitchFamily="34" charset="0"/>
                <a:cs typeface="Arial" panose="020B0604020202020204" pitchFamily="34" charset="0"/>
              </a:rPr>
              <a:t>	</a:t>
            </a:r>
            <a:r>
              <a:rPr lang="en-US" sz="2200" dirty="0" smtClean="0">
                <a:solidFill>
                  <a:srgbClr val="FFFF00"/>
                </a:solidFill>
                <a:latin typeface="Arial" panose="020B0604020202020204" pitchFamily="34" charset="0"/>
                <a:cs typeface="Arial" panose="020B0604020202020204" pitchFamily="34" charset="0"/>
              </a:rPr>
              <a:t>Dependent variable</a:t>
            </a:r>
            <a:r>
              <a:rPr lang="en-US" sz="2200" dirty="0" smtClean="0">
                <a:solidFill>
                  <a:schemeClr val="folHlink"/>
                </a:solidFill>
                <a:latin typeface="Arial" panose="020B0604020202020204" pitchFamily="34" charset="0"/>
                <a:cs typeface="Arial" panose="020B0604020202020204" pitchFamily="34" charset="0"/>
              </a:rPr>
              <a:t>:</a:t>
            </a:r>
            <a:r>
              <a:rPr lang="en-US" sz="2200" dirty="0" smtClean="0">
                <a:latin typeface="Arial" panose="020B0604020202020204" pitchFamily="34" charset="0"/>
                <a:cs typeface="Arial" panose="020B0604020202020204" pitchFamily="34" charset="0"/>
              </a:rPr>
              <a:t> the variable we wish to predict or 								explain.</a:t>
            </a:r>
          </a:p>
          <a:p>
            <a:pPr>
              <a:lnSpc>
                <a:spcPct val="40000"/>
              </a:lnSpc>
              <a:spcBef>
                <a:spcPct val="40000"/>
              </a:spcBef>
              <a:buFont typeface="Wingdings" pitchFamily="2" charset="2"/>
              <a:buNone/>
            </a:pPr>
            <a:endParaRPr lang="en-US" sz="2200" dirty="0" smtClean="0">
              <a:latin typeface="Arial" panose="020B0604020202020204" pitchFamily="34" charset="0"/>
              <a:cs typeface="Arial" panose="020B0604020202020204" pitchFamily="34" charset="0"/>
            </a:endParaRPr>
          </a:p>
          <a:p>
            <a:pPr>
              <a:lnSpc>
                <a:spcPct val="90000"/>
              </a:lnSpc>
              <a:spcBef>
                <a:spcPct val="40000"/>
              </a:spcBef>
              <a:buFont typeface="Wingdings" pitchFamily="2" charset="2"/>
              <a:buNone/>
            </a:pPr>
            <a:r>
              <a:rPr lang="en-US" sz="2200" dirty="0" smtClean="0">
                <a:solidFill>
                  <a:schemeClr val="folHlink"/>
                </a:solidFill>
                <a:latin typeface="Arial" panose="020B0604020202020204" pitchFamily="34" charset="0"/>
                <a:cs typeface="Arial" panose="020B0604020202020204" pitchFamily="34" charset="0"/>
              </a:rPr>
              <a:t>	</a:t>
            </a:r>
            <a:r>
              <a:rPr lang="en-US" sz="2200" dirty="0" smtClean="0">
                <a:solidFill>
                  <a:srgbClr val="FFFF00"/>
                </a:solidFill>
                <a:latin typeface="Arial" panose="020B0604020202020204" pitchFamily="34" charset="0"/>
                <a:cs typeface="Arial" panose="020B0604020202020204" pitchFamily="34" charset="0"/>
              </a:rPr>
              <a:t>Independent variable</a:t>
            </a:r>
            <a:r>
              <a:rPr lang="en-US" sz="2200" dirty="0" smtClean="0">
                <a:solidFill>
                  <a:schemeClr val="folHlink"/>
                </a:solidFill>
                <a:latin typeface="Arial" panose="020B0604020202020204" pitchFamily="34" charset="0"/>
                <a:cs typeface="Arial" panose="020B0604020202020204" pitchFamily="34" charset="0"/>
              </a:rPr>
              <a:t>:</a:t>
            </a:r>
            <a:r>
              <a:rPr lang="en-US" sz="2200" dirty="0" smtClean="0">
                <a:latin typeface="Arial" panose="020B0604020202020204" pitchFamily="34" charset="0"/>
                <a:cs typeface="Arial" panose="020B0604020202020204" pitchFamily="34" charset="0"/>
              </a:rPr>
              <a:t>  the variable used to predict  or 								explain the dependent variable.</a:t>
            </a:r>
          </a:p>
        </p:txBody>
      </p:sp>
    </p:spTree>
    <p:extLst>
      <p:ext uri="{BB962C8B-B14F-4D97-AF65-F5344CB8AC3E}">
        <p14:creationId xmlns:p14="http://schemas.microsoft.com/office/powerpoint/2010/main" val="44269888"/>
      </p:ext>
    </p:extLst>
  </p:cSld>
  <p:clrMapOvr>
    <a:masterClrMapping/>
  </p:clrMapOvr>
  <p:transition>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8600" y="228600"/>
            <a:ext cx="7055380" cy="662342"/>
          </a:xfrm>
        </p:spPr>
        <p:txBody>
          <a:bodyPr/>
          <a:lstStyle/>
          <a:p>
            <a:r>
              <a:rPr lang="en-US" dirty="0" smtClean="0"/>
              <a:t>Correlation Analysis</a:t>
            </a:r>
          </a:p>
        </p:txBody>
      </p:sp>
      <p:sp>
        <p:nvSpPr>
          <p:cNvPr id="21506" name="Rectangle 3"/>
          <p:cNvSpPr>
            <a:spLocks noGrp="1" noChangeArrowheads="1"/>
          </p:cNvSpPr>
          <p:nvPr>
            <p:ph type="body" idx="1"/>
          </p:nvPr>
        </p:nvSpPr>
        <p:spPr>
          <a:xfrm>
            <a:off x="228600" y="1752600"/>
            <a:ext cx="8763000" cy="4648200"/>
          </a:xfrm>
        </p:spPr>
        <p:txBody>
          <a:bodyPr>
            <a:noAutofit/>
          </a:bodyPr>
          <a:lstStyle/>
          <a:p>
            <a:pPr>
              <a:lnSpc>
                <a:spcPct val="90000"/>
              </a:lnSpc>
              <a:spcBef>
                <a:spcPct val="40000"/>
              </a:spcBef>
              <a:buFont typeface="Wingdings" pitchFamily="2" charset="2"/>
              <a:buNone/>
            </a:pPr>
            <a:r>
              <a:rPr lang="en-US" sz="2200" dirty="0" smtClean="0">
                <a:solidFill>
                  <a:srgbClr val="FFFF00"/>
                </a:solidFill>
                <a:latin typeface="Arial" panose="020B0604020202020204" pitchFamily="34" charset="0"/>
                <a:cs typeface="Arial" panose="020B0604020202020204" pitchFamily="34" charset="0"/>
              </a:rPr>
              <a:t>Correlation </a:t>
            </a:r>
            <a:r>
              <a:rPr lang="en-US" sz="2200" dirty="0" smtClean="0">
                <a:latin typeface="Arial" panose="020B0604020202020204" pitchFamily="34" charset="0"/>
                <a:cs typeface="Arial" panose="020B0604020202020204" pitchFamily="34" charset="0"/>
              </a:rPr>
              <a:t>analysis is used to measure the strength of the association (linear relationship) between two variables</a:t>
            </a:r>
          </a:p>
          <a:p>
            <a:pPr lvl="2">
              <a:lnSpc>
                <a:spcPct val="90000"/>
              </a:lnSpc>
              <a:spcBef>
                <a:spcPct val="40000"/>
              </a:spcBef>
            </a:pPr>
            <a:r>
              <a:rPr lang="en-US" sz="2200" dirty="0" smtClean="0">
                <a:solidFill>
                  <a:srgbClr val="FFFF00"/>
                </a:solidFill>
                <a:latin typeface="Arial" panose="020B0604020202020204" pitchFamily="34" charset="0"/>
                <a:cs typeface="Arial" panose="020B0604020202020204" pitchFamily="34" charset="0"/>
              </a:rPr>
              <a:t>Positive </a:t>
            </a:r>
            <a:r>
              <a:rPr lang="en-US" sz="2200" dirty="0" smtClean="0">
                <a:latin typeface="Arial" panose="020B0604020202020204" pitchFamily="34" charset="0"/>
                <a:cs typeface="Arial" panose="020B0604020202020204" pitchFamily="34" charset="0"/>
              </a:rPr>
              <a:t>– as x increases, y increases</a:t>
            </a:r>
          </a:p>
          <a:p>
            <a:pPr lvl="4">
              <a:lnSpc>
                <a:spcPct val="90000"/>
              </a:lnSpc>
              <a:spcBef>
                <a:spcPct val="40000"/>
              </a:spcBef>
            </a:pPr>
            <a:r>
              <a:rPr lang="en-US" sz="2200" dirty="0" smtClean="0">
                <a:latin typeface="Arial" panose="020B0604020202020204" pitchFamily="34" charset="0"/>
                <a:cs typeface="Arial" panose="020B0604020202020204" pitchFamily="34" charset="0"/>
              </a:rPr>
              <a:t>As advertising dollars increase, sales increase</a:t>
            </a:r>
          </a:p>
          <a:p>
            <a:pPr lvl="2">
              <a:lnSpc>
                <a:spcPct val="90000"/>
              </a:lnSpc>
              <a:spcBef>
                <a:spcPct val="40000"/>
              </a:spcBef>
            </a:pPr>
            <a:r>
              <a:rPr lang="en-US" sz="2200" dirty="0" smtClean="0">
                <a:solidFill>
                  <a:srgbClr val="FFFF00"/>
                </a:solidFill>
                <a:latin typeface="Arial" panose="020B0604020202020204" pitchFamily="34" charset="0"/>
                <a:cs typeface="Arial" panose="020B0604020202020204" pitchFamily="34" charset="0"/>
              </a:rPr>
              <a:t>Negative </a:t>
            </a:r>
            <a:r>
              <a:rPr lang="en-US" sz="2200" dirty="0" smtClean="0">
                <a:latin typeface="Arial" panose="020B0604020202020204" pitchFamily="34" charset="0"/>
                <a:cs typeface="Arial" panose="020B0604020202020204" pitchFamily="34" charset="0"/>
              </a:rPr>
              <a:t>– as  x increases, y decreases</a:t>
            </a:r>
          </a:p>
          <a:p>
            <a:pPr lvl="4">
              <a:lnSpc>
                <a:spcPct val="90000"/>
              </a:lnSpc>
              <a:spcBef>
                <a:spcPct val="40000"/>
              </a:spcBef>
            </a:pPr>
            <a:r>
              <a:rPr lang="en-US" sz="2200" dirty="0" smtClean="0">
                <a:latin typeface="Arial" panose="020B0604020202020204" pitchFamily="34" charset="0"/>
                <a:cs typeface="Arial" panose="020B0604020202020204" pitchFamily="34" charset="0"/>
              </a:rPr>
              <a:t>As expenses increase, net income decreases</a:t>
            </a:r>
          </a:p>
          <a:p>
            <a:pPr>
              <a:lnSpc>
                <a:spcPct val="90000"/>
              </a:lnSpc>
              <a:spcBef>
                <a:spcPct val="40000"/>
              </a:spcBef>
              <a:buFont typeface="Wingdings" pitchFamily="2" charset="2"/>
              <a:buNone/>
            </a:pPr>
            <a:r>
              <a:rPr lang="en-US" sz="2200" dirty="0" smtClean="0">
                <a:latin typeface="Arial" panose="020B0604020202020204" pitchFamily="34" charset="0"/>
                <a:cs typeface="Arial" panose="020B0604020202020204" pitchFamily="34" charset="0"/>
              </a:rPr>
              <a:t>Correlation is only concerned with strength of the relationship </a:t>
            </a:r>
          </a:p>
          <a:p>
            <a:pPr>
              <a:lnSpc>
                <a:spcPct val="90000"/>
              </a:lnSpc>
              <a:spcBef>
                <a:spcPct val="40000"/>
              </a:spcBef>
              <a:buFont typeface="Wingdings" pitchFamily="2" charset="2"/>
              <a:buNone/>
            </a:pPr>
            <a:r>
              <a:rPr lang="en-US" sz="2200" dirty="0" smtClean="0">
                <a:latin typeface="Arial" panose="020B0604020202020204" pitchFamily="34" charset="0"/>
                <a:cs typeface="Arial" panose="020B0604020202020204" pitchFamily="34" charset="0"/>
              </a:rPr>
              <a:t>No causal effect is implied with correlation</a:t>
            </a:r>
          </a:p>
          <a:p>
            <a:pPr>
              <a:lnSpc>
                <a:spcPct val="80000"/>
              </a:lnSpc>
              <a:spcBef>
                <a:spcPct val="40000"/>
              </a:spcBef>
              <a:buFont typeface="Wingdings" pitchFamily="2" charset="2"/>
              <a:buNone/>
            </a:pPr>
            <a:r>
              <a:rPr lang="en-US" sz="2200" dirty="0" smtClean="0">
                <a:solidFill>
                  <a:schemeClr val="folHlink"/>
                </a:solidFill>
                <a:latin typeface="Arial" panose="020B0604020202020204" pitchFamily="34" charset="0"/>
                <a:cs typeface="Arial" panose="020B0604020202020204" pitchFamily="34" charset="0"/>
              </a:rPr>
              <a:t>A spurious correlation</a:t>
            </a:r>
            <a:r>
              <a:rPr lang="en-US" sz="2200" dirty="0" smtClean="0">
                <a:latin typeface="Arial" panose="020B0604020202020204" pitchFamily="34" charset="0"/>
                <a:cs typeface="Arial" panose="020B0604020202020204" pitchFamily="34" charset="0"/>
              </a:rPr>
              <a:t> is when a correlation exists between two seemingly unrelated variables</a:t>
            </a:r>
          </a:p>
          <a:p>
            <a:pPr lvl="1">
              <a:lnSpc>
                <a:spcPct val="80000"/>
              </a:lnSpc>
              <a:spcBef>
                <a:spcPct val="40000"/>
              </a:spcBef>
            </a:pPr>
            <a:r>
              <a:rPr lang="en-US" sz="2200" dirty="0" smtClean="0">
                <a:latin typeface="Arial" panose="020B0604020202020204" pitchFamily="34" charset="0"/>
                <a:cs typeface="Arial" panose="020B0604020202020204" pitchFamily="34" charset="0"/>
              </a:rPr>
              <a:t>the correlation between company sales and the number of children employees have</a:t>
            </a:r>
          </a:p>
        </p:txBody>
      </p:sp>
    </p:spTree>
    <p:extLst>
      <p:ext uri="{BB962C8B-B14F-4D97-AF65-F5344CB8AC3E}">
        <p14:creationId xmlns:p14="http://schemas.microsoft.com/office/powerpoint/2010/main" val="291058341"/>
      </p:ext>
    </p:extLst>
  </p:cSld>
  <p:clrMapOvr>
    <a:masterClrMapping/>
  </p:clrMapOvr>
  <p:transition>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1311"/>
          <p:cNvPicPr>
            <a:picLocks noChangeAspect="1" noChangeArrowheads="1"/>
          </p:cNvPicPr>
          <p:nvPr/>
        </p:nvPicPr>
        <p:blipFill>
          <a:blip r:embed="rId2"/>
          <a:srcRect/>
          <a:stretch>
            <a:fillRect/>
          </a:stretch>
        </p:blipFill>
        <p:spPr bwMode="auto">
          <a:xfrm>
            <a:off x="1295400" y="4267200"/>
            <a:ext cx="6553200" cy="2354929"/>
          </a:xfrm>
          <a:prstGeom prst="rect">
            <a:avLst/>
          </a:prstGeom>
          <a:noFill/>
          <a:ln w="9525">
            <a:noFill/>
            <a:miter lim="800000"/>
            <a:headEnd/>
            <a:tailEnd/>
          </a:ln>
        </p:spPr>
      </p:pic>
      <p:sp>
        <p:nvSpPr>
          <p:cNvPr id="4" name="Rectangle 2"/>
          <p:cNvSpPr txBox="1">
            <a:spLocks noChangeArrowheads="1"/>
          </p:cNvSpPr>
          <p:nvPr/>
        </p:nvSpPr>
        <p:spPr>
          <a:xfrm>
            <a:off x="152400" y="152400"/>
            <a:ext cx="8229600" cy="666750"/>
          </a:xfrm>
          <a:prstGeom prst="rect">
            <a:avLst/>
          </a:prstGeom>
        </p:spPr>
        <p:txBody>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smtClean="0"/>
              <a:t>Correlation Coefficient</a:t>
            </a:r>
          </a:p>
        </p:txBody>
      </p:sp>
      <p:sp>
        <p:nvSpPr>
          <p:cNvPr id="5" name="Rectangle 3"/>
          <p:cNvSpPr txBox="1">
            <a:spLocks noChangeArrowheads="1"/>
          </p:cNvSpPr>
          <p:nvPr/>
        </p:nvSpPr>
        <p:spPr>
          <a:xfrm>
            <a:off x="0" y="1066800"/>
            <a:ext cx="8839200" cy="2524125"/>
          </a:xfrm>
          <a:prstGeom prst="rect">
            <a:avLst/>
          </a:prstGeom>
        </p:spPr>
        <p:txBody>
          <a:bodyPr/>
          <a:lst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80000"/>
              </a:lnSpc>
            </a:pPr>
            <a:r>
              <a:rPr lang="en-US" sz="1900" dirty="0" smtClean="0">
                <a:latin typeface="Arial" panose="020B0604020202020204" pitchFamily="34" charset="0"/>
                <a:cs typeface="Arial" panose="020B0604020202020204" pitchFamily="34" charset="0"/>
              </a:rPr>
              <a:t>The </a:t>
            </a:r>
            <a:r>
              <a:rPr lang="en-US" sz="1900" dirty="0" smtClean="0">
                <a:solidFill>
                  <a:schemeClr val="folHlink"/>
                </a:solidFill>
                <a:latin typeface="Arial" panose="020B0604020202020204" pitchFamily="34" charset="0"/>
                <a:cs typeface="Arial" panose="020B0604020202020204" pitchFamily="34" charset="0"/>
              </a:rPr>
              <a:t>sample correlation coefficient  r</a:t>
            </a:r>
            <a:r>
              <a:rPr lang="en-US" sz="1900" dirty="0" smtClean="0">
                <a:latin typeface="Arial" panose="020B0604020202020204" pitchFamily="34" charset="0"/>
                <a:cs typeface="Arial" panose="020B0604020202020204" pitchFamily="34" charset="0"/>
              </a:rPr>
              <a:t>  is a measure of the strength of the linear relationship between two variables, based on sample observations</a:t>
            </a:r>
          </a:p>
          <a:p>
            <a:pPr lvl="1">
              <a:lnSpc>
                <a:spcPct val="90000"/>
              </a:lnSpc>
            </a:pPr>
            <a:r>
              <a:rPr lang="en-US" sz="1900" dirty="0" smtClean="0">
                <a:latin typeface="Arial" panose="020B0604020202020204" pitchFamily="34" charset="0"/>
                <a:cs typeface="Arial" panose="020B0604020202020204" pitchFamily="34" charset="0"/>
              </a:rPr>
              <a:t>Unit free</a:t>
            </a:r>
          </a:p>
          <a:p>
            <a:pPr lvl="1">
              <a:lnSpc>
                <a:spcPct val="90000"/>
              </a:lnSpc>
            </a:pPr>
            <a:r>
              <a:rPr lang="en-US" sz="1900" dirty="0" smtClean="0">
                <a:latin typeface="Arial" panose="020B0604020202020204" pitchFamily="34" charset="0"/>
                <a:cs typeface="Arial" panose="020B0604020202020204" pitchFamily="34" charset="0"/>
              </a:rPr>
              <a:t>Range between -1 and 1</a:t>
            </a:r>
          </a:p>
          <a:p>
            <a:pPr lvl="1">
              <a:lnSpc>
                <a:spcPct val="90000"/>
              </a:lnSpc>
            </a:pPr>
            <a:r>
              <a:rPr lang="en-US" sz="1900" dirty="0" smtClean="0">
                <a:latin typeface="Arial" panose="020B0604020202020204" pitchFamily="34" charset="0"/>
                <a:cs typeface="Arial" panose="020B0604020202020204" pitchFamily="34" charset="0"/>
              </a:rPr>
              <a:t>The closer to -1, the stronger the negative linear relationship</a:t>
            </a:r>
          </a:p>
          <a:p>
            <a:pPr lvl="1">
              <a:lnSpc>
                <a:spcPct val="90000"/>
              </a:lnSpc>
            </a:pPr>
            <a:r>
              <a:rPr lang="en-US" sz="1900" dirty="0" smtClean="0">
                <a:latin typeface="Arial" panose="020B0604020202020204" pitchFamily="34" charset="0"/>
                <a:cs typeface="Arial" panose="020B0604020202020204" pitchFamily="34" charset="0"/>
              </a:rPr>
              <a:t>The closer to 1, the stronger the positive linear relationship</a:t>
            </a:r>
          </a:p>
          <a:p>
            <a:pPr lvl="1">
              <a:lnSpc>
                <a:spcPct val="90000"/>
              </a:lnSpc>
            </a:pPr>
            <a:r>
              <a:rPr lang="en-US" sz="1900" dirty="0" smtClean="0">
                <a:latin typeface="Arial" panose="020B0604020202020204" pitchFamily="34" charset="0"/>
                <a:cs typeface="Arial" panose="020B0604020202020204" pitchFamily="34" charset="0"/>
              </a:rPr>
              <a:t>The closer to 0, the weaker the linear relationship</a:t>
            </a:r>
          </a:p>
          <a:p>
            <a:pPr lvl="1">
              <a:lnSpc>
                <a:spcPct val="90000"/>
              </a:lnSpc>
            </a:pPr>
            <a:r>
              <a:rPr lang="en-US" sz="1900" dirty="0" smtClean="0">
                <a:latin typeface="Arial" panose="020B0604020202020204" pitchFamily="34" charset="0"/>
                <a:cs typeface="Arial" panose="020B0604020202020204" pitchFamily="34" charset="0"/>
              </a:rPr>
              <a:t>+1 or -1 are perfect correlations where all data points fall on a straight line</a:t>
            </a:r>
          </a:p>
        </p:txBody>
      </p:sp>
    </p:spTree>
    <p:extLst>
      <p:ext uri="{BB962C8B-B14F-4D97-AF65-F5344CB8AC3E}">
        <p14:creationId xmlns:p14="http://schemas.microsoft.com/office/powerpoint/2010/main" val="3261318808"/>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2"/>
          <p:cNvSpPr txBox="1">
            <a:spLocks noChangeArrowheads="1"/>
          </p:cNvSpPr>
          <p:nvPr/>
        </p:nvSpPr>
        <p:spPr bwMode="auto">
          <a:xfrm>
            <a:off x="2352675" y="5865813"/>
            <a:ext cx="1003300" cy="338137"/>
          </a:xfrm>
          <a:prstGeom prst="rect">
            <a:avLst/>
          </a:prstGeom>
          <a:solidFill>
            <a:srgbClr val="CCFFFF">
              <a:alpha val="0"/>
            </a:srgbClr>
          </a:solidFill>
          <a:ln w="9525">
            <a:noFill/>
            <a:miter lim="800000"/>
            <a:headEnd/>
            <a:tailEnd/>
          </a:ln>
        </p:spPr>
        <p:txBody>
          <a:bodyPr wrap="none">
            <a:spAutoFit/>
          </a:bodyPr>
          <a:lstStyle/>
          <a:p>
            <a:r>
              <a:rPr lang="en-US" sz="1600" b="1" dirty="0">
                <a:latin typeface="Verdana" pitchFamily="34" charset="0"/>
              </a:rPr>
              <a:t>r = +.3</a:t>
            </a:r>
          </a:p>
        </p:txBody>
      </p:sp>
      <p:sp>
        <p:nvSpPr>
          <p:cNvPr id="25602" name="Text Box 3"/>
          <p:cNvSpPr txBox="1">
            <a:spLocks noChangeArrowheads="1"/>
          </p:cNvSpPr>
          <p:nvPr/>
        </p:nvSpPr>
        <p:spPr bwMode="auto">
          <a:xfrm>
            <a:off x="5629275" y="5865813"/>
            <a:ext cx="930275" cy="338137"/>
          </a:xfrm>
          <a:prstGeom prst="rect">
            <a:avLst/>
          </a:prstGeom>
          <a:solidFill>
            <a:srgbClr val="CCFFFF">
              <a:alpha val="0"/>
            </a:srgbClr>
          </a:solidFill>
          <a:ln w="9525">
            <a:noFill/>
            <a:miter lim="800000"/>
            <a:headEnd/>
            <a:tailEnd/>
          </a:ln>
        </p:spPr>
        <p:txBody>
          <a:bodyPr wrap="none">
            <a:spAutoFit/>
          </a:bodyPr>
          <a:lstStyle/>
          <a:p>
            <a:r>
              <a:rPr lang="en-US" sz="1600" b="1">
                <a:latin typeface="Verdana" pitchFamily="34" charset="0"/>
              </a:rPr>
              <a:t>r = +1</a:t>
            </a:r>
          </a:p>
        </p:txBody>
      </p:sp>
      <p:sp>
        <p:nvSpPr>
          <p:cNvPr id="25603" name="Rectangle 4"/>
          <p:cNvSpPr>
            <a:spLocks noGrp="1" noChangeArrowheads="1"/>
          </p:cNvSpPr>
          <p:nvPr>
            <p:ph type="title"/>
          </p:nvPr>
        </p:nvSpPr>
        <p:spPr>
          <a:xfrm>
            <a:off x="260215" y="190568"/>
            <a:ext cx="7793038" cy="990600"/>
          </a:xfrm>
        </p:spPr>
        <p:txBody>
          <a:bodyPr/>
          <a:lstStyle/>
          <a:p>
            <a:pPr>
              <a:lnSpc>
                <a:spcPct val="80000"/>
              </a:lnSpc>
            </a:pPr>
            <a:r>
              <a:rPr lang="en-US" dirty="0" smtClean="0"/>
              <a:t>Examples of Approximate </a:t>
            </a:r>
            <a:br>
              <a:rPr lang="en-US" dirty="0" smtClean="0"/>
            </a:br>
            <a:r>
              <a:rPr lang="en-US" dirty="0" smtClean="0"/>
              <a:t>r  Values</a:t>
            </a:r>
          </a:p>
        </p:txBody>
      </p:sp>
      <p:sp>
        <p:nvSpPr>
          <p:cNvPr id="25604" name="Line 5"/>
          <p:cNvSpPr>
            <a:spLocks noChangeShapeType="1"/>
          </p:cNvSpPr>
          <p:nvPr/>
        </p:nvSpPr>
        <p:spPr bwMode="auto">
          <a:xfrm flipH="1">
            <a:off x="304800" y="2111375"/>
            <a:ext cx="0" cy="1524000"/>
          </a:xfrm>
          <a:prstGeom prst="line">
            <a:avLst/>
          </a:prstGeom>
          <a:noFill/>
          <a:ln w="25400">
            <a:solidFill>
              <a:schemeClr val="tx1"/>
            </a:solidFill>
            <a:round/>
            <a:headEnd/>
            <a:tailEnd/>
          </a:ln>
        </p:spPr>
        <p:txBody>
          <a:bodyPr wrap="none" anchor="ctr"/>
          <a:lstStyle/>
          <a:p>
            <a:endParaRPr lang="en-US"/>
          </a:p>
        </p:txBody>
      </p:sp>
      <p:sp>
        <p:nvSpPr>
          <p:cNvPr id="25605" name="Line 6"/>
          <p:cNvSpPr>
            <a:spLocks noChangeShapeType="1"/>
          </p:cNvSpPr>
          <p:nvPr/>
        </p:nvSpPr>
        <p:spPr bwMode="auto">
          <a:xfrm flipH="1" flipV="1">
            <a:off x="320675" y="2263775"/>
            <a:ext cx="2574925" cy="914400"/>
          </a:xfrm>
          <a:prstGeom prst="line">
            <a:avLst/>
          </a:prstGeom>
          <a:noFill/>
          <a:ln w="28575">
            <a:solidFill>
              <a:schemeClr val="tx1"/>
            </a:solidFill>
            <a:round/>
            <a:headEnd/>
            <a:tailEnd/>
          </a:ln>
        </p:spPr>
        <p:txBody>
          <a:bodyPr wrap="none" anchor="ctr"/>
          <a:lstStyle/>
          <a:p>
            <a:endParaRPr lang="en-US"/>
          </a:p>
        </p:txBody>
      </p:sp>
      <p:sp>
        <p:nvSpPr>
          <p:cNvPr id="25606" name="Oval 7"/>
          <p:cNvSpPr>
            <a:spLocks noChangeArrowheads="1"/>
          </p:cNvSpPr>
          <p:nvPr/>
        </p:nvSpPr>
        <p:spPr bwMode="auto">
          <a:xfrm rot="7282380" flipH="1">
            <a:off x="2438400" y="2949575"/>
            <a:ext cx="228600" cy="228600"/>
          </a:xfrm>
          <a:prstGeom prst="ellipse">
            <a:avLst/>
          </a:prstGeom>
          <a:solidFill>
            <a:schemeClr val="folHlink"/>
          </a:solidFill>
          <a:ln w="9525">
            <a:noFill/>
            <a:round/>
            <a:headEnd/>
            <a:tailEnd/>
          </a:ln>
        </p:spPr>
        <p:txBody>
          <a:bodyPr wrap="none" anchor="ctr"/>
          <a:lstStyle/>
          <a:p>
            <a:endParaRPr lang="en-US"/>
          </a:p>
        </p:txBody>
      </p:sp>
      <p:sp>
        <p:nvSpPr>
          <p:cNvPr id="25607" name="Oval 8"/>
          <p:cNvSpPr>
            <a:spLocks noChangeArrowheads="1"/>
          </p:cNvSpPr>
          <p:nvPr/>
        </p:nvSpPr>
        <p:spPr bwMode="auto">
          <a:xfrm rot="7282380" flipH="1">
            <a:off x="1828800" y="2720975"/>
            <a:ext cx="228600" cy="228600"/>
          </a:xfrm>
          <a:prstGeom prst="ellipse">
            <a:avLst/>
          </a:prstGeom>
          <a:solidFill>
            <a:schemeClr val="folHlink"/>
          </a:solidFill>
          <a:ln w="9525">
            <a:noFill/>
            <a:round/>
            <a:headEnd/>
            <a:tailEnd/>
          </a:ln>
        </p:spPr>
        <p:txBody>
          <a:bodyPr wrap="none" anchor="ctr"/>
          <a:lstStyle/>
          <a:p>
            <a:endParaRPr lang="en-US"/>
          </a:p>
        </p:txBody>
      </p:sp>
      <p:sp>
        <p:nvSpPr>
          <p:cNvPr id="25608" name="Oval 9"/>
          <p:cNvSpPr>
            <a:spLocks noChangeArrowheads="1"/>
          </p:cNvSpPr>
          <p:nvPr/>
        </p:nvSpPr>
        <p:spPr bwMode="auto">
          <a:xfrm rot="7282380" flipH="1">
            <a:off x="1371600" y="2568575"/>
            <a:ext cx="228600" cy="228600"/>
          </a:xfrm>
          <a:prstGeom prst="ellipse">
            <a:avLst/>
          </a:prstGeom>
          <a:solidFill>
            <a:schemeClr val="folHlink"/>
          </a:solidFill>
          <a:ln w="9525">
            <a:noFill/>
            <a:round/>
            <a:headEnd/>
            <a:tailEnd/>
          </a:ln>
        </p:spPr>
        <p:txBody>
          <a:bodyPr wrap="none" anchor="ctr"/>
          <a:lstStyle/>
          <a:p>
            <a:endParaRPr lang="en-US"/>
          </a:p>
        </p:txBody>
      </p:sp>
      <p:sp>
        <p:nvSpPr>
          <p:cNvPr id="25609" name="Oval 10"/>
          <p:cNvSpPr>
            <a:spLocks noChangeArrowheads="1"/>
          </p:cNvSpPr>
          <p:nvPr/>
        </p:nvSpPr>
        <p:spPr bwMode="auto">
          <a:xfrm rot="7282380" flipH="1">
            <a:off x="381000" y="2187575"/>
            <a:ext cx="228600" cy="228600"/>
          </a:xfrm>
          <a:prstGeom prst="ellipse">
            <a:avLst/>
          </a:prstGeom>
          <a:solidFill>
            <a:schemeClr val="folHlink"/>
          </a:solidFill>
          <a:ln w="9525">
            <a:noFill/>
            <a:round/>
            <a:headEnd/>
            <a:tailEnd/>
          </a:ln>
        </p:spPr>
        <p:txBody>
          <a:bodyPr wrap="none" anchor="ctr"/>
          <a:lstStyle/>
          <a:p>
            <a:endParaRPr lang="en-US"/>
          </a:p>
        </p:txBody>
      </p:sp>
      <p:sp>
        <p:nvSpPr>
          <p:cNvPr id="25610" name="Oval 11"/>
          <p:cNvSpPr>
            <a:spLocks noChangeArrowheads="1"/>
          </p:cNvSpPr>
          <p:nvPr/>
        </p:nvSpPr>
        <p:spPr bwMode="auto">
          <a:xfrm rot="7282380" flipH="1">
            <a:off x="762000" y="2339975"/>
            <a:ext cx="228600" cy="228600"/>
          </a:xfrm>
          <a:prstGeom prst="ellipse">
            <a:avLst/>
          </a:prstGeom>
          <a:solidFill>
            <a:schemeClr val="folHlink"/>
          </a:solidFill>
          <a:ln w="9525">
            <a:noFill/>
            <a:round/>
            <a:headEnd/>
            <a:tailEnd/>
          </a:ln>
        </p:spPr>
        <p:txBody>
          <a:bodyPr wrap="none" anchor="ctr"/>
          <a:lstStyle/>
          <a:p>
            <a:endParaRPr lang="en-US"/>
          </a:p>
        </p:txBody>
      </p:sp>
      <p:sp>
        <p:nvSpPr>
          <p:cNvPr id="25611" name="Oval 12"/>
          <p:cNvSpPr>
            <a:spLocks noChangeArrowheads="1"/>
          </p:cNvSpPr>
          <p:nvPr/>
        </p:nvSpPr>
        <p:spPr bwMode="auto">
          <a:xfrm rot="7282380" flipH="1">
            <a:off x="1143000" y="2492375"/>
            <a:ext cx="228600" cy="228600"/>
          </a:xfrm>
          <a:prstGeom prst="ellipse">
            <a:avLst/>
          </a:prstGeom>
          <a:solidFill>
            <a:schemeClr val="folHlink"/>
          </a:solidFill>
          <a:ln w="9525">
            <a:noFill/>
            <a:round/>
            <a:headEnd/>
            <a:tailEnd/>
          </a:ln>
        </p:spPr>
        <p:txBody>
          <a:bodyPr rot="10800000" vert="eaVert" wrap="none" anchor="ctr"/>
          <a:lstStyle/>
          <a:p>
            <a:endParaRPr lang="en-US">
              <a:latin typeface="Times New Roman" pitchFamily="18" charset="0"/>
            </a:endParaRPr>
          </a:p>
        </p:txBody>
      </p:sp>
      <p:sp>
        <p:nvSpPr>
          <p:cNvPr id="25612" name="Text Box 13"/>
          <p:cNvSpPr txBox="1">
            <a:spLocks noChangeArrowheads="1"/>
          </p:cNvSpPr>
          <p:nvPr/>
        </p:nvSpPr>
        <p:spPr bwMode="auto">
          <a:xfrm>
            <a:off x="128588" y="1576388"/>
            <a:ext cx="350837" cy="400050"/>
          </a:xfrm>
          <a:prstGeom prst="rect">
            <a:avLst/>
          </a:prstGeom>
          <a:noFill/>
          <a:ln w="9525">
            <a:noFill/>
            <a:miter lim="800000"/>
            <a:headEnd/>
            <a:tailEnd/>
          </a:ln>
        </p:spPr>
        <p:txBody>
          <a:bodyPr wrap="none">
            <a:spAutoFit/>
          </a:bodyPr>
          <a:lstStyle/>
          <a:p>
            <a:r>
              <a:rPr lang="en-US" sz="2000" b="1">
                <a:latin typeface="Verdana" pitchFamily="34" charset="0"/>
              </a:rPr>
              <a:t>y</a:t>
            </a:r>
          </a:p>
        </p:txBody>
      </p:sp>
      <p:sp>
        <p:nvSpPr>
          <p:cNvPr id="25613" name="Line 14"/>
          <p:cNvSpPr>
            <a:spLocks noChangeShapeType="1"/>
          </p:cNvSpPr>
          <p:nvPr/>
        </p:nvSpPr>
        <p:spPr bwMode="auto">
          <a:xfrm>
            <a:off x="304800" y="3635375"/>
            <a:ext cx="2286000" cy="0"/>
          </a:xfrm>
          <a:prstGeom prst="line">
            <a:avLst/>
          </a:prstGeom>
          <a:noFill/>
          <a:ln w="25400">
            <a:solidFill>
              <a:schemeClr val="tx1"/>
            </a:solidFill>
            <a:round/>
            <a:headEnd/>
            <a:tailEnd/>
          </a:ln>
        </p:spPr>
        <p:txBody>
          <a:bodyPr wrap="none" anchor="ctr"/>
          <a:lstStyle/>
          <a:p>
            <a:endParaRPr lang="en-US"/>
          </a:p>
        </p:txBody>
      </p:sp>
      <p:sp>
        <p:nvSpPr>
          <p:cNvPr id="25614" name="Oval 15"/>
          <p:cNvSpPr>
            <a:spLocks noChangeArrowheads="1"/>
          </p:cNvSpPr>
          <p:nvPr/>
        </p:nvSpPr>
        <p:spPr bwMode="auto">
          <a:xfrm rot="7282380" flipH="1">
            <a:off x="2057400" y="2797175"/>
            <a:ext cx="228600" cy="228600"/>
          </a:xfrm>
          <a:prstGeom prst="ellipse">
            <a:avLst/>
          </a:prstGeom>
          <a:solidFill>
            <a:schemeClr val="folHlink"/>
          </a:solidFill>
          <a:ln w="9525">
            <a:noFill/>
            <a:round/>
            <a:headEnd/>
            <a:tailEnd/>
          </a:ln>
        </p:spPr>
        <p:txBody>
          <a:bodyPr wrap="none" anchor="ctr"/>
          <a:lstStyle/>
          <a:p>
            <a:endParaRPr lang="en-US"/>
          </a:p>
        </p:txBody>
      </p:sp>
      <p:sp>
        <p:nvSpPr>
          <p:cNvPr id="25615" name="Text Box 16"/>
          <p:cNvSpPr txBox="1">
            <a:spLocks noChangeArrowheads="1"/>
          </p:cNvSpPr>
          <p:nvPr/>
        </p:nvSpPr>
        <p:spPr bwMode="auto">
          <a:xfrm>
            <a:off x="2566988" y="3405188"/>
            <a:ext cx="355600" cy="400050"/>
          </a:xfrm>
          <a:prstGeom prst="rect">
            <a:avLst/>
          </a:prstGeom>
          <a:noFill/>
          <a:ln w="9525">
            <a:noFill/>
            <a:miter lim="800000"/>
            <a:headEnd/>
            <a:tailEnd/>
          </a:ln>
        </p:spPr>
        <p:txBody>
          <a:bodyPr wrap="none">
            <a:spAutoFit/>
          </a:bodyPr>
          <a:lstStyle/>
          <a:p>
            <a:r>
              <a:rPr lang="en-US" sz="2000" b="1">
                <a:latin typeface="Verdana" pitchFamily="34" charset="0"/>
              </a:rPr>
              <a:t>x</a:t>
            </a:r>
          </a:p>
        </p:txBody>
      </p:sp>
      <p:sp>
        <p:nvSpPr>
          <p:cNvPr id="25616" name="Line 17"/>
          <p:cNvSpPr>
            <a:spLocks noChangeShapeType="1"/>
          </p:cNvSpPr>
          <p:nvPr/>
        </p:nvSpPr>
        <p:spPr bwMode="auto">
          <a:xfrm flipH="1">
            <a:off x="3352800" y="2187575"/>
            <a:ext cx="0" cy="1447800"/>
          </a:xfrm>
          <a:prstGeom prst="line">
            <a:avLst/>
          </a:prstGeom>
          <a:noFill/>
          <a:ln w="25400">
            <a:solidFill>
              <a:schemeClr val="tx1"/>
            </a:solidFill>
            <a:round/>
            <a:headEnd/>
            <a:tailEnd/>
          </a:ln>
        </p:spPr>
        <p:txBody>
          <a:bodyPr wrap="none" anchor="ctr"/>
          <a:lstStyle/>
          <a:p>
            <a:endParaRPr lang="en-US"/>
          </a:p>
        </p:txBody>
      </p:sp>
      <p:sp>
        <p:nvSpPr>
          <p:cNvPr id="25617" name="Line 18"/>
          <p:cNvSpPr>
            <a:spLocks noChangeShapeType="1"/>
          </p:cNvSpPr>
          <p:nvPr/>
        </p:nvSpPr>
        <p:spPr bwMode="auto">
          <a:xfrm flipH="1" flipV="1">
            <a:off x="3362325" y="2332038"/>
            <a:ext cx="2574925" cy="873125"/>
          </a:xfrm>
          <a:prstGeom prst="line">
            <a:avLst/>
          </a:prstGeom>
          <a:noFill/>
          <a:ln w="28575">
            <a:solidFill>
              <a:schemeClr val="tx1"/>
            </a:solidFill>
            <a:round/>
            <a:headEnd/>
            <a:tailEnd/>
          </a:ln>
        </p:spPr>
        <p:txBody>
          <a:bodyPr wrap="none" anchor="ctr"/>
          <a:lstStyle/>
          <a:p>
            <a:endParaRPr lang="en-US"/>
          </a:p>
        </p:txBody>
      </p:sp>
      <p:sp>
        <p:nvSpPr>
          <p:cNvPr id="25618" name="Oval 19"/>
          <p:cNvSpPr>
            <a:spLocks noChangeArrowheads="1"/>
          </p:cNvSpPr>
          <p:nvPr/>
        </p:nvSpPr>
        <p:spPr bwMode="auto">
          <a:xfrm rot="-7282380">
            <a:off x="5480050" y="3322638"/>
            <a:ext cx="228600" cy="228600"/>
          </a:xfrm>
          <a:prstGeom prst="ellipse">
            <a:avLst/>
          </a:prstGeom>
          <a:solidFill>
            <a:schemeClr val="folHlink"/>
          </a:solidFill>
          <a:ln w="9525">
            <a:noFill/>
            <a:round/>
            <a:headEnd/>
            <a:tailEnd/>
          </a:ln>
        </p:spPr>
        <p:txBody>
          <a:bodyPr wrap="none" anchor="ctr"/>
          <a:lstStyle/>
          <a:p>
            <a:endParaRPr lang="en-US"/>
          </a:p>
        </p:txBody>
      </p:sp>
      <p:sp>
        <p:nvSpPr>
          <p:cNvPr id="25619" name="Oval 20"/>
          <p:cNvSpPr>
            <a:spLocks noChangeArrowheads="1"/>
          </p:cNvSpPr>
          <p:nvPr/>
        </p:nvSpPr>
        <p:spPr bwMode="auto">
          <a:xfrm rot="-7282380">
            <a:off x="5403850" y="2941638"/>
            <a:ext cx="228600" cy="228600"/>
          </a:xfrm>
          <a:prstGeom prst="ellipse">
            <a:avLst/>
          </a:prstGeom>
          <a:solidFill>
            <a:schemeClr val="folHlink"/>
          </a:solidFill>
          <a:ln w="9525">
            <a:noFill/>
            <a:round/>
            <a:headEnd/>
            <a:tailEnd/>
          </a:ln>
        </p:spPr>
        <p:txBody>
          <a:bodyPr wrap="none" anchor="ctr"/>
          <a:lstStyle/>
          <a:p>
            <a:endParaRPr lang="en-US"/>
          </a:p>
        </p:txBody>
      </p:sp>
      <p:sp>
        <p:nvSpPr>
          <p:cNvPr id="25620" name="Oval 21"/>
          <p:cNvSpPr>
            <a:spLocks noChangeArrowheads="1"/>
          </p:cNvSpPr>
          <p:nvPr/>
        </p:nvSpPr>
        <p:spPr bwMode="auto">
          <a:xfrm rot="-7282380">
            <a:off x="3575050" y="1951038"/>
            <a:ext cx="228600" cy="228600"/>
          </a:xfrm>
          <a:prstGeom prst="ellipse">
            <a:avLst/>
          </a:prstGeom>
          <a:solidFill>
            <a:schemeClr val="folHlink"/>
          </a:solidFill>
          <a:ln w="9525">
            <a:noFill/>
            <a:round/>
            <a:headEnd/>
            <a:tailEnd/>
          </a:ln>
        </p:spPr>
        <p:txBody>
          <a:bodyPr wrap="none" anchor="ctr"/>
          <a:lstStyle/>
          <a:p>
            <a:endParaRPr lang="en-US"/>
          </a:p>
        </p:txBody>
      </p:sp>
      <p:sp>
        <p:nvSpPr>
          <p:cNvPr id="25621" name="Oval 22"/>
          <p:cNvSpPr>
            <a:spLocks noChangeArrowheads="1"/>
          </p:cNvSpPr>
          <p:nvPr/>
        </p:nvSpPr>
        <p:spPr bwMode="auto">
          <a:xfrm rot="-7282380">
            <a:off x="3727450" y="2332038"/>
            <a:ext cx="228600" cy="228600"/>
          </a:xfrm>
          <a:prstGeom prst="ellipse">
            <a:avLst/>
          </a:prstGeom>
          <a:solidFill>
            <a:schemeClr val="folHlink"/>
          </a:solidFill>
          <a:ln w="9525">
            <a:noFill/>
            <a:round/>
            <a:headEnd/>
            <a:tailEnd/>
          </a:ln>
        </p:spPr>
        <p:txBody>
          <a:bodyPr wrap="none" anchor="ctr"/>
          <a:lstStyle/>
          <a:p>
            <a:endParaRPr lang="en-US"/>
          </a:p>
        </p:txBody>
      </p:sp>
      <p:sp>
        <p:nvSpPr>
          <p:cNvPr id="25622" name="Oval 23"/>
          <p:cNvSpPr>
            <a:spLocks noChangeArrowheads="1"/>
          </p:cNvSpPr>
          <p:nvPr/>
        </p:nvSpPr>
        <p:spPr bwMode="auto">
          <a:xfrm rot="-7282380">
            <a:off x="5099050" y="3170238"/>
            <a:ext cx="228600" cy="228600"/>
          </a:xfrm>
          <a:prstGeom prst="ellipse">
            <a:avLst/>
          </a:prstGeom>
          <a:solidFill>
            <a:schemeClr val="folHlink"/>
          </a:solidFill>
          <a:ln w="9525">
            <a:noFill/>
            <a:round/>
            <a:headEnd/>
            <a:tailEnd/>
          </a:ln>
        </p:spPr>
        <p:txBody>
          <a:bodyPr wrap="none" anchor="ctr"/>
          <a:lstStyle/>
          <a:p>
            <a:endParaRPr lang="en-US"/>
          </a:p>
        </p:txBody>
      </p:sp>
      <p:sp>
        <p:nvSpPr>
          <p:cNvPr id="25623" name="Oval 24"/>
          <p:cNvSpPr>
            <a:spLocks noChangeArrowheads="1"/>
          </p:cNvSpPr>
          <p:nvPr/>
        </p:nvSpPr>
        <p:spPr bwMode="auto">
          <a:xfrm rot="-7282380">
            <a:off x="3422650" y="2636838"/>
            <a:ext cx="228600" cy="228600"/>
          </a:xfrm>
          <a:prstGeom prst="ellipse">
            <a:avLst/>
          </a:prstGeom>
          <a:solidFill>
            <a:schemeClr val="folHlink"/>
          </a:solidFill>
          <a:ln w="9525">
            <a:noFill/>
            <a:round/>
            <a:headEnd/>
            <a:tailEnd/>
          </a:ln>
        </p:spPr>
        <p:txBody>
          <a:bodyPr wrap="none" anchor="ctr"/>
          <a:lstStyle/>
          <a:p>
            <a:endParaRPr lang="en-US"/>
          </a:p>
        </p:txBody>
      </p:sp>
      <p:sp>
        <p:nvSpPr>
          <p:cNvPr id="25624" name="Oval 25"/>
          <p:cNvSpPr>
            <a:spLocks noChangeArrowheads="1"/>
          </p:cNvSpPr>
          <p:nvPr/>
        </p:nvSpPr>
        <p:spPr bwMode="auto">
          <a:xfrm rot="-7282380">
            <a:off x="4718050" y="2941638"/>
            <a:ext cx="228600" cy="228600"/>
          </a:xfrm>
          <a:prstGeom prst="ellipse">
            <a:avLst/>
          </a:prstGeom>
          <a:solidFill>
            <a:schemeClr val="folHlink"/>
          </a:solidFill>
          <a:ln w="9525">
            <a:noFill/>
            <a:round/>
            <a:headEnd/>
            <a:tailEnd/>
          </a:ln>
        </p:spPr>
        <p:txBody>
          <a:bodyPr wrap="none" anchor="ctr"/>
          <a:lstStyle/>
          <a:p>
            <a:endParaRPr lang="en-US"/>
          </a:p>
        </p:txBody>
      </p:sp>
      <p:sp>
        <p:nvSpPr>
          <p:cNvPr id="25625" name="Oval 26"/>
          <p:cNvSpPr>
            <a:spLocks noChangeArrowheads="1"/>
          </p:cNvSpPr>
          <p:nvPr/>
        </p:nvSpPr>
        <p:spPr bwMode="auto">
          <a:xfrm rot="-7282380">
            <a:off x="4184650" y="2332038"/>
            <a:ext cx="228600" cy="228600"/>
          </a:xfrm>
          <a:prstGeom prst="ellipse">
            <a:avLst/>
          </a:prstGeom>
          <a:solidFill>
            <a:schemeClr val="folHlink"/>
          </a:solidFill>
          <a:ln w="9525">
            <a:noFill/>
            <a:round/>
            <a:headEnd/>
            <a:tailEnd/>
          </a:ln>
        </p:spPr>
        <p:txBody>
          <a:bodyPr wrap="none" anchor="ctr"/>
          <a:lstStyle/>
          <a:p>
            <a:endParaRPr lang="en-US"/>
          </a:p>
        </p:txBody>
      </p:sp>
      <p:sp>
        <p:nvSpPr>
          <p:cNvPr id="25626" name="Oval 27"/>
          <p:cNvSpPr>
            <a:spLocks noChangeArrowheads="1"/>
          </p:cNvSpPr>
          <p:nvPr/>
        </p:nvSpPr>
        <p:spPr bwMode="auto">
          <a:xfrm rot="-7282380">
            <a:off x="4413250" y="2179638"/>
            <a:ext cx="228600" cy="228600"/>
          </a:xfrm>
          <a:prstGeom prst="ellipse">
            <a:avLst/>
          </a:prstGeom>
          <a:solidFill>
            <a:schemeClr val="folHlink"/>
          </a:solidFill>
          <a:ln w="9525">
            <a:noFill/>
            <a:round/>
            <a:headEnd/>
            <a:tailEnd/>
          </a:ln>
        </p:spPr>
        <p:txBody>
          <a:bodyPr wrap="none" anchor="ctr"/>
          <a:lstStyle/>
          <a:p>
            <a:endParaRPr lang="en-US"/>
          </a:p>
        </p:txBody>
      </p:sp>
      <p:sp>
        <p:nvSpPr>
          <p:cNvPr id="25627" name="Oval 28"/>
          <p:cNvSpPr>
            <a:spLocks noChangeArrowheads="1"/>
          </p:cNvSpPr>
          <p:nvPr/>
        </p:nvSpPr>
        <p:spPr bwMode="auto">
          <a:xfrm rot="-7282380">
            <a:off x="5251450" y="2713038"/>
            <a:ext cx="228600" cy="228600"/>
          </a:xfrm>
          <a:prstGeom prst="ellipse">
            <a:avLst/>
          </a:prstGeom>
          <a:solidFill>
            <a:schemeClr val="folHlink"/>
          </a:solidFill>
          <a:ln w="9525">
            <a:noFill/>
            <a:round/>
            <a:headEnd/>
            <a:tailEnd/>
          </a:ln>
        </p:spPr>
        <p:txBody>
          <a:bodyPr wrap="none" anchor="ctr"/>
          <a:lstStyle/>
          <a:p>
            <a:endParaRPr lang="en-US"/>
          </a:p>
        </p:txBody>
      </p:sp>
      <p:sp>
        <p:nvSpPr>
          <p:cNvPr id="25628" name="Oval 29"/>
          <p:cNvSpPr>
            <a:spLocks noChangeArrowheads="1"/>
          </p:cNvSpPr>
          <p:nvPr/>
        </p:nvSpPr>
        <p:spPr bwMode="auto">
          <a:xfrm rot="-7282380">
            <a:off x="3803650" y="2636838"/>
            <a:ext cx="228600" cy="228600"/>
          </a:xfrm>
          <a:prstGeom prst="ellipse">
            <a:avLst/>
          </a:prstGeom>
          <a:solidFill>
            <a:schemeClr val="folHlink"/>
          </a:solidFill>
          <a:ln w="9525">
            <a:noFill/>
            <a:round/>
            <a:headEnd/>
            <a:tailEnd/>
          </a:ln>
        </p:spPr>
        <p:txBody>
          <a:bodyPr wrap="none" anchor="ctr"/>
          <a:lstStyle/>
          <a:p>
            <a:endParaRPr lang="en-US"/>
          </a:p>
        </p:txBody>
      </p:sp>
      <p:sp>
        <p:nvSpPr>
          <p:cNvPr id="25629" name="Oval 30"/>
          <p:cNvSpPr>
            <a:spLocks noChangeArrowheads="1"/>
          </p:cNvSpPr>
          <p:nvPr/>
        </p:nvSpPr>
        <p:spPr bwMode="auto">
          <a:xfrm rot="-7282380">
            <a:off x="5022850" y="2484438"/>
            <a:ext cx="228600" cy="228600"/>
          </a:xfrm>
          <a:prstGeom prst="ellipse">
            <a:avLst/>
          </a:prstGeom>
          <a:solidFill>
            <a:schemeClr val="folHlink"/>
          </a:solidFill>
          <a:ln w="9525">
            <a:noFill/>
            <a:round/>
            <a:headEnd/>
            <a:tailEnd/>
          </a:ln>
        </p:spPr>
        <p:txBody>
          <a:bodyPr vert="eaVert" wrap="none" anchor="ctr"/>
          <a:lstStyle/>
          <a:p>
            <a:endParaRPr lang="en-US" sz="2400">
              <a:latin typeface="Times New Roman" pitchFamily="18" charset="0"/>
            </a:endParaRPr>
          </a:p>
        </p:txBody>
      </p:sp>
      <p:sp>
        <p:nvSpPr>
          <p:cNvPr id="25630" name="Oval 31"/>
          <p:cNvSpPr>
            <a:spLocks noChangeArrowheads="1"/>
          </p:cNvSpPr>
          <p:nvPr/>
        </p:nvSpPr>
        <p:spPr bwMode="auto">
          <a:xfrm rot="-7282380">
            <a:off x="4108450" y="2636838"/>
            <a:ext cx="228600" cy="228600"/>
          </a:xfrm>
          <a:prstGeom prst="ellipse">
            <a:avLst/>
          </a:prstGeom>
          <a:solidFill>
            <a:schemeClr val="folHlink"/>
          </a:solidFill>
          <a:ln w="9525">
            <a:noFill/>
            <a:round/>
            <a:headEnd/>
            <a:tailEnd/>
          </a:ln>
        </p:spPr>
        <p:txBody>
          <a:bodyPr wrap="none" anchor="ctr"/>
          <a:lstStyle/>
          <a:p>
            <a:endParaRPr lang="en-US"/>
          </a:p>
        </p:txBody>
      </p:sp>
      <p:sp>
        <p:nvSpPr>
          <p:cNvPr id="25631" name="Oval 32"/>
          <p:cNvSpPr>
            <a:spLocks noChangeArrowheads="1"/>
          </p:cNvSpPr>
          <p:nvPr/>
        </p:nvSpPr>
        <p:spPr bwMode="auto">
          <a:xfrm rot="-7282380">
            <a:off x="4489450" y="2713038"/>
            <a:ext cx="228600" cy="228600"/>
          </a:xfrm>
          <a:prstGeom prst="ellipse">
            <a:avLst/>
          </a:prstGeom>
          <a:solidFill>
            <a:schemeClr val="folHlink"/>
          </a:solidFill>
          <a:ln w="9525">
            <a:noFill/>
            <a:round/>
            <a:headEnd/>
            <a:tailEnd/>
          </a:ln>
        </p:spPr>
        <p:txBody>
          <a:bodyPr wrap="none" anchor="ctr"/>
          <a:lstStyle/>
          <a:p>
            <a:endParaRPr lang="en-US"/>
          </a:p>
        </p:txBody>
      </p:sp>
      <p:sp>
        <p:nvSpPr>
          <p:cNvPr id="25632" name="Oval 33"/>
          <p:cNvSpPr>
            <a:spLocks noChangeArrowheads="1"/>
          </p:cNvSpPr>
          <p:nvPr/>
        </p:nvSpPr>
        <p:spPr bwMode="auto">
          <a:xfrm rot="-7282380">
            <a:off x="4260850" y="2941638"/>
            <a:ext cx="228600" cy="228600"/>
          </a:xfrm>
          <a:prstGeom prst="ellipse">
            <a:avLst/>
          </a:prstGeom>
          <a:solidFill>
            <a:schemeClr val="folHlink"/>
          </a:solidFill>
          <a:ln w="9525">
            <a:noFill/>
            <a:round/>
            <a:headEnd/>
            <a:tailEnd/>
          </a:ln>
        </p:spPr>
        <p:txBody>
          <a:bodyPr wrap="none" anchor="ctr"/>
          <a:lstStyle/>
          <a:p>
            <a:endParaRPr lang="en-US"/>
          </a:p>
        </p:txBody>
      </p:sp>
      <p:sp>
        <p:nvSpPr>
          <p:cNvPr id="25633" name="Text Box 34"/>
          <p:cNvSpPr txBox="1">
            <a:spLocks noChangeArrowheads="1"/>
          </p:cNvSpPr>
          <p:nvPr/>
        </p:nvSpPr>
        <p:spPr bwMode="auto">
          <a:xfrm>
            <a:off x="3170238" y="1568450"/>
            <a:ext cx="350837" cy="400050"/>
          </a:xfrm>
          <a:prstGeom prst="rect">
            <a:avLst/>
          </a:prstGeom>
          <a:noFill/>
          <a:ln w="9525">
            <a:noFill/>
            <a:miter lim="800000"/>
            <a:headEnd/>
            <a:tailEnd/>
          </a:ln>
        </p:spPr>
        <p:txBody>
          <a:bodyPr wrap="none">
            <a:spAutoFit/>
          </a:bodyPr>
          <a:lstStyle/>
          <a:p>
            <a:r>
              <a:rPr lang="en-US" sz="2000" b="1">
                <a:latin typeface="Verdana" pitchFamily="34" charset="0"/>
              </a:rPr>
              <a:t>y</a:t>
            </a:r>
          </a:p>
        </p:txBody>
      </p:sp>
      <p:sp>
        <p:nvSpPr>
          <p:cNvPr id="25634" name="Line 35"/>
          <p:cNvSpPr>
            <a:spLocks noChangeShapeType="1"/>
          </p:cNvSpPr>
          <p:nvPr/>
        </p:nvSpPr>
        <p:spPr bwMode="auto">
          <a:xfrm>
            <a:off x="3352800" y="3635375"/>
            <a:ext cx="2362200" cy="0"/>
          </a:xfrm>
          <a:prstGeom prst="line">
            <a:avLst/>
          </a:prstGeom>
          <a:noFill/>
          <a:ln w="25400">
            <a:solidFill>
              <a:schemeClr val="tx1"/>
            </a:solidFill>
            <a:round/>
            <a:headEnd/>
            <a:tailEnd/>
          </a:ln>
        </p:spPr>
        <p:txBody>
          <a:bodyPr wrap="none" anchor="ctr"/>
          <a:lstStyle/>
          <a:p>
            <a:endParaRPr lang="en-US"/>
          </a:p>
        </p:txBody>
      </p:sp>
      <p:sp>
        <p:nvSpPr>
          <p:cNvPr id="25635" name="Text Box 36"/>
          <p:cNvSpPr txBox="1">
            <a:spLocks noChangeArrowheads="1"/>
          </p:cNvSpPr>
          <p:nvPr/>
        </p:nvSpPr>
        <p:spPr bwMode="auto">
          <a:xfrm>
            <a:off x="5608638" y="3473450"/>
            <a:ext cx="355600" cy="400050"/>
          </a:xfrm>
          <a:prstGeom prst="rect">
            <a:avLst/>
          </a:prstGeom>
          <a:noFill/>
          <a:ln w="9525">
            <a:noFill/>
            <a:miter lim="800000"/>
            <a:headEnd/>
            <a:tailEnd/>
          </a:ln>
        </p:spPr>
        <p:txBody>
          <a:bodyPr wrap="none">
            <a:spAutoFit/>
          </a:bodyPr>
          <a:lstStyle/>
          <a:p>
            <a:r>
              <a:rPr lang="en-US" sz="2000" b="1">
                <a:latin typeface="Verdana" pitchFamily="34" charset="0"/>
              </a:rPr>
              <a:t>x</a:t>
            </a:r>
          </a:p>
        </p:txBody>
      </p:sp>
      <p:sp>
        <p:nvSpPr>
          <p:cNvPr id="25636" name="Line 37"/>
          <p:cNvSpPr>
            <a:spLocks noChangeShapeType="1"/>
          </p:cNvSpPr>
          <p:nvPr/>
        </p:nvSpPr>
        <p:spPr bwMode="auto">
          <a:xfrm flipH="1">
            <a:off x="6324600" y="2035175"/>
            <a:ext cx="0" cy="1600200"/>
          </a:xfrm>
          <a:prstGeom prst="line">
            <a:avLst/>
          </a:prstGeom>
          <a:noFill/>
          <a:ln w="25400">
            <a:solidFill>
              <a:schemeClr val="tx1"/>
            </a:solidFill>
            <a:round/>
            <a:headEnd/>
            <a:tailEnd/>
          </a:ln>
        </p:spPr>
        <p:txBody>
          <a:bodyPr wrap="none" anchor="ctr"/>
          <a:lstStyle/>
          <a:p>
            <a:endParaRPr lang="en-US"/>
          </a:p>
        </p:txBody>
      </p:sp>
      <p:sp>
        <p:nvSpPr>
          <p:cNvPr id="25637" name="Oval 38"/>
          <p:cNvSpPr>
            <a:spLocks noChangeArrowheads="1"/>
          </p:cNvSpPr>
          <p:nvPr/>
        </p:nvSpPr>
        <p:spPr bwMode="auto">
          <a:xfrm rot="-7282380">
            <a:off x="6653213" y="2949575"/>
            <a:ext cx="228600" cy="228600"/>
          </a:xfrm>
          <a:prstGeom prst="ellipse">
            <a:avLst/>
          </a:prstGeom>
          <a:solidFill>
            <a:schemeClr val="folHlink"/>
          </a:solidFill>
          <a:ln w="9525">
            <a:noFill/>
            <a:round/>
            <a:headEnd/>
            <a:tailEnd/>
          </a:ln>
        </p:spPr>
        <p:txBody>
          <a:bodyPr wrap="none" anchor="ctr"/>
          <a:lstStyle/>
          <a:p>
            <a:endParaRPr lang="en-US"/>
          </a:p>
        </p:txBody>
      </p:sp>
      <p:sp>
        <p:nvSpPr>
          <p:cNvPr id="25638" name="Oval 39"/>
          <p:cNvSpPr>
            <a:spLocks noChangeArrowheads="1"/>
          </p:cNvSpPr>
          <p:nvPr/>
        </p:nvSpPr>
        <p:spPr bwMode="auto">
          <a:xfrm rot="-7282380">
            <a:off x="8482013" y="2263775"/>
            <a:ext cx="228600" cy="228600"/>
          </a:xfrm>
          <a:prstGeom prst="ellipse">
            <a:avLst/>
          </a:prstGeom>
          <a:solidFill>
            <a:schemeClr val="folHlink"/>
          </a:solidFill>
          <a:ln w="9525">
            <a:noFill/>
            <a:round/>
            <a:headEnd/>
            <a:tailEnd/>
          </a:ln>
        </p:spPr>
        <p:txBody>
          <a:bodyPr wrap="none" anchor="ctr"/>
          <a:lstStyle/>
          <a:p>
            <a:endParaRPr lang="en-US"/>
          </a:p>
        </p:txBody>
      </p:sp>
      <p:sp>
        <p:nvSpPr>
          <p:cNvPr id="25639" name="Oval 40"/>
          <p:cNvSpPr>
            <a:spLocks noChangeArrowheads="1"/>
          </p:cNvSpPr>
          <p:nvPr/>
        </p:nvSpPr>
        <p:spPr bwMode="auto">
          <a:xfrm rot="-7282380">
            <a:off x="8634413" y="2568575"/>
            <a:ext cx="228600" cy="228600"/>
          </a:xfrm>
          <a:prstGeom prst="ellipse">
            <a:avLst/>
          </a:prstGeom>
          <a:solidFill>
            <a:schemeClr val="folHlink"/>
          </a:solidFill>
          <a:ln w="9525">
            <a:noFill/>
            <a:round/>
            <a:headEnd/>
            <a:tailEnd/>
          </a:ln>
        </p:spPr>
        <p:txBody>
          <a:bodyPr wrap="none" anchor="ctr"/>
          <a:lstStyle/>
          <a:p>
            <a:endParaRPr lang="en-US"/>
          </a:p>
        </p:txBody>
      </p:sp>
      <p:sp>
        <p:nvSpPr>
          <p:cNvPr id="25640" name="Oval 41"/>
          <p:cNvSpPr>
            <a:spLocks noChangeArrowheads="1"/>
          </p:cNvSpPr>
          <p:nvPr/>
        </p:nvSpPr>
        <p:spPr bwMode="auto">
          <a:xfrm rot="-7282380">
            <a:off x="7720013" y="2873375"/>
            <a:ext cx="228600" cy="228600"/>
          </a:xfrm>
          <a:prstGeom prst="ellipse">
            <a:avLst/>
          </a:prstGeom>
          <a:solidFill>
            <a:schemeClr val="folHlink"/>
          </a:solidFill>
          <a:ln w="9525">
            <a:noFill/>
            <a:round/>
            <a:headEnd/>
            <a:tailEnd/>
          </a:ln>
        </p:spPr>
        <p:txBody>
          <a:bodyPr wrap="none" anchor="ctr"/>
          <a:lstStyle/>
          <a:p>
            <a:endParaRPr lang="en-US"/>
          </a:p>
        </p:txBody>
      </p:sp>
      <p:sp>
        <p:nvSpPr>
          <p:cNvPr id="25641" name="Oval 42"/>
          <p:cNvSpPr>
            <a:spLocks noChangeArrowheads="1"/>
          </p:cNvSpPr>
          <p:nvPr/>
        </p:nvSpPr>
        <p:spPr bwMode="auto">
          <a:xfrm rot="-7282380">
            <a:off x="7796213" y="2263775"/>
            <a:ext cx="228600" cy="228600"/>
          </a:xfrm>
          <a:prstGeom prst="ellipse">
            <a:avLst/>
          </a:prstGeom>
          <a:solidFill>
            <a:schemeClr val="folHlink"/>
          </a:solidFill>
          <a:ln w="9525">
            <a:noFill/>
            <a:round/>
            <a:headEnd/>
            <a:tailEnd/>
          </a:ln>
        </p:spPr>
        <p:txBody>
          <a:bodyPr wrap="none" anchor="ctr"/>
          <a:lstStyle/>
          <a:p>
            <a:endParaRPr lang="en-US"/>
          </a:p>
        </p:txBody>
      </p:sp>
      <p:sp>
        <p:nvSpPr>
          <p:cNvPr id="25642" name="Oval 43"/>
          <p:cNvSpPr>
            <a:spLocks noChangeArrowheads="1"/>
          </p:cNvSpPr>
          <p:nvPr/>
        </p:nvSpPr>
        <p:spPr bwMode="auto">
          <a:xfrm rot="-7282380">
            <a:off x="7315200" y="2187575"/>
            <a:ext cx="228600" cy="228600"/>
          </a:xfrm>
          <a:prstGeom prst="ellipse">
            <a:avLst/>
          </a:prstGeom>
          <a:solidFill>
            <a:schemeClr val="folHlink"/>
          </a:solidFill>
          <a:ln w="9525">
            <a:noFill/>
            <a:round/>
            <a:headEnd/>
            <a:tailEnd/>
          </a:ln>
        </p:spPr>
        <p:txBody>
          <a:bodyPr wrap="none" anchor="ctr"/>
          <a:lstStyle/>
          <a:p>
            <a:endParaRPr lang="en-US"/>
          </a:p>
        </p:txBody>
      </p:sp>
      <p:sp>
        <p:nvSpPr>
          <p:cNvPr id="25643" name="Oval 44"/>
          <p:cNvSpPr>
            <a:spLocks noChangeArrowheads="1"/>
          </p:cNvSpPr>
          <p:nvPr/>
        </p:nvSpPr>
        <p:spPr bwMode="auto">
          <a:xfrm rot="-7282380">
            <a:off x="6500813" y="2339975"/>
            <a:ext cx="228600" cy="228600"/>
          </a:xfrm>
          <a:prstGeom prst="ellipse">
            <a:avLst/>
          </a:prstGeom>
          <a:solidFill>
            <a:schemeClr val="folHlink"/>
          </a:solidFill>
          <a:ln w="9525">
            <a:noFill/>
            <a:round/>
            <a:headEnd/>
            <a:tailEnd/>
          </a:ln>
        </p:spPr>
        <p:txBody>
          <a:bodyPr wrap="none" anchor="ctr"/>
          <a:lstStyle/>
          <a:p>
            <a:endParaRPr lang="en-US"/>
          </a:p>
        </p:txBody>
      </p:sp>
      <p:sp>
        <p:nvSpPr>
          <p:cNvPr id="25644" name="Oval 45"/>
          <p:cNvSpPr>
            <a:spLocks noChangeArrowheads="1"/>
          </p:cNvSpPr>
          <p:nvPr/>
        </p:nvSpPr>
        <p:spPr bwMode="auto">
          <a:xfrm rot="-7282380">
            <a:off x="6805613" y="2492375"/>
            <a:ext cx="228600" cy="228600"/>
          </a:xfrm>
          <a:prstGeom prst="ellipse">
            <a:avLst/>
          </a:prstGeom>
          <a:solidFill>
            <a:schemeClr val="folHlink"/>
          </a:solidFill>
          <a:ln w="9525">
            <a:noFill/>
            <a:round/>
            <a:headEnd/>
            <a:tailEnd/>
          </a:ln>
        </p:spPr>
        <p:txBody>
          <a:bodyPr wrap="none" anchor="ctr"/>
          <a:lstStyle/>
          <a:p>
            <a:endParaRPr lang="en-US"/>
          </a:p>
        </p:txBody>
      </p:sp>
      <p:sp>
        <p:nvSpPr>
          <p:cNvPr id="25645" name="Oval 46"/>
          <p:cNvSpPr>
            <a:spLocks noChangeArrowheads="1"/>
          </p:cNvSpPr>
          <p:nvPr/>
        </p:nvSpPr>
        <p:spPr bwMode="auto">
          <a:xfrm rot="-7282380">
            <a:off x="7110413" y="2679700"/>
            <a:ext cx="228600" cy="228600"/>
          </a:xfrm>
          <a:prstGeom prst="ellipse">
            <a:avLst/>
          </a:prstGeom>
          <a:solidFill>
            <a:schemeClr val="folHlink"/>
          </a:solidFill>
          <a:ln w="9525">
            <a:noFill/>
            <a:round/>
            <a:headEnd/>
            <a:tailEnd/>
          </a:ln>
        </p:spPr>
        <p:txBody>
          <a:bodyPr vert="eaVert" wrap="none" anchor="ctr"/>
          <a:lstStyle/>
          <a:p>
            <a:endParaRPr lang="en-US" sz="2400">
              <a:latin typeface="Times New Roman" pitchFamily="18" charset="0"/>
            </a:endParaRPr>
          </a:p>
        </p:txBody>
      </p:sp>
      <p:sp>
        <p:nvSpPr>
          <p:cNvPr id="25646" name="Oval 47"/>
          <p:cNvSpPr>
            <a:spLocks noChangeArrowheads="1"/>
          </p:cNvSpPr>
          <p:nvPr/>
        </p:nvSpPr>
        <p:spPr bwMode="auto">
          <a:xfrm rot="-7282380">
            <a:off x="7491413" y="2644775"/>
            <a:ext cx="228600" cy="228600"/>
          </a:xfrm>
          <a:prstGeom prst="ellipse">
            <a:avLst/>
          </a:prstGeom>
          <a:solidFill>
            <a:schemeClr val="folHlink"/>
          </a:solidFill>
          <a:ln w="9525">
            <a:noFill/>
            <a:round/>
            <a:headEnd/>
            <a:tailEnd/>
          </a:ln>
        </p:spPr>
        <p:txBody>
          <a:bodyPr wrap="none" anchor="ctr"/>
          <a:lstStyle/>
          <a:p>
            <a:endParaRPr lang="en-US"/>
          </a:p>
        </p:txBody>
      </p:sp>
      <p:sp>
        <p:nvSpPr>
          <p:cNvPr id="25647" name="Oval 48"/>
          <p:cNvSpPr>
            <a:spLocks noChangeArrowheads="1"/>
          </p:cNvSpPr>
          <p:nvPr/>
        </p:nvSpPr>
        <p:spPr bwMode="auto">
          <a:xfrm rot="-7282380">
            <a:off x="7262813" y="2949575"/>
            <a:ext cx="228600" cy="228600"/>
          </a:xfrm>
          <a:prstGeom prst="ellipse">
            <a:avLst/>
          </a:prstGeom>
          <a:solidFill>
            <a:schemeClr val="folHlink"/>
          </a:solidFill>
          <a:ln w="9525">
            <a:noFill/>
            <a:round/>
            <a:headEnd/>
            <a:tailEnd/>
          </a:ln>
        </p:spPr>
        <p:txBody>
          <a:bodyPr wrap="none" anchor="ctr"/>
          <a:lstStyle/>
          <a:p>
            <a:endParaRPr lang="en-US"/>
          </a:p>
        </p:txBody>
      </p:sp>
      <p:sp>
        <p:nvSpPr>
          <p:cNvPr id="25648" name="Text Box 49"/>
          <p:cNvSpPr txBox="1">
            <a:spLocks noChangeArrowheads="1"/>
          </p:cNvSpPr>
          <p:nvPr/>
        </p:nvSpPr>
        <p:spPr bwMode="auto">
          <a:xfrm>
            <a:off x="6172200" y="1500188"/>
            <a:ext cx="350838" cy="400050"/>
          </a:xfrm>
          <a:prstGeom prst="rect">
            <a:avLst/>
          </a:prstGeom>
          <a:noFill/>
          <a:ln w="9525">
            <a:noFill/>
            <a:miter lim="800000"/>
            <a:headEnd/>
            <a:tailEnd/>
          </a:ln>
        </p:spPr>
        <p:txBody>
          <a:bodyPr wrap="none">
            <a:spAutoFit/>
          </a:bodyPr>
          <a:lstStyle/>
          <a:p>
            <a:r>
              <a:rPr lang="en-US" sz="2000" b="1">
                <a:latin typeface="Verdana" pitchFamily="34" charset="0"/>
              </a:rPr>
              <a:t>y</a:t>
            </a:r>
          </a:p>
        </p:txBody>
      </p:sp>
      <p:sp>
        <p:nvSpPr>
          <p:cNvPr id="25649" name="Line 50"/>
          <p:cNvSpPr>
            <a:spLocks noChangeShapeType="1"/>
          </p:cNvSpPr>
          <p:nvPr/>
        </p:nvSpPr>
        <p:spPr bwMode="auto">
          <a:xfrm>
            <a:off x="6348413" y="3635375"/>
            <a:ext cx="2286000" cy="0"/>
          </a:xfrm>
          <a:prstGeom prst="line">
            <a:avLst/>
          </a:prstGeom>
          <a:noFill/>
          <a:ln w="25400">
            <a:solidFill>
              <a:schemeClr val="tx1"/>
            </a:solidFill>
            <a:round/>
            <a:headEnd/>
            <a:tailEnd/>
          </a:ln>
        </p:spPr>
        <p:txBody>
          <a:bodyPr wrap="none" anchor="ctr"/>
          <a:lstStyle/>
          <a:p>
            <a:endParaRPr lang="en-US"/>
          </a:p>
        </p:txBody>
      </p:sp>
      <p:sp>
        <p:nvSpPr>
          <p:cNvPr id="25650" name="Oval 51"/>
          <p:cNvSpPr>
            <a:spLocks noChangeArrowheads="1"/>
          </p:cNvSpPr>
          <p:nvPr/>
        </p:nvSpPr>
        <p:spPr bwMode="auto">
          <a:xfrm rot="-7282380">
            <a:off x="8229600" y="2797175"/>
            <a:ext cx="228600" cy="228600"/>
          </a:xfrm>
          <a:prstGeom prst="ellipse">
            <a:avLst/>
          </a:prstGeom>
          <a:solidFill>
            <a:schemeClr val="folHlink"/>
          </a:solidFill>
          <a:ln w="9525">
            <a:noFill/>
            <a:round/>
            <a:headEnd/>
            <a:tailEnd/>
          </a:ln>
        </p:spPr>
        <p:txBody>
          <a:bodyPr wrap="none" anchor="ctr"/>
          <a:lstStyle/>
          <a:p>
            <a:endParaRPr lang="en-US"/>
          </a:p>
        </p:txBody>
      </p:sp>
      <p:sp>
        <p:nvSpPr>
          <p:cNvPr id="25651" name="Text Box 52"/>
          <p:cNvSpPr txBox="1">
            <a:spLocks noChangeArrowheads="1"/>
          </p:cNvSpPr>
          <p:nvPr/>
        </p:nvSpPr>
        <p:spPr bwMode="auto">
          <a:xfrm>
            <a:off x="8610600" y="3405188"/>
            <a:ext cx="355600" cy="400050"/>
          </a:xfrm>
          <a:prstGeom prst="rect">
            <a:avLst/>
          </a:prstGeom>
          <a:noFill/>
          <a:ln w="9525">
            <a:noFill/>
            <a:miter lim="800000"/>
            <a:headEnd/>
            <a:tailEnd/>
          </a:ln>
        </p:spPr>
        <p:txBody>
          <a:bodyPr wrap="none">
            <a:spAutoFit/>
          </a:bodyPr>
          <a:lstStyle/>
          <a:p>
            <a:r>
              <a:rPr lang="en-US" sz="2000" b="1">
                <a:latin typeface="Verdana" pitchFamily="34" charset="0"/>
              </a:rPr>
              <a:t>x</a:t>
            </a:r>
          </a:p>
        </p:txBody>
      </p:sp>
      <p:sp>
        <p:nvSpPr>
          <p:cNvPr id="25652" name="Line 53"/>
          <p:cNvSpPr>
            <a:spLocks noChangeShapeType="1"/>
          </p:cNvSpPr>
          <p:nvPr/>
        </p:nvSpPr>
        <p:spPr bwMode="auto">
          <a:xfrm flipH="1">
            <a:off x="1676400" y="4419600"/>
            <a:ext cx="0" cy="1447800"/>
          </a:xfrm>
          <a:prstGeom prst="line">
            <a:avLst/>
          </a:prstGeom>
          <a:noFill/>
          <a:ln w="25400">
            <a:solidFill>
              <a:schemeClr val="tx1"/>
            </a:solidFill>
            <a:round/>
            <a:headEnd/>
            <a:tailEnd/>
          </a:ln>
        </p:spPr>
        <p:txBody>
          <a:bodyPr wrap="none" anchor="ctr"/>
          <a:lstStyle/>
          <a:p>
            <a:endParaRPr lang="en-US"/>
          </a:p>
        </p:txBody>
      </p:sp>
      <p:sp>
        <p:nvSpPr>
          <p:cNvPr id="25653" name="Line 54"/>
          <p:cNvSpPr>
            <a:spLocks noChangeShapeType="1"/>
          </p:cNvSpPr>
          <p:nvPr/>
        </p:nvSpPr>
        <p:spPr bwMode="auto">
          <a:xfrm flipV="1">
            <a:off x="1692275" y="4572000"/>
            <a:ext cx="2574925" cy="873125"/>
          </a:xfrm>
          <a:prstGeom prst="line">
            <a:avLst/>
          </a:prstGeom>
          <a:noFill/>
          <a:ln w="28575">
            <a:solidFill>
              <a:schemeClr val="tx1"/>
            </a:solidFill>
            <a:round/>
            <a:headEnd/>
            <a:tailEnd/>
          </a:ln>
        </p:spPr>
        <p:txBody>
          <a:bodyPr wrap="none" anchor="ctr"/>
          <a:lstStyle/>
          <a:p>
            <a:endParaRPr lang="en-US"/>
          </a:p>
        </p:txBody>
      </p:sp>
      <p:sp>
        <p:nvSpPr>
          <p:cNvPr id="25654" name="Oval 55"/>
          <p:cNvSpPr>
            <a:spLocks noChangeArrowheads="1"/>
          </p:cNvSpPr>
          <p:nvPr/>
        </p:nvSpPr>
        <p:spPr bwMode="auto">
          <a:xfrm rot="-7282380">
            <a:off x="1752600" y="5562600"/>
            <a:ext cx="228600" cy="228600"/>
          </a:xfrm>
          <a:prstGeom prst="ellipse">
            <a:avLst/>
          </a:prstGeom>
          <a:solidFill>
            <a:schemeClr val="folHlink"/>
          </a:solidFill>
          <a:ln w="9525">
            <a:noFill/>
            <a:round/>
            <a:headEnd/>
            <a:tailEnd/>
          </a:ln>
        </p:spPr>
        <p:txBody>
          <a:bodyPr wrap="none" anchor="ctr"/>
          <a:lstStyle/>
          <a:p>
            <a:endParaRPr lang="en-US"/>
          </a:p>
        </p:txBody>
      </p:sp>
      <p:sp>
        <p:nvSpPr>
          <p:cNvPr id="25655" name="Oval 56"/>
          <p:cNvSpPr>
            <a:spLocks noChangeArrowheads="1"/>
          </p:cNvSpPr>
          <p:nvPr/>
        </p:nvSpPr>
        <p:spPr bwMode="auto">
          <a:xfrm rot="-7282380">
            <a:off x="1905000" y="5181600"/>
            <a:ext cx="228600" cy="228600"/>
          </a:xfrm>
          <a:prstGeom prst="ellipse">
            <a:avLst/>
          </a:prstGeom>
          <a:solidFill>
            <a:schemeClr val="folHlink"/>
          </a:solidFill>
          <a:ln w="9525">
            <a:noFill/>
            <a:round/>
            <a:headEnd/>
            <a:tailEnd/>
          </a:ln>
        </p:spPr>
        <p:txBody>
          <a:bodyPr wrap="none" anchor="ctr"/>
          <a:lstStyle/>
          <a:p>
            <a:endParaRPr lang="en-US"/>
          </a:p>
        </p:txBody>
      </p:sp>
      <p:sp>
        <p:nvSpPr>
          <p:cNvPr id="25656" name="Oval 57"/>
          <p:cNvSpPr>
            <a:spLocks noChangeArrowheads="1"/>
          </p:cNvSpPr>
          <p:nvPr/>
        </p:nvSpPr>
        <p:spPr bwMode="auto">
          <a:xfrm rot="-7282380">
            <a:off x="3657600" y="4191000"/>
            <a:ext cx="228600" cy="228600"/>
          </a:xfrm>
          <a:prstGeom prst="ellipse">
            <a:avLst/>
          </a:prstGeom>
          <a:solidFill>
            <a:schemeClr val="folHlink"/>
          </a:solidFill>
          <a:ln w="9525">
            <a:noFill/>
            <a:round/>
            <a:headEnd/>
            <a:tailEnd/>
          </a:ln>
        </p:spPr>
        <p:txBody>
          <a:bodyPr wrap="none" anchor="ctr"/>
          <a:lstStyle/>
          <a:p>
            <a:endParaRPr lang="en-US"/>
          </a:p>
        </p:txBody>
      </p:sp>
      <p:sp>
        <p:nvSpPr>
          <p:cNvPr id="25657" name="Oval 58"/>
          <p:cNvSpPr>
            <a:spLocks noChangeArrowheads="1"/>
          </p:cNvSpPr>
          <p:nvPr/>
        </p:nvSpPr>
        <p:spPr bwMode="auto">
          <a:xfrm rot="-7282380">
            <a:off x="3810000" y="4572000"/>
            <a:ext cx="228600" cy="228600"/>
          </a:xfrm>
          <a:prstGeom prst="ellipse">
            <a:avLst/>
          </a:prstGeom>
          <a:solidFill>
            <a:schemeClr val="folHlink"/>
          </a:solidFill>
          <a:ln w="9525">
            <a:noFill/>
            <a:round/>
            <a:headEnd/>
            <a:tailEnd/>
          </a:ln>
        </p:spPr>
        <p:txBody>
          <a:bodyPr wrap="none" anchor="ctr"/>
          <a:lstStyle/>
          <a:p>
            <a:endParaRPr lang="en-US"/>
          </a:p>
        </p:txBody>
      </p:sp>
      <p:sp>
        <p:nvSpPr>
          <p:cNvPr id="25658" name="Oval 59"/>
          <p:cNvSpPr>
            <a:spLocks noChangeArrowheads="1"/>
          </p:cNvSpPr>
          <p:nvPr/>
        </p:nvSpPr>
        <p:spPr bwMode="auto">
          <a:xfrm rot="-7282380">
            <a:off x="2209800" y="5410200"/>
            <a:ext cx="228600" cy="228600"/>
          </a:xfrm>
          <a:prstGeom prst="ellipse">
            <a:avLst/>
          </a:prstGeom>
          <a:solidFill>
            <a:schemeClr val="folHlink"/>
          </a:solidFill>
          <a:ln w="9525">
            <a:noFill/>
            <a:round/>
            <a:headEnd/>
            <a:tailEnd/>
          </a:ln>
        </p:spPr>
        <p:txBody>
          <a:bodyPr wrap="none" anchor="ctr"/>
          <a:lstStyle/>
          <a:p>
            <a:endParaRPr lang="en-US"/>
          </a:p>
        </p:txBody>
      </p:sp>
      <p:sp>
        <p:nvSpPr>
          <p:cNvPr id="25659" name="Oval 60"/>
          <p:cNvSpPr>
            <a:spLocks noChangeArrowheads="1"/>
          </p:cNvSpPr>
          <p:nvPr/>
        </p:nvSpPr>
        <p:spPr bwMode="auto">
          <a:xfrm rot="-7282380">
            <a:off x="3962400" y="4876800"/>
            <a:ext cx="228600" cy="228600"/>
          </a:xfrm>
          <a:prstGeom prst="ellipse">
            <a:avLst/>
          </a:prstGeom>
          <a:solidFill>
            <a:schemeClr val="folHlink"/>
          </a:solidFill>
          <a:ln w="9525">
            <a:noFill/>
            <a:round/>
            <a:headEnd/>
            <a:tailEnd/>
          </a:ln>
        </p:spPr>
        <p:txBody>
          <a:bodyPr wrap="none" anchor="ctr"/>
          <a:lstStyle/>
          <a:p>
            <a:endParaRPr lang="en-US"/>
          </a:p>
        </p:txBody>
      </p:sp>
      <p:sp>
        <p:nvSpPr>
          <p:cNvPr id="25660" name="Oval 61"/>
          <p:cNvSpPr>
            <a:spLocks noChangeArrowheads="1"/>
          </p:cNvSpPr>
          <p:nvPr/>
        </p:nvSpPr>
        <p:spPr bwMode="auto">
          <a:xfrm rot="-7282380">
            <a:off x="3200400" y="5410200"/>
            <a:ext cx="228600" cy="228600"/>
          </a:xfrm>
          <a:prstGeom prst="ellipse">
            <a:avLst/>
          </a:prstGeom>
          <a:solidFill>
            <a:schemeClr val="folHlink"/>
          </a:solidFill>
          <a:ln w="9525">
            <a:noFill/>
            <a:round/>
            <a:headEnd/>
            <a:tailEnd/>
          </a:ln>
        </p:spPr>
        <p:txBody>
          <a:bodyPr wrap="none" anchor="ctr"/>
          <a:lstStyle/>
          <a:p>
            <a:endParaRPr lang="en-US"/>
          </a:p>
        </p:txBody>
      </p:sp>
      <p:sp>
        <p:nvSpPr>
          <p:cNvPr id="25661" name="Oval 62"/>
          <p:cNvSpPr>
            <a:spLocks noChangeArrowheads="1"/>
          </p:cNvSpPr>
          <p:nvPr/>
        </p:nvSpPr>
        <p:spPr bwMode="auto">
          <a:xfrm rot="-7282380">
            <a:off x="3276600" y="4191000"/>
            <a:ext cx="228600" cy="228600"/>
          </a:xfrm>
          <a:prstGeom prst="ellipse">
            <a:avLst/>
          </a:prstGeom>
          <a:solidFill>
            <a:schemeClr val="folHlink"/>
          </a:solidFill>
          <a:ln w="9525">
            <a:noFill/>
            <a:round/>
            <a:headEnd/>
            <a:tailEnd/>
          </a:ln>
        </p:spPr>
        <p:txBody>
          <a:bodyPr wrap="none" anchor="ctr"/>
          <a:lstStyle/>
          <a:p>
            <a:endParaRPr lang="en-US"/>
          </a:p>
        </p:txBody>
      </p:sp>
      <p:sp>
        <p:nvSpPr>
          <p:cNvPr id="25662" name="Oval 63"/>
          <p:cNvSpPr>
            <a:spLocks noChangeArrowheads="1"/>
          </p:cNvSpPr>
          <p:nvPr/>
        </p:nvSpPr>
        <p:spPr bwMode="auto">
          <a:xfrm rot="-7282380">
            <a:off x="2590800" y="4267200"/>
            <a:ext cx="228600" cy="228600"/>
          </a:xfrm>
          <a:prstGeom prst="ellipse">
            <a:avLst/>
          </a:prstGeom>
          <a:solidFill>
            <a:schemeClr val="folHlink"/>
          </a:solidFill>
          <a:ln w="9525">
            <a:noFill/>
            <a:round/>
            <a:headEnd/>
            <a:tailEnd/>
          </a:ln>
        </p:spPr>
        <p:txBody>
          <a:bodyPr wrap="none" anchor="ctr"/>
          <a:lstStyle/>
          <a:p>
            <a:endParaRPr lang="en-US"/>
          </a:p>
        </p:txBody>
      </p:sp>
      <p:sp>
        <p:nvSpPr>
          <p:cNvPr id="25663" name="Oval 64"/>
          <p:cNvSpPr>
            <a:spLocks noChangeArrowheads="1"/>
          </p:cNvSpPr>
          <p:nvPr/>
        </p:nvSpPr>
        <p:spPr bwMode="auto">
          <a:xfrm rot="-7282380">
            <a:off x="1752600" y="4800600"/>
            <a:ext cx="228600" cy="228600"/>
          </a:xfrm>
          <a:prstGeom prst="ellipse">
            <a:avLst/>
          </a:prstGeom>
          <a:solidFill>
            <a:schemeClr val="folHlink"/>
          </a:solidFill>
          <a:ln w="9525">
            <a:noFill/>
            <a:round/>
            <a:headEnd/>
            <a:tailEnd/>
          </a:ln>
        </p:spPr>
        <p:txBody>
          <a:bodyPr wrap="none" anchor="ctr"/>
          <a:lstStyle/>
          <a:p>
            <a:endParaRPr lang="en-US"/>
          </a:p>
        </p:txBody>
      </p:sp>
      <p:sp>
        <p:nvSpPr>
          <p:cNvPr id="25664" name="Oval 65"/>
          <p:cNvSpPr>
            <a:spLocks noChangeArrowheads="1"/>
          </p:cNvSpPr>
          <p:nvPr/>
        </p:nvSpPr>
        <p:spPr bwMode="auto">
          <a:xfrm rot="-7282380">
            <a:off x="2133600" y="4495800"/>
            <a:ext cx="228600" cy="228600"/>
          </a:xfrm>
          <a:prstGeom prst="ellipse">
            <a:avLst/>
          </a:prstGeom>
          <a:solidFill>
            <a:schemeClr val="folHlink"/>
          </a:solidFill>
          <a:ln w="9525">
            <a:noFill/>
            <a:round/>
            <a:headEnd/>
            <a:tailEnd/>
          </a:ln>
        </p:spPr>
        <p:txBody>
          <a:bodyPr wrap="none" anchor="ctr"/>
          <a:lstStyle/>
          <a:p>
            <a:endParaRPr lang="en-US"/>
          </a:p>
        </p:txBody>
      </p:sp>
      <p:sp>
        <p:nvSpPr>
          <p:cNvPr id="25665" name="Oval 66"/>
          <p:cNvSpPr>
            <a:spLocks noChangeArrowheads="1"/>
          </p:cNvSpPr>
          <p:nvPr/>
        </p:nvSpPr>
        <p:spPr bwMode="auto">
          <a:xfrm rot="-7282380">
            <a:off x="2438400" y="4987925"/>
            <a:ext cx="228600" cy="228600"/>
          </a:xfrm>
          <a:prstGeom prst="ellipse">
            <a:avLst/>
          </a:prstGeom>
          <a:solidFill>
            <a:schemeClr val="folHlink"/>
          </a:solidFill>
          <a:ln w="9525">
            <a:noFill/>
            <a:round/>
            <a:headEnd/>
            <a:tailEnd/>
          </a:ln>
        </p:spPr>
        <p:txBody>
          <a:bodyPr vert="eaVert" wrap="none" anchor="ctr"/>
          <a:lstStyle/>
          <a:p>
            <a:endParaRPr lang="en-US" sz="2400">
              <a:latin typeface="Times New Roman" pitchFamily="18" charset="0"/>
            </a:endParaRPr>
          </a:p>
        </p:txBody>
      </p:sp>
      <p:sp>
        <p:nvSpPr>
          <p:cNvPr id="25666" name="Oval 67"/>
          <p:cNvSpPr>
            <a:spLocks noChangeArrowheads="1"/>
          </p:cNvSpPr>
          <p:nvPr/>
        </p:nvSpPr>
        <p:spPr bwMode="auto">
          <a:xfrm rot="-7282380">
            <a:off x="3429000" y="5105400"/>
            <a:ext cx="228600" cy="228600"/>
          </a:xfrm>
          <a:prstGeom prst="ellipse">
            <a:avLst/>
          </a:prstGeom>
          <a:solidFill>
            <a:schemeClr val="folHlink"/>
          </a:solidFill>
          <a:ln w="9525">
            <a:noFill/>
            <a:round/>
            <a:headEnd/>
            <a:tailEnd/>
          </a:ln>
        </p:spPr>
        <p:txBody>
          <a:bodyPr wrap="none" anchor="ctr"/>
          <a:lstStyle/>
          <a:p>
            <a:endParaRPr lang="en-US"/>
          </a:p>
        </p:txBody>
      </p:sp>
      <p:sp>
        <p:nvSpPr>
          <p:cNvPr id="25667" name="Oval 68"/>
          <p:cNvSpPr>
            <a:spLocks noChangeArrowheads="1"/>
          </p:cNvSpPr>
          <p:nvPr/>
        </p:nvSpPr>
        <p:spPr bwMode="auto">
          <a:xfrm rot="-7282380">
            <a:off x="2895600" y="5105400"/>
            <a:ext cx="228600" cy="228600"/>
          </a:xfrm>
          <a:prstGeom prst="ellipse">
            <a:avLst/>
          </a:prstGeom>
          <a:solidFill>
            <a:schemeClr val="folHlink"/>
          </a:solidFill>
          <a:ln w="9525">
            <a:noFill/>
            <a:round/>
            <a:headEnd/>
            <a:tailEnd/>
          </a:ln>
        </p:spPr>
        <p:txBody>
          <a:bodyPr wrap="none" anchor="ctr"/>
          <a:lstStyle/>
          <a:p>
            <a:endParaRPr lang="en-US"/>
          </a:p>
        </p:txBody>
      </p:sp>
      <p:sp>
        <p:nvSpPr>
          <p:cNvPr id="25668" name="Oval 69"/>
          <p:cNvSpPr>
            <a:spLocks noChangeArrowheads="1"/>
          </p:cNvSpPr>
          <p:nvPr/>
        </p:nvSpPr>
        <p:spPr bwMode="auto">
          <a:xfrm rot="-7282380">
            <a:off x="2743200" y="5562600"/>
            <a:ext cx="228600" cy="228600"/>
          </a:xfrm>
          <a:prstGeom prst="ellipse">
            <a:avLst/>
          </a:prstGeom>
          <a:solidFill>
            <a:schemeClr val="folHlink"/>
          </a:solidFill>
          <a:ln w="9525">
            <a:noFill/>
            <a:round/>
            <a:headEnd/>
            <a:tailEnd/>
          </a:ln>
        </p:spPr>
        <p:txBody>
          <a:bodyPr wrap="none" anchor="ctr"/>
          <a:lstStyle/>
          <a:p>
            <a:endParaRPr lang="en-US"/>
          </a:p>
        </p:txBody>
      </p:sp>
      <p:sp>
        <p:nvSpPr>
          <p:cNvPr id="25669" name="Text Box 70"/>
          <p:cNvSpPr txBox="1">
            <a:spLocks noChangeArrowheads="1"/>
          </p:cNvSpPr>
          <p:nvPr/>
        </p:nvSpPr>
        <p:spPr bwMode="auto">
          <a:xfrm>
            <a:off x="1219200" y="4113213"/>
            <a:ext cx="350838" cy="400050"/>
          </a:xfrm>
          <a:prstGeom prst="rect">
            <a:avLst/>
          </a:prstGeom>
          <a:noFill/>
          <a:ln w="9525">
            <a:noFill/>
            <a:miter lim="800000"/>
            <a:headEnd/>
            <a:tailEnd/>
          </a:ln>
        </p:spPr>
        <p:txBody>
          <a:bodyPr wrap="none">
            <a:spAutoFit/>
          </a:bodyPr>
          <a:lstStyle/>
          <a:p>
            <a:r>
              <a:rPr lang="en-US" sz="2000" b="1">
                <a:latin typeface="Verdana" pitchFamily="34" charset="0"/>
              </a:rPr>
              <a:t>y</a:t>
            </a:r>
          </a:p>
        </p:txBody>
      </p:sp>
      <p:sp>
        <p:nvSpPr>
          <p:cNvPr id="25670" name="Line 71"/>
          <p:cNvSpPr>
            <a:spLocks noChangeShapeType="1"/>
          </p:cNvSpPr>
          <p:nvPr/>
        </p:nvSpPr>
        <p:spPr bwMode="auto">
          <a:xfrm>
            <a:off x="1676400" y="5867400"/>
            <a:ext cx="2286000" cy="0"/>
          </a:xfrm>
          <a:prstGeom prst="line">
            <a:avLst/>
          </a:prstGeom>
          <a:noFill/>
          <a:ln w="25400">
            <a:solidFill>
              <a:schemeClr val="tx1"/>
            </a:solidFill>
            <a:round/>
            <a:headEnd/>
            <a:tailEnd/>
          </a:ln>
        </p:spPr>
        <p:txBody>
          <a:bodyPr wrap="none" anchor="ctr"/>
          <a:lstStyle/>
          <a:p>
            <a:endParaRPr lang="en-US"/>
          </a:p>
        </p:txBody>
      </p:sp>
      <p:sp>
        <p:nvSpPr>
          <p:cNvPr id="25671" name="Oval 72"/>
          <p:cNvSpPr>
            <a:spLocks noChangeArrowheads="1"/>
          </p:cNvSpPr>
          <p:nvPr/>
        </p:nvSpPr>
        <p:spPr bwMode="auto">
          <a:xfrm rot="-7282380">
            <a:off x="3733800" y="5257800"/>
            <a:ext cx="228600" cy="228600"/>
          </a:xfrm>
          <a:prstGeom prst="ellipse">
            <a:avLst/>
          </a:prstGeom>
          <a:solidFill>
            <a:schemeClr val="folHlink"/>
          </a:solidFill>
          <a:ln w="9525">
            <a:noFill/>
            <a:round/>
            <a:headEnd/>
            <a:tailEnd/>
          </a:ln>
        </p:spPr>
        <p:txBody>
          <a:bodyPr wrap="none" anchor="ctr"/>
          <a:lstStyle/>
          <a:p>
            <a:endParaRPr lang="en-US"/>
          </a:p>
        </p:txBody>
      </p:sp>
      <p:sp>
        <p:nvSpPr>
          <p:cNvPr id="25672" name="Text Box 73"/>
          <p:cNvSpPr txBox="1">
            <a:spLocks noChangeArrowheads="1"/>
          </p:cNvSpPr>
          <p:nvPr/>
        </p:nvSpPr>
        <p:spPr bwMode="auto">
          <a:xfrm>
            <a:off x="3938588" y="5713413"/>
            <a:ext cx="355600" cy="400050"/>
          </a:xfrm>
          <a:prstGeom prst="rect">
            <a:avLst/>
          </a:prstGeom>
          <a:noFill/>
          <a:ln w="9525">
            <a:noFill/>
            <a:miter lim="800000"/>
            <a:headEnd/>
            <a:tailEnd/>
          </a:ln>
        </p:spPr>
        <p:txBody>
          <a:bodyPr wrap="none">
            <a:spAutoFit/>
          </a:bodyPr>
          <a:lstStyle/>
          <a:p>
            <a:r>
              <a:rPr lang="en-US" sz="2000" b="1">
                <a:latin typeface="Verdana" pitchFamily="34" charset="0"/>
              </a:rPr>
              <a:t>x</a:t>
            </a:r>
          </a:p>
        </p:txBody>
      </p:sp>
      <p:sp>
        <p:nvSpPr>
          <p:cNvPr id="25673" name="Line 74"/>
          <p:cNvSpPr>
            <a:spLocks noChangeShapeType="1"/>
          </p:cNvSpPr>
          <p:nvPr/>
        </p:nvSpPr>
        <p:spPr bwMode="auto">
          <a:xfrm>
            <a:off x="4953000" y="4419600"/>
            <a:ext cx="0" cy="1447800"/>
          </a:xfrm>
          <a:prstGeom prst="line">
            <a:avLst/>
          </a:prstGeom>
          <a:noFill/>
          <a:ln w="25400">
            <a:solidFill>
              <a:schemeClr val="tx1"/>
            </a:solidFill>
            <a:round/>
            <a:headEnd/>
            <a:tailEnd/>
          </a:ln>
        </p:spPr>
        <p:txBody>
          <a:bodyPr wrap="none" anchor="ctr"/>
          <a:lstStyle/>
          <a:p>
            <a:endParaRPr lang="en-US"/>
          </a:p>
        </p:txBody>
      </p:sp>
      <p:sp>
        <p:nvSpPr>
          <p:cNvPr id="25674" name="Line 75"/>
          <p:cNvSpPr>
            <a:spLocks noChangeShapeType="1"/>
          </p:cNvSpPr>
          <p:nvPr/>
        </p:nvSpPr>
        <p:spPr bwMode="auto">
          <a:xfrm flipV="1">
            <a:off x="5105400" y="4724400"/>
            <a:ext cx="2667000" cy="720725"/>
          </a:xfrm>
          <a:prstGeom prst="line">
            <a:avLst/>
          </a:prstGeom>
          <a:noFill/>
          <a:ln w="28575">
            <a:solidFill>
              <a:schemeClr val="tx1"/>
            </a:solidFill>
            <a:round/>
            <a:headEnd/>
            <a:tailEnd/>
          </a:ln>
        </p:spPr>
        <p:txBody>
          <a:bodyPr wrap="none" anchor="ctr"/>
          <a:lstStyle/>
          <a:p>
            <a:endParaRPr lang="en-US"/>
          </a:p>
        </p:txBody>
      </p:sp>
      <p:sp>
        <p:nvSpPr>
          <p:cNvPr id="25675" name="Text Box 83"/>
          <p:cNvSpPr txBox="1">
            <a:spLocks noChangeArrowheads="1"/>
          </p:cNvSpPr>
          <p:nvPr/>
        </p:nvSpPr>
        <p:spPr bwMode="auto">
          <a:xfrm>
            <a:off x="4624388" y="4189413"/>
            <a:ext cx="350837" cy="400050"/>
          </a:xfrm>
          <a:prstGeom prst="rect">
            <a:avLst/>
          </a:prstGeom>
          <a:noFill/>
          <a:ln w="9525">
            <a:noFill/>
            <a:miter lim="800000"/>
            <a:headEnd/>
            <a:tailEnd/>
          </a:ln>
        </p:spPr>
        <p:txBody>
          <a:bodyPr wrap="none">
            <a:spAutoFit/>
          </a:bodyPr>
          <a:lstStyle/>
          <a:p>
            <a:r>
              <a:rPr lang="en-US" sz="2000" b="1">
                <a:latin typeface="Verdana" pitchFamily="34" charset="0"/>
              </a:rPr>
              <a:t>y</a:t>
            </a:r>
          </a:p>
        </p:txBody>
      </p:sp>
      <p:sp>
        <p:nvSpPr>
          <p:cNvPr id="25676" name="Line 84"/>
          <p:cNvSpPr>
            <a:spLocks noChangeShapeType="1"/>
          </p:cNvSpPr>
          <p:nvPr/>
        </p:nvSpPr>
        <p:spPr bwMode="auto">
          <a:xfrm>
            <a:off x="4953000" y="5867400"/>
            <a:ext cx="2286000" cy="0"/>
          </a:xfrm>
          <a:prstGeom prst="line">
            <a:avLst/>
          </a:prstGeom>
          <a:noFill/>
          <a:ln w="25400">
            <a:solidFill>
              <a:schemeClr val="tx1"/>
            </a:solidFill>
            <a:round/>
            <a:headEnd/>
            <a:tailEnd/>
          </a:ln>
        </p:spPr>
        <p:txBody>
          <a:bodyPr wrap="none" anchor="ctr"/>
          <a:lstStyle/>
          <a:p>
            <a:endParaRPr lang="en-US"/>
          </a:p>
        </p:txBody>
      </p:sp>
      <p:sp>
        <p:nvSpPr>
          <p:cNvPr id="25677" name="Oval 85"/>
          <p:cNvSpPr>
            <a:spLocks noChangeArrowheads="1"/>
          </p:cNvSpPr>
          <p:nvPr/>
        </p:nvSpPr>
        <p:spPr bwMode="auto">
          <a:xfrm rot="-7282380">
            <a:off x="5257800" y="5257800"/>
            <a:ext cx="228600" cy="228600"/>
          </a:xfrm>
          <a:prstGeom prst="ellipse">
            <a:avLst/>
          </a:prstGeom>
          <a:solidFill>
            <a:schemeClr val="folHlink"/>
          </a:solidFill>
          <a:ln w="9525">
            <a:noFill/>
            <a:round/>
            <a:headEnd/>
            <a:tailEnd/>
          </a:ln>
        </p:spPr>
        <p:txBody>
          <a:bodyPr wrap="none" anchor="ctr"/>
          <a:lstStyle/>
          <a:p>
            <a:endParaRPr lang="en-US"/>
          </a:p>
        </p:txBody>
      </p:sp>
      <p:sp>
        <p:nvSpPr>
          <p:cNvPr id="25678" name="Text Box 86"/>
          <p:cNvSpPr txBox="1">
            <a:spLocks noChangeArrowheads="1"/>
          </p:cNvSpPr>
          <p:nvPr/>
        </p:nvSpPr>
        <p:spPr bwMode="auto">
          <a:xfrm>
            <a:off x="7215188" y="5713413"/>
            <a:ext cx="355600" cy="400050"/>
          </a:xfrm>
          <a:prstGeom prst="rect">
            <a:avLst/>
          </a:prstGeom>
          <a:noFill/>
          <a:ln w="9525">
            <a:noFill/>
            <a:miter lim="800000"/>
            <a:headEnd/>
            <a:tailEnd/>
          </a:ln>
        </p:spPr>
        <p:txBody>
          <a:bodyPr wrap="none">
            <a:spAutoFit/>
          </a:bodyPr>
          <a:lstStyle/>
          <a:p>
            <a:r>
              <a:rPr lang="en-US" sz="2000" b="1">
                <a:latin typeface="Verdana" pitchFamily="34" charset="0"/>
              </a:rPr>
              <a:t>x</a:t>
            </a:r>
          </a:p>
        </p:txBody>
      </p:sp>
      <p:sp>
        <p:nvSpPr>
          <p:cNvPr id="25679" name="Line 87"/>
          <p:cNvSpPr>
            <a:spLocks noChangeShapeType="1"/>
          </p:cNvSpPr>
          <p:nvPr/>
        </p:nvSpPr>
        <p:spPr bwMode="auto">
          <a:xfrm>
            <a:off x="6400800" y="2720975"/>
            <a:ext cx="2286000" cy="0"/>
          </a:xfrm>
          <a:prstGeom prst="line">
            <a:avLst/>
          </a:prstGeom>
          <a:noFill/>
          <a:ln w="25400">
            <a:solidFill>
              <a:schemeClr val="tx1"/>
            </a:solidFill>
            <a:round/>
            <a:headEnd/>
            <a:tailEnd/>
          </a:ln>
        </p:spPr>
        <p:txBody>
          <a:bodyPr wrap="none" anchor="ctr"/>
          <a:lstStyle/>
          <a:p>
            <a:endParaRPr lang="en-US"/>
          </a:p>
        </p:txBody>
      </p:sp>
      <p:sp>
        <p:nvSpPr>
          <p:cNvPr id="25680" name="Text Box 88"/>
          <p:cNvSpPr txBox="1">
            <a:spLocks noChangeArrowheads="1"/>
          </p:cNvSpPr>
          <p:nvPr/>
        </p:nvSpPr>
        <p:spPr bwMode="auto">
          <a:xfrm>
            <a:off x="984250" y="3702050"/>
            <a:ext cx="931863" cy="369888"/>
          </a:xfrm>
          <a:prstGeom prst="rect">
            <a:avLst/>
          </a:prstGeom>
          <a:solidFill>
            <a:srgbClr val="CCFFFF">
              <a:alpha val="0"/>
            </a:srgbClr>
          </a:solidFill>
          <a:ln w="9525">
            <a:noFill/>
            <a:miter lim="800000"/>
            <a:headEnd/>
            <a:tailEnd/>
          </a:ln>
        </p:spPr>
        <p:txBody>
          <a:bodyPr wrap="none">
            <a:spAutoFit/>
          </a:bodyPr>
          <a:lstStyle/>
          <a:p>
            <a:r>
              <a:rPr lang="en-US" b="1" dirty="0">
                <a:latin typeface="Verdana" pitchFamily="34" charset="0"/>
              </a:rPr>
              <a:t>r = -1</a:t>
            </a:r>
          </a:p>
        </p:txBody>
      </p:sp>
      <p:sp>
        <p:nvSpPr>
          <p:cNvPr id="25681" name="Text Box 89"/>
          <p:cNvSpPr txBox="1">
            <a:spLocks noChangeArrowheads="1"/>
          </p:cNvSpPr>
          <p:nvPr/>
        </p:nvSpPr>
        <p:spPr bwMode="auto">
          <a:xfrm>
            <a:off x="4038600" y="3711575"/>
            <a:ext cx="923925" cy="338138"/>
          </a:xfrm>
          <a:prstGeom prst="rect">
            <a:avLst/>
          </a:prstGeom>
          <a:solidFill>
            <a:srgbClr val="CCFFFF">
              <a:alpha val="0"/>
            </a:srgbClr>
          </a:solidFill>
          <a:ln w="9525">
            <a:noFill/>
            <a:miter lim="800000"/>
            <a:headEnd/>
            <a:tailEnd/>
          </a:ln>
        </p:spPr>
        <p:txBody>
          <a:bodyPr wrap="none">
            <a:spAutoFit/>
          </a:bodyPr>
          <a:lstStyle/>
          <a:p>
            <a:r>
              <a:rPr lang="en-US" sz="1600" b="1">
                <a:latin typeface="Verdana" pitchFamily="34" charset="0"/>
              </a:rPr>
              <a:t>r = -.6</a:t>
            </a:r>
          </a:p>
        </p:txBody>
      </p:sp>
      <p:sp>
        <p:nvSpPr>
          <p:cNvPr id="25682" name="Text Box 90"/>
          <p:cNvSpPr txBox="1">
            <a:spLocks noChangeArrowheads="1"/>
          </p:cNvSpPr>
          <p:nvPr/>
        </p:nvSpPr>
        <p:spPr bwMode="auto">
          <a:xfrm>
            <a:off x="7162800" y="3711575"/>
            <a:ext cx="752475" cy="338138"/>
          </a:xfrm>
          <a:prstGeom prst="rect">
            <a:avLst/>
          </a:prstGeom>
          <a:solidFill>
            <a:srgbClr val="CCFFFF">
              <a:alpha val="0"/>
            </a:srgbClr>
          </a:solidFill>
          <a:ln w="9525">
            <a:noFill/>
            <a:miter lim="800000"/>
            <a:headEnd/>
            <a:tailEnd/>
          </a:ln>
        </p:spPr>
        <p:txBody>
          <a:bodyPr wrap="none">
            <a:spAutoFit/>
          </a:bodyPr>
          <a:lstStyle/>
          <a:p>
            <a:r>
              <a:rPr lang="en-US" sz="1600" b="1">
                <a:latin typeface="Verdana" pitchFamily="34" charset="0"/>
              </a:rPr>
              <a:t>r = 0</a:t>
            </a:r>
          </a:p>
        </p:txBody>
      </p:sp>
      <p:sp>
        <p:nvSpPr>
          <p:cNvPr id="25683" name="Oval 91"/>
          <p:cNvSpPr>
            <a:spLocks noChangeArrowheads="1"/>
          </p:cNvSpPr>
          <p:nvPr/>
        </p:nvSpPr>
        <p:spPr bwMode="auto">
          <a:xfrm rot="-7282380">
            <a:off x="5562600" y="5181600"/>
            <a:ext cx="228600" cy="228600"/>
          </a:xfrm>
          <a:prstGeom prst="ellipse">
            <a:avLst/>
          </a:prstGeom>
          <a:solidFill>
            <a:schemeClr val="folHlink"/>
          </a:solidFill>
          <a:ln w="9525">
            <a:noFill/>
            <a:round/>
            <a:headEnd/>
            <a:tailEnd/>
          </a:ln>
        </p:spPr>
        <p:txBody>
          <a:bodyPr wrap="none" anchor="ctr"/>
          <a:lstStyle/>
          <a:p>
            <a:endParaRPr lang="en-US"/>
          </a:p>
        </p:txBody>
      </p:sp>
      <p:sp>
        <p:nvSpPr>
          <p:cNvPr id="25684" name="Oval 92"/>
          <p:cNvSpPr>
            <a:spLocks noChangeArrowheads="1"/>
          </p:cNvSpPr>
          <p:nvPr/>
        </p:nvSpPr>
        <p:spPr bwMode="auto">
          <a:xfrm rot="-7282380">
            <a:off x="5867400" y="5105400"/>
            <a:ext cx="228600" cy="228600"/>
          </a:xfrm>
          <a:prstGeom prst="ellipse">
            <a:avLst/>
          </a:prstGeom>
          <a:solidFill>
            <a:schemeClr val="folHlink"/>
          </a:solidFill>
          <a:ln w="9525">
            <a:noFill/>
            <a:round/>
            <a:headEnd/>
            <a:tailEnd/>
          </a:ln>
        </p:spPr>
        <p:txBody>
          <a:bodyPr wrap="none" anchor="ctr"/>
          <a:lstStyle/>
          <a:p>
            <a:endParaRPr lang="en-US"/>
          </a:p>
        </p:txBody>
      </p:sp>
      <p:sp>
        <p:nvSpPr>
          <p:cNvPr id="25685" name="Oval 93"/>
          <p:cNvSpPr>
            <a:spLocks noChangeArrowheads="1"/>
          </p:cNvSpPr>
          <p:nvPr/>
        </p:nvSpPr>
        <p:spPr bwMode="auto">
          <a:xfrm rot="-7282380">
            <a:off x="6172200" y="5029200"/>
            <a:ext cx="228600" cy="228600"/>
          </a:xfrm>
          <a:prstGeom prst="ellipse">
            <a:avLst/>
          </a:prstGeom>
          <a:solidFill>
            <a:schemeClr val="folHlink"/>
          </a:solidFill>
          <a:ln w="9525">
            <a:noFill/>
            <a:round/>
            <a:headEnd/>
            <a:tailEnd/>
          </a:ln>
        </p:spPr>
        <p:txBody>
          <a:bodyPr wrap="none" anchor="ctr"/>
          <a:lstStyle/>
          <a:p>
            <a:endParaRPr lang="en-US"/>
          </a:p>
        </p:txBody>
      </p:sp>
      <p:sp>
        <p:nvSpPr>
          <p:cNvPr id="25686" name="Oval 94"/>
          <p:cNvSpPr>
            <a:spLocks noChangeArrowheads="1"/>
          </p:cNvSpPr>
          <p:nvPr/>
        </p:nvSpPr>
        <p:spPr bwMode="auto">
          <a:xfrm rot="-7282380">
            <a:off x="6629400" y="4876800"/>
            <a:ext cx="228600" cy="228600"/>
          </a:xfrm>
          <a:prstGeom prst="ellipse">
            <a:avLst/>
          </a:prstGeom>
          <a:solidFill>
            <a:schemeClr val="folHlink"/>
          </a:solidFill>
          <a:ln w="9525">
            <a:noFill/>
            <a:round/>
            <a:headEnd/>
            <a:tailEnd/>
          </a:ln>
        </p:spPr>
        <p:txBody>
          <a:bodyPr wrap="none" anchor="ctr"/>
          <a:lstStyle/>
          <a:p>
            <a:endParaRPr lang="en-US"/>
          </a:p>
        </p:txBody>
      </p:sp>
      <p:sp>
        <p:nvSpPr>
          <p:cNvPr id="25687" name="Oval 95"/>
          <p:cNvSpPr>
            <a:spLocks noChangeArrowheads="1"/>
          </p:cNvSpPr>
          <p:nvPr/>
        </p:nvSpPr>
        <p:spPr bwMode="auto">
          <a:xfrm rot="-7282380">
            <a:off x="6934200" y="4800600"/>
            <a:ext cx="228600" cy="228600"/>
          </a:xfrm>
          <a:prstGeom prst="ellipse">
            <a:avLst/>
          </a:prstGeom>
          <a:solidFill>
            <a:schemeClr val="folHlink"/>
          </a:solidFill>
          <a:ln w="9525">
            <a:noFill/>
            <a:round/>
            <a:headEnd/>
            <a:tailEnd/>
          </a:ln>
        </p:spPr>
        <p:txBody>
          <a:bodyPr wrap="none" anchor="ctr"/>
          <a:lstStyle/>
          <a:p>
            <a:endParaRPr lang="en-US"/>
          </a:p>
        </p:txBody>
      </p:sp>
      <p:sp>
        <p:nvSpPr>
          <p:cNvPr id="25688" name="Oval 96"/>
          <p:cNvSpPr>
            <a:spLocks noChangeArrowheads="1"/>
          </p:cNvSpPr>
          <p:nvPr/>
        </p:nvSpPr>
        <p:spPr bwMode="auto">
          <a:xfrm rot="-7282380">
            <a:off x="7467600" y="4648200"/>
            <a:ext cx="228600" cy="228600"/>
          </a:xfrm>
          <a:prstGeom prst="ellipse">
            <a:avLst/>
          </a:prstGeom>
          <a:solidFill>
            <a:schemeClr val="folHlink"/>
          </a:solidFill>
          <a:ln w="9525">
            <a:noFill/>
            <a:round/>
            <a:headEnd/>
            <a:tailEnd/>
          </a:ln>
        </p:spPr>
        <p:txBody>
          <a:bodyPr wrap="none" anchor="ctr"/>
          <a:lstStyle/>
          <a:p>
            <a:endParaRPr lang="en-US"/>
          </a:p>
        </p:txBody>
      </p:sp>
      <p:sp>
        <p:nvSpPr>
          <p:cNvPr id="25689" name="Oval 97"/>
          <p:cNvSpPr>
            <a:spLocks noChangeArrowheads="1"/>
          </p:cNvSpPr>
          <p:nvPr/>
        </p:nvSpPr>
        <p:spPr bwMode="auto">
          <a:xfrm rot="-7282380">
            <a:off x="3200400" y="4648200"/>
            <a:ext cx="228600" cy="228600"/>
          </a:xfrm>
          <a:prstGeom prst="ellipse">
            <a:avLst/>
          </a:prstGeom>
          <a:solidFill>
            <a:schemeClr val="folHlink"/>
          </a:solidFill>
          <a:ln w="9525">
            <a:noFill/>
            <a:round/>
            <a:headEnd/>
            <a:tailEnd/>
          </a:ln>
        </p:spPr>
        <p:txBody>
          <a:bodyPr wrap="none" anchor="ctr"/>
          <a:lstStyle/>
          <a:p>
            <a:endParaRPr lang="en-US"/>
          </a:p>
        </p:txBody>
      </p:sp>
      <p:sp>
        <p:nvSpPr>
          <p:cNvPr id="25690" name="Oval 98"/>
          <p:cNvSpPr>
            <a:spLocks noChangeArrowheads="1"/>
          </p:cNvSpPr>
          <p:nvPr/>
        </p:nvSpPr>
        <p:spPr bwMode="auto">
          <a:xfrm rot="-7282380">
            <a:off x="2971800" y="4114800"/>
            <a:ext cx="228600" cy="228600"/>
          </a:xfrm>
          <a:prstGeom prst="ellipse">
            <a:avLst/>
          </a:prstGeom>
          <a:solidFill>
            <a:schemeClr val="folHlink"/>
          </a:solidFill>
          <a:ln w="9525">
            <a:noFill/>
            <a:round/>
            <a:headEnd/>
            <a:tailEnd/>
          </a:ln>
        </p:spPr>
        <p:txBody>
          <a:bodyPr wrap="none" anchor="ctr"/>
          <a:lstStyle/>
          <a:p>
            <a:endParaRPr lang="en-US"/>
          </a:p>
        </p:txBody>
      </p:sp>
      <p:sp>
        <p:nvSpPr>
          <p:cNvPr id="25691" name="Oval 99"/>
          <p:cNvSpPr>
            <a:spLocks noChangeArrowheads="1"/>
          </p:cNvSpPr>
          <p:nvPr/>
        </p:nvSpPr>
        <p:spPr bwMode="auto">
          <a:xfrm rot="-7282380">
            <a:off x="2514600" y="4648200"/>
            <a:ext cx="228600" cy="228600"/>
          </a:xfrm>
          <a:prstGeom prst="ellipse">
            <a:avLst/>
          </a:prstGeom>
          <a:solidFill>
            <a:schemeClr val="folHlink"/>
          </a:solidFill>
          <a:ln w="9525">
            <a:noFill/>
            <a:round/>
            <a:headEnd/>
            <a:tailEnd/>
          </a:ln>
        </p:spPr>
        <p:txBody>
          <a:bodyPr wrap="none" anchor="ctr"/>
          <a:lstStyle/>
          <a:p>
            <a:endParaRPr lang="en-US"/>
          </a:p>
        </p:txBody>
      </p:sp>
      <p:sp>
        <p:nvSpPr>
          <p:cNvPr id="94" name="Rectangle 4"/>
          <p:cNvSpPr txBox="1">
            <a:spLocks noChangeArrowheads="1"/>
          </p:cNvSpPr>
          <p:nvPr/>
        </p:nvSpPr>
        <p:spPr>
          <a:xfrm>
            <a:off x="141583" y="6227695"/>
            <a:ext cx="8781324" cy="646113"/>
          </a:xfrm>
          <a:prstGeom prst="rect">
            <a:avLst/>
          </a:prstGeom>
        </p:spPr>
        <p:txBody>
          <a:bodyPr vert="horz" lIns="91440" tIns="45720" rIns="91440" bIns="45720" rtlCol="0" anchor="t">
            <a:no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80000"/>
              </a:lnSpc>
            </a:pPr>
            <a:r>
              <a:rPr lang="en-US" sz="2000" dirty="0" smtClean="0">
                <a:latin typeface="Arial" panose="020B0604020202020204" pitchFamily="34" charset="0"/>
                <a:cs typeface="Arial" panose="020B0604020202020204" pitchFamily="34" charset="0"/>
              </a:rPr>
              <a:t>Where </a:t>
            </a:r>
            <a:r>
              <a:rPr lang="en-US" sz="2000" b="1" dirty="0">
                <a:latin typeface="Verdana" pitchFamily="34" charset="0"/>
              </a:rPr>
              <a:t>r = -</a:t>
            </a:r>
            <a:r>
              <a:rPr lang="en-US" sz="2000" b="1" dirty="0" smtClean="0">
                <a:latin typeface="Verdana" pitchFamily="34" charset="0"/>
              </a:rPr>
              <a:t>1 </a:t>
            </a:r>
            <a:r>
              <a:rPr lang="en-US" sz="2000" dirty="0" smtClean="0">
                <a:latin typeface="Arial" panose="020B0604020202020204" pitchFamily="34" charset="0"/>
                <a:cs typeface="Arial" panose="020B0604020202020204" pitchFamily="34" charset="0"/>
              </a:rPr>
              <a:t> above, this suggests a perfect relationship, while </a:t>
            </a:r>
            <a:r>
              <a:rPr lang="en-US" sz="2000" b="1" dirty="0" smtClean="0">
                <a:latin typeface="Verdana" pitchFamily="34" charset="0"/>
              </a:rPr>
              <a:t>r </a:t>
            </a:r>
            <a:r>
              <a:rPr lang="en-US" sz="2000" b="1" dirty="0">
                <a:latin typeface="Verdana" pitchFamily="34" charset="0"/>
              </a:rPr>
              <a:t>= +.</a:t>
            </a:r>
            <a:r>
              <a:rPr lang="en-US" sz="2000" b="1" dirty="0" smtClean="0">
                <a:latin typeface="Verdana" pitchFamily="34" charset="0"/>
              </a:rPr>
              <a:t>3  </a:t>
            </a:r>
            <a:r>
              <a:rPr lang="en-US" sz="2000" dirty="0" smtClean="0">
                <a:latin typeface="Arial" panose="020B0604020202020204" pitchFamily="34" charset="0"/>
                <a:cs typeface="Arial" panose="020B0604020202020204" pitchFamily="34" charset="0"/>
              </a:rPr>
              <a:t>suggests a weak relationship.</a:t>
            </a:r>
          </a:p>
        </p:txBody>
      </p:sp>
    </p:spTree>
    <p:extLst>
      <p:ext uri="{BB962C8B-B14F-4D97-AF65-F5344CB8AC3E}">
        <p14:creationId xmlns:p14="http://schemas.microsoft.com/office/powerpoint/2010/main" val="2883427384"/>
      </p:ext>
    </p:extLst>
  </p:cSld>
  <p:clrMapOvr>
    <a:masterClrMapping/>
  </p:clrMapOvr>
  <p:transition>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3641001" y="1371600"/>
            <a:ext cx="4831891" cy="2362200"/>
          </a:xfrm>
          <a:prstGeom prst="rect">
            <a:avLst/>
          </a:prstGeom>
        </p:spPr>
      </p:pic>
      <p:sp>
        <p:nvSpPr>
          <p:cNvPr id="4" name="Rectangle 3"/>
          <p:cNvSpPr/>
          <p:nvPr/>
        </p:nvSpPr>
        <p:spPr>
          <a:xfrm>
            <a:off x="457200" y="381000"/>
            <a:ext cx="3100529" cy="707886"/>
          </a:xfrm>
          <a:prstGeom prst="rect">
            <a:avLst/>
          </a:prstGeom>
        </p:spPr>
        <p:txBody>
          <a:bodyPr wrap="none">
            <a:spAutoFit/>
          </a:bodyPr>
          <a:lstStyle/>
          <a:p>
            <a:r>
              <a:rPr lang="en-GB" sz="4000" b="1" dirty="0" smtClean="0"/>
              <a:t>Correlation </a:t>
            </a:r>
            <a:endParaRPr lang="en-GB" sz="4000" b="1" dirty="0"/>
          </a:p>
        </p:txBody>
      </p:sp>
      <p:sp>
        <p:nvSpPr>
          <p:cNvPr id="5" name="Rectangle 4"/>
          <p:cNvSpPr/>
          <p:nvPr/>
        </p:nvSpPr>
        <p:spPr>
          <a:xfrm>
            <a:off x="369164" y="1239262"/>
            <a:ext cx="3276600" cy="3046988"/>
          </a:xfrm>
          <a:prstGeom prst="rect">
            <a:avLst/>
          </a:prstGeom>
        </p:spPr>
        <p:txBody>
          <a:bodyPr wrap="square">
            <a:spAutoFit/>
          </a:bodyPr>
          <a:lstStyle/>
          <a:p>
            <a:r>
              <a:rPr lang="en-GB" sz="2400" dirty="0" smtClean="0">
                <a:latin typeface="Arial" panose="020B0604020202020204" pitchFamily="34" charset="0"/>
                <a:ea typeface="Candara" panose="020E0502030303020204" pitchFamily="34" charset="0"/>
                <a:cs typeface="Arial" panose="020B0604020202020204" pitchFamily="34" charset="0"/>
              </a:rPr>
              <a:t>Using the variables - </a:t>
            </a:r>
            <a:r>
              <a:rPr lang="en-GB" sz="2400" b="1" dirty="0" smtClean="0">
                <a:latin typeface="Arial" panose="020B0604020202020204" pitchFamily="34" charset="0"/>
                <a:ea typeface="Candara" panose="020E0502030303020204" pitchFamily="34" charset="0"/>
                <a:cs typeface="Arial" panose="020B0604020202020204" pitchFamily="34" charset="0"/>
              </a:rPr>
              <a:t>Initial Annual Salary (</a:t>
            </a:r>
            <a:r>
              <a:rPr lang="en-GB" sz="2400" b="1" dirty="0">
                <a:latin typeface="Arial" panose="020B0604020202020204" pitchFamily="34" charset="0"/>
                <a:ea typeface="Candara" panose="020E0502030303020204" pitchFamily="34" charset="0"/>
                <a:cs typeface="Arial" panose="020B0604020202020204" pitchFamily="34" charset="0"/>
              </a:rPr>
              <a:t>Salary</a:t>
            </a:r>
            <a:r>
              <a:rPr lang="en-GB" sz="2400" b="1" dirty="0" smtClean="0">
                <a:latin typeface="Arial" panose="020B0604020202020204" pitchFamily="34" charset="0"/>
                <a:ea typeface="Candara" panose="020E0502030303020204" pitchFamily="34" charset="0"/>
                <a:cs typeface="Arial" panose="020B0604020202020204" pitchFamily="34" charset="0"/>
              </a:rPr>
              <a:t>) </a:t>
            </a:r>
            <a:r>
              <a:rPr lang="en-GB" sz="2400" dirty="0" smtClean="0">
                <a:latin typeface="Arial" panose="020B0604020202020204" pitchFamily="34" charset="0"/>
                <a:ea typeface="Candara" panose="020E0502030303020204" pitchFamily="34" charset="0"/>
                <a:cs typeface="Arial" panose="020B0604020202020204" pitchFamily="34" charset="0"/>
              </a:rPr>
              <a:t>and </a:t>
            </a:r>
            <a:r>
              <a:rPr lang="en-GB" sz="2400" b="1" dirty="0" smtClean="0">
                <a:latin typeface="Arial" panose="020B0604020202020204" pitchFamily="34" charset="0"/>
                <a:ea typeface="Candara" panose="020E0502030303020204" pitchFamily="34" charset="0"/>
                <a:cs typeface="Arial" panose="020B0604020202020204" pitchFamily="34" charset="0"/>
              </a:rPr>
              <a:t>Year of Birth (</a:t>
            </a:r>
            <a:r>
              <a:rPr lang="en-GB" sz="2400" b="1" dirty="0">
                <a:latin typeface="Arial" panose="020B0604020202020204" pitchFamily="34" charset="0"/>
                <a:ea typeface="Candara" panose="020E0502030303020204" pitchFamily="34" charset="0"/>
                <a:cs typeface="Arial" panose="020B0604020202020204" pitchFamily="34" charset="0"/>
              </a:rPr>
              <a:t>Born</a:t>
            </a:r>
            <a:r>
              <a:rPr lang="en-GB" sz="2400" b="1" dirty="0" smtClean="0">
                <a:latin typeface="Arial" panose="020B0604020202020204" pitchFamily="34" charset="0"/>
                <a:ea typeface="Candara" panose="020E0502030303020204" pitchFamily="34" charset="0"/>
                <a:cs typeface="Arial" panose="020B0604020202020204" pitchFamily="34" charset="0"/>
              </a:rPr>
              <a:t>).  </a:t>
            </a:r>
          </a:p>
          <a:p>
            <a:endParaRPr lang="en-GB" sz="2400" b="1" dirty="0">
              <a:latin typeface="Arial" panose="020B0604020202020204" pitchFamily="34" charset="0"/>
              <a:ea typeface="Candara" panose="020E0502030303020204" pitchFamily="34" charset="0"/>
              <a:cs typeface="Arial" panose="020B0604020202020204" pitchFamily="34" charset="0"/>
            </a:endParaRPr>
          </a:p>
          <a:p>
            <a:r>
              <a:rPr lang="en-GB" sz="2400" dirty="0" smtClean="0">
                <a:latin typeface="Arial" panose="020B0604020202020204" pitchFamily="34" charset="0"/>
                <a:ea typeface="Candara" panose="020E0502030303020204" pitchFamily="34" charset="0"/>
                <a:cs typeface="Arial" panose="020B0604020202020204" pitchFamily="34" charset="0"/>
              </a:rPr>
              <a:t>Test if there is a relationship between these variables.</a:t>
            </a:r>
            <a:endParaRPr lang="en-GB" sz="2400" dirty="0">
              <a:latin typeface="Arial" panose="020B0604020202020204" pitchFamily="34" charset="0"/>
              <a:cs typeface="Arial" panose="020B0604020202020204" pitchFamily="34" charset="0"/>
            </a:endParaRPr>
          </a:p>
        </p:txBody>
      </p:sp>
      <p:cxnSp>
        <p:nvCxnSpPr>
          <p:cNvPr id="7" name="Straight Arrow Connector 6"/>
          <p:cNvCxnSpPr/>
          <p:nvPr/>
        </p:nvCxnSpPr>
        <p:spPr>
          <a:xfrm flipH="1" flipV="1">
            <a:off x="7339012" y="3333750"/>
            <a:ext cx="661988" cy="177165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p:cNvCxnSpPr/>
          <p:nvPr/>
        </p:nvCxnSpPr>
        <p:spPr>
          <a:xfrm flipV="1">
            <a:off x="7467600" y="2552700"/>
            <a:ext cx="616946" cy="194310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1" name="Rectangle 10"/>
          <p:cNvSpPr/>
          <p:nvPr/>
        </p:nvSpPr>
        <p:spPr>
          <a:xfrm>
            <a:off x="152400" y="4495800"/>
            <a:ext cx="8839200" cy="2308324"/>
          </a:xfrm>
          <a:prstGeom prst="rect">
            <a:avLst/>
          </a:prstGeom>
        </p:spPr>
        <p:txBody>
          <a:bodyPr wrap="square">
            <a:spAutoFit/>
          </a:bodyPr>
          <a:lstStyle/>
          <a:p>
            <a:r>
              <a:rPr lang="en-GB" sz="1600" dirty="0">
                <a:latin typeface="Arial" panose="020B0604020202020204" pitchFamily="34" charset="0"/>
                <a:ea typeface="Candara" panose="020E0502030303020204" pitchFamily="34" charset="0"/>
                <a:cs typeface="Arial" panose="020B0604020202020204" pitchFamily="34" charset="0"/>
              </a:rPr>
              <a:t>There is no correlation </a:t>
            </a:r>
            <a:r>
              <a:rPr lang="en-GB" sz="1600" b="1" dirty="0">
                <a:solidFill>
                  <a:srgbClr val="FFFF00"/>
                </a:solidFill>
                <a:latin typeface="Arial" panose="020B0604020202020204" pitchFamily="34" charset="0"/>
                <a:ea typeface="Candara" panose="020E0502030303020204" pitchFamily="34" charset="0"/>
                <a:cs typeface="Arial" panose="020B0604020202020204" pitchFamily="34" charset="0"/>
              </a:rPr>
              <a:t>(-.013</a:t>
            </a:r>
            <a:r>
              <a:rPr lang="en-GB" sz="1600" b="1" dirty="0" smtClean="0">
                <a:solidFill>
                  <a:srgbClr val="FFFF00"/>
                </a:solidFill>
                <a:latin typeface="Arial" panose="020B0604020202020204" pitchFamily="34" charset="0"/>
                <a:ea typeface="Candara" panose="020E0502030303020204" pitchFamily="34" charset="0"/>
                <a:cs typeface="Arial" panose="020B0604020202020204" pitchFamily="34" charset="0"/>
              </a:rPr>
              <a:t>), in fact, it is a low negative correlation  </a:t>
            </a:r>
            <a:r>
              <a:rPr lang="en-GB" sz="1600" dirty="0">
                <a:latin typeface="Arial" panose="020B0604020202020204" pitchFamily="34" charset="0"/>
                <a:ea typeface="Candara" panose="020E0502030303020204" pitchFamily="34" charset="0"/>
                <a:cs typeface="Arial" panose="020B0604020202020204" pitchFamily="34" charset="0"/>
              </a:rPr>
              <a:t>between </a:t>
            </a:r>
            <a:r>
              <a:rPr lang="en-GB" sz="1600" dirty="0" smtClean="0">
                <a:latin typeface="Arial" panose="020B0604020202020204" pitchFamily="34" charset="0"/>
                <a:ea typeface="Candara" panose="020E0502030303020204" pitchFamily="34" charset="0"/>
                <a:cs typeface="Arial" panose="020B0604020202020204" pitchFamily="34" charset="0"/>
              </a:rPr>
              <a:t>the variable </a:t>
            </a:r>
            <a:r>
              <a:rPr lang="en-GB" sz="1600" b="1" dirty="0">
                <a:latin typeface="Arial" panose="020B0604020202020204" pitchFamily="34" charset="0"/>
                <a:ea typeface="Candara" panose="020E0502030303020204" pitchFamily="34" charset="0"/>
                <a:cs typeface="Arial" panose="020B0604020202020204" pitchFamily="34" charset="0"/>
              </a:rPr>
              <a:t>Salary</a:t>
            </a:r>
            <a:r>
              <a:rPr lang="en-GB" sz="1600" dirty="0">
                <a:latin typeface="Arial" panose="020B0604020202020204" pitchFamily="34" charset="0"/>
                <a:ea typeface="Candara" panose="020E0502030303020204" pitchFamily="34" charset="0"/>
                <a:cs typeface="Arial" panose="020B0604020202020204" pitchFamily="34" charset="0"/>
              </a:rPr>
              <a:t> and the variable </a:t>
            </a:r>
            <a:r>
              <a:rPr lang="en-GB" sz="1600" b="1" dirty="0">
                <a:latin typeface="Arial" panose="020B0604020202020204" pitchFamily="34" charset="0"/>
                <a:ea typeface="Candara" panose="020E0502030303020204" pitchFamily="34" charset="0"/>
                <a:cs typeface="Arial" panose="020B0604020202020204" pitchFamily="34" charset="0"/>
              </a:rPr>
              <a:t>Born</a:t>
            </a:r>
            <a:r>
              <a:rPr lang="en-GB" sz="1600" dirty="0">
                <a:latin typeface="Arial" panose="020B0604020202020204" pitchFamily="34" charset="0"/>
                <a:ea typeface="Candara" panose="020E0502030303020204" pitchFamily="34" charset="0"/>
                <a:cs typeface="Arial" panose="020B0604020202020204" pitchFamily="34" charset="0"/>
              </a:rPr>
              <a:t> and this </a:t>
            </a:r>
            <a:r>
              <a:rPr lang="en-GB" sz="1600" b="1" dirty="0">
                <a:solidFill>
                  <a:srgbClr val="FFFF00"/>
                </a:solidFill>
                <a:latin typeface="Arial" panose="020B0604020202020204" pitchFamily="34" charset="0"/>
                <a:ea typeface="Candara" panose="020E0502030303020204" pitchFamily="34" charset="0"/>
                <a:cs typeface="Arial" panose="020B0604020202020204" pitchFamily="34" charset="0"/>
              </a:rPr>
              <a:t>lack of correlation </a:t>
            </a:r>
            <a:r>
              <a:rPr lang="en-GB" sz="1600" b="1" dirty="0" smtClean="0">
                <a:solidFill>
                  <a:srgbClr val="FFFF00"/>
                </a:solidFill>
                <a:latin typeface="Arial" panose="020B0604020202020204" pitchFamily="34" charset="0"/>
                <a:ea typeface="Candara" panose="020E0502030303020204" pitchFamily="34" charset="0"/>
                <a:cs typeface="Arial" panose="020B0604020202020204" pitchFamily="34" charset="0"/>
              </a:rPr>
              <a:t>is significant </a:t>
            </a:r>
            <a:r>
              <a:rPr lang="en-GB" sz="1600" dirty="0">
                <a:latin typeface="Arial" panose="020B0604020202020204" pitchFamily="34" charset="0"/>
                <a:ea typeface="Candara" panose="020E0502030303020204" pitchFamily="34" charset="0"/>
                <a:cs typeface="Arial" panose="020B0604020202020204" pitchFamily="34" charset="0"/>
              </a:rPr>
              <a:t>at the 0.820 </a:t>
            </a:r>
            <a:r>
              <a:rPr lang="en-GB" sz="1600" b="1" dirty="0">
                <a:solidFill>
                  <a:srgbClr val="FFFF00"/>
                </a:solidFill>
                <a:latin typeface="Arial" panose="020B0604020202020204" pitchFamily="34" charset="0"/>
                <a:ea typeface="Candara" panose="020E0502030303020204" pitchFamily="34" charset="0"/>
                <a:cs typeface="Arial" panose="020B0604020202020204" pitchFamily="34" charset="0"/>
              </a:rPr>
              <a:t>(p=0.820) </a:t>
            </a:r>
            <a:r>
              <a:rPr lang="en-GB" sz="1600" dirty="0">
                <a:latin typeface="Arial" panose="020B0604020202020204" pitchFamily="34" charset="0"/>
                <a:ea typeface="Candara" panose="020E0502030303020204" pitchFamily="34" charset="0"/>
                <a:cs typeface="Arial" panose="020B0604020202020204" pitchFamily="34" charset="0"/>
              </a:rPr>
              <a:t>level</a:t>
            </a:r>
            <a:r>
              <a:rPr lang="en-GB" sz="1600" dirty="0" smtClean="0">
                <a:latin typeface="Arial" panose="020B0604020202020204" pitchFamily="34" charset="0"/>
                <a:ea typeface="Candara" panose="020E0502030303020204" pitchFamily="34" charset="0"/>
                <a:cs typeface="Arial" panose="020B0604020202020204" pitchFamily="34" charset="0"/>
              </a:rPr>
              <a:t>.  The </a:t>
            </a:r>
            <a:r>
              <a:rPr lang="en-GB" sz="1600" b="1" dirty="0" smtClean="0">
                <a:solidFill>
                  <a:srgbClr val="FFFF00"/>
                </a:solidFill>
                <a:latin typeface="Arial" panose="020B0604020202020204" pitchFamily="34" charset="0"/>
                <a:ea typeface="Candara" panose="020E0502030303020204" pitchFamily="34" charset="0"/>
                <a:cs typeface="Arial" panose="020B0604020202020204" pitchFamily="34" charset="0"/>
              </a:rPr>
              <a:t>p value is high </a:t>
            </a:r>
            <a:r>
              <a:rPr lang="en-GB" sz="1600" dirty="0" smtClean="0">
                <a:latin typeface="Arial" panose="020B0604020202020204" pitchFamily="34" charset="0"/>
                <a:ea typeface="Candara" panose="020E0502030303020204" pitchFamily="34" charset="0"/>
                <a:cs typeface="Arial" panose="020B0604020202020204" pitchFamily="34" charset="0"/>
              </a:rPr>
              <a:t>indicating </a:t>
            </a:r>
            <a:r>
              <a:rPr lang="en-GB" sz="1600" b="1" dirty="0" smtClean="0">
                <a:solidFill>
                  <a:srgbClr val="FFFF00"/>
                </a:solidFill>
                <a:latin typeface="Arial" panose="020B0604020202020204" pitchFamily="34" charset="0"/>
                <a:ea typeface="Candara" panose="020E0502030303020204" pitchFamily="34" charset="0"/>
                <a:cs typeface="Arial" panose="020B0604020202020204" pitchFamily="34" charset="0"/>
              </a:rPr>
              <a:t>strong variance</a:t>
            </a:r>
            <a:r>
              <a:rPr lang="en-GB" sz="1600" dirty="0" smtClean="0">
                <a:latin typeface="Arial" panose="020B0604020202020204" pitchFamily="34" charset="0"/>
                <a:ea typeface="Candara" panose="020E0502030303020204" pitchFamily="34" charset="0"/>
                <a:cs typeface="Arial" panose="020B0604020202020204" pitchFamily="34" charset="0"/>
              </a:rPr>
              <a:t>.  This means that there is </a:t>
            </a:r>
            <a:r>
              <a:rPr lang="en-GB" sz="1600" b="1" dirty="0" smtClean="0">
                <a:solidFill>
                  <a:srgbClr val="FFFF00"/>
                </a:solidFill>
                <a:latin typeface="Arial" panose="020B0604020202020204" pitchFamily="34" charset="0"/>
                <a:ea typeface="Candara" panose="020E0502030303020204" pitchFamily="34" charset="0"/>
                <a:cs typeface="Arial" panose="020B0604020202020204" pitchFamily="34" charset="0"/>
              </a:rPr>
              <a:t>82% variance </a:t>
            </a:r>
            <a:r>
              <a:rPr lang="en-GB" sz="1600" dirty="0" smtClean="0">
                <a:latin typeface="Arial" panose="020B0604020202020204" pitchFamily="34" charset="0"/>
                <a:ea typeface="Candara" panose="020E0502030303020204" pitchFamily="34" charset="0"/>
                <a:cs typeface="Arial" panose="020B0604020202020204" pitchFamily="34" charset="0"/>
              </a:rPr>
              <a:t>of the points along the line, so the points are not closely related, suggesting no relationship.</a:t>
            </a:r>
          </a:p>
          <a:p>
            <a:endParaRPr lang="en-GB" sz="1600" dirty="0" smtClean="0">
              <a:latin typeface="Arial" panose="020B0604020202020204" pitchFamily="34" charset="0"/>
              <a:ea typeface="Candara" panose="020E0502030303020204" pitchFamily="34" charset="0"/>
              <a:cs typeface="Arial" panose="020B0604020202020204" pitchFamily="34" charset="0"/>
            </a:endParaRPr>
          </a:p>
          <a:p>
            <a:r>
              <a:rPr lang="en-GB" sz="1600" dirty="0" smtClean="0">
                <a:latin typeface="Arial" panose="020B0604020202020204" pitchFamily="34" charset="0"/>
                <a:ea typeface="Candara" panose="020E0502030303020204" pitchFamily="34" charset="0"/>
                <a:cs typeface="Arial" panose="020B0604020202020204" pitchFamily="34" charset="0"/>
              </a:rPr>
              <a:t>So you may have set up the following hypothesis</a:t>
            </a:r>
          </a:p>
          <a:p>
            <a:r>
              <a:rPr lang="en-US" sz="1600" b="1" dirty="0" smtClean="0">
                <a:latin typeface="Times New Roman" pitchFamily="18" charset="0"/>
              </a:rPr>
              <a:t>H</a:t>
            </a:r>
            <a:r>
              <a:rPr lang="en-US" sz="1600" b="1" baseline="-25000" dirty="0" smtClean="0">
                <a:latin typeface="Times New Roman" pitchFamily="18" charset="0"/>
              </a:rPr>
              <a:t>0</a:t>
            </a:r>
            <a:r>
              <a:rPr lang="en-US" sz="1600" baseline="-25000" dirty="0" smtClean="0">
                <a:latin typeface="Times New Roman" pitchFamily="18" charset="0"/>
              </a:rPr>
              <a:t> : </a:t>
            </a:r>
            <a:r>
              <a:rPr lang="en-GB" sz="1600" dirty="0">
                <a:latin typeface="Arial" panose="020B0604020202020204" pitchFamily="34" charset="0"/>
                <a:cs typeface="Arial" panose="020B0604020202020204" pitchFamily="34" charset="0"/>
              </a:rPr>
              <a:t>T</a:t>
            </a:r>
            <a:r>
              <a:rPr lang="en-GB" sz="1600" dirty="0" smtClean="0">
                <a:latin typeface="Arial" panose="020B0604020202020204" pitchFamily="34" charset="0"/>
                <a:ea typeface="Candara" panose="020E0502030303020204" pitchFamily="34" charset="0"/>
                <a:cs typeface="Arial" panose="020B0604020202020204" pitchFamily="34" charset="0"/>
              </a:rPr>
              <a:t>here is no relationship between Initial </a:t>
            </a:r>
            <a:r>
              <a:rPr lang="en-GB" sz="1600" dirty="0">
                <a:latin typeface="Arial" panose="020B0604020202020204" pitchFamily="34" charset="0"/>
                <a:ea typeface="Candara" panose="020E0502030303020204" pitchFamily="34" charset="0"/>
                <a:cs typeface="Arial" panose="020B0604020202020204" pitchFamily="34" charset="0"/>
              </a:rPr>
              <a:t>Annual Salary (Salary) and Year of Birth (Born).</a:t>
            </a:r>
            <a:r>
              <a:rPr lang="en-US" sz="1600" dirty="0" smtClean="0">
                <a:latin typeface="Times New Roman" pitchFamily="18" charset="0"/>
              </a:rPr>
              <a:t> </a:t>
            </a:r>
          </a:p>
          <a:p>
            <a:r>
              <a:rPr lang="en-US" sz="1600" b="1" dirty="0" smtClean="0">
                <a:latin typeface="Times New Roman" pitchFamily="18" charset="0"/>
              </a:rPr>
              <a:t>H</a:t>
            </a:r>
            <a:r>
              <a:rPr lang="en-US" sz="1600" b="1" baseline="-25000" dirty="0" smtClean="0">
                <a:latin typeface="Times New Roman" pitchFamily="18" charset="0"/>
              </a:rPr>
              <a:t>1</a:t>
            </a:r>
            <a:r>
              <a:rPr lang="en-US" sz="1600" baseline="-25000" dirty="0" smtClean="0">
                <a:latin typeface="Times New Roman" pitchFamily="18" charset="0"/>
              </a:rPr>
              <a:t> </a:t>
            </a:r>
            <a:r>
              <a:rPr lang="en-US" sz="1600" baseline="-25000" dirty="0">
                <a:latin typeface="Times New Roman" pitchFamily="18" charset="0"/>
              </a:rPr>
              <a:t>: </a:t>
            </a:r>
            <a:r>
              <a:rPr lang="en-GB" sz="1600" dirty="0">
                <a:latin typeface="Arial" panose="020B0604020202020204" pitchFamily="34" charset="0"/>
                <a:cs typeface="Arial" panose="020B0604020202020204" pitchFamily="34" charset="0"/>
              </a:rPr>
              <a:t>T</a:t>
            </a:r>
            <a:r>
              <a:rPr lang="en-GB" sz="1600" dirty="0">
                <a:latin typeface="Arial" panose="020B0604020202020204" pitchFamily="34" charset="0"/>
                <a:ea typeface="Candara" panose="020E0502030303020204" pitchFamily="34" charset="0"/>
                <a:cs typeface="Arial" panose="020B0604020202020204" pitchFamily="34" charset="0"/>
              </a:rPr>
              <a:t>here is </a:t>
            </a:r>
            <a:r>
              <a:rPr lang="en-GB" sz="1600" dirty="0" smtClean="0">
                <a:latin typeface="Arial" panose="020B0604020202020204" pitchFamily="34" charset="0"/>
                <a:ea typeface="Candara" panose="020E0502030303020204" pitchFamily="34" charset="0"/>
                <a:cs typeface="Arial" panose="020B0604020202020204" pitchFamily="34" charset="0"/>
              </a:rPr>
              <a:t>a relationship </a:t>
            </a:r>
            <a:r>
              <a:rPr lang="en-GB" sz="1600" dirty="0">
                <a:latin typeface="Arial" panose="020B0604020202020204" pitchFamily="34" charset="0"/>
                <a:ea typeface="Candara" panose="020E0502030303020204" pitchFamily="34" charset="0"/>
                <a:cs typeface="Arial" panose="020B0604020202020204" pitchFamily="34" charset="0"/>
              </a:rPr>
              <a:t>between Initial Annual Salary (Salary) and Year of Birth (Born).</a:t>
            </a:r>
            <a:r>
              <a:rPr lang="en-US" sz="1600" dirty="0">
                <a:latin typeface="Times New Roman" pitchFamily="18" charset="0"/>
              </a:rPr>
              <a:t> </a:t>
            </a:r>
            <a:endParaRPr lang="en-US" sz="1600" dirty="0" smtClean="0">
              <a:latin typeface="Times New Roman" pitchFamily="18" charset="0"/>
            </a:endParaRPr>
          </a:p>
          <a:p>
            <a:r>
              <a:rPr lang="en-US" sz="1600" dirty="0" smtClean="0">
                <a:solidFill>
                  <a:srgbClr val="FFFF00"/>
                </a:solidFill>
                <a:latin typeface="Times New Roman" pitchFamily="18" charset="0"/>
              </a:rPr>
              <a:t>Accept the Null hypothesis</a:t>
            </a:r>
            <a:r>
              <a:rPr lang="en-US" sz="1600" dirty="0" smtClean="0">
                <a:latin typeface="Times New Roman" pitchFamily="18" charset="0"/>
              </a:rPr>
              <a:t>  - the analysis indicates </a:t>
            </a:r>
            <a:r>
              <a:rPr lang="en-GB" sz="1600" dirty="0">
                <a:latin typeface="Arial" panose="020B0604020202020204" pitchFamily="34" charset="0"/>
                <a:ea typeface="Candara" panose="020E0502030303020204" pitchFamily="34" charset="0"/>
                <a:cs typeface="Arial" panose="020B0604020202020204" pitchFamily="34" charset="0"/>
              </a:rPr>
              <a:t>no </a:t>
            </a:r>
            <a:r>
              <a:rPr lang="en-GB" sz="1600" dirty="0" smtClean="0">
                <a:latin typeface="Arial" panose="020B0604020202020204" pitchFamily="34" charset="0"/>
                <a:ea typeface="Candara" panose="020E0502030303020204" pitchFamily="34" charset="0"/>
                <a:cs typeface="Arial" panose="020B0604020202020204" pitchFamily="34" charset="0"/>
              </a:rPr>
              <a:t>relationship.</a:t>
            </a:r>
            <a:endParaRPr lang="en-US" sz="1600" dirty="0">
              <a:latin typeface="Times New Roman" pitchFamily="18" charset="0"/>
            </a:endParaRPr>
          </a:p>
        </p:txBody>
      </p:sp>
    </p:spTree>
    <p:extLst>
      <p:ext uri="{BB962C8B-B14F-4D97-AF65-F5344CB8AC3E}">
        <p14:creationId xmlns:p14="http://schemas.microsoft.com/office/powerpoint/2010/main" val="951280990"/>
      </p:ext>
    </p:extLst>
  </p:cSld>
  <p:clrMapOvr>
    <a:masterClrMapping/>
  </p:clrMapOvr>
  <p:transition>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0"/>
            <a:ext cx="6400800" cy="914400"/>
          </a:xfrm>
        </p:spPr>
        <p:txBody>
          <a:bodyPr/>
          <a:lstStyle/>
          <a:p>
            <a:r>
              <a:rPr lang="en-GB" sz="4000" b="1" dirty="0" smtClean="0"/>
              <a:t>Practical Exercises</a:t>
            </a:r>
            <a:endParaRPr lang="en-GB" sz="4000" b="1" dirty="0"/>
          </a:p>
        </p:txBody>
      </p:sp>
      <p:sp>
        <p:nvSpPr>
          <p:cNvPr id="5" name="Rectangle 4"/>
          <p:cNvSpPr/>
          <p:nvPr/>
        </p:nvSpPr>
        <p:spPr>
          <a:xfrm>
            <a:off x="228600" y="914400"/>
            <a:ext cx="8534400" cy="5819285"/>
          </a:xfrm>
          <a:prstGeom prst="rect">
            <a:avLst/>
          </a:prstGeom>
        </p:spPr>
        <p:txBody>
          <a:bodyPr wrap="square">
            <a:spAutoFit/>
          </a:bodyPr>
          <a:lstStyle/>
          <a:p>
            <a:pPr>
              <a:lnSpc>
                <a:spcPct val="107000"/>
              </a:lnSpc>
              <a:spcAft>
                <a:spcPts val="800"/>
              </a:spcAft>
            </a:pPr>
            <a:r>
              <a:rPr lang="en-GB" sz="2400" b="1" dirty="0">
                <a:latin typeface="Arial" panose="020B0604020202020204" pitchFamily="34" charset="0"/>
                <a:ea typeface="Calibri" panose="020F0502020204030204" pitchFamily="34" charset="0"/>
                <a:cs typeface="Arial" panose="020B0604020202020204" pitchFamily="34" charset="0"/>
              </a:rPr>
              <a:t>Exercise 1</a:t>
            </a:r>
            <a:r>
              <a:rPr lang="en-GB" sz="2400" dirty="0">
                <a:latin typeface="Arial" panose="020B0604020202020204" pitchFamily="34" charset="0"/>
                <a:ea typeface="Calibri" panose="020F0502020204030204" pitchFamily="34" charset="0"/>
                <a:cs typeface="Arial" panose="020B0604020202020204" pitchFamily="34" charset="0"/>
              </a:rPr>
              <a:t> – Try some descriptive statistics using the </a:t>
            </a:r>
            <a:r>
              <a:rPr lang="en-GB" sz="2400" dirty="0" err="1">
                <a:latin typeface="Arial" panose="020B0604020202020204" pitchFamily="34" charset="0"/>
                <a:ea typeface="Calibri" panose="020F0502020204030204" pitchFamily="34" charset="0"/>
                <a:cs typeface="Arial" panose="020B0604020202020204" pitchFamily="34" charset="0"/>
              </a:rPr>
              <a:t>SUPQ.sav</a:t>
            </a:r>
            <a:r>
              <a:rPr lang="en-GB" sz="2400" dirty="0">
                <a:latin typeface="Arial" panose="020B0604020202020204" pitchFamily="34" charset="0"/>
                <a:ea typeface="Calibri" panose="020F0502020204030204" pitchFamily="34" charset="0"/>
                <a:cs typeface="Arial" panose="020B0604020202020204" pitchFamily="34" charset="0"/>
              </a:rPr>
              <a:t> data set </a:t>
            </a:r>
            <a:r>
              <a:rPr lang="en-GB" sz="2400" dirty="0">
                <a:latin typeface="Arial" panose="020B0604020202020204" pitchFamily="34" charset="0"/>
                <a:ea typeface="Calibri" panose="020F0502020204030204" pitchFamily="34" charset="0"/>
                <a:cs typeface="Arial" panose="020B0604020202020204" pitchFamily="34" charset="0"/>
              </a:rPr>
              <a:t>or the TEACH1.sav </a:t>
            </a:r>
            <a:r>
              <a:rPr lang="en-GB" sz="2400" dirty="0" smtClean="0">
                <a:latin typeface="Arial" panose="020B0604020202020204" pitchFamily="34" charset="0"/>
                <a:ea typeface="Calibri" panose="020F0502020204030204" pitchFamily="34" charset="0"/>
                <a:cs typeface="Arial" panose="020B0604020202020204" pitchFamily="34" charset="0"/>
              </a:rPr>
              <a:t>file in </a:t>
            </a:r>
            <a:r>
              <a:rPr lang="en-GB" sz="2400" dirty="0">
                <a:latin typeface="Arial" panose="020B0604020202020204" pitchFamily="34" charset="0"/>
                <a:ea typeface="Calibri" panose="020F0502020204030204" pitchFamily="34" charset="0"/>
                <a:cs typeface="Arial" panose="020B0604020202020204" pitchFamily="34" charset="0"/>
              </a:rPr>
              <a:t>SPSS.  </a:t>
            </a:r>
            <a:r>
              <a:rPr lang="en-GB" sz="2400" dirty="0">
                <a:latin typeface="Arial" panose="020B0604020202020204" pitchFamily="34" charset="0"/>
                <a:ea typeface="Calibri" panose="020F0502020204030204" pitchFamily="34" charset="0"/>
                <a:cs typeface="Arial" panose="020B0604020202020204" pitchFamily="34" charset="0"/>
              </a:rPr>
              <a:t>Explain the result, so state the result and state your interpretation of the result.</a:t>
            </a:r>
          </a:p>
          <a:p>
            <a:pPr>
              <a:lnSpc>
                <a:spcPct val="107000"/>
              </a:lnSpc>
              <a:spcAft>
                <a:spcPts val="800"/>
              </a:spcAft>
            </a:pPr>
            <a:endParaRPr lang="en-GB" sz="2400" b="1" dirty="0" smtClean="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smtClean="0">
                <a:latin typeface="Arial" panose="020B0604020202020204" pitchFamily="34" charset="0"/>
                <a:ea typeface="Calibri" panose="020F0502020204030204" pitchFamily="34" charset="0"/>
                <a:cs typeface="Arial" panose="020B0604020202020204" pitchFamily="34" charset="0"/>
              </a:rPr>
              <a:t>Exercise </a:t>
            </a:r>
            <a:r>
              <a:rPr lang="en-GB" sz="2400" b="1" dirty="0">
                <a:latin typeface="Arial" panose="020B0604020202020204" pitchFamily="34" charset="0"/>
                <a:ea typeface="Calibri" panose="020F0502020204030204" pitchFamily="34" charset="0"/>
                <a:cs typeface="Arial" panose="020B0604020202020204" pitchFamily="34" charset="0"/>
              </a:rPr>
              <a:t>2 </a:t>
            </a:r>
            <a:r>
              <a:rPr lang="en-GB" sz="2400" dirty="0">
                <a:latin typeface="Arial" panose="020B0604020202020204" pitchFamily="34" charset="0"/>
                <a:ea typeface="Calibri" panose="020F0502020204030204" pitchFamily="34" charset="0"/>
                <a:cs typeface="Arial" panose="020B0604020202020204" pitchFamily="34" charset="0"/>
              </a:rPr>
              <a:t>– Try some inferential statistics using the  </a:t>
            </a:r>
            <a:r>
              <a:rPr lang="en-GB" sz="2400" dirty="0" err="1">
                <a:latin typeface="Arial" panose="020B0604020202020204" pitchFamily="34" charset="0"/>
                <a:ea typeface="Calibri" panose="020F0502020204030204" pitchFamily="34" charset="0"/>
                <a:cs typeface="Arial" panose="020B0604020202020204" pitchFamily="34" charset="0"/>
              </a:rPr>
              <a:t>SUPQ.sav</a:t>
            </a:r>
            <a:r>
              <a:rPr lang="en-GB" sz="2400" dirty="0">
                <a:latin typeface="Arial" panose="020B0604020202020204" pitchFamily="34" charset="0"/>
                <a:ea typeface="Calibri" panose="020F0502020204030204" pitchFamily="34" charset="0"/>
                <a:cs typeface="Arial" panose="020B0604020202020204" pitchFamily="34" charset="0"/>
              </a:rPr>
              <a:t> data set </a:t>
            </a:r>
            <a:r>
              <a:rPr lang="en-GB" sz="2400" dirty="0">
                <a:latin typeface="Arial" panose="020B0604020202020204" pitchFamily="34" charset="0"/>
                <a:ea typeface="Calibri" panose="020F0502020204030204" pitchFamily="34" charset="0"/>
                <a:cs typeface="Arial" panose="020B0604020202020204" pitchFamily="34" charset="0"/>
              </a:rPr>
              <a:t>or the TEACH1.sav </a:t>
            </a:r>
            <a:r>
              <a:rPr lang="en-GB" sz="2400" dirty="0" smtClean="0">
                <a:latin typeface="Arial" panose="020B0604020202020204" pitchFamily="34" charset="0"/>
                <a:ea typeface="Calibri" panose="020F0502020204030204" pitchFamily="34" charset="0"/>
                <a:cs typeface="Arial" panose="020B0604020202020204" pitchFamily="34" charset="0"/>
              </a:rPr>
              <a:t>file in </a:t>
            </a:r>
            <a:r>
              <a:rPr lang="en-GB" sz="2400" dirty="0">
                <a:latin typeface="Arial" panose="020B0604020202020204" pitchFamily="34" charset="0"/>
                <a:ea typeface="Calibri" panose="020F0502020204030204" pitchFamily="34" charset="0"/>
                <a:cs typeface="Arial" panose="020B0604020202020204" pitchFamily="34" charset="0"/>
              </a:rPr>
              <a:t>SPSS. Explain the result, so state the result and state your interpretation of the result.</a:t>
            </a:r>
          </a:p>
          <a:p>
            <a:pPr>
              <a:lnSpc>
                <a:spcPct val="107000"/>
              </a:lnSpc>
              <a:spcAft>
                <a:spcPts val="800"/>
              </a:spcAft>
            </a:pPr>
            <a:endParaRPr lang="en-GB" sz="2400" dirty="0" smtClean="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dirty="0" smtClean="0">
                <a:latin typeface="Arial" panose="020B0604020202020204" pitchFamily="34" charset="0"/>
                <a:ea typeface="Calibri" panose="020F0502020204030204" pitchFamily="34" charset="0"/>
                <a:cs typeface="Arial" panose="020B0604020202020204" pitchFamily="34" charset="0"/>
              </a:rPr>
              <a:t>Assignment Preparation Homework </a:t>
            </a:r>
            <a:r>
              <a:rPr lang="en-GB" sz="2400" dirty="0">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2400" dirty="0" smtClean="0">
                <a:latin typeface="Arial" panose="020B0604020202020204" pitchFamily="34" charset="0"/>
                <a:ea typeface="Calibri" panose="020F0502020204030204" pitchFamily="34" charset="0"/>
                <a:cs typeface="Arial" panose="020B0604020202020204" pitchFamily="34" charset="0"/>
              </a:rPr>
              <a:t>Create </a:t>
            </a:r>
            <a:r>
              <a:rPr lang="en-GB" sz="2400" dirty="0">
                <a:latin typeface="Arial" panose="020B0604020202020204" pitchFamily="34" charset="0"/>
                <a:ea typeface="Calibri" panose="020F0502020204030204" pitchFamily="34" charset="0"/>
                <a:cs typeface="Arial" panose="020B0604020202020204" pitchFamily="34" charset="0"/>
              </a:rPr>
              <a:t>your own survey with no more  than 10 questions.</a:t>
            </a:r>
          </a:p>
          <a:p>
            <a:r>
              <a:rPr lang="en-GB" sz="2400" dirty="0" smtClean="0">
                <a:latin typeface="Arial" panose="020B0604020202020204" pitchFamily="34" charset="0"/>
                <a:ea typeface="Calibri" panose="020F0502020204030204" pitchFamily="34" charset="0"/>
                <a:cs typeface="Arial" panose="020B0604020202020204" pitchFamily="34" charset="0"/>
              </a:rPr>
              <a:t>Collect </a:t>
            </a:r>
            <a:r>
              <a:rPr lang="en-GB" sz="2400" dirty="0">
                <a:latin typeface="Arial" panose="020B0604020202020204" pitchFamily="34" charset="0"/>
                <a:ea typeface="Calibri" panose="020F0502020204030204" pitchFamily="34" charset="0"/>
                <a:cs typeface="Arial" panose="020B0604020202020204" pitchFamily="34" charset="0"/>
              </a:rPr>
              <a:t>10-20 responses and analyse in SPSS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518520"/>
      </p:ext>
    </p:extLst>
  </p:cSld>
  <p:clrMapOvr>
    <a:masterClrMapping/>
  </p:clrMapOvr>
  <p:transition>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10563</TotalTime>
  <Words>2383</Words>
  <Application>Microsoft Office PowerPoint</Application>
  <PresentationFormat>On-screen Show (4:3)</PresentationFormat>
  <Paragraphs>247</Paragraphs>
  <Slides>19</Slides>
  <Notes>15</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19</vt:i4>
      </vt:variant>
    </vt:vector>
  </HeadingPairs>
  <TitlesOfParts>
    <vt:vector size="32" baseType="lpstr">
      <vt:lpstr>Gulim</vt:lpstr>
      <vt:lpstr>Arial</vt:lpstr>
      <vt:lpstr>Calibri</vt:lpstr>
      <vt:lpstr>Candara</vt:lpstr>
      <vt:lpstr>Century Gothic</vt:lpstr>
      <vt:lpstr>Symbol</vt:lpstr>
      <vt:lpstr>Times New Roman</vt:lpstr>
      <vt:lpstr>Verdana</vt:lpstr>
      <vt:lpstr>Wingdings</vt:lpstr>
      <vt:lpstr>Wingdings 3</vt:lpstr>
      <vt:lpstr>Ion</vt:lpstr>
      <vt:lpstr>Equation</vt:lpstr>
      <vt:lpstr>Clip</vt:lpstr>
      <vt:lpstr>Explaining Hypothesis and some  Statistical Tests</vt:lpstr>
      <vt:lpstr>Learning Objectives</vt:lpstr>
      <vt:lpstr>What is a Hypothesis?</vt:lpstr>
      <vt:lpstr>The Null Hypothesis, H0</vt:lpstr>
      <vt:lpstr>The Null Hypothesis, H0, Cont.</vt:lpstr>
      <vt:lpstr>The Alternative Hypothesis, H1</vt:lpstr>
      <vt:lpstr>The Hypothesis Testing Process</vt:lpstr>
      <vt:lpstr>The Hypothesis Testing Process, Cont.</vt:lpstr>
      <vt:lpstr>The Test Statistic and  Critical Values</vt:lpstr>
      <vt:lpstr>The Confidence Interval</vt:lpstr>
      <vt:lpstr>PowerPoint Presentation</vt:lpstr>
      <vt:lpstr>Finding the P value</vt:lpstr>
      <vt:lpstr>So Is it significant?</vt:lpstr>
      <vt:lpstr>Introduction to  Regression Analysis</vt:lpstr>
      <vt:lpstr>Correlation Analysis</vt:lpstr>
      <vt:lpstr>PowerPoint Presentation</vt:lpstr>
      <vt:lpstr>Examples of Approximate  r  Values</vt:lpstr>
      <vt:lpstr>PowerPoint Presentation</vt:lpstr>
      <vt:lpstr>Practical Exercises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Rm</dc:creator>
  <cp:lastModifiedBy>L0237_User</cp:lastModifiedBy>
  <cp:revision>243</cp:revision>
  <dcterms:created xsi:type="dcterms:W3CDTF">2015-02-07T20:41:16Z</dcterms:created>
  <dcterms:modified xsi:type="dcterms:W3CDTF">2020-03-22T12:24:58Z</dcterms:modified>
</cp:coreProperties>
</file>