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5" r:id="rId5"/>
    <p:sldId id="260" r:id="rId6"/>
    <p:sldId id="261" r:id="rId7"/>
    <p:sldId id="262" r:id="rId8"/>
    <p:sldId id="263" r:id="rId9"/>
    <p:sldId id="258"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01" autoAdjust="0"/>
    <p:restoredTop sz="94660"/>
  </p:normalViewPr>
  <p:slideViewPr>
    <p:cSldViewPr snapToGrid="0">
      <p:cViewPr varScale="1">
        <p:scale>
          <a:sx n="74" d="100"/>
          <a:sy n="74" d="100"/>
        </p:scale>
        <p:origin x="82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sa Pinto" userId="14e73086b81ab76b" providerId="LiveId" clId="{DAC3BFC2-3308-458C-88C5-54DA49BD743D}"/>
    <pc:docChg chg="addSld modSld">
      <pc:chgData name="Marisa Pinto" userId="14e73086b81ab76b" providerId="LiveId" clId="{DAC3BFC2-3308-458C-88C5-54DA49BD743D}" dt="2025-05-05T23:01:22.478" v="22" actId="948"/>
      <pc:docMkLst>
        <pc:docMk/>
      </pc:docMkLst>
      <pc:sldChg chg="modSp mod">
        <pc:chgData name="Marisa Pinto" userId="14e73086b81ab76b" providerId="LiveId" clId="{DAC3BFC2-3308-458C-88C5-54DA49BD743D}" dt="2025-05-05T23:01:22.478" v="22" actId="948"/>
        <pc:sldMkLst>
          <pc:docMk/>
          <pc:sldMk cId="169546175" sldId="266"/>
        </pc:sldMkLst>
        <pc:spChg chg="mod">
          <ac:chgData name="Marisa Pinto" userId="14e73086b81ab76b" providerId="LiveId" clId="{DAC3BFC2-3308-458C-88C5-54DA49BD743D}" dt="2025-05-05T23:01:22.478" v="22" actId="948"/>
          <ac:spMkLst>
            <pc:docMk/>
            <pc:sldMk cId="169546175" sldId="266"/>
            <ac:spMk id="3" creationId="{882EC699-BE1A-E9E2-3CFB-8AB7D9FCBDB7}"/>
          </ac:spMkLst>
        </pc:spChg>
      </pc:sldChg>
      <pc:sldChg chg="modSp new mod">
        <pc:chgData name="Marisa Pinto" userId="14e73086b81ab76b" providerId="LiveId" clId="{DAC3BFC2-3308-458C-88C5-54DA49BD743D}" dt="2025-05-05T23:01:02.985" v="21" actId="255"/>
        <pc:sldMkLst>
          <pc:docMk/>
          <pc:sldMk cId="3419774337" sldId="267"/>
        </pc:sldMkLst>
        <pc:spChg chg="mod">
          <ac:chgData name="Marisa Pinto" userId="14e73086b81ab76b" providerId="LiveId" clId="{DAC3BFC2-3308-458C-88C5-54DA49BD743D}" dt="2025-05-05T23:01:02.985" v="21" actId="255"/>
          <ac:spMkLst>
            <pc:docMk/>
            <pc:sldMk cId="3419774337" sldId="267"/>
            <ac:spMk id="2" creationId="{91B47CC2-45D8-4BCC-ACC0-0FB778951985}"/>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236F39-A953-4331-BC4E-D86A0EDDDFEB}"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F43E09D-CEF7-4117-B999-82C2FC8F5CDA}">
      <dgm:prSet custT="1"/>
      <dgm:spPr/>
      <dgm:t>
        <a:bodyPr/>
        <a:lstStyle/>
        <a:p>
          <a:r>
            <a:rPr lang="en-GB" sz="1400" dirty="0"/>
            <a:t>What are forest schools?: Forest schools have been implemented into learning across the globe, it refers to outdoor education (Graden &amp; </a:t>
          </a:r>
          <a:r>
            <a:rPr lang="en-GB" sz="1400" dirty="0" err="1"/>
            <a:t>Downews</a:t>
          </a:r>
          <a:r>
            <a:rPr lang="en-GB" sz="1400" dirty="0"/>
            <a:t>, 2023).</a:t>
          </a:r>
          <a:endParaRPr lang="en-US" sz="1400" dirty="0"/>
        </a:p>
      </dgm:t>
    </dgm:pt>
    <dgm:pt modelId="{74060BFB-9078-46AA-81DC-2F76DFFD735B}" type="parTrans" cxnId="{143D1137-50C7-45DC-978A-681DD279D525}">
      <dgm:prSet/>
      <dgm:spPr/>
      <dgm:t>
        <a:bodyPr/>
        <a:lstStyle/>
        <a:p>
          <a:endParaRPr lang="en-US"/>
        </a:p>
      </dgm:t>
    </dgm:pt>
    <dgm:pt modelId="{764B3CDE-6EEE-4213-A870-AEE484CF3816}" type="sibTrans" cxnId="{143D1137-50C7-45DC-978A-681DD279D525}">
      <dgm:prSet/>
      <dgm:spPr/>
      <dgm:t>
        <a:bodyPr/>
        <a:lstStyle/>
        <a:p>
          <a:endParaRPr lang="en-US"/>
        </a:p>
      </dgm:t>
    </dgm:pt>
    <dgm:pt modelId="{01F7DEA4-B7BB-4154-BDE3-36E99AFB2DEA}">
      <dgm:prSet custT="1"/>
      <dgm:spPr/>
      <dgm:t>
        <a:bodyPr/>
        <a:lstStyle/>
        <a:p>
          <a:r>
            <a:rPr lang="en-GB" sz="1400" dirty="0"/>
            <a:t>What are adverse childhood experiences?: Traumatic or stressful events that occur during childhood that have negative effects on ones health (Welsh government).</a:t>
          </a:r>
          <a:endParaRPr lang="en-US" sz="1400" dirty="0"/>
        </a:p>
      </dgm:t>
    </dgm:pt>
    <dgm:pt modelId="{70306956-D7AB-48CC-B451-513D117CB228}" type="parTrans" cxnId="{F4DA29D9-0764-4EA9-AD73-ACDEB8A727E0}">
      <dgm:prSet/>
      <dgm:spPr/>
      <dgm:t>
        <a:bodyPr/>
        <a:lstStyle/>
        <a:p>
          <a:endParaRPr lang="en-US"/>
        </a:p>
      </dgm:t>
    </dgm:pt>
    <dgm:pt modelId="{C6176B64-73B0-436F-88AC-87827406C63D}" type="sibTrans" cxnId="{F4DA29D9-0764-4EA9-AD73-ACDEB8A727E0}">
      <dgm:prSet/>
      <dgm:spPr/>
      <dgm:t>
        <a:bodyPr/>
        <a:lstStyle/>
        <a:p>
          <a:endParaRPr lang="en-US"/>
        </a:p>
      </dgm:t>
    </dgm:pt>
    <dgm:pt modelId="{C9B71E79-26AE-483C-BB11-7FCE4376020B}" type="pres">
      <dgm:prSet presAssocID="{42236F39-A953-4331-BC4E-D86A0EDDDFEB}" presName="Name0" presStyleCnt="0">
        <dgm:presLayoutVars>
          <dgm:dir/>
          <dgm:animLvl val="lvl"/>
          <dgm:resizeHandles val="exact"/>
        </dgm:presLayoutVars>
      </dgm:prSet>
      <dgm:spPr/>
    </dgm:pt>
    <dgm:pt modelId="{22B4A1CB-373D-45E0-AA6E-98DE8C8ACC69}" type="pres">
      <dgm:prSet presAssocID="{01F7DEA4-B7BB-4154-BDE3-36E99AFB2DEA}" presName="boxAndChildren" presStyleCnt="0"/>
      <dgm:spPr/>
    </dgm:pt>
    <dgm:pt modelId="{8CD8C36A-1A76-4326-B90F-E3C311C66EA8}" type="pres">
      <dgm:prSet presAssocID="{01F7DEA4-B7BB-4154-BDE3-36E99AFB2DEA}" presName="parentTextBox" presStyleLbl="node1" presStyleIdx="0" presStyleCnt="2"/>
      <dgm:spPr/>
    </dgm:pt>
    <dgm:pt modelId="{DC0B98FA-1985-452B-AF61-DFC630C5D4DA}" type="pres">
      <dgm:prSet presAssocID="{764B3CDE-6EEE-4213-A870-AEE484CF3816}" presName="sp" presStyleCnt="0"/>
      <dgm:spPr/>
    </dgm:pt>
    <dgm:pt modelId="{8E4955B1-DA86-4D37-A1CA-5CAD1311D969}" type="pres">
      <dgm:prSet presAssocID="{AF43E09D-CEF7-4117-B999-82C2FC8F5CDA}" presName="arrowAndChildren" presStyleCnt="0"/>
      <dgm:spPr/>
    </dgm:pt>
    <dgm:pt modelId="{B83586F7-E358-4AA7-95C3-E8F029E8AC0D}" type="pres">
      <dgm:prSet presAssocID="{AF43E09D-CEF7-4117-B999-82C2FC8F5CDA}" presName="parentTextArrow" presStyleLbl="node1" presStyleIdx="1" presStyleCnt="2"/>
      <dgm:spPr/>
    </dgm:pt>
  </dgm:ptLst>
  <dgm:cxnLst>
    <dgm:cxn modelId="{81A15630-4826-4E5F-901B-F1F38649940C}" type="presOf" srcId="{01F7DEA4-B7BB-4154-BDE3-36E99AFB2DEA}" destId="{8CD8C36A-1A76-4326-B90F-E3C311C66EA8}" srcOrd="0" destOrd="0" presId="urn:microsoft.com/office/officeart/2005/8/layout/process4"/>
    <dgm:cxn modelId="{143D1137-50C7-45DC-978A-681DD279D525}" srcId="{42236F39-A953-4331-BC4E-D86A0EDDDFEB}" destId="{AF43E09D-CEF7-4117-B999-82C2FC8F5CDA}" srcOrd="0" destOrd="0" parTransId="{74060BFB-9078-46AA-81DC-2F76DFFD735B}" sibTransId="{764B3CDE-6EEE-4213-A870-AEE484CF3816}"/>
    <dgm:cxn modelId="{D1D372A7-8871-41E8-85CD-6D95B8FBCC80}" type="presOf" srcId="{AF43E09D-CEF7-4117-B999-82C2FC8F5CDA}" destId="{B83586F7-E358-4AA7-95C3-E8F029E8AC0D}" srcOrd="0" destOrd="0" presId="urn:microsoft.com/office/officeart/2005/8/layout/process4"/>
    <dgm:cxn modelId="{2D528DBF-F431-4E64-83F1-CCF1A5C24EC0}" type="presOf" srcId="{42236F39-A953-4331-BC4E-D86A0EDDDFEB}" destId="{C9B71E79-26AE-483C-BB11-7FCE4376020B}" srcOrd="0" destOrd="0" presId="urn:microsoft.com/office/officeart/2005/8/layout/process4"/>
    <dgm:cxn modelId="{F4DA29D9-0764-4EA9-AD73-ACDEB8A727E0}" srcId="{42236F39-A953-4331-BC4E-D86A0EDDDFEB}" destId="{01F7DEA4-B7BB-4154-BDE3-36E99AFB2DEA}" srcOrd="1" destOrd="0" parTransId="{70306956-D7AB-48CC-B451-513D117CB228}" sibTransId="{C6176B64-73B0-436F-88AC-87827406C63D}"/>
    <dgm:cxn modelId="{706DB6C7-A6E5-436C-82BE-CCC5775AF27D}" type="presParOf" srcId="{C9B71E79-26AE-483C-BB11-7FCE4376020B}" destId="{22B4A1CB-373D-45E0-AA6E-98DE8C8ACC69}" srcOrd="0" destOrd="0" presId="urn:microsoft.com/office/officeart/2005/8/layout/process4"/>
    <dgm:cxn modelId="{2D550A09-D7F4-4DC3-B715-674E96E08F20}" type="presParOf" srcId="{22B4A1CB-373D-45E0-AA6E-98DE8C8ACC69}" destId="{8CD8C36A-1A76-4326-B90F-E3C311C66EA8}" srcOrd="0" destOrd="0" presId="urn:microsoft.com/office/officeart/2005/8/layout/process4"/>
    <dgm:cxn modelId="{749C844F-8B73-43E4-81E6-9224EAF7BC22}" type="presParOf" srcId="{C9B71E79-26AE-483C-BB11-7FCE4376020B}" destId="{DC0B98FA-1985-452B-AF61-DFC630C5D4DA}" srcOrd="1" destOrd="0" presId="urn:microsoft.com/office/officeart/2005/8/layout/process4"/>
    <dgm:cxn modelId="{B1FE57BD-C272-45D0-A5C4-9CBF979228B8}" type="presParOf" srcId="{C9B71E79-26AE-483C-BB11-7FCE4376020B}" destId="{8E4955B1-DA86-4D37-A1CA-5CAD1311D969}" srcOrd="2" destOrd="0" presId="urn:microsoft.com/office/officeart/2005/8/layout/process4"/>
    <dgm:cxn modelId="{D6803E73-3075-4699-88FE-BF3D9F0557C4}" type="presParOf" srcId="{8E4955B1-DA86-4D37-A1CA-5CAD1311D969}" destId="{B83586F7-E358-4AA7-95C3-E8F029E8AC0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1C3B21-17CF-4B85-9080-2C626D45A3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147883-527C-440C-8867-A11AA5C14FEF}">
      <dgm:prSet custT="1"/>
      <dgm:spPr/>
      <dgm:t>
        <a:bodyPr/>
        <a:lstStyle/>
        <a:p>
          <a:r>
            <a:rPr lang="en-GB" sz="1400" dirty="0"/>
            <a:t>ACE’s can be due to different types of abuse such as: sexual, emotional physical and neglect (</a:t>
          </a:r>
          <a:r>
            <a:rPr lang="en-GB" sz="1400" dirty="0" err="1"/>
            <a:t>Szalas</a:t>
          </a:r>
          <a:r>
            <a:rPr lang="en-GB" sz="1400" dirty="0"/>
            <a:t> &amp; </a:t>
          </a:r>
          <a:r>
            <a:rPr lang="en-GB" sz="1400" dirty="0" err="1"/>
            <a:t>Bryńska</a:t>
          </a:r>
          <a:r>
            <a:rPr lang="en-GB" sz="1400" dirty="0"/>
            <a:t>, 2023).</a:t>
          </a:r>
          <a:endParaRPr lang="en-US" sz="1400" dirty="0"/>
        </a:p>
      </dgm:t>
    </dgm:pt>
    <dgm:pt modelId="{20D60166-1694-4790-9499-DBD6A8957F4C}" type="parTrans" cxnId="{89740F96-6500-4DC9-8C67-36227051D183}">
      <dgm:prSet/>
      <dgm:spPr/>
      <dgm:t>
        <a:bodyPr/>
        <a:lstStyle/>
        <a:p>
          <a:endParaRPr lang="en-US"/>
        </a:p>
      </dgm:t>
    </dgm:pt>
    <dgm:pt modelId="{77508A70-53C7-4F55-B9D0-CF6F932733A7}" type="sibTrans" cxnId="{89740F96-6500-4DC9-8C67-36227051D183}">
      <dgm:prSet/>
      <dgm:spPr/>
      <dgm:t>
        <a:bodyPr/>
        <a:lstStyle/>
        <a:p>
          <a:endParaRPr lang="en-US"/>
        </a:p>
      </dgm:t>
    </dgm:pt>
    <dgm:pt modelId="{12582DB0-D41C-42C0-9904-F7E0D9BDF694}">
      <dgm:prSet custT="1"/>
      <dgm:spPr/>
      <dgm:t>
        <a:bodyPr/>
        <a:lstStyle/>
        <a:p>
          <a:r>
            <a:rPr lang="en-GB" sz="1400" dirty="0"/>
            <a:t>Impact:</a:t>
          </a:r>
          <a:endParaRPr lang="en-US" sz="1400" dirty="0"/>
        </a:p>
      </dgm:t>
    </dgm:pt>
    <dgm:pt modelId="{BD5A386F-5024-4344-B1FE-F716E9D73D76}" type="parTrans" cxnId="{5808E192-8C51-434C-80FE-A9B222B7591A}">
      <dgm:prSet/>
      <dgm:spPr/>
      <dgm:t>
        <a:bodyPr/>
        <a:lstStyle/>
        <a:p>
          <a:endParaRPr lang="en-US"/>
        </a:p>
      </dgm:t>
    </dgm:pt>
    <dgm:pt modelId="{77A7C37B-6D00-40FD-9FC9-7F71E35F6AF1}" type="sibTrans" cxnId="{5808E192-8C51-434C-80FE-A9B222B7591A}">
      <dgm:prSet/>
      <dgm:spPr/>
      <dgm:t>
        <a:bodyPr/>
        <a:lstStyle/>
        <a:p>
          <a:endParaRPr lang="en-US"/>
        </a:p>
      </dgm:t>
    </dgm:pt>
    <dgm:pt modelId="{F74FCAE4-A6FC-405C-83D3-C5841B17A38C}">
      <dgm:prSet custT="1"/>
      <dgm:spPr/>
      <dgm:t>
        <a:bodyPr/>
        <a:lstStyle/>
        <a:p>
          <a:r>
            <a:rPr lang="en-GB" sz="1400" dirty="0"/>
            <a:t>Abused children who feel less socially supported have expressed higher levels of anxiety, depression and suicidal acts (Angelakis &amp; Gooding, 2022). </a:t>
          </a:r>
          <a:endParaRPr lang="en-US" sz="1400" dirty="0"/>
        </a:p>
      </dgm:t>
    </dgm:pt>
    <dgm:pt modelId="{251074B1-5DA9-4B28-A724-9B820A6E22CA}" type="parTrans" cxnId="{5FED543A-2729-491E-94E7-4045AE05DDF9}">
      <dgm:prSet/>
      <dgm:spPr/>
      <dgm:t>
        <a:bodyPr/>
        <a:lstStyle/>
        <a:p>
          <a:endParaRPr lang="en-US"/>
        </a:p>
      </dgm:t>
    </dgm:pt>
    <dgm:pt modelId="{91674CA6-9980-4B6B-8433-984BA6B0E9DE}" type="sibTrans" cxnId="{5FED543A-2729-491E-94E7-4045AE05DDF9}">
      <dgm:prSet/>
      <dgm:spPr/>
      <dgm:t>
        <a:bodyPr/>
        <a:lstStyle/>
        <a:p>
          <a:endParaRPr lang="en-US"/>
        </a:p>
      </dgm:t>
    </dgm:pt>
    <dgm:pt modelId="{CD674CF5-0BDB-46F8-A4F2-BB7C3CFC13CA}">
      <dgm:prSet custT="1"/>
      <dgm:spPr/>
      <dgm:t>
        <a:bodyPr/>
        <a:lstStyle/>
        <a:p>
          <a:r>
            <a:rPr lang="en-GB" sz="1400" dirty="0"/>
            <a:t>Increased risk of self harm with the more ACE’s an individual has (Russell et al., 2019). </a:t>
          </a:r>
          <a:endParaRPr lang="en-US" sz="1400" dirty="0"/>
        </a:p>
      </dgm:t>
    </dgm:pt>
    <dgm:pt modelId="{373DE315-9DE0-45D8-A090-3E8C017BF438}" type="parTrans" cxnId="{23145921-ABB7-42D1-8E41-0A5FB9CAAA85}">
      <dgm:prSet/>
      <dgm:spPr/>
      <dgm:t>
        <a:bodyPr/>
        <a:lstStyle/>
        <a:p>
          <a:endParaRPr lang="en-US"/>
        </a:p>
      </dgm:t>
    </dgm:pt>
    <dgm:pt modelId="{B5DBA473-9EBA-4654-AF13-5FDB0077FC04}" type="sibTrans" cxnId="{23145921-ABB7-42D1-8E41-0A5FB9CAAA85}">
      <dgm:prSet/>
      <dgm:spPr/>
      <dgm:t>
        <a:bodyPr/>
        <a:lstStyle/>
        <a:p>
          <a:endParaRPr lang="en-US"/>
        </a:p>
      </dgm:t>
    </dgm:pt>
    <dgm:pt modelId="{2CE291A5-8F3E-44DC-9485-F0949BEF6989}">
      <dgm:prSet custT="1"/>
      <dgm:spPr/>
      <dgm:t>
        <a:bodyPr/>
        <a:lstStyle/>
        <a:p>
          <a:r>
            <a:rPr lang="en-GB" sz="1400" dirty="0"/>
            <a:t>According to Blodgett and Lanigan (2018) the higher aces an individual has the more at risk they are for poor school attendance and falling academically behind.</a:t>
          </a:r>
          <a:endParaRPr lang="en-US" sz="1400" dirty="0"/>
        </a:p>
      </dgm:t>
    </dgm:pt>
    <dgm:pt modelId="{7E123EB7-8FC0-4F55-BAE2-12691A484B9B}" type="parTrans" cxnId="{81F075C6-EFD6-43B3-B051-561FAC1991A7}">
      <dgm:prSet/>
      <dgm:spPr/>
      <dgm:t>
        <a:bodyPr/>
        <a:lstStyle/>
        <a:p>
          <a:endParaRPr lang="en-US"/>
        </a:p>
      </dgm:t>
    </dgm:pt>
    <dgm:pt modelId="{E295CCBD-1289-492E-A773-67927F5C7F5C}" type="sibTrans" cxnId="{81F075C6-EFD6-43B3-B051-561FAC1991A7}">
      <dgm:prSet/>
      <dgm:spPr/>
      <dgm:t>
        <a:bodyPr/>
        <a:lstStyle/>
        <a:p>
          <a:endParaRPr lang="en-US"/>
        </a:p>
      </dgm:t>
    </dgm:pt>
    <dgm:pt modelId="{ED9D7CCF-5CD7-47DC-9F82-0E291BECFC7B}" type="pres">
      <dgm:prSet presAssocID="{461C3B21-17CF-4B85-9080-2C626D45A36E}" presName="linear" presStyleCnt="0">
        <dgm:presLayoutVars>
          <dgm:animLvl val="lvl"/>
          <dgm:resizeHandles val="exact"/>
        </dgm:presLayoutVars>
      </dgm:prSet>
      <dgm:spPr/>
    </dgm:pt>
    <dgm:pt modelId="{F7452CFF-34EE-4F57-A271-5101958DC3CA}" type="pres">
      <dgm:prSet presAssocID="{3D147883-527C-440C-8867-A11AA5C14FEF}" presName="parentText" presStyleLbl="node1" presStyleIdx="0" presStyleCnt="2" custLinFactY="-5766" custLinFactNeighborX="-8650" custLinFactNeighborY="-100000">
        <dgm:presLayoutVars>
          <dgm:chMax val="0"/>
          <dgm:bulletEnabled val="1"/>
        </dgm:presLayoutVars>
      </dgm:prSet>
      <dgm:spPr/>
    </dgm:pt>
    <dgm:pt modelId="{351FA514-951C-42A7-8A70-80A0A654EB2E}" type="pres">
      <dgm:prSet presAssocID="{77508A70-53C7-4F55-B9D0-CF6F932733A7}" presName="spacer" presStyleCnt="0"/>
      <dgm:spPr/>
    </dgm:pt>
    <dgm:pt modelId="{295B6E4E-DE73-4A41-96CD-5E799DBFA903}" type="pres">
      <dgm:prSet presAssocID="{12582DB0-D41C-42C0-9904-F7E0D9BDF694}" presName="parentText" presStyleLbl="node1" presStyleIdx="1" presStyleCnt="2" custLinFactNeighborX="-2731" custLinFactNeighborY="-10630">
        <dgm:presLayoutVars>
          <dgm:chMax val="0"/>
          <dgm:bulletEnabled val="1"/>
        </dgm:presLayoutVars>
      </dgm:prSet>
      <dgm:spPr/>
    </dgm:pt>
    <dgm:pt modelId="{529B1821-3543-4CC5-A7DE-F1B437AB3622}" type="pres">
      <dgm:prSet presAssocID="{12582DB0-D41C-42C0-9904-F7E0D9BDF694}" presName="childText" presStyleLbl="revTx" presStyleIdx="0" presStyleCnt="1">
        <dgm:presLayoutVars>
          <dgm:bulletEnabled val="1"/>
        </dgm:presLayoutVars>
      </dgm:prSet>
      <dgm:spPr/>
    </dgm:pt>
  </dgm:ptLst>
  <dgm:cxnLst>
    <dgm:cxn modelId="{23145921-ABB7-42D1-8E41-0A5FB9CAAA85}" srcId="{12582DB0-D41C-42C0-9904-F7E0D9BDF694}" destId="{CD674CF5-0BDB-46F8-A4F2-BB7C3CFC13CA}" srcOrd="1" destOrd="0" parTransId="{373DE315-9DE0-45D8-A090-3E8C017BF438}" sibTransId="{B5DBA473-9EBA-4654-AF13-5FDB0077FC04}"/>
    <dgm:cxn modelId="{5FED543A-2729-491E-94E7-4045AE05DDF9}" srcId="{12582DB0-D41C-42C0-9904-F7E0D9BDF694}" destId="{F74FCAE4-A6FC-405C-83D3-C5841B17A38C}" srcOrd="0" destOrd="0" parTransId="{251074B1-5DA9-4B28-A724-9B820A6E22CA}" sibTransId="{91674CA6-9980-4B6B-8433-984BA6B0E9DE}"/>
    <dgm:cxn modelId="{A2847D7B-9590-4E8A-A791-8D0BC542C46C}" type="presOf" srcId="{2CE291A5-8F3E-44DC-9485-F0949BEF6989}" destId="{529B1821-3543-4CC5-A7DE-F1B437AB3622}" srcOrd="0" destOrd="2" presId="urn:microsoft.com/office/officeart/2005/8/layout/vList2"/>
    <dgm:cxn modelId="{B5BA0F84-AD6B-4D1E-99EF-19E48243AE3D}" type="presOf" srcId="{3D147883-527C-440C-8867-A11AA5C14FEF}" destId="{F7452CFF-34EE-4F57-A271-5101958DC3CA}" srcOrd="0" destOrd="0" presId="urn:microsoft.com/office/officeart/2005/8/layout/vList2"/>
    <dgm:cxn modelId="{5808E192-8C51-434C-80FE-A9B222B7591A}" srcId="{461C3B21-17CF-4B85-9080-2C626D45A36E}" destId="{12582DB0-D41C-42C0-9904-F7E0D9BDF694}" srcOrd="1" destOrd="0" parTransId="{BD5A386F-5024-4344-B1FE-F716E9D73D76}" sibTransId="{77A7C37B-6D00-40FD-9FC9-7F71E35F6AF1}"/>
    <dgm:cxn modelId="{89740F96-6500-4DC9-8C67-36227051D183}" srcId="{461C3B21-17CF-4B85-9080-2C626D45A36E}" destId="{3D147883-527C-440C-8867-A11AA5C14FEF}" srcOrd="0" destOrd="0" parTransId="{20D60166-1694-4790-9499-DBD6A8957F4C}" sibTransId="{77508A70-53C7-4F55-B9D0-CF6F932733A7}"/>
    <dgm:cxn modelId="{3B4705B6-8DFD-444C-99AF-DFD8358CEB86}" type="presOf" srcId="{F74FCAE4-A6FC-405C-83D3-C5841B17A38C}" destId="{529B1821-3543-4CC5-A7DE-F1B437AB3622}" srcOrd="0" destOrd="0" presId="urn:microsoft.com/office/officeart/2005/8/layout/vList2"/>
    <dgm:cxn modelId="{81F075C6-EFD6-43B3-B051-561FAC1991A7}" srcId="{12582DB0-D41C-42C0-9904-F7E0D9BDF694}" destId="{2CE291A5-8F3E-44DC-9485-F0949BEF6989}" srcOrd="2" destOrd="0" parTransId="{7E123EB7-8FC0-4F55-BAE2-12691A484B9B}" sibTransId="{E295CCBD-1289-492E-A773-67927F5C7F5C}"/>
    <dgm:cxn modelId="{205B14DD-0615-4801-AE48-54F072060BAE}" type="presOf" srcId="{CD674CF5-0BDB-46F8-A4F2-BB7C3CFC13CA}" destId="{529B1821-3543-4CC5-A7DE-F1B437AB3622}" srcOrd="0" destOrd="1" presId="urn:microsoft.com/office/officeart/2005/8/layout/vList2"/>
    <dgm:cxn modelId="{2D96A0EA-0648-4413-B2C6-94963CE4413F}" type="presOf" srcId="{461C3B21-17CF-4B85-9080-2C626D45A36E}" destId="{ED9D7CCF-5CD7-47DC-9F82-0E291BECFC7B}" srcOrd="0" destOrd="0" presId="urn:microsoft.com/office/officeart/2005/8/layout/vList2"/>
    <dgm:cxn modelId="{FFD01FFA-128D-4D67-9DF8-C93683DCCB8B}" type="presOf" srcId="{12582DB0-D41C-42C0-9904-F7E0D9BDF694}" destId="{295B6E4E-DE73-4A41-96CD-5E799DBFA903}" srcOrd="0" destOrd="0" presId="urn:microsoft.com/office/officeart/2005/8/layout/vList2"/>
    <dgm:cxn modelId="{508AA9CF-FE1C-4223-8F8C-832419157704}" type="presParOf" srcId="{ED9D7CCF-5CD7-47DC-9F82-0E291BECFC7B}" destId="{F7452CFF-34EE-4F57-A271-5101958DC3CA}" srcOrd="0" destOrd="0" presId="urn:microsoft.com/office/officeart/2005/8/layout/vList2"/>
    <dgm:cxn modelId="{671C5F2C-C2DB-464C-B034-EB2268442607}" type="presParOf" srcId="{ED9D7CCF-5CD7-47DC-9F82-0E291BECFC7B}" destId="{351FA514-951C-42A7-8A70-80A0A654EB2E}" srcOrd="1" destOrd="0" presId="urn:microsoft.com/office/officeart/2005/8/layout/vList2"/>
    <dgm:cxn modelId="{8067534F-F275-4895-99FB-DF4771C41890}" type="presParOf" srcId="{ED9D7CCF-5CD7-47DC-9F82-0E291BECFC7B}" destId="{295B6E4E-DE73-4A41-96CD-5E799DBFA903}" srcOrd="2" destOrd="0" presId="urn:microsoft.com/office/officeart/2005/8/layout/vList2"/>
    <dgm:cxn modelId="{D42B4ACA-6E1D-43F8-894A-9E3DF8B341F8}" type="presParOf" srcId="{ED9D7CCF-5CD7-47DC-9F82-0E291BECFC7B}" destId="{529B1821-3543-4CC5-A7DE-F1B437AB362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94C457-E5CC-4E77-BDB1-44DB098552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530C93-204D-48E9-AEF4-A164D90BA885}">
      <dgm:prSet/>
      <dgm:spPr/>
      <dgm:t>
        <a:bodyPr/>
        <a:lstStyle/>
        <a:p>
          <a:pPr>
            <a:lnSpc>
              <a:spcPct val="100000"/>
            </a:lnSpc>
          </a:pPr>
          <a:r>
            <a:rPr lang="en-GB" dirty="0"/>
            <a:t>If individuals with ACE’s feel less socially supported which affects their mental health (Angelakis &amp; Gooding, 2022), then can improving their social experience improve the negative effects of ACE’?</a:t>
          </a:r>
          <a:endParaRPr lang="en-US" dirty="0"/>
        </a:p>
      </dgm:t>
    </dgm:pt>
    <dgm:pt modelId="{BFCE2913-05C4-4CFB-B6E1-C48998B7A95A}" type="parTrans" cxnId="{C519F29D-B646-4866-B27C-D90B48770496}">
      <dgm:prSet/>
      <dgm:spPr/>
      <dgm:t>
        <a:bodyPr/>
        <a:lstStyle/>
        <a:p>
          <a:endParaRPr lang="en-US"/>
        </a:p>
      </dgm:t>
    </dgm:pt>
    <dgm:pt modelId="{29FB3912-70D5-4C15-B611-3D7558B864DA}" type="sibTrans" cxnId="{C519F29D-B646-4866-B27C-D90B48770496}">
      <dgm:prSet/>
      <dgm:spPr/>
      <dgm:t>
        <a:bodyPr/>
        <a:lstStyle/>
        <a:p>
          <a:endParaRPr lang="en-US"/>
        </a:p>
      </dgm:t>
    </dgm:pt>
    <dgm:pt modelId="{1833240C-A16C-4FEF-B00B-4BE32D5AB079}">
      <dgm:prSet/>
      <dgm:spPr/>
      <dgm:t>
        <a:bodyPr/>
        <a:lstStyle/>
        <a:p>
          <a:pPr>
            <a:lnSpc>
              <a:spcPct val="100000"/>
            </a:lnSpc>
          </a:pPr>
          <a:r>
            <a:rPr lang="en-GB" dirty="0"/>
            <a:t>Playing outside makes an individual feel a sense of community by giving them the opportunity to play and adventure with others which improves their wellbeing (Blackham et al., 2023), Therefore, Forest schools might give children the opportunity to interact with others and nature which may help tackle the negative effects of ACE’s. </a:t>
          </a:r>
          <a:endParaRPr lang="en-US" dirty="0"/>
        </a:p>
      </dgm:t>
    </dgm:pt>
    <dgm:pt modelId="{6B8CB6A4-EB08-437A-879A-077F8694C794}" type="parTrans" cxnId="{2293509A-4F4D-4D44-A0F0-D29158E10F34}">
      <dgm:prSet/>
      <dgm:spPr/>
      <dgm:t>
        <a:bodyPr/>
        <a:lstStyle/>
        <a:p>
          <a:endParaRPr lang="en-US"/>
        </a:p>
      </dgm:t>
    </dgm:pt>
    <dgm:pt modelId="{13FC0AC6-C15E-4EE6-ADA3-0CDD465CDDB3}" type="sibTrans" cxnId="{2293509A-4F4D-4D44-A0F0-D29158E10F34}">
      <dgm:prSet/>
      <dgm:spPr/>
      <dgm:t>
        <a:bodyPr/>
        <a:lstStyle/>
        <a:p>
          <a:endParaRPr lang="en-US"/>
        </a:p>
      </dgm:t>
    </dgm:pt>
    <dgm:pt modelId="{4DBE5678-6515-418D-8ACC-F0122FE3C40C}">
      <dgm:prSet/>
      <dgm:spPr/>
      <dgm:t>
        <a:bodyPr/>
        <a:lstStyle/>
        <a:p>
          <a:pPr>
            <a:lnSpc>
              <a:spcPct val="100000"/>
            </a:lnSpc>
          </a:pPr>
          <a:r>
            <a:rPr lang="en-GB" dirty="0"/>
            <a:t>A study looking at literature produced around outdoor learning and ACE’s discovered that time spent in nature helped protect children exposed to ACE’s from developing mental health problems (</a:t>
          </a:r>
          <a:r>
            <a:rPr lang="fr-FR" dirty="0" err="1"/>
            <a:t>Touloumakos</a:t>
          </a:r>
          <a:r>
            <a:rPr lang="fr-FR" dirty="0"/>
            <a:t> &amp; </a:t>
          </a:r>
          <a:r>
            <a:rPr lang="fr-FR" dirty="0" err="1"/>
            <a:t>Barrable</a:t>
          </a:r>
          <a:r>
            <a:rPr lang="fr-FR" dirty="0"/>
            <a:t> 2020). </a:t>
          </a:r>
          <a:endParaRPr lang="en-US" dirty="0"/>
        </a:p>
      </dgm:t>
    </dgm:pt>
    <dgm:pt modelId="{496BA108-3037-46AB-8896-CABD9E67BA45}" type="parTrans" cxnId="{7E882E69-673E-4CE6-94C1-3834560FE4A5}">
      <dgm:prSet/>
      <dgm:spPr/>
      <dgm:t>
        <a:bodyPr/>
        <a:lstStyle/>
        <a:p>
          <a:endParaRPr lang="en-US"/>
        </a:p>
      </dgm:t>
    </dgm:pt>
    <dgm:pt modelId="{F6F0C7A3-F71F-4D43-80D6-11F45CE54A6F}" type="sibTrans" cxnId="{7E882E69-673E-4CE6-94C1-3834560FE4A5}">
      <dgm:prSet/>
      <dgm:spPr/>
      <dgm:t>
        <a:bodyPr/>
        <a:lstStyle/>
        <a:p>
          <a:endParaRPr lang="en-US"/>
        </a:p>
      </dgm:t>
    </dgm:pt>
    <dgm:pt modelId="{31589C5F-4800-45D7-81F1-E76571A966B3}">
      <dgm:prSet/>
      <dgm:spPr/>
      <dgm:t>
        <a:bodyPr/>
        <a:lstStyle/>
        <a:p>
          <a:pPr>
            <a:lnSpc>
              <a:spcPct val="100000"/>
            </a:lnSpc>
          </a:pPr>
          <a:r>
            <a:rPr lang="en-US" dirty="0"/>
            <a:t>Forest Schools facilitate children's ability to express their emotions (Blackham et al., 2023). This form of nature-based learning may help address emotional challenges such as depression and suicidal ideation, by providing children with opportunities to express and regulate negative emotions through outdoor play.</a:t>
          </a:r>
        </a:p>
      </dgm:t>
    </dgm:pt>
    <dgm:pt modelId="{A58EA60D-9F1A-4510-82BC-0C96FEBB889F}" type="parTrans" cxnId="{60B17061-39D9-4B45-BF5A-8AFE4AB337D2}">
      <dgm:prSet/>
      <dgm:spPr/>
      <dgm:t>
        <a:bodyPr/>
        <a:lstStyle/>
        <a:p>
          <a:endParaRPr lang="en-GB"/>
        </a:p>
      </dgm:t>
    </dgm:pt>
    <dgm:pt modelId="{E32C21C3-B4CD-435B-A775-3BAFE549F69D}" type="sibTrans" cxnId="{60B17061-39D9-4B45-BF5A-8AFE4AB337D2}">
      <dgm:prSet/>
      <dgm:spPr/>
      <dgm:t>
        <a:bodyPr/>
        <a:lstStyle/>
        <a:p>
          <a:endParaRPr lang="en-GB"/>
        </a:p>
      </dgm:t>
    </dgm:pt>
    <dgm:pt modelId="{B53BE4EF-3E99-4A7C-8409-0452236611EE}" type="pres">
      <dgm:prSet presAssocID="{5F94C457-E5CC-4E77-BDB1-44DB09855205}" presName="root" presStyleCnt="0">
        <dgm:presLayoutVars>
          <dgm:dir/>
          <dgm:resizeHandles val="exact"/>
        </dgm:presLayoutVars>
      </dgm:prSet>
      <dgm:spPr/>
    </dgm:pt>
    <dgm:pt modelId="{9694D84D-E2B5-4690-B691-F2707900F2F7}" type="pres">
      <dgm:prSet presAssocID="{19530C93-204D-48E9-AEF4-A164D90BA885}" presName="compNode" presStyleCnt="0"/>
      <dgm:spPr/>
    </dgm:pt>
    <dgm:pt modelId="{3AB0BF5D-10D8-4AD2-8982-3C2EA9FCB001}" type="pres">
      <dgm:prSet presAssocID="{19530C93-204D-48E9-AEF4-A164D90BA885}" presName="bgRect" presStyleLbl="bgShp" presStyleIdx="0" presStyleCnt="4"/>
      <dgm:spPr/>
    </dgm:pt>
    <dgm:pt modelId="{BDF8FCF9-E56E-4064-8DD3-9FDC6D72AF95}" type="pres">
      <dgm:prSet presAssocID="{19530C93-204D-48E9-AEF4-A164D90BA8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885328DC-A26E-49C6-970E-4FEEE588F65D}" type="pres">
      <dgm:prSet presAssocID="{19530C93-204D-48E9-AEF4-A164D90BA885}" presName="spaceRect" presStyleCnt="0"/>
      <dgm:spPr/>
    </dgm:pt>
    <dgm:pt modelId="{EF213E43-ADD7-4C3D-9309-EE9693B5164C}" type="pres">
      <dgm:prSet presAssocID="{19530C93-204D-48E9-AEF4-A164D90BA885}" presName="parTx" presStyleLbl="revTx" presStyleIdx="0" presStyleCnt="4">
        <dgm:presLayoutVars>
          <dgm:chMax val="0"/>
          <dgm:chPref val="0"/>
        </dgm:presLayoutVars>
      </dgm:prSet>
      <dgm:spPr/>
    </dgm:pt>
    <dgm:pt modelId="{3BD06F82-D8B9-4282-B709-A694355E3690}" type="pres">
      <dgm:prSet presAssocID="{29FB3912-70D5-4C15-B611-3D7558B864DA}" presName="sibTrans" presStyleCnt="0"/>
      <dgm:spPr/>
    </dgm:pt>
    <dgm:pt modelId="{2A1E8748-CDEE-469C-B9C3-31CB13B2A771}" type="pres">
      <dgm:prSet presAssocID="{1833240C-A16C-4FEF-B00B-4BE32D5AB079}" presName="compNode" presStyleCnt="0"/>
      <dgm:spPr/>
    </dgm:pt>
    <dgm:pt modelId="{82BF6BB6-DAB5-40AA-8F8C-0EB35917045B}" type="pres">
      <dgm:prSet presAssocID="{1833240C-A16C-4FEF-B00B-4BE32D5AB079}" presName="bgRect" presStyleLbl="bgShp" presStyleIdx="1" presStyleCnt="4"/>
      <dgm:spPr/>
    </dgm:pt>
    <dgm:pt modelId="{32610434-A637-4CEF-AF73-99C1AFF16AF3}" type="pres">
      <dgm:prSet presAssocID="{1833240C-A16C-4FEF-B00B-4BE32D5AB0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ateboard"/>
        </a:ext>
      </dgm:extLst>
    </dgm:pt>
    <dgm:pt modelId="{C0AB60F7-0B98-45C4-A2B7-060C790C2F85}" type="pres">
      <dgm:prSet presAssocID="{1833240C-A16C-4FEF-B00B-4BE32D5AB079}" presName="spaceRect" presStyleCnt="0"/>
      <dgm:spPr/>
    </dgm:pt>
    <dgm:pt modelId="{B180E2CA-F957-4971-B545-B07F1EB433B5}" type="pres">
      <dgm:prSet presAssocID="{1833240C-A16C-4FEF-B00B-4BE32D5AB079}" presName="parTx" presStyleLbl="revTx" presStyleIdx="1" presStyleCnt="4">
        <dgm:presLayoutVars>
          <dgm:chMax val="0"/>
          <dgm:chPref val="0"/>
        </dgm:presLayoutVars>
      </dgm:prSet>
      <dgm:spPr/>
    </dgm:pt>
    <dgm:pt modelId="{58ACE605-6200-4D76-9B5E-DEC49EC9E320}" type="pres">
      <dgm:prSet presAssocID="{13FC0AC6-C15E-4EE6-ADA3-0CDD465CDDB3}" presName="sibTrans" presStyleCnt="0"/>
      <dgm:spPr/>
    </dgm:pt>
    <dgm:pt modelId="{C25BBF00-48F5-4292-8A03-114D8A1595F8}" type="pres">
      <dgm:prSet presAssocID="{4DBE5678-6515-418D-8ACC-F0122FE3C40C}" presName="compNode" presStyleCnt="0"/>
      <dgm:spPr/>
    </dgm:pt>
    <dgm:pt modelId="{0AF1050A-F658-4FF0-9251-5E6ECA5D9937}" type="pres">
      <dgm:prSet presAssocID="{4DBE5678-6515-418D-8ACC-F0122FE3C40C}" presName="bgRect" presStyleLbl="bgShp" presStyleIdx="2" presStyleCnt="4"/>
      <dgm:spPr/>
    </dgm:pt>
    <dgm:pt modelId="{4915652F-A364-478B-967F-3D0A0E7933BE}" type="pres">
      <dgm:prSet presAssocID="{4DBE5678-6515-418D-8ACC-F0122FE3C4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401151C5-1B06-4977-9D1E-59B61CBD4853}" type="pres">
      <dgm:prSet presAssocID="{4DBE5678-6515-418D-8ACC-F0122FE3C40C}" presName="spaceRect" presStyleCnt="0"/>
      <dgm:spPr/>
    </dgm:pt>
    <dgm:pt modelId="{D264EF1F-824E-40C6-A0E0-6A6B54FE25B0}" type="pres">
      <dgm:prSet presAssocID="{4DBE5678-6515-418D-8ACC-F0122FE3C40C}" presName="parTx" presStyleLbl="revTx" presStyleIdx="2" presStyleCnt="4">
        <dgm:presLayoutVars>
          <dgm:chMax val="0"/>
          <dgm:chPref val="0"/>
        </dgm:presLayoutVars>
      </dgm:prSet>
      <dgm:spPr/>
    </dgm:pt>
    <dgm:pt modelId="{89DC724D-03ED-46E3-AE91-E1EB627F8D97}" type="pres">
      <dgm:prSet presAssocID="{F6F0C7A3-F71F-4D43-80D6-11F45CE54A6F}" presName="sibTrans" presStyleCnt="0"/>
      <dgm:spPr/>
    </dgm:pt>
    <dgm:pt modelId="{9F9DE89D-9A29-4749-A102-AC0C1BBA7940}" type="pres">
      <dgm:prSet presAssocID="{31589C5F-4800-45D7-81F1-E76571A966B3}" presName="compNode" presStyleCnt="0"/>
      <dgm:spPr/>
    </dgm:pt>
    <dgm:pt modelId="{F6E879F7-F0B7-4899-AF0F-45A6DFE10CAB}" type="pres">
      <dgm:prSet presAssocID="{31589C5F-4800-45D7-81F1-E76571A966B3}" presName="bgRect" presStyleLbl="bgShp" presStyleIdx="3" presStyleCnt="4"/>
      <dgm:spPr/>
    </dgm:pt>
    <dgm:pt modelId="{86A3803D-94E5-4D17-BB2A-5E468F29085E}" type="pres">
      <dgm:prSet presAssocID="{31589C5F-4800-45D7-81F1-E76571A966B3}"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Artificial Intelligence with solid fill"/>
        </a:ext>
      </dgm:extLst>
    </dgm:pt>
    <dgm:pt modelId="{E84C01DB-C240-47AA-8854-8405E438EC68}" type="pres">
      <dgm:prSet presAssocID="{31589C5F-4800-45D7-81F1-E76571A966B3}" presName="spaceRect" presStyleCnt="0"/>
      <dgm:spPr/>
    </dgm:pt>
    <dgm:pt modelId="{97A9A640-2603-4E9E-8628-C7E0E38D5BB9}" type="pres">
      <dgm:prSet presAssocID="{31589C5F-4800-45D7-81F1-E76571A966B3}" presName="parTx" presStyleLbl="revTx" presStyleIdx="3" presStyleCnt="4">
        <dgm:presLayoutVars>
          <dgm:chMax val="0"/>
          <dgm:chPref val="0"/>
        </dgm:presLayoutVars>
      </dgm:prSet>
      <dgm:spPr/>
    </dgm:pt>
  </dgm:ptLst>
  <dgm:cxnLst>
    <dgm:cxn modelId="{8B37A002-0575-41CD-8185-F4D10E7F305D}" type="presOf" srcId="{5F94C457-E5CC-4E77-BDB1-44DB09855205}" destId="{B53BE4EF-3E99-4A7C-8409-0452236611EE}" srcOrd="0" destOrd="0" presId="urn:microsoft.com/office/officeart/2018/2/layout/IconVerticalSolidList"/>
    <dgm:cxn modelId="{C2872313-CAF6-4F2A-8705-B0C3C2C5AF91}" type="presOf" srcId="{31589C5F-4800-45D7-81F1-E76571A966B3}" destId="{97A9A640-2603-4E9E-8628-C7E0E38D5BB9}" srcOrd="0" destOrd="0" presId="urn:microsoft.com/office/officeart/2018/2/layout/IconVerticalSolidList"/>
    <dgm:cxn modelId="{60B17061-39D9-4B45-BF5A-8AFE4AB337D2}" srcId="{5F94C457-E5CC-4E77-BDB1-44DB09855205}" destId="{31589C5F-4800-45D7-81F1-E76571A966B3}" srcOrd="3" destOrd="0" parTransId="{A58EA60D-9F1A-4510-82BC-0C96FEBB889F}" sibTransId="{E32C21C3-B4CD-435B-A775-3BAFE549F69D}"/>
    <dgm:cxn modelId="{83195742-ACA2-481A-BCE8-7B36E619A950}" type="presOf" srcId="{1833240C-A16C-4FEF-B00B-4BE32D5AB079}" destId="{B180E2CA-F957-4971-B545-B07F1EB433B5}" srcOrd="0" destOrd="0" presId="urn:microsoft.com/office/officeart/2018/2/layout/IconVerticalSolidList"/>
    <dgm:cxn modelId="{7E882E69-673E-4CE6-94C1-3834560FE4A5}" srcId="{5F94C457-E5CC-4E77-BDB1-44DB09855205}" destId="{4DBE5678-6515-418D-8ACC-F0122FE3C40C}" srcOrd="2" destOrd="0" parTransId="{496BA108-3037-46AB-8896-CABD9E67BA45}" sibTransId="{F6F0C7A3-F71F-4D43-80D6-11F45CE54A6F}"/>
    <dgm:cxn modelId="{FF9C9950-37E9-48EB-AED2-A510437A03FA}" type="presOf" srcId="{4DBE5678-6515-418D-8ACC-F0122FE3C40C}" destId="{D264EF1F-824E-40C6-A0E0-6A6B54FE25B0}" srcOrd="0" destOrd="0" presId="urn:microsoft.com/office/officeart/2018/2/layout/IconVerticalSolidList"/>
    <dgm:cxn modelId="{2293509A-4F4D-4D44-A0F0-D29158E10F34}" srcId="{5F94C457-E5CC-4E77-BDB1-44DB09855205}" destId="{1833240C-A16C-4FEF-B00B-4BE32D5AB079}" srcOrd="1" destOrd="0" parTransId="{6B8CB6A4-EB08-437A-879A-077F8694C794}" sibTransId="{13FC0AC6-C15E-4EE6-ADA3-0CDD465CDDB3}"/>
    <dgm:cxn modelId="{C519F29D-B646-4866-B27C-D90B48770496}" srcId="{5F94C457-E5CC-4E77-BDB1-44DB09855205}" destId="{19530C93-204D-48E9-AEF4-A164D90BA885}" srcOrd="0" destOrd="0" parTransId="{BFCE2913-05C4-4CFB-B6E1-C48998B7A95A}" sibTransId="{29FB3912-70D5-4C15-B611-3D7558B864DA}"/>
    <dgm:cxn modelId="{07A837CC-91F8-4315-BF37-2906FCE156AB}" type="presOf" srcId="{19530C93-204D-48E9-AEF4-A164D90BA885}" destId="{EF213E43-ADD7-4C3D-9309-EE9693B5164C}" srcOrd="0" destOrd="0" presId="urn:microsoft.com/office/officeart/2018/2/layout/IconVerticalSolidList"/>
    <dgm:cxn modelId="{CFF7F9B8-6C0B-4F62-8FB5-0FDAF6FAD6D2}" type="presParOf" srcId="{B53BE4EF-3E99-4A7C-8409-0452236611EE}" destId="{9694D84D-E2B5-4690-B691-F2707900F2F7}" srcOrd="0" destOrd="0" presId="urn:microsoft.com/office/officeart/2018/2/layout/IconVerticalSolidList"/>
    <dgm:cxn modelId="{D00A89D3-E9AA-4945-811D-D3AEA4AD0362}" type="presParOf" srcId="{9694D84D-E2B5-4690-B691-F2707900F2F7}" destId="{3AB0BF5D-10D8-4AD2-8982-3C2EA9FCB001}" srcOrd="0" destOrd="0" presId="urn:microsoft.com/office/officeart/2018/2/layout/IconVerticalSolidList"/>
    <dgm:cxn modelId="{71FDCB2A-A270-4056-8C4A-86E705C22BB0}" type="presParOf" srcId="{9694D84D-E2B5-4690-B691-F2707900F2F7}" destId="{BDF8FCF9-E56E-4064-8DD3-9FDC6D72AF95}" srcOrd="1" destOrd="0" presId="urn:microsoft.com/office/officeart/2018/2/layout/IconVerticalSolidList"/>
    <dgm:cxn modelId="{F087567A-5F11-46A4-B1DB-8D51C7E4A452}" type="presParOf" srcId="{9694D84D-E2B5-4690-B691-F2707900F2F7}" destId="{885328DC-A26E-49C6-970E-4FEEE588F65D}" srcOrd="2" destOrd="0" presId="urn:microsoft.com/office/officeart/2018/2/layout/IconVerticalSolidList"/>
    <dgm:cxn modelId="{A3675DE5-7B8E-4905-AE9D-A8441713C9CA}" type="presParOf" srcId="{9694D84D-E2B5-4690-B691-F2707900F2F7}" destId="{EF213E43-ADD7-4C3D-9309-EE9693B5164C}" srcOrd="3" destOrd="0" presId="urn:microsoft.com/office/officeart/2018/2/layout/IconVerticalSolidList"/>
    <dgm:cxn modelId="{8782A831-3054-4BDD-BA4A-F4C75BD5B23C}" type="presParOf" srcId="{B53BE4EF-3E99-4A7C-8409-0452236611EE}" destId="{3BD06F82-D8B9-4282-B709-A694355E3690}" srcOrd="1" destOrd="0" presId="urn:microsoft.com/office/officeart/2018/2/layout/IconVerticalSolidList"/>
    <dgm:cxn modelId="{EB8EDCE0-CB21-4B85-8EBD-E294B0284178}" type="presParOf" srcId="{B53BE4EF-3E99-4A7C-8409-0452236611EE}" destId="{2A1E8748-CDEE-469C-B9C3-31CB13B2A771}" srcOrd="2" destOrd="0" presId="urn:microsoft.com/office/officeart/2018/2/layout/IconVerticalSolidList"/>
    <dgm:cxn modelId="{7DDE6D23-6E47-457C-941F-982DA1C510D8}" type="presParOf" srcId="{2A1E8748-CDEE-469C-B9C3-31CB13B2A771}" destId="{82BF6BB6-DAB5-40AA-8F8C-0EB35917045B}" srcOrd="0" destOrd="0" presId="urn:microsoft.com/office/officeart/2018/2/layout/IconVerticalSolidList"/>
    <dgm:cxn modelId="{7B39915D-8FB1-4325-AEAE-019300987FA7}" type="presParOf" srcId="{2A1E8748-CDEE-469C-B9C3-31CB13B2A771}" destId="{32610434-A637-4CEF-AF73-99C1AFF16AF3}" srcOrd="1" destOrd="0" presId="urn:microsoft.com/office/officeart/2018/2/layout/IconVerticalSolidList"/>
    <dgm:cxn modelId="{B1E8333F-E2BA-4B36-A821-AD41E1B7CF59}" type="presParOf" srcId="{2A1E8748-CDEE-469C-B9C3-31CB13B2A771}" destId="{C0AB60F7-0B98-45C4-A2B7-060C790C2F85}" srcOrd="2" destOrd="0" presId="urn:microsoft.com/office/officeart/2018/2/layout/IconVerticalSolidList"/>
    <dgm:cxn modelId="{FCC7B550-0CB9-431B-814B-97B7F7EE1327}" type="presParOf" srcId="{2A1E8748-CDEE-469C-B9C3-31CB13B2A771}" destId="{B180E2CA-F957-4971-B545-B07F1EB433B5}" srcOrd="3" destOrd="0" presId="urn:microsoft.com/office/officeart/2018/2/layout/IconVerticalSolidList"/>
    <dgm:cxn modelId="{A44DE0E5-29FF-4DA1-980C-0AD9344268E3}" type="presParOf" srcId="{B53BE4EF-3E99-4A7C-8409-0452236611EE}" destId="{58ACE605-6200-4D76-9B5E-DEC49EC9E320}" srcOrd="3" destOrd="0" presId="urn:microsoft.com/office/officeart/2018/2/layout/IconVerticalSolidList"/>
    <dgm:cxn modelId="{8BD8C950-7F41-4302-96D4-6BB1BDEDA326}" type="presParOf" srcId="{B53BE4EF-3E99-4A7C-8409-0452236611EE}" destId="{C25BBF00-48F5-4292-8A03-114D8A1595F8}" srcOrd="4" destOrd="0" presId="urn:microsoft.com/office/officeart/2018/2/layout/IconVerticalSolidList"/>
    <dgm:cxn modelId="{BA544217-01B6-4A9B-8649-8AD53EE45515}" type="presParOf" srcId="{C25BBF00-48F5-4292-8A03-114D8A1595F8}" destId="{0AF1050A-F658-4FF0-9251-5E6ECA5D9937}" srcOrd="0" destOrd="0" presId="urn:microsoft.com/office/officeart/2018/2/layout/IconVerticalSolidList"/>
    <dgm:cxn modelId="{BC1A0A2E-A261-4511-B516-E45804299ADB}" type="presParOf" srcId="{C25BBF00-48F5-4292-8A03-114D8A1595F8}" destId="{4915652F-A364-478B-967F-3D0A0E7933BE}" srcOrd="1" destOrd="0" presId="urn:microsoft.com/office/officeart/2018/2/layout/IconVerticalSolidList"/>
    <dgm:cxn modelId="{A40C15D7-2A45-4C44-94C9-8E7C953ECCE7}" type="presParOf" srcId="{C25BBF00-48F5-4292-8A03-114D8A1595F8}" destId="{401151C5-1B06-4977-9D1E-59B61CBD4853}" srcOrd="2" destOrd="0" presId="urn:microsoft.com/office/officeart/2018/2/layout/IconVerticalSolidList"/>
    <dgm:cxn modelId="{56AEC0DB-089B-4BA4-A844-1F4F302A5630}" type="presParOf" srcId="{C25BBF00-48F5-4292-8A03-114D8A1595F8}" destId="{D264EF1F-824E-40C6-A0E0-6A6B54FE25B0}" srcOrd="3" destOrd="0" presId="urn:microsoft.com/office/officeart/2018/2/layout/IconVerticalSolidList"/>
    <dgm:cxn modelId="{8FF14FC5-9775-4332-B455-7A9EA5F7980A}" type="presParOf" srcId="{B53BE4EF-3E99-4A7C-8409-0452236611EE}" destId="{89DC724D-03ED-46E3-AE91-E1EB627F8D97}" srcOrd="5" destOrd="0" presId="urn:microsoft.com/office/officeart/2018/2/layout/IconVerticalSolidList"/>
    <dgm:cxn modelId="{7110C050-E408-4EEC-A9CE-4651E9B6AD20}" type="presParOf" srcId="{B53BE4EF-3E99-4A7C-8409-0452236611EE}" destId="{9F9DE89D-9A29-4749-A102-AC0C1BBA7940}" srcOrd="6" destOrd="0" presId="urn:microsoft.com/office/officeart/2018/2/layout/IconVerticalSolidList"/>
    <dgm:cxn modelId="{C8BAEC60-1104-477A-A219-B28A44E88F99}" type="presParOf" srcId="{9F9DE89D-9A29-4749-A102-AC0C1BBA7940}" destId="{F6E879F7-F0B7-4899-AF0F-45A6DFE10CAB}" srcOrd="0" destOrd="0" presId="urn:microsoft.com/office/officeart/2018/2/layout/IconVerticalSolidList"/>
    <dgm:cxn modelId="{F1203086-8CD4-417A-AA78-0E7D1CE7C2BB}" type="presParOf" srcId="{9F9DE89D-9A29-4749-A102-AC0C1BBA7940}" destId="{86A3803D-94E5-4D17-BB2A-5E468F29085E}" srcOrd="1" destOrd="0" presId="urn:microsoft.com/office/officeart/2018/2/layout/IconVerticalSolidList"/>
    <dgm:cxn modelId="{C01AB29C-4EB6-45B8-9C00-5D0ADA8617EC}" type="presParOf" srcId="{9F9DE89D-9A29-4749-A102-AC0C1BBA7940}" destId="{E84C01DB-C240-47AA-8854-8405E438EC68}" srcOrd="2" destOrd="0" presId="urn:microsoft.com/office/officeart/2018/2/layout/IconVerticalSolidList"/>
    <dgm:cxn modelId="{C3DD31E9-94A8-4CC1-A6A3-2CEC2858D737}" type="presParOf" srcId="{9F9DE89D-9A29-4749-A102-AC0C1BBA7940}" destId="{97A9A640-2603-4E9E-8628-C7E0E38D5B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51D109-3651-46AB-BF90-D5B16C8D0A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227DFC-E2DA-4CE7-B1F9-430247194AD4}">
      <dgm:prSet/>
      <dgm:spPr/>
      <dgm:t>
        <a:bodyPr/>
        <a:lstStyle/>
        <a:p>
          <a:pPr>
            <a:lnSpc>
              <a:spcPct val="100000"/>
            </a:lnSpc>
          </a:pPr>
          <a:r>
            <a:rPr lang="en-GB" dirty="0"/>
            <a:t>Not all children can experience forest school or even have access to the outdoors to freely play. </a:t>
          </a:r>
          <a:endParaRPr lang="en-US" dirty="0"/>
        </a:p>
      </dgm:t>
    </dgm:pt>
    <dgm:pt modelId="{83128631-A0CA-43B8-AB87-B99057250D22}" type="parTrans" cxnId="{69509343-18FC-470A-BE1C-EDEA379C62A3}">
      <dgm:prSet/>
      <dgm:spPr/>
      <dgm:t>
        <a:bodyPr/>
        <a:lstStyle/>
        <a:p>
          <a:endParaRPr lang="en-US"/>
        </a:p>
      </dgm:t>
    </dgm:pt>
    <dgm:pt modelId="{49BB5D2A-E518-43E7-A16F-AE837908A71F}" type="sibTrans" cxnId="{69509343-18FC-470A-BE1C-EDEA379C62A3}">
      <dgm:prSet/>
      <dgm:spPr/>
      <dgm:t>
        <a:bodyPr/>
        <a:lstStyle/>
        <a:p>
          <a:endParaRPr lang="en-US"/>
        </a:p>
      </dgm:t>
    </dgm:pt>
    <dgm:pt modelId="{42D7CF14-5189-4F22-A229-2EFCE95C7E60}">
      <dgm:prSet/>
      <dgm:spPr/>
      <dgm:t>
        <a:bodyPr/>
        <a:lstStyle/>
        <a:p>
          <a:pPr>
            <a:lnSpc>
              <a:spcPct val="100000"/>
            </a:lnSpc>
          </a:pPr>
          <a:r>
            <a:rPr lang="en-GB" dirty="0"/>
            <a:t>Despite this being a none invasive way of learning and helping mitigate the effects of ACE’s. It is less structured than interventions like CBT. </a:t>
          </a:r>
        </a:p>
        <a:p>
          <a:pPr>
            <a:lnSpc>
              <a:spcPct val="100000"/>
            </a:lnSpc>
          </a:pPr>
          <a:r>
            <a:rPr lang="en-GB" dirty="0"/>
            <a:t>CBT was the most effective in reducing health outcomes and risk taking in individuals with ACES (</a:t>
          </a:r>
          <a:r>
            <a:rPr lang="en-GB" dirty="0" err="1"/>
            <a:t>Korotana</a:t>
          </a:r>
          <a:r>
            <a:rPr lang="en-GB" dirty="0"/>
            <a:t> et al., 2013)</a:t>
          </a:r>
          <a:endParaRPr lang="en-US" dirty="0"/>
        </a:p>
      </dgm:t>
    </dgm:pt>
    <dgm:pt modelId="{22CB622E-44B1-4E3C-8BE5-0B8E16B590B9}" type="parTrans" cxnId="{A3756B70-B4D9-4AD2-962B-95D12328D9FD}">
      <dgm:prSet/>
      <dgm:spPr/>
      <dgm:t>
        <a:bodyPr/>
        <a:lstStyle/>
        <a:p>
          <a:endParaRPr lang="en-US"/>
        </a:p>
      </dgm:t>
    </dgm:pt>
    <dgm:pt modelId="{A02D638D-8673-499B-A5E5-780354F5B069}" type="sibTrans" cxnId="{A3756B70-B4D9-4AD2-962B-95D12328D9FD}">
      <dgm:prSet/>
      <dgm:spPr/>
      <dgm:t>
        <a:bodyPr/>
        <a:lstStyle/>
        <a:p>
          <a:endParaRPr lang="en-US"/>
        </a:p>
      </dgm:t>
    </dgm:pt>
    <dgm:pt modelId="{A05CF305-C2BC-4E00-86FB-587940EA303B}">
      <dgm:prSet/>
      <dgm:spPr/>
      <dgm:t>
        <a:bodyPr/>
        <a:lstStyle/>
        <a:p>
          <a:pPr>
            <a:lnSpc>
              <a:spcPct val="100000"/>
            </a:lnSpc>
          </a:pPr>
          <a:r>
            <a:rPr lang="en-US" dirty="0"/>
            <a:t>Forest schools do not stop aces from happening other interventions should be implemented to parents before the child is born to prevent the development of aces. </a:t>
          </a:r>
        </a:p>
      </dgm:t>
    </dgm:pt>
    <dgm:pt modelId="{C40CB055-2B0E-486E-910C-41BCD7FF8DB0}" type="parTrans" cxnId="{F11F3F91-A81D-4924-BF6C-CE5C4BFBB288}">
      <dgm:prSet/>
      <dgm:spPr/>
      <dgm:t>
        <a:bodyPr/>
        <a:lstStyle/>
        <a:p>
          <a:endParaRPr lang="en-GB"/>
        </a:p>
      </dgm:t>
    </dgm:pt>
    <dgm:pt modelId="{F2D5AD4E-F569-445E-BFFD-63F692F43F0F}" type="sibTrans" cxnId="{F11F3F91-A81D-4924-BF6C-CE5C4BFBB288}">
      <dgm:prSet/>
      <dgm:spPr/>
      <dgm:t>
        <a:bodyPr/>
        <a:lstStyle/>
        <a:p>
          <a:endParaRPr lang="en-GB"/>
        </a:p>
      </dgm:t>
    </dgm:pt>
    <dgm:pt modelId="{9B2B9F6B-14DD-4B19-8DA2-E3579CEF73B0}" type="pres">
      <dgm:prSet presAssocID="{E451D109-3651-46AB-BF90-D5B16C8D0AE8}" presName="root" presStyleCnt="0">
        <dgm:presLayoutVars>
          <dgm:dir/>
          <dgm:resizeHandles val="exact"/>
        </dgm:presLayoutVars>
      </dgm:prSet>
      <dgm:spPr/>
    </dgm:pt>
    <dgm:pt modelId="{72EF084D-03AD-495B-96FB-F403E77C2552}" type="pres">
      <dgm:prSet presAssocID="{E6227DFC-E2DA-4CE7-B1F9-430247194AD4}" presName="compNode" presStyleCnt="0"/>
      <dgm:spPr/>
    </dgm:pt>
    <dgm:pt modelId="{7DD79CAD-2421-4617-8BC6-23615944DA1F}" type="pres">
      <dgm:prSet presAssocID="{E6227DFC-E2DA-4CE7-B1F9-430247194AD4}" presName="bgRect" presStyleLbl="bgShp" presStyleIdx="0" presStyleCnt="3"/>
      <dgm:spPr/>
    </dgm:pt>
    <dgm:pt modelId="{E1C5E7EF-5A65-4846-855B-23545EEE958E}" type="pres">
      <dgm:prSet presAssocID="{E6227DFC-E2DA-4CE7-B1F9-430247194A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est scene"/>
        </a:ext>
      </dgm:extLst>
    </dgm:pt>
    <dgm:pt modelId="{83306019-F4FD-4C54-A49C-408FBDA28735}" type="pres">
      <dgm:prSet presAssocID="{E6227DFC-E2DA-4CE7-B1F9-430247194AD4}" presName="spaceRect" presStyleCnt="0"/>
      <dgm:spPr/>
    </dgm:pt>
    <dgm:pt modelId="{3BA5027F-5B80-47F5-AC3D-DA888CACA054}" type="pres">
      <dgm:prSet presAssocID="{E6227DFC-E2DA-4CE7-B1F9-430247194AD4}" presName="parTx" presStyleLbl="revTx" presStyleIdx="0" presStyleCnt="3">
        <dgm:presLayoutVars>
          <dgm:chMax val="0"/>
          <dgm:chPref val="0"/>
        </dgm:presLayoutVars>
      </dgm:prSet>
      <dgm:spPr/>
    </dgm:pt>
    <dgm:pt modelId="{9686472C-9C46-4C5F-88EC-382D1E857D57}" type="pres">
      <dgm:prSet presAssocID="{49BB5D2A-E518-43E7-A16F-AE837908A71F}" presName="sibTrans" presStyleCnt="0"/>
      <dgm:spPr/>
    </dgm:pt>
    <dgm:pt modelId="{A5D11DF2-81BE-4AA1-B496-559487ADBB9F}" type="pres">
      <dgm:prSet presAssocID="{42D7CF14-5189-4F22-A229-2EFCE95C7E60}" presName="compNode" presStyleCnt="0"/>
      <dgm:spPr/>
    </dgm:pt>
    <dgm:pt modelId="{9747468A-F5AB-4F0F-BB7C-057BE2205DDA}" type="pres">
      <dgm:prSet presAssocID="{42D7CF14-5189-4F22-A229-2EFCE95C7E60}" presName="bgRect" presStyleLbl="bgShp" presStyleIdx="1" presStyleCnt="3"/>
      <dgm:spPr/>
    </dgm:pt>
    <dgm:pt modelId="{ECBCB798-1B99-4EDB-8D52-8FACABD41EA1}" type="pres">
      <dgm:prSet presAssocID="{42D7CF14-5189-4F22-A229-2EFCE95C7E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EBA105E-A16F-4D27-A1A2-9F109DEFB6BA}" type="pres">
      <dgm:prSet presAssocID="{42D7CF14-5189-4F22-A229-2EFCE95C7E60}" presName="spaceRect" presStyleCnt="0"/>
      <dgm:spPr/>
    </dgm:pt>
    <dgm:pt modelId="{C97958D3-2AA9-4B84-83DF-12A727D64C8B}" type="pres">
      <dgm:prSet presAssocID="{42D7CF14-5189-4F22-A229-2EFCE95C7E60}" presName="parTx" presStyleLbl="revTx" presStyleIdx="1" presStyleCnt="3">
        <dgm:presLayoutVars>
          <dgm:chMax val="0"/>
          <dgm:chPref val="0"/>
        </dgm:presLayoutVars>
      </dgm:prSet>
      <dgm:spPr/>
    </dgm:pt>
    <dgm:pt modelId="{CD080D54-72D8-44B6-AE7B-4ABD90FBB898}" type="pres">
      <dgm:prSet presAssocID="{A02D638D-8673-499B-A5E5-780354F5B069}" presName="sibTrans" presStyleCnt="0"/>
      <dgm:spPr/>
    </dgm:pt>
    <dgm:pt modelId="{8345FB7C-10A0-43F7-A1D5-4B645B8F2F8E}" type="pres">
      <dgm:prSet presAssocID="{A05CF305-C2BC-4E00-86FB-587940EA303B}" presName="compNode" presStyleCnt="0"/>
      <dgm:spPr/>
    </dgm:pt>
    <dgm:pt modelId="{92E4458D-9655-4877-9E62-31632E482569}" type="pres">
      <dgm:prSet presAssocID="{A05CF305-C2BC-4E00-86FB-587940EA303B}" presName="bgRect" presStyleLbl="bgShp" presStyleIdx="2" presStyleCnt="3"/>
      <dgm:spPr/>
    </dgm:pt>
    <dgm:pt modelId="{7F250BD3-8CC2-432E-A8EC-E44F4FA715CE}" type="pres">
      <dgm:prSet presAssocID="{A05CF305-C2BC-4E00-86FB-587940EA303B}"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by crawling with solid fill"/>
        </a:ext>
      </dgm:extLst>
    </dgm:pt>
    <dgm:pt modelId="{31EFA409-6624-498B-A71E-58655739902B}" type="pres">
      <dgm:prSet presAssocID="{A05CF305-C2BC-4E00-86FB-587940EA303B}" presName="spaceRect" presStyleCnt="0"/>
      <dgm:spPr/>
    </dgm:pt>
    <dgm:pt modelId="{615321F0-6A49-429A-9893-BA99F3861466}" type="pres">
      <dgm:prSet presAssocID="{A05CF305-C2BC-4E00-86FB-587940EA303B}" presName="parTx" presStyleLbl="revTx" presStyleIdx="2" presStyleCnt="3">
        <dgm:presLayoutVars>
          <dgm:chMax val="0"/>
          <dgm:chPref val="0"/>
        </dgm:presLayoutVars>
      </dgm:prSet>
      <dgm:spPr/>
    </dgm:pt>
  </dgm:ptLst>
  <dgm:cxnLst>
    <dgm:cxn modelId="{A5790714-8793-4E94-B6F4-B55725978365}" type="presOf" srcId="{E6227DFC-E2DA-4CE7-B1F9-430247194AD4}" destId="{3BA5027F-5B80-47F5-AC3D-DA888CACA054}" srcOrd="0" destOrd="0" presId="urn:microsoft.com/office/officeart/2018/2/layout/IconVerticalSolidList"/>
    <dgm:cxn modelId="{69509343-18FC-470A-BE1C-EDEA379C62A3}" srcId="{E451D109-3651-46AB-BF90-D5B16C8D0AE8}" destId="{E6227DFC-E2DA-4CE7-B1F9-430247194AD4}" srcOrd="0" destOrd="0" parTransId="{83128631-A0CA-43B8-AB87-B99057250D22}" sibTransId="{49BB5D2A-E518-43E7-A16F-AE837908A71F}"/>
    <dgm:cxn modelId="{740E5065-ACA1-4E18-9A09-3D74D86D056B}" type="presOf" srcId="{A05CF305-C2BC-4E00-86FB-587940EA303B}" destId="{615321F0-6A49-429A-9893-BA99F3861466}" srcOrd="0" destOrd="0" presId="urn:microsoft.com/office/officeart/2018/2/layout/IconVerticalSolidList"/>
    <dgm:cxn modelId="{A3756B70-B4D9-4AD2-962B-95D12328D9FD}" srcId="{E451D109-3651-46AB-BF90-D5B16C8D0AE8}" destId="{42D7CF14-5189-4F22-A229-2EFCE95C7E60}" srcOrd="1" destOrd="0" parTransId="{22CB622E-44B1-4E3C-8BE5-0B8E16B590B9}" sibTransId="{A02D638D-8673-499B-A5E5-780354F5B069}"/>
    <dgm:cxn modelId="{B6AC9888-7651-4636-9CE3-5BC812D70146}" type="presOf" srcId="{E451D109-3651-46AB-BF90-D5B16C8D0AE8}" destId="{9B2B9F6B-14DD-4B19-8DA2-E3579CEF73B0}" srcOrd="0" destOrd="0" presId="urn:microsoft.com/office/officeart/2018/2/layout/IconVerticalSolidList"/>
    <dgm:cxn modelId="{F11F3F91-A81D-4924-BF6C-CE5C4BFBB288}" srcId="{E451D109-3651-46AB-BF90-D5B16C8D0AE8}" destId="{A05CF305-C2BC-4E00-86FB-587940EA303B}" srcOrd="2" destOrd="0" parTransId="{C40CB055-2B0E-486E-910C-41BCD7FF8DB0}" sibTransId="{F2D5AD4E-F569-445E-BFFD-63F692F43F0F}"/>
    <dgm:cxn modelId="{6C6CF9D9-3EDA-4F53-83F5-FA16EF009DE8}" type="presOf" srcId="{42D7CF14-5189-4F22-A229-2EFCE95C7E60}" destId="{C97958D3-2AA9-4B84-83DF-12A727D64C8B}" srcOrd="0" destOrd="0" presId="urn:microsoft.com/office/officeart/2018/2/layout/IconVerticalSolidList"/>
    <dgm:cxn modelId="{3E717EAE-E2F7-478B-B11D-82E53C52E4A5}" type="presParOf" srcId="{9B2B9F6B-14DD-4B19-8DA2-E3579CEF73B0}" destId="{72EF084D-03AD-495B-96FB-F403E77C2552}" srcOrd="0" destOrd="0" presId="urn:microsoft.com/office/officeart/2018/2/layout/IconVerticalSolidList"/>
    <dgm:cxn modelId="{1243B2BA-5765-4B68-8B5C-417142901416}" type="presParOf" srcId="{72EF084D-03AD-495B-96FB-F403E77C2552}" destId="{7DD79CAD-2421-4617-8BC6-23615944DA1F}" srcOrd="0" destOrd="0" presId="urn:microsoft.com/office/officeart/2018/2/layout/IconVerticalSolidList"/>
    <dgm:cxn modelId="{1C3DCA72-934D-4F6E-984F-A09964E79F84}" type="presParOf" srcId="{72EF084D-03AD-495B-96FB-F403E77C2552}" destId="{E1C5E7EF-5A65-4846-855B-23545EEE958E}" srcOrd="1" destOrd="0" presId="urn:microsoft.com/office/officeart/2018/2/layout/IconVerticalSolidList"/>
    <dgm:cxn modelId="{FD154301-8AB0-4315-AA5B-5AD0156E9279}" type="presParOf" srcId="{72EF084D-03AD-495B-96FB-F403E77C2552}" destId="{83306019-F4FD-4C54-A49C-408FBDA28735}" srcOrd="2" destOrd="0" presId="urn:microsoft.com/office/officeart/2018/2/layout/IconVerticalSolidList"/>
    <dgm:cxn modelId="{87957529-13DB-487B-8915-93AFB008F2AB}" type="presParOf" srcId="{72EF084D-03AD-495B-96FB-F403E77C2552}" destId="{3BA5027F-5B80-47F5-AC3D-DA888CACA054}" srcOrd="3" destOrd="0" presId="urn:microsoft.com/office/officeart/2018/2/layout/IconVerticalSolidList"/>
    <dgm:cxn modelId="{338E029C-BF46-46CF-B8F8-CB8129136CA5}" type="presParOf" srcId="{9B2B9F6B-14DD-4B19-8DA2-E3579CEF73B0}" destId="{9686472C-9C46-4C5F-88EC-382D1E857D57}" srcOrd="1" destOrd="0" presId="urn:microsoft.com/office/officeart/2018/2/layout/IconVerticalSolidList"/>
    <dgm:cxn modelId="{BE893425-5E8D-4B0D-8B15-5E28094F8354}" type="presParOf" srcId="{9B2B9F6B-14DD-4B19-8DA2-E3579CEF73B0}" destId="{A5D11DF2-81BE-4AA1-B496-559487ADBB9F}" srcOrd="2" destOrd="0" presId="urn:microsoft.com/office/officeart/2018/2/layout/IconVerticalSolidList"/>
    <dgm:cxn modelId="{22923361-5804-462F-92F6-3F0E3B14EABB}" type="presParOf" srcId="{A5D11DF2-81BE-4AA1-B496-559487ADBB9F}" destId="{9747468A-F5AB-4F0F-BB7C-057BE2205DDA}" srcOrd="0" destOrd="0" presId="urn:microsoft.com/office/officeart/2018/2/layout/IconVerticalSolidList"/>
    <dgm:cxn modelId="{6D03D5CA-C96E-46FD-BB8C-E22A591A3B51}" type="presParOf" srcId="{A5D11DF2-81BE-4AA1-B496-559487ADBB9F}" destId="{ECBCB798-1B99-4EDB-8D52-8FACABD41EA1}" srcOrd="1" destOrd="0" presId="urn:microsoft.com/office/officeart/2018/2/layout/IconVerticalSolidList"/>
    <dgm:cxn modelId="{D6A1C071-1809-41C1-A1A6-FCB8D0F8A667}" type="presParOf" srcId="{A5D11DF2-81BE-4AA1-B496-559487ADBB9F}" destId="{7EBA105E-A16F-4D27-A1A2-9F109DEFB6BA}" srcOrd="2" destOrd="0" presId="urn:microsoft.com/office/officeart/2018/2/layout/IconVerticalSolidList"/>
    <dgm:cxn modelId="{52DBA536-5861-4207-9527-0304483961A3}" type="presParOf" srcId="{A5D11DF2-81BE-4AA1-B496-559487ADBB9F}" destId="{C97958D3-2AA9-4B84-83DF-12A727D64C8B}" srcOrd="3" destOrd="0" presId="urn:microsoft.com/office/officeart/2018/2/layout/IconVerticalSolidList"/>
    <dgm:cxn modelId="{E55E856C-BEA4-4054-9A13-8B6B3EC27DD2}" type="presParOf" srcId="{9B2B9F6B-14DD-4B19-8DA2-E3579CEF73B0}" destId="{CD080D54-72D8-44B6-AE7B-4ABD90FBB898}" srcOrd="3" destOrd="0" presId="urn:microsoft.com/office/officeart/2018/2/layout/IconVerticalSolidList"/>
    <dgm:cxn modelId="{D020D065-DB54-490D-8867-C22CB60047F2}" type="presParOf" srcId="{9B2B9F6B-14DD-4B19-8DA2-E3579CEF73B0}" destId="{8345FB7C-10A0-43F7-A1D5-4B645B8F2F8E}" srcOrd="4" destOrd="0" presId="urn:microsoft.com/office/officeart/2018/2/layout/IconVerticalSolidList"/>
    <dgm:cxn modelId="{9C592AF9-0E3B-4CC0-92D6-33FB0CFAEB4D}" type="presParOf" srcId="{8345FB7C-10A0-43F7-A1D5-4B645B8F2F8E}" destId="{92E4458D-9655-4877-9E62-31632E482569}" srcOrd="0" destOrd="0" presId="urn:microsoft.com/office/officeart/2018/2/layout/IconVerticalSolidList"/>
    <dgm:cxn modelId="{FF66E230-E602-43C6-8E2A-58EBD932121B}" type="presParOf" srcId="{8345FB7C-10A0-43F7-A1D5-4B645B8F2F8E}" destId="{7F250BD3-8CC2-432E-A8EC-E44F4FA715CE}" srcOrd="1" destOrd="0" presId="urn:microsoft.com/office/officeart/2018/2/layout/IconVerticalSolidList"/>
    <dgm:cxn modelId="{EB6F0266-0F50-4E50-BACD-83F2EE204E38}" type="presParOf" srcId="{8345FB7C-10A0-43F7-A1D5-4B645B8F2F8E}" destId="{31EFA409-6624-498B-A71E-58655739902B}" srcOrd="2" destOrd="0" presId="urn:microsoft.com/office/officeart/2018/2/layout/IconVerticalSolidList"/>
    <dgm:cxn modelId="{10414807-0B73-4321-9AFE-B23B6B6CF7FE}" type="presParOf" srcId="{8345FB7C-10A0-43F7-A1D5-4B645B8F2F8E}" destId="{615321F0-6A49-429A-9893-BA99F38614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8C36A-1A76-4326-B90F-E3C311C66EA8}">
      <dsp:nvSpPr>
        <dsp:cNvPr id="0" name=""/>
        <dsp:cNvSpPr/>
      </dsp:nvSpPr>
      <dsp:spPr>
        <a:xfrm>
          <a:off x="0" y="2973293"/>
          <a:ext cx="6479357" cy="195080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What are adverse childhood experiences?: Traumatic or stressful events that occur during childhood that have negative effects on ones health (Welsh government).</a:t>
          </a:r>
          <a:endParaRPr lang="en-US" sz="1400" kern="1200" dirty="0"/>
        </a:p>
      </dsp:txBody>
      <dsp:txXfrm>
        <a:off x="0" y="2973293"/>
        <a:ext cx="6479357" cy="1950802"/>
      </dsp:txXfrm>
    </dsp:sp>
    <dsp:sp modelId="{B83586F7-E358-4AA7-95C3-E8F029E8AC0D}">
      <dsp:nvSpPr>
        <dsp:cNvPr id="0" name=""/>
        <dsp:cNvSpPr/>
      </dsp:nvSpPr>
      <dsp:spPr>
        <a:xfrm rot="10800000">
          <a:off x="0" y="2221"/>
          <a:ext cx="6479357" cy="300033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What are forest schools?: Forest schools have been implemented into learning across the globe, it refers to outdoor education (Graden &amp; </a:t>
          </a:r>
          <a:r>
            <a:rPr lang="en-GB" sz="1400" kern="1200" dirty="0" err="1"/>
            <a:t>Downews</a:t>
          </a:r>
          <a:r>
            <a:rPr lang="en-GB" sz="1400" kern="1200" dirty="0"/>
            <a:t>, 2023).</a:t>
          </a:r>
          <a:endParaRPr lang="en-US" sz="1400" kern="1200" dirty="0"/>
        </a:p>
      </dsp:txBody>
      <dsp:txXfrm rot="10800000">
        <a:off x="0" y="2221"/>
        <a:ext cx="6479357" cy="19495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2CFF-34EE-4F57-A271-5101958DC3CA}">
      <dsp:nvSpPr>
        <dsp:cNvPr id="0" name=""/>
        <dsp:cNvSpPr/>
      </dsp:nvSpPr>
      <dsp:spPr>
        <a:xfrm>
          <a:off x="0" y="155373"/>
          <a:ext cx="6479357"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ACE’s can be due to different types of abuse such as: sexual, emotional physical and neglect (</a:t>
          </a:r>
          <a:r>
            <a:rPr lang="en-GB" sz="1400" kern="1200" dirty="0" err="1"/>
            <a:t>Szalas</a:t>
          </a:r>
          <a:r>
            <a:rPr lang="en-GB" sz="1400" kern="1200" dirty="0"/>
            <a:t> &amp; </a:t>
          </a:r>
          <a:r>
            <a:rPr lang="en-GB" sz="1400" kern="1200" dirty="0" err="1"/>
            <a:t>Bryńska</a:t>
          </a:r>
          <a:r>
            <a:rPr lang="en-GB" sz="1400" kern="1200" dirty="0"/>
            <a:t>, 2023).</a:t>
          </a:r>
          <a:endParaRPr lang="en-US" sz="1400" kern="1200" dirty="0"/>
        </a:p>
      </dsp:txBody>
      <dsp:txXfrm>
        <a:off x="59399" y="214772"/>
        <a:ext cx="6360559" cy="1098002"/>
      </dsp:txXfrm>
    </dsp:sp>
    <dsp:sp modelId="{295B6E4E-DE73-4A41-96CD-5E799DBFA903}">
      <dsp:nvSpPr>
        <dsp:cNvPr id="0" name=""/>
        <dsp:cNvSpPr/>
      </dsp:nvSpPr>
      <dsp:spPr>
        <a:xfrm>
          <a:off x="0" y="1659404"/>
          <a:ext cx="6479357" cy="121680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Impact:</a:t>
          </a:r>
          <a:endParaRPr lang="en-US" sz="1400" kern="1200" dirty="0"/>
        </a:p>
      </dsp:txBody>
      <dsp:txXfrm>
        <a:off x="59399" y="1718803"/>
        <a:ext cx="6360559" cy="1098002"/>
      </dsp:txXfrm>
    </dsp:sp>
    <dsp:sp modelId="{529B1821-3543-4CC5-A7DE-F1B437AB3622}">
      <dsp:nvSpPr>
        <dsp:cNvPr id="0" name=""/>
        <dsp:cNvSpPr/>
      </dsp:nvSpPr>
      <dsp:spPr>
        <a:xfrm>
          <a:off x="0" y="3033534"/>
          <a:ext cx="6479357" cy="14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Abused children who feel less socially supported have expressed higher levels of anxiety, depression and suicidal acts (Angelakis &amp; Gooding, 2022). </a:t>
          </a:r>
          <a:endParaRPr lang="en-US" sz="1400" kern="1200" dirty="0"/>
        </a:p>
        <a:p>
          <a:pPr marL="114300" lvl="1" indent="-114300" algn="l" defTabSz="622300">
            <a:lnSpc>
              <a:spcPct val="90000"/>
            </a:lnSpc>
            <a:spcBef>
              <a:spcPct val="0"/>
            </a:spcBef>
            <a:spcAft>
              <a:spcPct val="20000"/>
            </a:spcAft>
            <a:buChar char="•"/>
          </a:pPr>
          <a:r>
            <a:rPr lang="en-GB" sz="1400" kern="1200" dirty="0"/>
            <a:t>Increased risk of self harm with the more ACE’s an individual has (Russell et al., 2019). </a:t>
          </a:r>
          <a:endParaRPr lang="en-US" sz="1400" kern="1200" dirty="0"/>
        </a:p>
        <a:p>
          <a:pPr marL="114300" lvl="1" indent="-114300" algn="l" defTabSz="622300">
            <a:lnSpc>
              <a:spcPct val="90000"/>
            </a:lnSpc>
            <a:spcBef>
              <a:spcPct val="0"/>
            </a:spcBef>
            <a:spcAft>
              <a:spcPct val="20000"/>
            </a:spcAft>
            <a:buChar char="•"/>
          </a:pPr>
          <a:r>
            <a:rPr lang="en-GB" sz="1400" kern="1200" dirty="0"/>
            <a:t>According to Blodgett and Lanigan (2018) the higher aces an individual has the more at risk they are for poor school attendance and falling academically behind.</a:t>
          </a:r>
          <a:endParaRPr lang="en-US" sz="1400" kern="1200" dirty="0"/>
        </a:p>
      </dsp:txBody>
      <dsp:txXfrm>
        <a:off x="0" y="3033534"/>
        <a:ext cx="6479357" cy="14800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0BF5D-10D8-4AD2-8982-3C2EA9FCB001}">
      <dsp:nvSpPr>
        <dsp:cNvPr id="0" name=""/>
        <dsp:cNvSpPr/>
      </dsp:nvSpPr>
      <dsp:spPr>
        <a:xfrm>
          <a:off x="0" y="4989"/>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8FCF9-E56E-4064-8DD3-9FDC6D72AF95}">
      <dsp:nvSpPr>
        <dsp:cNvPr id="0" name=""/>
        <dsp:cNvSpPr/>
      </dsp:nvSpPr>
      <dsp:spPr>
        <a:xfrm>
          <a:off x="327596" y="248655"/>
          <a:ext cx="596212" cy="595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213E43-ADD7-4C3D-9309-EE9693B5164C}">
      <dsp:nvSpPr>
        <dsp:cNvPr id="0" name=""/>
        <dsp:cNvSpPr/>
      </dsp:nvSpPr>
      <dsp:spPr>
        <a:xfrm>
          <a:off x="1251405" y="4989"/>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If individuals with ACE’s feel less socially supported which affects their mental health (Angelakis &amp; Gooding, 2022), then can improving their social experience improve the negative effects of ACE’?</a:t>
          </a:r>
          <a:endParaRPr lang="en-US" sz="1400" kern="1200" dirty="0"/>
        </a:p>
      </dsp:txBody>
      <dsp:txXfrm>
        <a:off x="1251405" y="4989"/>
        <a:ext cx="5663873" cy="1084022"/>
      </dsp:txXfrm>
    </dsp:sp>
    <dsp:sp modelId="{82BF6BB6-DAB5-40AA-8F8C-0EB35917045B}">
      <dsp:nvSpPr>
        <dsp:cNvPr id="0" name=""/>
        <dsp:cNvSpPr/>
      </dsp:nvSpPr>
      <dsp:spPr>
        <a:xfrm>
          <a:off x="0" y="1344075"/>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10434-A637-4CEF-AF73-99C1AFF16AF3}">
      <dsp:nvSpPr>
        <dsp:cNvPr id="0" name=""/>
        <dsp:cNvSpPr/>
      </dsp:nvSpPr>
      <dsp:spPr>
        <a:xfrm>
          <a:off x="327596" y="1587742"/>
          <a:ext cx="596212" cy="595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0E2CA-F957-4971-B545-B07F1EB433B5}">
      <dsp:nvSpPr>
        <dsp:cNvPr id="0" name=""/>
        <dsp:cNvSpPr/>
      </dsp:nvSpPr>
      <dsp:spPr>
        <a:xfrm>
          <a:off x="1251405" y="1344075"/>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Playing outside makes an individual feel a sense of community by giving them the opportunity to play and adventure with others which improves their wellbeing (Blackham et al., 2023), Therefore, Forest schools might give children the opportunity to interact with others and nature which may help tackle the negative effects of ACE’s. </a:t>
          </a:r>
          <a:endParaRPr lang="en-US" sz="1400" kern="1200" dirty="0"/>
        </a:p>
      </dsp:txBody>
      <dsp:txXfrm>
        <a:off x="1251405" y="1344075"/>
        <a:ext cx="5663873" cy="1084022"/>
      </dsp:txXfrm>
    </dsp:sp>
    <dsp:sp modelId="{0AF1050A-F658-4FF0-9251-5E6ECA5D9937}">
      <dsp:nvSpPr>
        <dsp:cNvPr id="0" name=""/>
        <dsp:cNvSpPr/>
      </dsp:nvSpPr>
      <dsp:spPr>
        <a:xfrm>
          <a:off x="0" y="2683162"/>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5652F-A364-478B-967F-3D0A0E7933BE}">
      <dsp:nvSpPr>
        <dsp:cNvPr id="0" name=""/>
        <dsp:cNvSpPr/>
      </dsp:nvSpPr>
      <dsp:spPr>
        <a:xfrm>
          <a:off x="327596" y="2926828"/>
          <a:ext cx="596212" cy="5956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4EF1F-824E-40C6-A0E0-6A6B54FE25B0}">
      <dsp:nvSpPr>
        <dsp:cNvPr id="0" name=""/>
        <dsp:cNvSpPr/>
      </dsp:nvSpPr>
      <dsp:spPr>
        <a:xfrm>
          <a:off x="1251405" y="2683162"/>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GB" sz="1400" kern="1200" dirty="0"/>
            <a:t>A study looking at literature produced around outdoor learning and ACE’s discovered that time spent in nature helped protect children exposed to ACE’s from developing mental health problems (</a:t>
          </a:r>
          <a:r>
            <a:rPr lang="fr-FR" sz="1400" kern="1200" dirty="0" err="1"/>
            <a:t>Touloumakos</a:t>
          </a:r>
          <a:r>
            <a:rPr lang="fr-FR" sz="1400" kern="1200" dirty="0"/>
            <a:t> &amp; </a:t>
          </a:r>
          <a:r>
            <a:rPr lang="fr-FR" sz="1400" kern="1200" dirty="0" err="1"/>
            <a:t>Barrable</a:t>
          </a:r>
          <a:r>
            <a:rPr lang="fr-FR" sz="1400" kern="1200" dirty="0"/>
            <a:t> 2020). </a:t>
          </a:r>
          <a:endParaRPr lang="en-US" sz="1400" kern="1200" dirty="0"/>
        </a:p>
      </dsp:txBody>
      <dsp:txXfrm>
        <a:off x="1251405" y="2683162"/>
        <a:ext cx="5663873" cy="1084022"/>
      </dsp:txXfrm>
    </dsp:sp>
    <dsp:sp modelId="{F6E879F7-F0B7-4899-AF0F-45A6DFE10CAB}">
      <dsp:nvSpPr>
        <dsp:cNvPr id="0" name=""/>
        <dsp:cNvSpPr/>
      </dsp:nvSpPr>
      <dsp:spPr>
        <a:xfrm>
          <a:off x="0" y="4022248"/>
          <a:ext cx="7216416" cy="1082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3803D-94E5-4D17-BB2A-5E468F29085E}">
      <dsp:nvSpPr>
        <dsp:cNvPr id="0" name=""/>
        <dsp:cNvSpPr/>
      </dsp:nvSpPr>
      <dsp:spPr>
        <a:xfrm>
          <a:off x="327596" y="4265915"/>
          <a:ext cx="596212" cy="59563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9A640-2603-4E9E-8628-C7E0E38D5BB9}">
      <dsp:nvSpPr>
        <dsp:cNvPr id="0" name=""/>
        <dsp:cNvSpPr/>
      </dsp:nvSpPr>
      <dsp:spPr>
        <a:xfrm>
          <a:off x="1251405" y="4022248"/>
          <a:ext cx="5663873" cy="1084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26" tIns="114726" rIns="114726" bIns="114726" numCol="1" spcCol="1270" anchor="ctr" anchorCtr="0">
          <a:noAutofit/>
        </a:bodyPr>
        <a:lstStyle/>
        <a:p>
          <a:pPr marL="0" lvl="0" indent="0" algn="l" defTabSz="622300">
            <a:lnSpc>
              <a:spcPct val="100000"/>
            </a:lnSpc>
            <a:spcBef>
              <a:spcPct val="0"/>
            </a:spcBef>
            <a:spcAft>
              <a:spcPct val="35000"/>
            </a:spcAft>
            <a:buNone/>
          </a:pPr>
          <a:r>
            <a:rPr lang="en-US" sz="1400" kern="1200" dirty="0"/>
            <a:t>Forest Schools facilitate children's ability to express their emotions (Blackham et al., 2023). This form of nature-based learning may help address emotional challenges such as depression and suicidal ideation, by providing children with opportunities to express and regulate negative emotions through outdoor play.</a:t>
          </a:r>
        </a:p>
      </dsp:txBody>
      <dsp:txXfrm>
        <a:off x="1251405" y="4022248"/>
        <a:ext cx="5663873" cy="10840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79CAD-2421-4617-8BC6-23615944DA1F}">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5E7EF-5A65-4846-855B-23545EEE958E}">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5027F-5B80-47F5-AC3D-DA888CACA054}">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GB" sz="1400" kern="1200" dirty="0"/>
            <a:t>Not all children can experience forest school or even have access to the outdoors to freely play. </a:t>
          </a:r>
          <a:endParaRPr lang="en-US" sz="1400" kern="1200" dirty="0"/>
        </a:p>
      </dsp:txBody>
      <dsp:txXfrm>
        <a:off x="1686304" y="623"/>
        <a:ext cx="5530111" cy="1460003"/>
      </dsp:txXfrm>
    </dsp:sp>
    <dsp:sp modelId="{9747468A-F5AB-4F0F-BB7C-057BE2205DDA}">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CB798-1B99-4EDB-8D52-8FACABD41EA1}">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7958D3-2AA9-4B84-83DF-12A727D64C8B}">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GB" sz="1400" kern="1200" dirty="0"/>
            <a:t>Despite this being a none invasive way of learning and helping mitigate the effects of ACE’s. It is less structured than interventions like CBT. </a:t>
          </a:r>
        </a:p>
        <a:p>
          <a:pPr marL="0" lvl="0" indent="0" algn="l" defTabSz="622300">
            <a:lnSpc>
              <a:spcPct val="100000"/>
            </a:lnSpc>
            <a:spcBef>
              <a:spcPct val="0"/>
            </a:spcBef>
            <a:spcAft>
              <a:spcPct val="35000"/>
            </a:spcAft>
            <a:buNone/>
          </a:pPr>
          <a:r>
            <a:rPr lang="en-GB" sz="1400" kern="1200" dirty="0"/>
            <a:t>CBT was the most effective in reducing health outcomes and risk taking in individuals with ACES (</a:t>
          </a:r>
          <a:r>
            <a:rPr lang="en-GB" sz="1400" kern="1200" dirty="0" err="1"/>
            <a:t>Korotana</a:t>
          </a:r>
          <a:r>
            <a:rPr lang="en-GB" sz="1400" kern="1200" dirty="0"/>
            <a:t> et al., 2013)</a:t>
          </a:r>
          <a:endParaRPr lang="en-US" sz="1400" kern="1200" dirty="0"/>
        </a:p>
      </dsp:txBody>
      <dsp:txXfrm>
        <a:off x="1686304" y="1825628"/>
        <a:ext cx="5530111" cy="1460003"/>
      </dsp:txXfrm>
    </dsp:sp>
    <dsp:sp modelId="{92E4458D-9655-4877-9E62-31632E482569}">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50BD3-8CC2-432E-A8EC-E44F4FA715CE}">
      <dsp:nvSpPr>
        <dsp:cNvPr id="0" name=""/>
        <dsp:cNvSpPr/>
      </dsp:nvSpPr>
      <dsp:spPr>
        <a:xfrm>
          <a:off x="441651" y="3979133"/>
          <a:ext cx="803001" cy="80300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5321F0-6A49-429A-9893-BA99F3861466}">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622300">
            <a:lnSpc>
              <a:spcPct val="100000"/>
            </a:lnSpc>
            <a:spcBef>
              <a:spcPct val="0"/>
            </a:spcBef>
            <a:spcAft>
              <a:spcPct val="35000"/>
            </a:spcAft>
            <a:buNone/>
          </a:pPr>
          <a:r>
            <a:rPr lang="en-US" sz="1400" kern="1200" dirty="0"/>
            <a:t>Forest schools do not stop aces from happening other interventions should be implemented to parents before the child is born to prevent the development of aces. </a:t>
          </a:r>
        </a:p>
      </dsp:txBody>
      <dsp:txXfrm>
        <a:off x="1686304" y="3650632"/>
        <a:ext cx="5530111" cy="14600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5/6/2025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14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5/6/2025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3554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5/6/2025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2449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5/6/2025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50287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5/6/2025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59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5/6/2025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8529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5/6/2025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9888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5/6/2025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205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5/6/2025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570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5/6/2025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8056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5/6/2025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046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5/6/2025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40770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80/14729679.2021.1984964" TargetMode="External"/><Relationship Id="rId2" Type="http://schemas.openxmlformats.org/officeDocument/2006/relationships/hyperlink" Target="https://doi.org/10.1016/j.psychres.2022.114424" TargetMode="External"/><Relationship Id="rId1" Type="http://schemas.openxmlformats.org/officeDocument/2006/relationships/slideLayout" Target="../slideLayouts/slideLayout2.xml"/><Relationship Id="rId6" Type="http://schemas.openxmlformats.org/officeDocument/2006/relationships/hyperlink" Target="https://doi.org/10.1002/berj.3953" TargetMode="External"/><Relationship Id="rId5" Type="http://schemas.openxmlformats.org/officeDocument/2006/relationships/hyperlink" Target="https://doi.org/10.1080/03004279.2021.1971275" TargetMode="External"/><Relationship Id="rId4" Type="http://schemas.openxmlformats.org/officeDocument/2006/relationships/hyperlink" Target="https://psycnet.apa.org/doi/10.1037/spq0000256"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cpp.13100" TargetMode="External"/><Relationship Id="rId2" Type="http://schemas.openxmlformats.org/officeDocument/2006/relationships/hyperlink" Target="https://doi.org/10.1016/j.cpr.2016.04.007" TargetMode="External"/><Relationship Id="rId1" Type="http://schemas.openxmlformats.org/officeDocument/2006/relationships/slideLayout" Target="../slideLayouts/slideLayout2.xml"/><Relationship Id="rId5" Type="http://schemas.openxmlformats.org/officeDocument/2006/relationships/hyperlink" Target="https://doi.org/10.3389/fpsyg.2020.597935" TargetMode="External"/><Relationship Id="rId4" Type="http://schemas.openxmlformats.org/officeDocument/2006/relationships/hyperlink" Target="https://doi.org/10.15557/PiPK.2023.0007"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53653-430A-DAD7-C477-D2D7ED41A711}"/>
              </a:ext>
            </a:extLst>
          </p:cNvPr>
          <p:cNvSpPr>
            <a:spLocks noGrp="1"/>
          </p:cNvSpPr>
          <p:nvPr>
            <p:ph type="ctrTitle"/>
          </p:nvPr>
        </p:nvSpPr>
        <p:spPr>
          <a:xfrm>
            <a:off x="640080" y="1434438"/>
            <a:ext cx="2983229" cy="2612976"/>
          </a:xfrm>
        </p:spPr>
        <p:txBody>
          <a:bodyPr anchor="t">
            <a:normAutofit/>
          </a:bodyPr>
          <a:lstStyle/>
          <a:p>
            <a:pPr>
              <a:lnSpc>
                <a:spcPct val="90000"/>
              </a:lnSpc>
            </a:pPr>
            <a:r>
              <a:rPr lang="en-GB" sz="2400" dirty="0">
                <a:latin typeface="Arial" panose="020B0604020202020204" pitchFamily="34" charset="0"/>
                <a:cs typeface="Arial" panose="020B0604020202020204" pitchFamily="34" charset="0"/>
              </a:rPr>
              <a:t>Forest school and adverse childhood experiences: A critical evaluation of their impact and effectiveness.</a:t>
            </a:r>
          </a:p>
        </p:txBody>
      </p:sp>
      <p:sp>
        <p:nvSpPr>
          <p:cNvPr id="3" name="Subtitle 2">
            <a:extLst>
              <a:ext uri="{FF2B5EF4-FFF2-40B4-BE49-F238E27FC236}">
                <a16:creationId xmlns:a16="http://schemas.microsoft.com/office/drawing/2014/main" id="{87F17E24-78CF-D190-0CD3-B23D38EC37CF}"/>
              </a:ext>
            </a:extLst>
          </p:cNvPr>
          <p:cNvSpPr>
            <a:spLocks noGrp="1"/>
          </p:cNvSpPr>
          <p:nvPr>
            <p:ph type="subTitle" idx="1"/>
          </p:nvPr>
        </p:nvSpPr>
        <p:spPr>
          <a:xfrm>
            <a:off x="640080" y="4130979"/>
            <a:ext cx="2983229" cy="1160231"/>
          </a:xfrm>
        </p:spPr>
        <p:txBody>
          <a:bodyPr anchor="b">
            <a:normAutofit/>
          </a:bodyPr>
          <a:lstStyle/>
          <a:p>
            <a:r>
              <a:rPr lang="en-GB" dirty="0">
                <a:latin typeface="Arial" panose="020B0604020202020204" pitchFamily="34" charset="0"/>
                <a:cs typeface="Arial" panose="020B0604020202020204" pitchFamily="34" charset="0"/>
              </a:rPr>
              <a:t>By </a:t>
            </a:r>
            <a:r>
              <a:rPr lang="en-GB" dirty="0" err="1">
                <a:latin typeface="Arial" panose="020B0604020202020204" pitchFamily="34" charset="0"/>
                <a:cs typeface="Arial" panose="020B0604020202020204" pitchFamily="34" charset="0"/>
              </a:rPr>
              <a:t>marisa</a:t>
            </a:r>
            <a:r>
              <a:rPr lang="en-GB" dirty="0">
                <a:latin typeface="Arial" panose="020B0604020202020204" pitchFamily="34" charset="0"/>
                <a:cs typeface="Arial" panose="020B0604020202020204" pitchFamily="34" charset="0"/>
              </a:rPr>
              <a:t> pinto</a:t>
            </a:r>
          </a:p>
          <a:p>
            <a:r>
              <a:rPr lang="en-GB" dirty="0">
                <a:latin typeface="Arial" panose="020B0604020202020204" pitchFamily="34" charset="0"/>
                <a:cs typeface="Arial" panose="020B0604020202020204" pitchFamily="34" charset="0"/>
              </a:rPr>
              <a:t>ECPS6004</a:t>
            </a:r>
          </a:p>
        </p:txBody>
      </p:sp>
      <p:pic>
        <p:nvPicPr>
          <p:cNvPr id="4" name="Video 3" descr="Small River">
            <a:extLst>
              <a:ext uri="{FF2B5EF4-FFF2-40B4-BE49-F238E27FC236}">
                <a16:creationId xmlns:a16="http://schemas.microsoft.com/office/drawing/2014/main" id="{23E5A19D-3BD4-2E15-7482-004F94FD057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4229100" y="1354543"/>
            <a:ext cx="7290648" cy="4089342"/>
          </a:xfrm>
          <a:prstGeom prst="rect">
            <a:avLst/>
          </a:prstGeom>
        </p:spPr>
      </p:pic>
      <p:cxnSp>
        <p:nvCxnSpPr>
          <p:cNvPr id="20" name="Straight Connector 19">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83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B537F-6DB4-930D-A544-1EA2A51F4232}"/>
              </a:ext>
            </a:extLst>
          </p:cNvPr>
          <p:cNvSpPr>
            <a:spLocks noGrp="1"/>
          </p:cNvSpPr>
          <p:nvPr>
            <p:ph type="title"/>
          </p:nvPr>
        </p:nvSpPr>
        <p:spPr>
          <a:xfrm>
            <a:off x="640080" y="1371600"/>
            <a:ext cx="3677920" cy="3919267"/>
          </a:xfrm>
        </p:spPr>
        <p:txBody>
          <a:bodyPr anchor="t">
            <a:normAutofit/>
          </a:bodyPr>
          <a:lstStyle/>
          <a:p>
            <a:r>
              <a:rPr lang="en-GB" dirty="0">
                <a:latin typeface="Arial" panose="020B0604020202020204" pitchFamily="34" charset="0"/>
                <a:cs typeface="Arial" panose="020B0604020202020204" pitchFamily="34" charset="0"/>
              </a:rPr>
              <a:t>Introduction</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E22F86-4BE1-4FB0-E099-939667765239}"/>
              </a:ext>
            </a:extLst>
          </p:cNvPr>
          <p:cNvGraphicFramePr>
            <a:graphicFrameLocks noGrp="1"/>
          </p:cNvGraphicFramePr>
          <p:nvPr>
            <p:ph idx="1"/>
            <p:extLst>
              <p:ext uri="{D42A27DB-BD31-4B8C-83A1-F6EECF244321}">
                <p14:modId xmlns:p14="http://schemas.microsoft.com/office/powerpoint/2010/main" val="312607151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314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71CF2-BF38-2A1F-98A7-7D04A59006E8}"/>
              </a:ext>
            </a:extLst>
          </p:cNvPr>
          <p:cNvSpPr>
            <a:spLocks noGrp="1"/>
          </p:cNvSpPr>
          <p:nvPr>
            <p:ph type="title"/>
          </p:nvPr>
        </p:nvSpPr>
        <p:spPr>
          <a:xfrm>
            <a:off x="640080" y="1371600"/>
            <a:ext cx="3502152" cy="3591463"/>
          </a:xfrm>
        </p:spPr>
        <p:txBody>
          <a:bodyPr anchor="t">
            <a:normAutofit/>
          </a:bodyPr>
          <a:lstStyle/>
          <a:p>
            <a:r>
              <a:rPr lang="en-GB"/>
              <a:t>Forest schools:</a:t>
            </a:r>
            <a:endParaRPr lang="en-GB" dirty="0"/>
          </a:p>
        </p:txBody>
      </p:sp>
      <p:cxnSp>
        <p:nvCxnSpPr>
          <p:cNvPr id="10" name="Straight Connector 9">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429B7B-2780-0B97-78D7-E2642C0811B6}"/>
              </a:ext>
            </a:extLst>
          </p:cNvPr>
          <p:cNvSpPr>
            <a:spLocks noGrp="1"/>
          </p:cNvSpPr>
          <p:nvPr>
            <p:ph idx="1"/>
          </p:nvPr>
        </p:nvSpPr>
        <p:spPr>
          <a:xfrm>
            <a:off x="4856988" y="1627240"/>
            <a:ext cx="6620256" cy="4926318"/>
          </a:xfrm>
        </p:spPr>
        <p:txBody>
          <a:bodyPr>
            <a:normAutofit/>
          </a:bodyPr>
          <a:lstStyle/>
          <a:p>
            <a:pPr marL="0" indent="0">
              <a:buNone/>
            </a:pPr>
            <a:r>
              <a:rPr lang="en-GB" sz="1400" dirty="0"/>
              <a:t>Children are exposed to all conditions when outside, providing them with hands on experience, helping with their self esteem, independence and gives children the opportunity to take risks (Maynard, 2007)</a:t>
            </a:r>
          </a:p>
          <a:p>
            <a:pPr marL="0" indent="0">
              <a:buNone/>
            </a:pPr>
            <a:r>
              <a:rPr lang="en-GB" sz="1400" dirty="0"/>
              <a:t>A study by Blackham et al. (2023), which used semi structured interviews followed by a thematic analysis, which identified several key themes that illustrated the impact of forest schools:</a:t>
            </a:r>
          </a:p>
          <a:p>
            <a:pPr>
              <a:buFontTx/>
              <a:buChar char="-"/>
            </a:pPr>
            <a:r>
              <a:rPr lang="en-GB" sz="1400" dirty="0"/>
              <a:t>Provides space and autonomy alongside space to explore, express emotions and reflect. </a:t>
            </a:r>
          </a:p>
          <a:p>
            <a:pPr>
              <a:buFontTx/>
              <a:buChar char="-"/>
            </a:pPr>
            <a:r>
              <a:rPr lang="en-GB" sz="1400" dirty="0"/>
              <a:t>Sense of community which builds their wellbeing</a:t>
            </a:r>
          </a:p>
          <a:p>
            <a:pPr>
              <a:buFontTx/>
              <a:buChar char="-"/>
            </a:pPr>
            <a:r>
              <a:rPr lang="en-GB" sz="1400" dirty="0"/>
              <a:t>Less hierarchal structure between teachers and learners. </a:t>
            </a:r>
          </a:p>
          <a:p>
            <a:pPr marL="0" indent="0">
              <a:buNone/>
            </a:pPr>
            <a:endParaRPr lang="en-GB" sz="1900" dirty="0"/>
          </a:p>
        </p:txBody>
      </p:sp>
    </p:spTree>
    <p:extLst>
      <p:ext uri="{BB962C8B-B14F-4D97-AF65-F5344CB8AC3E}">
        <p14:creationId xmlns:p14="http://schemas.microsoft.com/office/powerpoint/2010/main" val="524912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78E72-86C8-9575-5042-7ECE77EE7BEE}"/>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dirty="0"/>
              <a:t>Theories that helped develop forest schools</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70F856-2EAC-BD3C-F69B-EAFACCEEFF48}"/>
              </a:ext>
            </a:extLst>
          </p:cNvPr>
          <p:cNvSpPr>
            <a:spLocks noGrp="1"/>
          </p:cNvSpPr>
          <p:nvPr>
            <p:ph idx="1"/>
          </p:nvPr>
        </p:nvSpPr>
        <p:spPr>
          <a:xfrm>
            <a:off x="640080" y="2987197"/>
            <a:ext cx="5852160" cy="3664685"/>
          </a:xfrm>
        </p:spPr>
        <p:txBody>
          <a:bodyPr>
            <a:normAutofit/>
          </a:bodyPr>
          <a:lstStyle/>
          <a:p>
            <a:pPr>
              <a:lnSpc>
                <a:spcPct val="110000"/>
              </a:lnSpc>
            </a:pPr>
            <a:r>
              <a:rPr lang="en-GB" sz="1400" dirty="0"/>
              <a:t>Forest schools have been influenced by social constructivist theories which has two components. </a:t>
            </a:r>
          </a:p>
          <a:p>
            <a:pPr marL="0" indent="0">
              <a:lnSpc>
                <a:spcPct val="110000"/>
              </a:lnSpc>
              <a:buNone/>
            </a:pPr>
            <a:r>
              <a:rPr lang="en-GB" sz="1400" dirty="0"/>
              <a:t>1. Play-pedagogy: play based learning that gives opportunities for risk taking and creativity</a:t>
            </a:r>
          </a:p>
          <a:p>
            <a:pPr marL="0" indent="0">
              <a:lnSpc>
                <a:spcPct val="110000"/>
              </a:lnSpc>
              <a:buNone/>
            </a:pPr>
            <a:r>
              <a:rPr lang="en-GB" sz="1400" dirty="0"/>
              <a:t>2. Biophilic interaction: its innately built in humans to desire nature.</a:t>
            </a:r>
          </a:p>
          <a:p>
            <a:pPr marL="0" indent="0">
              <a:lnSpc>
                <a:spcPct val="110000"/>
              </a:lnSpc>
              <a:buNone/>
            </a:pPr>
            <a:r>
              <a:rPr lang="en-GB" sz="1400" dirty="0"/>
              <a:t>It is also influenced by Nordic cultures which express how important connectedness with nature is. </a:t>
            </a:r>
          </a:p>
          <a:p>
            <a:pPr marL="0" indent="0">
              <a:lnSpc>
                <a:spcPct val="110000"/>
              </a:lnSpc>
              <a:buNone/>
            </a:pPr>
            <a:r>
              <a:rPr lang="en-GB" sz="1400" dirty="0"/>
              <a:t>(Knight et al., 2024)</a:t>
            </a:r>
          </a:p>
        </p:txBody>
      </p:sp>
      <p:pic>
        <p:nvPicPr>
          <p:cNvPr id="5" name="Picture 4" descr="Sunlight in the forest">
            <a:extLst>
              <a:ext uri="{FF2B5EF4-FFF2-40B4-BE49-F238E27FC236}">
                <a16:creationId xmlns:a16="http://schemas.microsoft.com/office/drawing/2014/main" id="{4FC912E0-D5A7-2A93-B2B9-27A1F05C8C2A}"/>
              </a:ext>
            </a:extLst>
          </p:cNvPr>
          <p:cNvPicPr>
            <a:picLocks noChangeAspect="1"/>
          </p:cNvPicPr>
          <p:nvPr/>
        </p:nvPicPr>
        <p:blipFill>
          <a:blip r:embed="rId2"/>
          <a:srcRect l="22646" r="30183" b="-1"/>
          <a:stretch/>
        </p:blipFill>
        <p:spPr>
          <a:xfrm>
            <a:off x="7345680" y="10"/>
            <a:ext cx="4846320" cy="6857990"/>
          </a:xfrm>
          <a:prstGeom prst="rect">
            <a:avLst/>
          </a:prstGeom>
        </p:spPr>
      </p:pic>
    </p:spTree>
    <p:extLst>
      <p:ext uri="{BB962C8B-B14F-4D97-AF65-F5344CB8AC3E}">
        <p14:creationId xmlns:p14="http://schemas.microsoft.com/office/powerpoint/2010/main" val="716587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F2AD6-7934-C4FF-9CF3-429CC082AAED}"/>
              </a:ext>
            </a:extLst>
          </p:cNvPr>
          <p:cNvSpPr>
            <a:spLocks noGrp="1"/>
          </p:cNvSpPr>
          <p:nvPr>
            <p:ph type="title"/>
          </p:nvPr>
        </p:nvSpPr>
        <p:spPr>
          <a:xfrm>
            <a:off x="640080" y="1371600"/>
            <a:ext cx="3677920" cy="3919267"/>
          </a:xfrm>
        </p:spPr>
        <p:txBody>
          <a:bodyPr anchor="t">
            <a:normAutofit/>
          </a:bodyPr>
          <a:lstStyle/>
          <a:p>
            <a:r>
              <a:rPr lang="en-GB" dirty="0"/>
              <a:t>ACES:</a:t>
            </a:r>
          </a:p>
        </p:txBody>
      </p:sp>
      <p:cxnSp>
        <p:nvCxnSpPr>
          <p:cNvPr id="21" name="Straight Connector 2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B4CC03F9-6390-63F6-C9DC-CE61BF025400}"/>
              </a:ext>
            </a:extLst>
          </p:cNvPr>
          <p:cNvGraphicFramePr>
            <a:graphicFrameLocks noGrp="1"/>
          </p:cNvGraphicFramePr>
          <p:nvPr>
            <p:ph idx="1"/>
            <p:extLst>
              <p:ext uri="{D42A27DB-BD31-4B8C-83A1-F6EECF244321}">
                <p14:modId xmlns:p14="http://schemas.microsoft.com/office/powerpoint/2010/main" val="105813354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4233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EE992B-A2FB-6CBE-E636-41D6B6E40128}"/>
              </a:ext>
            </a:extLst>
          </p:cNvPr>
          <p:cNvSpPr>
            <a:spLocks noGrp="1"/>
          </p:cNvSpPr>
          <p:nvPr>
            <p:ph type="title"/>
          </p:nvPr>
        </p:nvSpPr>
        <p:spPr>
          <a:xfrm>
            <a:off x="640080" y="914399"/>
            <a:ext cx="3000587" cy="4160520"/>
          </a:xfrm>
        </p:spPr>
        <p:txBody>
          <a:bodyPr anchor="t">
            <a:normAutofit/>
          </a:bodyPr>
          <a:lstStyle/>
          <a:p>
            <a:r>
              <a:rPr lang="en-GB" sz="3600"/>
              <a:t>How can Forest schools support children with ACE’s?: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277503B7-31EB-9B36-4F12-BF6B145C231E}"/>
              </a:ext>
            </a:extLst>
          </p:cNvPr>
          <p:cNvGraphicFramePr>
            <a:graphicFrameLocks noGrp="1"/>
          </p:cNvGraphicFramePr>
          <p:nvPr>
            <p:ph idx="1"/>
            <p:extLst>
              <p:ext uri="{D42A27DB-BD31-4B8C-83A1-F6EECF244321}">
                <p14:modId xmlns:p14="http://schemas.microsoft.com/office/powerpoint/2010/main" val="162920948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8130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62755D-71D4-B56A-520C-9EE8EC4C1138}"/>
              </a:ext>
            </a:extLst>
          </p:cNvPr>
          <p:cNvSpPr>
            <a:spLocks noGrp="1"/>
          </p:cNvSpPr>
          <p:nvPr>
            <p:ph type="title"/>
          </p:nvPr>
        </p:nvSpPr>
        <p:spPr>
          <a:xfrm>
            <a:off x="640080" y="914399"/>
            <a:ext cx="3000587" cy="4160520"/>
          </a:xfrm>
        </p:spPr>
        <p:txBody>
          <a:bodyPr anchor="t">
            <a:normAutofit/>
          </a:bodyPr>
          <a:lstStyle/>
          <a:p>
            <a:r>
              <a:rPr lang="en-GB" sz="3600"/>
              <a:t>Critique:</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69720E-3A71-4DCE-A04F-ED45611A2C17}"/>
              </a:ext>
            </a:extLst>
          </p:cNvPr>
          <p:cNvGraphicFramePr>
            <a:graphicFrameLocks noGrp="1"/>
          </p:cNvGraphicFramePr>
          <p:nvPr>
            <p:ph idx="1"/>
            <p:extLst>
              <p:ext uri="{D42A27DB-BD31-4B8C-83A1-F6EECF244321}">
                <p14:modId xmlns:p14="http://schemas.microsoft.com/office/powerpoint/2010/main" val="252339574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692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7F5F-600E-6503-EB15-4871AB3E104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9299323-AB0D-D227-DD6E-079559764FC2}"/>
              </a:ext>
            </a:extLst>
          </p:cNvPr>
          <p:cNvSpPr>
            <a:spLocks noGrp="1"/>
          </p:cNvSpPr>
          <p:nvPr>
            <p:ph idx="1"/>
          </p:nvPr>
        </p:nvSpPr>
        <p:spPr/>
        <p:txBody>
          <a:bodyPr>
            <a:normAutofit/>
          </a:bodyPr>
          <a:lstStyle/>
          <a:p>
            <a:r>
              <a:rPr lang="en-GB" sz="1400" dirty="0"/>
              <a:t>Can help children's express emotions which is </a:t>
            </a:r>
            <a:r>
              <a:rPr lang="en-US" sz="1400" dirty="0"/>
              <a:t>something often difficult for those with Adverse Childhood Experiences (ACEs), who are more likely to experience high levels of anxiety and depression. </a:t>
            </a:r>
          </a:p>
          <a:p>
            <a:r>
              <a:rPr lang="en-US" sz="1400" dirty="0"/>
              <a:t>Forest schools can also offer a safe retreat and a sense of community, which is important given that research shows individuals with ACEs often feel less socially supported.</a:t>
            </a:r>
          </a:p>
          <a:p>
            <a:r>
              <a:rPr lang="en-US" sz="1400" dirty="0"/>
              <a:t>Forest schools create opportunities for children to take safe risks and learn from their mistakes.</a:t>
            </a:r>
          </a:p>
          <a:p>
            <a:pPr marL="0" indent="0">
              <a:buNone/>
            </a:pPr>
            <a:r>
              <a:rPr lang="en-US" sz="1400" dirty="0"/>
              <a:t>However, it's essential to </a:t>
            </a:r>
            <a:r>
              <a:rPr lang="en-US" sz="1400" dirty="0" err="1"/>
              <a:t>recognise</a:t>
            </a:r>
            <a:r>
              <a:rPr lang="en-US" sz="1400" dirty="0"/>
              <a:t> that this is only one approach to supporting children with ACEs. Not all children have access to such environments, and individual differences must also be taken into account. </a:t>
            </a:r>
            <a:endParaRPr lang="en-GB" sz="1400" dirty="0"/>
          </a:p>
        </p:txBody>
      </p:sp>
    </p:spTree>
    <p:extLst>
      <p:ext uri="{BB962C8B-B14F-4D97-AF65-F5344CB8AC3E}">
        <p14:creationId xmlns:p14="http://schemas.microsoft.com/office/powerpoint/2010/main" val="624939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F6F24-F156-4266-FA8C-6A49C899CE3D}"/>
              </a:ext>
            </a:extLst>
          </p:cNvPr>
          <p:cNvSpPr>
            <a:spLocks noGrp="1"/>
          </p:cNvSpPr>
          <p:nvPr>
            <p:ph type="title"/>
          </p:nvPr>
        </p:nvSpPr>
        <p:spPr>
          <a:xfrm>
            <a:off x="640079" y="1106130"/>
            <a:ext cx="10890929" cy="732502"/>
          </a:xfrm>
        </p:spPr>
        <p:txBody>
          <a:bodyPr/>
          <a:lstStyle/>
          <a:p>
            <a:r>
              <a:rPr lang="en-GB" dirty="0"/>
              <a:t>References: (Page 1)</a:t>
            </a:r>
          </a:p>
        </p:txBody>
      </p:sp>
      <p:sp>
        <p:nvSpPr>
          <p:cNvPr id="3" name="Content Placeholder 2">
            <a:extLst>
              <a:ext uri="{FF2B5EF4-FFF2-40B4-BE49-F238E27FC236}">
                <a16:creationId xmlns:a16="http://schemas.microsoft.com/office/drawing/2014/main" id="{3D762FCC-548F-F00D-4DCA-30F4CC034A39}"/>
              </a:ext>
            </a:extLst>
          </p:cNvPr>
          <p:cNvSpPr>
            <a:spLocks noGrp="1"/>
          </p:cNvSpPr>
          <p:nvPr>
            <p:ph idx="1"/>
          </p:nvPr>
        </p:nvSpPr>
        <p:spPr>
          <a:xfrm>
            <a:off x="640079" y="1838631"/>
            <a:ext cx="10890928" cy="4837471"/>
          </a:xfrm>
        </p:spPr>
        <p:txBody>
          <a:bodyPr>
            <a:normAutofit/>
          </a:bodyPr>
          <a:lstStyle/>
          <a:p>
            <a:pPr marL="0" lvl="0" indent="0">
              <a:lnSpc>
                <a:spcPct val="107000"/>
              </a:lnSpc>
              <a:spcAft>
                <a:spcPts val="800"/>
              </a:spcAft>
              <a:buNone/>
              <a:tabLst>
                <a:tab pos="457200" algn="l"/>
              </a:tabLst>
            </a:pPr>
            <a:r>
              <a:rPr lang="en-GB" sz="1500" kern="100" dirty="0">
                <a:effectLst/>
                <a:ea typeface="Aptos" panose="020B0004020202020204" pitchFamily="34" charset="0"/>
                <a:cs typeface="Times New Roman" panose="02020603050405020304" pitchFamily="18" charset="0"/>
              </a:rPr>
              <a:t> Angelakis, I., &amp; Gooding, P. (2022). Associations of anxiety and depression with suicide experiences in individuals with and without childhood trauma: The role of social support. </a:t>
            </a:r>
            <a:r>
              <a:rPr lang="en-GB" sz="1500" i="1" kern="100" dirty="0">
                <a:effectLst/>
                <a:ea typeface="Aptos" panose="020B0004020202020204" pitchFamily="34" charset="0"/>
                <a:cs typeface="Times New Roman" panose="02020603050405020304" pitchFamily="18" charset="0"/>
              </a:rPr>
              <a:t>Psychiatry research</a:t>
            </a:r>
            <a:r>
              <a:rPr lang="en-GB" sz="1500" kern="100" dirty="0">
                <a:effectLst/>
                <a:ea typeface="Aptos" panose="020B0004020202020204" pitchFamily="34" charset="0"/>
                <a:cs typeface="Times New Roman" panose="02020603050405020304" pitchFamily="18" charset="0"/>
              </a:rPr>
              <a:t>, </a:t>
            </a:r>
            <a:r>
              <a:rPr lang="en-GB" sz="1500" i="1" kern="100" dirty="0">
                <a:effectLst/>
                <a:ea typeface="Aptos" panose="020B0004020202020204" pitchFamily="34" charset="0"/>
                <a:cs typeface="Times New Roman" panose="02020603050405020304" pitchFamily="18" charset="0"/>
              </a:rPr>
              <a:t>309</a:t>
            </a:r>
            <a:r>
              <a:rPr lang="en-GB" sz="1500" kern="100" dirty="0">
                <a:effectLst/>
                <a:ea typeface="Aptos" panose="020B0004020202020204" pitchFamily="34" charset="0"/>
                <a:cs typeface="Times New Roman" panose="02020603050405020304" pitchFamily="18" charset="0"/>
              </a:rPr>
              <a:t>, 114424. </a:t>
            </a:r>
            <a:r>
              <a:rPr lang="en-GB" sz="1500" u="sng" kern="100" dirty="0">
                <a:solidFill>
                  <a:srgbClr val="467886"/>
                </a:solidFill>
                <a:effectLst/>
                <a:ea typeface="Aptos" panose="020B0004020202020204" pitchFamily="34" charset="0"/>
                <a:cs typeface="Times New Roman" panose="02020603050405020304" pitchFamily="18" charset="0"/>
                <a:hlinkClick r:id="rId2"/>
              </a:rPr>
              <a:t>https://doi.org/10.1016/j.psychres.2022.114424</a:t>
            </a:r>
            <a:r>
              <a:rPr lang="en-GB" sz="1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Blackham, L., Cocks, A., &amp; Bunce, L. T. (2023). “Our Forest School isn’t just the trees.” Forest Schools: micro-communities for social and emotional development. </a:t>
            </a:r>
            <a:r>
              <a:rPr lang="en-US" sz="1500" i="1" kern="100" dirty="0">
                <a:effectLst/>
                <a:ea typeface="Aptos" panose="020B0004020202020204" pitchFamily="34" charset="0"/>
                <a:cs typeface="Times New Roman" panose="02020603050405020304" pitchFamily="18" charset="0"/>
              </a:rPr>
              <a:t>Journal of Adventure Education and Outdoor Learning</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23</a:t>
            </a:r>
            <a:r>
              <a:rPr lang="en-US" sz="1500" kern="100" dirty="0">
                <a:effectLst/>
                <a:ea typeface="Aptos" panose="020B0004020202020204" pitchFamily="34" charset="0"/>
                <a:cs typeface="Times New Roman" panose="02020603050405020304" pitchFamily="18" charset="0"/>
              </a:rPr>
              <a:t>(2), 158–169. </a:t>
            </a:r>
            <a:r>
              <a:rPr lang="en-US" sz="1500" u="sng" kern="100" dirty="0">
                <a:solidFill>
                  <a:srgbClr val="467886"/>
                </a:solidFill>
                <a:effectLst/>
                <a:ea typeface="Aptos" panose="020B0004020202020204" pitchFamily="34" charset="0"/>
                <a:cs typeface="Times New Roman" panose="02020603050405020304" pitchFamily="18" charset="0"/>
                <a:hlinkClick r:id="rId3"/>
              </a:rPr>
              <a:t>https://doi.org/10.1080/14729679.2021.1984964</a:t>
            </a:r>
            <a:r>
              <a:rPr lang="en-GB" sz="1500" kern="100" dirty="0">
                <a:effectLst/>
                <a:ea typeface="Aptos" panose="020B0004020202020204" pitchFamily="34" charset="0"/>
                <a:cs typeface="Times New Roman" panose="02020603050405020304" pitchFamily="18" charset="0"/>
              </a:rPr>
              <a:t> </a:t>
            </a: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Blodgett, C., &amp; Lanigan, J. D. (2018). The association between adverse childhood experience (ACE) and school success in elementary school children. </a:t>
            </a:r>
            <a:r>
              <a:rPr lang="en-US" sz="1500" i="1" kern="100" dirty="0">
                <a:effectLst/>
                <a:ea typeface="Aptos" panose="020B0004020202020204" pitchFamily="34" charset="0"/>
                <a:cs typeface="Times New Roman" panose="02020603050405020304" pitchFamily="18" charset="0"/>
              </a:rPr>
              <a:t>School Psychology Quarterly, 33</a:t>
            </a:r>
            <a:r>
              <a:rPr lang="en-US" sz="1500" kern="100" dirty="0">
                <a:effectLst/>
                <a:ea typeface="Aptos" panose="020B0004020202020204" pitchFamily="34" charset="0"/>
                <a:cs typeface="Times New Roman" panose="02020603050405020304" pitchFamily="18" charset="0"/>
              </a:rPr>
              <a:t>(1), 137–146. </a:t>
            </a:r>
            <a:r>
              <a:rPr lang="en-US" sz="1500" u="sng" kern="100" dirty="0">
                <a:solidFill>
                  <a:srgbClr val="467886"/>
                </a:solidFill>
                <a:effectLst/>
                <a:ea typeface="Aptos" panose="020B0004020202020204" pitchFamily="34" charset="0"/>
                <a:cs typeface="Times New Roman" panose="02020603050405020304" pitchFamily="18" charset="0"/>
                <a:hlinkClick r:id="rId4"/>
              </a:rPr>
              <a:t>https://doi.org/10.1037/spq0000256</a:t>
            </a:r>
            <a:endParaRPr lang="en-GB" sz="1500" kern="100" dirty="0">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Garden, A., &amp; Downes, G. (2023). A systematic review of forest schools literature in England. </a:t>
            </a:r>
            <a:r>
              <a:rPr lang="en-US" sz="1500" i="1" kern="100" dirty="0">
                <a:effectLst/>
                <a:ea typeface="Aptos" panose="020B0004020202020204" pitchFamily="34" charset="0"/>
                <a:cs typeface="Times New Roman" panose="02020603050405020304" pitchFamily="18" charset="0"/>
              </a:rPr>
              <a:t>Education 3-13</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51</a:t>
            </a:r>
            <a:r>
              <a:rPr lang="en-US" sz="1500" kern="100" dirty="0">
                <a:effectLst/>
                <a:ea typeface="Aptos" panose="020B0004020202020204" pitchFamily="34" charset="0"/>
                <a:cs typeface="Times New Roman" panose="02020603050405020304" pitchFamily="18" charset="0"/>
              </a:rPr>
              <a:t>(2), 320-336. </a:t>
            </a:r>
            <a:r>
              <a:rPr lang="en-US" sz="1500" u="sng" kern="100" dirty="0">
                <a:solidFill>
                  <a:srgbClr val="467886"/>
                </a:solidFill>
                <a:effectLst/>
                <a:ea typeface="Aptos" panose="020B0004020202020204" pitchFamily="34" charset="0"/>
                <a:cs typeface="Times New Roman" panose="02020603050405020304" pitchFamily="18" charset="0"/>
                <a:hlinkClick r:id="rId5"/>
              </a:rPr>
              <a:t>https://doi.org/10.1080/03004279.2021.1971275</a:t>
            </a:r>
            <a:endParaRPr lang="en-GB" sz="1500" kern="100" dirty="0">
              <a:effectLst/>
              <a:ea typeface="Aptos" panose="020B0004020202020204" pitchFamily="34" charset="0"/>
              <a:cs typeface="Times New Roman" panose="02020603050405020304" pitchFamily="18" charset="0"/>
            </a:endParaRPr>
          </a:p>
          <a:p>
            <a:pPr marL="0" lvl="0" indent="0">
              <a:lnSpc>
                <a:spcPct val="107000"/>
              </a:lnSpc>
              <a:spcAft>
                <a:spcPts val="800"/>
              </a:spcAft>
              <a:buNone/>
              <a:tabLst>
                <a:tab pos="457200" algn="l"/>
              </a:tabLst>
            </a:pPr>
            <a:r>
              <a:rPr lang="en-US" sz="1500" kern="100" dirty="0">
                <a:effectLst/>
                <a:ea typeface="Aptos" panose="020B0004020202020204" pitchFamily="34" charset="0"/>
                <a:cs typeface="Times New Roman" panose="02020603050405020304" pitchFamily="18" charset="0"/>
              </a:rPr>
              <a:t>Knight, S., Coates, J. K., </a:t>
            </a:r>
            <a:r>
              <a:rPr lang="en-US" sz="1500" kern="100" dirty="0" err="1">
                <a:effectLst/>
                <a:ea typeface="Aptos" panose="020B0004020202020204" pitchFamily="34" charset="0"/>
                <a:cs typeface="Times New Roman" panose="02020603050405020304" pitchFamily="18" charset="0"/>
              </a:rPr>
              <a:t>Lathlean</a:t>
            </a:r>
            <a:r>
              <a:rPr lang="en-US" sz="1500" kern="100" dirty="0">
                <a:effectLst/>
                <a:ea typeface="Aptos" panose="020B0004020202020204" pitchFamily="34" charset="0"/>
                <a:cs typeface="Times New Roman" panose="02020603050405020304" pitchFamily="18" charset="0"/>
              </a:rPr>
              <a:t>, J., &amp; Perez</a:t>
            </a:r>
            <a:r>
              <a:rPr lang="en-US" sz="1500" kern="100" dirty="0">
                <a:effectLst/>
                <a:ea typeface="Aptos" panose="020B0004020202020204" pitchFamily="34" charset="0"/>
                <a:cs typeface="Cambria Math" panose="02040503050406030204" pitchFamily="18" charset="0"/>
              </a:rPr>
              <a:t>‐</a:t>
            </a:r>
            <a:r>
              <a:rPr lang="en-US" sz="1500" kern="100" dirty="0">
                <a:effectLst/>
                <a:ea typeface="Aptos" panose="020B0004020202020204" pitchFamily="34" charset="0"/>
                <a:cs typeface="Times New Roman" panose="02020603050405020304" pitchFamily="18" charset="0"/>
              </a:rPr>
              <a:t>del</a:t>
            </a:r>
            <a:r>
              <a:rPr lang="en-US" sz="1500" kern="100" dirty="0">
                <a:effectLst/>
                <a:ea typeface="Aptos" panose="020B0004020202020204" pitchFamily="34" charset="0"/>
                <a:cs typeface="Cambria Math" panose="02040503050406030204" pitchFamily="18" charset="0"/>
              </a:rPr>
              <a:t>‐</a:t>
            </a:r>
            <a:r>
              <a:rPr lang="en-US" sz="1500" kern="100" dirty="0">
                <a:effectLst/>
                <a:ea typeface="Aptos" panose="020B0004020202020204" pitchFamily="34" charset="0"/>
                <a:cs typeface="Times New Roman" panose="02020603050405020304" pitchFamily="18" charset="0"/>
              </a:rPr>
              <a:t>Aguila, R. (2024). The development of an interdisciplinary theoretical framework for Forest School in the United Kingdom.</a:t>
            </a:r>
            <a:r>
              <a:rPr lang="en-US" sz="1500" kern="100" dirty="0">
                <a:effectLst/>
                <a:ea typeface="Aptos" panose="020B0004020202020204" pitchFamily="34" charset="0"/>
                <a:cs typeface="Aptos" panose="020B0004020202020204" pitchFamily="34" charset="0"/>
              </a:rPr>
              <a:t> </a:t>
            </a:r>
            <a:r>
              <a:rPr lang="en-US" sz="1500" i="1" kern="100" dirty="0">
                <a:effectLst/>
                <a:ea typeface="Aptos" panose="020B0004020202020204" pitchFamily="34" charset="0"/>
                <a:cs typeface="Times New Roman" panose="02020603050405020304" pitchFamily="18" charset="0"/>
              </a:rPr>
              <a:t>British Educational Research Journal</a:t>
            </a:r>
            <a:r>
              <a:rPr lang="en-US" sz="1500" kern="100" dirty="0">
                <a:effectLst/>
                <a:ea typeface="Aptos" panose="020B0004020202020204" pitchFamily="34" charset="0"/>
                <a:cs typeface="Times New Roman" panose="02020603050405020304" pitchFamily="18" charset="0"/>
              </a:rPr>
              <a:t>, </a:t>
            </a:r>
            <a:r>
              <a:rPr lang="en-US" sz="1500" i="1" kern="100" dirty="0">
                <a:effectLst/>
                <a:ea typeface="Aptos" panose="020B0004020202020204" pitchFamily="34" charset="0"/>
                <a:cs typeface="Times New Roman" panose="02020603050405020304" pitchFamily="18" charset="0"/>
              </a:rPr>
              <a:t>50</a:t>
            </a:r>
            <a:r>
              <a:rPr lang="en-US" sz="1500" kern="100" dirty="0">
                <a:effectLst/>
                <a:ea typeface="Aptos" panose="020B0004020202020204" pitchFamily="34" charset="0"/>
                <a:cs typeface="Times New Roman" panose="02020603050405020304" pitchFamily="18" charset="0"/>
              </a:rPr>
              <a:t>(2), 905-922. </a:t>
            </a:r>
            <a:r>
              <a:rPr lang="en-US" sz="1500" u="sng" kern="100" dirty="0">
                <a:solidFill>
                  <a:srgbClr val="467886"/>
                </a:solidFill>
                <a:effectLst/>
                <a:ea typeface="Aptos" panose="020B0004020202020204" pitchFamily="34" charset="0"/>
                <a:cs typeface="Times New Roman" panose="02020603050405020304" pitchFamily="18" charset="0"/>
                <a:hlinkClick r:id="rId6"/>
              </a:rPr>
              <a:t>https://doi.org/10.1002/berj.3953</a:t>
            </a:r>
            <a:r>
              <a:rPr lang="en-GB" sz="1500" kern="100" dirty="0">
                <a:effectLst/>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585661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C2EBB-D1FD-CB43-098A-05BD4E93E467}"/>
              </a:ext>
            </a:extLst>
          </p:cNvPr>
          <p:cNvSpPr>
            <a:spLocks noGrp="1"/>
          </p:cNvSpPr>
          <p:nvPr>
            <p:ph type="title"/>
          </p:nvPr>
        </p:nvSpPr>
        <p:spPr/>
        <p:txBody>
          <a:bodyPr/>
          <a:lstStyle/>
          <a:p>
            <a:r>
              <a:rPr lang="en-GB" dirty="0"/>
              <a:t>References: (Page 2)</a:t>
            </a:r>
          </a:p>
        </p:txBody>
      </p:sp>
      <p:sp>
        <p:nvSpPr>
          <p:cNvPr id="3" name="Content Placeholder 2">
            <a:extLst>
              <a:ext uri="{FF2B5EF4-FFF2-40B4-BE49-F238E27FC236}">
                <a16:creationId xmlns:a16="http://schemas.microsoft.com/office/drawing/2014/main" id="{882EC699-BE1A-E9E2-3CFB-8AB7D9FCBDB7}"/>
              </a:ext>
            </a:extLst>
          </p:cNvPr>
          <p:cNvSpPr>
            <a:spLocks noGrp="1"/>
          </p:cNvSpPr>
          <p:nvPr>
            <p:ph idx="1"/>
          </p:nvPr>
        </p:nvSpPr>
        <p:spPr>
          <a:xfrm>
            <a:off x="640080" y="2123768"/>
            <a:ext cx="10890928" cy="4075864"/>
          </a:xfrm>
        </p:spPr>
        <p:txBody>
          <a:bodyPr>
            <a:normAutofit fontScale="55000" lnSpcReduction="20000"/>
          </a:bodyPr>
          <a:lstStyle/>
          <a:p>
            <a:pPr marL="0" lvl="0" indent="-457200">
              <a:lnSpc>
                <a:spcPct val="107000"/>
              </a:lnSpc>
              <a:spcAft>
                <a:spcPts val="800"/>
              </a:spcAft>
              <a:buNone/>
              <a:tabLst>
                <a:tab pos="457200" algn="l"/>
              </a:tabLst>
            </a:pPr>
            <a:r>
              <a:rPr lang="en-US" sz="2500" kern="100" dirty="0" err="1">
                <a:effectLst/>
                <a:ea typeface="Aptos" panose="020B0004020202020204" pitchFamily="34" charset="0"/>
                <a:cs typeface="Times New Roman" panose="02020603050405020304" pitchFamily="18" charset="0"/>
              </a:rPr>
              <a:t>Korotana</a:t>
            </a:r>
            <a:r>
              <a:rPr lang="en-US" sz="2500" kern="100" dirty="0">
                <a:effectLst/>
                <a:ea typeface="Aptos" panose="020B0004020202020204" pitchFamily="34" charset="0"/>
                <a:cs typeface="Times New Roman" panose="02020603050405020304" pitchFamily="18" charset="0"/>
              </a:rPr>
              <a:t>, L. M., Dobson, K. S., Pusch, D., &amp; Josephson, T. (2016). A review of primary care interventions to improve health outcomes in adult survivors of adverse childhood experiences. </a:t>
            </a:r>
            <a:r>
              <a:rPr lang="en-US" sz="2500" i="1" kern="100" dirty="0">
                <a:effectLst/>
                <a:ea typeface="Aptos" panose="020B0004020202020204" pitchFamily="34" charset="0"/>
                <a:cs typeface="Times New Roman" panose="02020603050405020304" pitchFamily="18" charset="0"/>
              </a:rPr>
              <a:t>Clinical psychology review</a:t>
            </a:r>
            <a:r>
              <a:rPr lang="en-US" sz="2500" kern="100" dirty="0">
                <a:effectLst/>
                <a:ea typeface="Aptos" panose="020B0004020202020204" pitchFamily="34" charset="0"/>
                <a:cs typeface="Times New Roman" panose="02020603050405020304" pitchFamily="18" charset="0"/>
              </a:rPr>
              <a:t>, </a:t>
            </a:r>
            <a:r>
              <a:rPr lang="en-US" sz="2500" i="1" kern="100" dirty="0">
                <a:effectLst/>
                <a:ea typeface="Aptos" panose="020B0004020202020204" pitchFamily="34" charset="0"/>
                <a:cs typeface="Times New Roman" panose="02020603050405020304" pitchFamily="18" charset="0"/>
              </a:rPr>
              <a:t>46</a:t>
            </a:r>
            <a:r>
              <a:rPr lang="en-US" sz="2500" kern="100" dirty="0">
                <a:effectLst/>
                <a:ea typeface="Aptos" panose="020B0004020202020204" pitchFamily="34" charset="0"/>
                <a:cs typeface="Times New Roman" panose="02020603050405020304" pitchFamily="18" charset="0"/>
              </a:rPr>
              <a:t>, 59-90. </a:t>
            </a:r>
            <a:r>
              <a:rPr lang="en-US" sz="2500" u="sng" kern="100" dirty="0">
                <a:solidFill>
                  <a:srgbClr val="467886"/>
                </a:solidFill>
                <a:effectLst/>
                <a:ea typeface="Aptos" panose="020B0004020202020204" pitchFamily="34" charset="0"/>
                <a:cs typeface="Times New Roman" panose="02020603050405020304" pitchFamily="18" charset="0"/>
                <a:hlinkClick r:id="rId2"/>
              </a:rPr>
              <a:t>https://doi.org/10.1016/j.cpr.2016.04.007</a:t>
            </a:r>
            <a:r>
              <a:rPr lang="en-GB" sz="2500" kern="100" dirty="0">
                <a:effectLst/>
                <a:ea typeface="Aptos" panose="020B0004020202020204" pitchFamily="34" charset="0"/>
                <a:cs typeface="Times New Roman" panose="02020603050405020304" pitchFamily="18" charset="0"/>
              </a:rPr>
              <a:t> </a:t>
            </a:r>
          </a:p>
          <a:p>
            <a:pPr marL="0" lvl="0" indent="-457200">
              <a:lnSpc>
                <a:spcPct val="107000"/>
              </a:lnSpc>
              <a:spcAft>
                <a:spcPts val="800"/>
              </a:spcAft>
              <a:buNone/>
              <a:tabLst>
                <a:tab pos="457200" algn="l"/>
              </a:tabLst>
            </a:pPr>
            <a:r>
              <a:rPr lang="en-US" sz="2500" kern="100" dirty="0">
                <a:effectLst/>
                <a:ea typeface="Aptos" panose="020B0004020202020204" pitchFamily="34" charset="0"/>
                <a:cs typeface="Times New Roman" panose="02020603050405020304" pitchFamily="18" charset="0"/>
              </a:rPr>
              <a:t>Maynard, T. (2007). Forest Schools in Great Britain: An Initial Exploration. </a:t>
            </a:r>
            <a:r>
              <a:rPr lang="en-US" sz="2500" i="1" kern="100" dirty="0">
                <a:effectLst/>
                <a:ea typeface="Aptos" panose="020B0004020202020204" pitchFamily="34" charset="0"/>
                <a:cs typeface="Times New Roman" panose="02020603050405020304" pitchFamily="18" charset="0"/>
              </a:rPr>
              <a:t>Contemporary Issues in Early Childhood</a:t>
            </a:r>
            <a:r>
              <a:rPr lang="en-US" sz="2500" kern="100" dirty="0">
                <a:effectLst/>
                <a:ea typeface="Aptos" panose="020B0004020202020204" pitchFamily="34" charset="0"/>
                <a:cs typeface="Times New Roman" panose="02020603050405020304" pitchFamily="18" charset="0"/>
              </a:rPr>
              <a:t>, </a:t>
            </a:r>
            <a:r>
              <a:rPr lang="en-US" sz="2500" i="1" kern="100" dirty="0">
                <a:effectLst/>
                <a:ea typeface="Aptos" panose="020B0004020202020204" pitchFamily="34" charset="0"/>
                <a:cs typeface="Times New Roman" panose="02020603050405020304" pitchFamily="18" charset="0"/>
              </a:rPr>
              <a:t>8</a:t>
            </a:r>
            <a:r>
              <a:rPr lang="en-US" sz="2500" kern="100" dirty="0">
                <a:effectLst/>
                <a:ea typeface="Aptos" panose="020B0004020202020204" pitchFamily="34" charset="0"/>
                <a:cs typeface="Times New Roman" panose="02020603050405020304" pitchFamily="18" charset="0"/>
              </a:rPr>
              <a:t>(4), 320–331. https://doi.org/10.2304/ciec.2007.8.4.320</a:t>
            </a:r>
            <a:endParaRPr lang="en-GB" sz="2500" kern="100" dirty="0">
              <a:effectLst/>
              <a:ea typeface="Aptos" panose="020B0004020202020204" pitchFamily="34" charset="0"/>
              <a:cs typeface="Times New Roman" panose="02020603050405020304" pitchFamily="18" charset="0"/>
            </a:endParaRPr>
          </a:p>
          <a:p>
            <a:pPr marL="0" lvl="0" indent="-457200">
              <a:lnSpc>
                <a:spcPct val="107000"/>
              </a:lnSpc>
              <a:spcAft>
                <a:spcPts val="800"/>
              </a:spcAft>
              <a:buNone/>
              <a:tabLst>
                <a:tab pos="457200" algn="l"/>
              </a:tabLst>
            </a:pPr>
            <a:r>
              <a:rPr lang="en-GB" sz="2500" kern="100" dirty="0">
                <a:effectLst/>
                <a:ea typeface="Aptos" panose="020B0004020202020204" pitchFamily="34" charset="0"/>
                <a:cs typeface="Times New Roman" panose="02020603050405020304" pitchFamily="18" charset="0"/>
              </a:rPr>
              <a:t>Russell, A. E., Heron, J., Gunnell, D., Ford, T., Hemani, G., </a:t>
            </a:r>
            <a:r>
              <a:rPr lang="en-GB" sz="2500" kern="100" dirty="0" err="1">
                <a:effectLst/>
                <a:ea typeface="Aptos" panose="020B0004020202020204" pitchFamily="34" charset="0"/>
                <a:cs typeface="Times New Roman" panose="02020603050405020304" pitchFamily="18" charset="0"/>
              </a:rPr>
              <a:t>Joinson</a:t>
            </a:r>
            <a:r>
              <a:rPr lang="en-GB" sz="2500" kern="100" dirty="0">
                <a:effectLst/>
                <a:ea typeface="Aptos" panose="020B0004020202020204" pitchFamily="34" charset="0"/>
                <a:cs typeface="Times New Roman" panose="02020603050405020304" pitchFamily="18" charset="0"/>
              </a:rPr>
              <a:t>, C., Moran, P., Relton, C., Suderman, M., &amp; Mars, B. (2019). Pathways between early</a:t>
            </a:r>
            <a:r>
              <a:rPr lang="en-GB" sz="2500" kern="100" dirty="0">
                <a:effectLst/>
                <a:ea typeface="Aptos" panose="020B0004020202020204" pitchFamily="34" charset="0"/>
                <a:cs typeface="Cambria Math" panose="02040503050406030204" pitchFamily="18" charset="0"/>
              </a:rPr>
              <a:t>‐</a:t>
            </a:r>
            <a:r>
              <a:rPr lang="en-GB" sz="2500" kern="100" dirty="0">
                <a:effectLst/>
                <a:ea typeface="Aptos" panose="020B0004020202020204" pitchFamily="34" charset="0"/>
                <a:cs typeface="Times New Roman" panose="02020603050405020304" pitchFamily="18" charset="0"/>
              </a:rPr>
              <a:t>life adversity and adolescent self</a:t>
            </a:r>
            <a:r>
              <a:rPr lang="en-GB" sz="2500" kern="100" dirty="0">
                <a:effectLst/>
                <a:ea typeface="Aptos" panose="020B0004020202020204" pitchFamily="34" charset="0"/>
                <a:cs typeface="Cambria Math" panose="02040503050406030204" pitchFamily="18" charset="0"/>
              </a:rPr>
              <a:t>‐</a:t>
            </a:r>
            <a:r>
              <a:rPr lang="en-GB" sz="2500" kern="100" dirty="0">
                <a:effectLst/>
                <a:ea typeface="Aptos" panose="020B0004020202020204" pitchFamily="34" charset="0"/>
                <a:cs typeface="Times New Roman" panose="02020603050405020304" pitchFamily="18" charset="0"/>
              </a:rPr>
              <a:t>harm: the mediating role of inflammation in the Avon Longitudinal Study of Parents and Children. </a:t>
            </a:r>
            <a:r>
              <a:rPr lang="en-GB" sz="2500" i="1" kern="100" dirty="0">
                <a:effectLst/>
                <a:ea typeface="Aptos" panose="020B0004020202020204" pitchFamily="34" charset="0"/>
                <a:cs typeface="Times New Roman" panose="02020603050405020304" pitchFamily="18" charset="0"/>
              </a:rPr>
              <a:t>Journal of Child Psychology and Psychiatry</a:t>
            </a:r>
            <a:r>
              <a:rPr lang="en-GB" sz="2500" kern="100" dirty="0">
                <a:effectLst/>
                <a:ea typeface="Aptos" panose="020B0004020202020204" pitchFamily="34" charset="0"/>
                <a:cs typeface="Times New Roman" panose="02020603050405020304" pitchFamily="18" charset="0"/>
              </a:rPr>
              <a:t>, </a:t>
            </a:r>
            <a:r>
              <a:rPr lang="en-GB" sz="2500" i="1" kern="100" dirty="0">
                <a:effectLst/>
                <a:ea typeface="Aptos" panose="020B0004020202020204" pitchFamily="34" charset="0"/>
                <a:cs typeface="Times New Roman" panose="02020603050405020304" pitchFamily="18" charset="0"/>
              </a:rPr>
              <a:t>60</a:t>
            </a:r>
            <a:r>
              <a:rPr lang="en-GB" sz="2500" kern="100" dirty="0">
                <a:effectLst/>
                <a:ea typeface="Aptos" panose="020B0004020202020204" pitchFamily="34" charset="0"/>
                <a:cs typeface="Times New Roman" panose="02020603050405020304" pitchFamily="18" charset="0"/>
              </a:rPr>
              <a:t>(10), 1094–1103. </a:t>
            </a:r>
            <a:r>
              <a:rPr lang="en-GB" sz="2500" u="sng" kern="100" dirty="0">
                <a:solidFill>
                  <a:srgbClr val="467886"/>
                </a:solidFill>
                <a:effectLst/>
                <a:ea typeface="Aptos" panose="020B0004020202020204" pitchFamily="34" charset="0"/>
                <a:cs typeface="Times New Roman" panose="02020603050405020304" pitchFamily="18" charset="0"/>
                <a:hlinkClick r:id="rId3"/>
              </a:rPr>
              <a:t>https://doi.org/10.1111/jcpp.13100</a:t>
            </a:r>
            <a:r>
              <a:rPr lang="en-GB" sz="2500" kern="100" dirty="0">
                <a:effectLst/>
                <a:ea typeface="Aptos" panose="020B0004020202020204" pitchFamily="34" charset="0"/>
                <a:cs typeface="Times New Roman" panose="02020603050405020304" pitchFamily="18" charset="0"/>
              </a:rPr>
              <a:t> </a:t>
            </a:r>
          </a:p>
          <a:p>
            <a:pPr marL="0" lvl="0" indent="-457200">
              <a:lnSpc>
                <a:spcPct val="107000"/>
              </a:lnSpc>
              <a:spcAft>
                <a:spcPts val="800"/>
              </a:spcAft>
              <a:buNone/>
              <a:tabLst>
                <a:tab pos="457200" algn="l"/>
              </a:tabLst>
            </a:pPr>
            <a:r>
              <a:rPr lang="en-GB" sz="2500" kern="100" dirty="0" err="1">
                <a:effectLst/>
                <a:ea typeface="Aptos" panose="020B0004020202020204" pitchFamily="34" charset="0"/>
                <a:cs typeface="Times New Roman" panose="02020603050405020304" pitchFamily="18" charset="0"/>
              </a:rPr>
              <a:t>Szalas</a:t>
            </a:r>
            <a:r>
              <a:rPr lang="en-GB" sz="2500" kern="100" dirty="0">
                <a:effectLst/>
                <a:ea typeface="Aptos" panose="020B0004020202020204" pitchFamily="34" charset="0"/>
                <a:cs typeface="Times New Roman" panose="02020603050405020304" pitchFamily="18" charset="0"/>
              </a:rPr>
              <a:t>, N., &amp; </a:t>
            </a:r>
            <a:r>
              <a:rPr lang="en-GB" sz="2500" kern="100" dirty="0" err="1">
                <a:effectLst/>
                <a:ea typeface="Aptos" panose="020B0004020202020204" pitchFamily="34" charset="0"/>
                <a:cs typeface="Times New Roman" panose="02020603050405020304" pitchFamily="18" charset="0"/>
              </a:rPr>
              <a:t>Bryńska</a:t>
            </a:r>
            <a:r>
              <a:rPr lang="en-GB" sz="2500" kern="100" dirty="0">
                <a:effectLst/>
                <a:ea typeface="Aptos" panose="020B0004020202020204" pitchFamily="34" charset="0"/>
                <a:cs typeface="Times New Roman" panose="02020603050405020304" pitchFamily="18" charset="0"/>
              </a:rPr>
              <a:t>, A. (2023). Adverse childhood experiences – characteristics and links with mental disorders, suicidal behaviours and self-injury among children and adolescents</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Psychiatria</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i</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Psychologia</a:t>
            </a:r>
            <a:r>
              <a:rPr lang="en-GB" sz="2500" i="1" kern="100" dirty="0">
                <a:effectLst/>
                <a:ea typeface="Aptos" panose="020B0004020202020204" pitchFamily="34" charset="0"/>
                <a:cs typeface="Times New Roman" panose="02020603050405020304" pitchFamily="18" charset="0"/>
              </a:rPr>
              <a:t> </a:t>
            </a:r>
            <a:r>
              <a:rPr lang="en-GB" sz="2500" i="1" kern="100" dirty="0" err="1">
                <a:effectLst/>
                <a:ea typeface="Aptos" panose="020B0004020202020204" pitchFamily="34" charset="0"/>
                <a:cs typeface="Times New Roman" panose="02020603050405020304" pitchFamily="18" charset="0"/>
              </a:rPr>
              <a:t>Kliniczna</a:t>
            </a:r>
            <a:r>
              <a:rPr lang="en-GB" sz="2500" i="1" kern="100" dirty="0">
                <a:effectLst/>
                <a:ea typeface="Aptos" panose="020B0004020202020204" pitchFamily="34" charset="0"/>
                <a:cs typeface="Times New Roman" panose="02020603050405020304" pitchFamily="18" charset="0"/>
              </a:rPr>
              <a:t>, 23</a:t>
            </a:r>
            <a:r>
              <a:rPr lang="en-GB" sz="2500" kern="100" dirty="0">
                <a:effectLst/>
                <a:ea typeface="Aptos" panose="020B0004020202020204" pitchFamily="34" charset="0"/>
                <a:cs typeface="Times New Roman" panose="02020603050405020304" pitchFamily="18" charset="0"/>
              </a:rPr>
              <a:t>(1), 52–61. </a:t>
            </a:r>
            <a:r>
              <a:rPr lang="en-GB" sz="2500" u="sng" kern="100" dirty="0">
                <a:solidFill>
                  <a:srgbClr val="467886"/>
                </a:solidFill>
                <a:effectLst/>
                <a:ea typeface="Aptos" panose="020B0004020202020204" pitchFamily="34" charset="0"/>
                <a:cs typeface="Times New Roman" panose="02020603050405020304" pitchFamily="18" charset="0"/>
                <a:hlinkClick r:id="rId4"/>
              </a:rPr>
              <a:t>https://doi.org/10.15557/PiPK.2023.0007</a:t>
            </a:r>
            <a:r>
              <a:rPr lang="en-GB" sz="2500" kern="100" dirty="0">
                <a:effectLst/>
                <a:ea typeface="Aptos" panose="020B0004020202020204" pitchFamily="34" charset="0"/>
                <a:cs typeface="Times New Roman" panose="02020603050405020304" pitchFamily="18" charset="0"/>
              </a:rPr>
              <a:t>  </a:t>
            </a:r>
          </a:p>
          <a:p>
            <a:pPr marL="0" lvl="0" indent="-457200">
              <a:lnSpc>
                <a:spcPct val="107000"/>
              </a:lnSpc>
              <a:spcAft>
                <a:spcPts val="800"/>
              </a:spcAft>
              <a:buNone/>
              <a:tabLst>
                <a:tab pos="457200" algn="l"/>
              </a:tabLst>
            </a:pPr>
            <a:r>
              <a:rPr lang="en-US" sz="2500" dirty="0" err="1">
                <a:effectLst/>
                <a:ea typeface="Aptos" panose="020B0004020202020204" pitchFamily="34" charset="0"/>
                <a:cs typeface="Times New Roman" panose="02020603050405020304" pitchFamily="18" charset="0"/>
              </a:rPr>
              <a:t>Touloumakos</a:t>
            </a:r>
            <a:r>
              <a:rPr lang="en-US" sz="2500" dirty="0">
                <a:effectLst/>
                <a:ea typeface="Aptos" panose="020B0004020202020204" pitchFamily="34" charset="0"/>
                <a:cs typeface="Times New Roman" panose="02020603050405020304" pitchFamily="18" charset="0"/>
              </a:rPr>
              <a:t>, A. K., &amp; Barrable, A. (2020). Adverse childhood experiences: the protective and therapeutic potential of nature. </a:t>
            </a:r>
            <a:r>
              <a:rPr lang="en-US" sz="2500" i="1" dirty="0">
                <a:effectLst/>
                <a:ea typeface="Aptos" panose="020B0004020202020204" pitchFamily="34" charset="0"/>
                <a:cs typeface="Times New Roman" panose="02020603050405020304" pitchFamily="18" charset="0"/>
              </a:rPr>
              <a:t>Frontiers in psychology</a:t>
            </a:r>
            <a:r>
              <a:rPr lang="en-US" sz="2500" dirty="0">
                <a:effectLst/>
                <a:ea typeface="Aptos" panose="020B0004020202020204" pitchFamily="34" charset="0"/>
                <a:cs typeface="Times New Roman" panose="02020603050405020304" pitchFamily="18" charset="0"/>
              </a:rPr>
              <a:t>, </a:t>
            </a:r>
            <a:r>
              <a:rPr lang="en-US" sz="2500" i="1" dirty="0">
                <a:effectLst/>
                <a:ea typeface="Aptos" panose="020B0004020202020204" pitchFamily="34" charset="0"/>
                <a:cs typeface="Times New Roman" panose="02020603050405020304" pitchFamily="18" charset="0"/>
              </a:rPr>
              <a:t>11</a:t>
            </a:r>
            <a:r>
              <a:rPr lang="en-US" sz="2500" dirty="0">
                <a:effectLst/>
                <a:ea typeface="Aptos" panose="020B0004020202020204" pitchFamily="34" charset="0"/>
                <a:cs typeface="Times New Roman" panose="02020603050405020304" pitchFamily="18" charset="0"/>
              </a:rPr>
              <a:t>, 597935. </a:t>
            </a:r>
            <a:r>
              <a:rPr lang="en-GB" sz="2500" u="sng" dirty="0">
                <a:solidFill>
                  <a:srgbClr val="467886"/>
                </a:solidFill>
                <a:effectLst/>
                <a:ea typeface="Aptos" panose="020B0004020202020204" pitchFamily="34" charset="0"/>
                <a:cs typeface="Times New Roman" panose="02020603050405020304" pitchFamily="18" charset="0"/>
                <a:hlinkClick r:id="rId5"/>
              </a:rPr>
              <a:t>https://doi.org/10.3389/fpsyg.2020.597935</a:t>
            </a:r>
            <a:endParaRPr lang="en-GB" sz="2500" u="sng" dirty="0">
              <a:solidFill>
                <a:srgbClr val="467886"/>
              </a:solidFill>
              <a:effectLst/>
              <a:ea typeface="Aptos" panose="020B0004020202020204" pitchFamily="34" charset="0"/>
              <a:cs typeface="Times New Roman" panose="02020603050405020304" pitchFamily="18" charset="0"/>
            </a:endParaRPr>
          </a:p>
          <a:p>
            <a:pPr marL="0" lvl="0" indent="-457200">
              <a:lnSpc>
                <a:spcPct val="107000"/>
              </a:lnSpc>
              <a:spcAft>
                <a:spcPts val="800"/>
              </a:spcAft>
              <a:buNone/>
              <a:tabLst>
                <a:tab pos="457200" algn="l"/>
              </a:tabLst>
            </a:pPr>
            <a:r>
              <a:rPr lang="en-US" sz="2500" kern="100" dirty="0">
                <a:effectLst/>
                <a:ea typeface="Aptos" panose="020B0004020202020204" pitchFamily="34" charset="0"/>
                <a:cs typeface="Times New Roman" panose="02020603050405020304" pitchFamily="18" charset="0"/>
              </a:rPr>
              <a:t>Welsh Government. (2021, March 17). </a:t>
            </a:r>
            <a:r>
              <a:rPr lang="en-US" sz="2500" i="1" kern="100" dirty="0">
                <a:effectLst/>
                <a:ea typeface="Aptos" panose="020B0004020202020204" pitchFamily="34" charset="0"/>
                <a:cs typeface="Times New Roman" panose="02020603050405020304" pitchFamily="18" charset="0"/>
              </a:rPr>
              <a:t>Review of adverse childhood experiences (ACE) policy report</a:t>
            </a:r>
            <a:r>
              <a:rPr lang="en-US" sz="2500" kern="100" dirty="0">
                <a:effectLst/>
                <a:ea typeface="Aptos" panose="020B0004020202020204" pitchFamily="34" charset="0"/>
                <a:cs typeface="Times New Roman" panose="02020603050405020304" pitchFamily="18" charset="0"/>
              </a:rPr>
              <a:t>. Welsh Government. https://www.gov.wales/review-adverse-childhood-experiences-ace-policy-report-html </a:t>
            </a:r>
            <a:endParaRPr lang="en-GB" sz="25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9546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47CC2-45D8-4BCC-ACC0-0FB778951985}"/>
              </a:ext>
            </a:extLst>
          </p:cNvPr>
          <p:cNvSpPr>
            <a:spLocks noGrp="1"/>
          </p:cNvSpPr>
          <p:nvPr>
            <p:ph type="title"/>
          </p:nvPr>
        </p:nvSpPr>
        <p:spPr/>
        <p:txBody>
          <a:bodyPr>
            <a:normAutofit/>
          </a:bodyPr>
          <a:lstStyle/>
          <a:p>
            <a:r>
              <a:rPr lang="en-GB" sz="1400" dirty="0"/>
              <a:t>No AI has been used </a:t>
            </a:r>
          </a:p>
        </p:txBody>
      </p:sp>
    </p:spTree>
    <p:extLst>
      <p:ext uri="{BB962C8B-B14F-4D97-AF65-F5344CB8AC3E}">
        <p14:creationId xmlns:p14="http://schemas.microsoft.com/office/powerpoint/2010/main" val="3419774337"/>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19226</TotalTime>
  <Words>1342</Words>
  <Application>Microsoft Office PowerPoint</Application>
  <PresentationFormat>Widescreen</PresentationFormat>
  <Paragraphs>53</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Grandview Display</vt:lpstr>
      <vt:lpstr>DashVTI</vt:lpstr>
      <vt:lpstr>Forest school and adverse childhood experiences: A critical evaluation of their impact and effectiveness.</vt:lpstr>
      <vt:lpstr>Introduction</vt:lpstr>
      <vt:lpstr>Forest schools:</vt:lpstr>
      <vt:lpstr>Theories that helped develop forest schools</vt:lpstr>
      <vt:lpstr>ACES:</vt:lpstr>
      <vt:lpstr>How can Forest schools support children with ACE’s?:</vt:lpstr>
      <vt:lpstr>Critique:</vt:lpstr>
      <vt:lpstr>Conclusion:</vt:lpstr>
      <vt:lpstr>References: (Page 1)</vt:lpstr>
      <vt:lpstr>References: (Page 2)</vt:lpstr>
      <vt:lpstr>No AI has been used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Marisa Pinto</dc:creator>
  <cp:lastModifiedBy>Marisa Pinto</cp:lastModifiedBy>
  <cp:revision>1</cp:revision>
  <dcterms:created xsi:type="dcterms:W3CDTF">2025-04-22T14:26:46Z</dcterms:created>
  <dcterms:modified xsi:type="dcterms:W3CDTF">2025-05-05T23:01:31Z</dcterms:modified>
</cp:coreProperties>
</file>