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handoutMasterIdLst>
    <p:handoutMasterId r:id="rId18"/>
  </p:handoutMasterIdLst>
  <p:sldIdLst>
    <p:sldId id="256" r:id="rId2"/>
    <p:sldId id="267" r:id="rId3"/>
    <p:sldId id="257" r:id="rId4"/>
    <p:sldId id="258" r:id="rId5"/>
    <p:sldId id="259" r:id="rId6"/>
    <p:sldId id="268" r:id="rId7"/>
    <p:sldId id="26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70" r:id="rId16"/>
  </p:sldIdLst>
  <p:sldSz cx="9144000" cy="6858000" type="screen4x3"/>
  <p:notesSz cx="6761163" cy="994251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1"/>
            <a:ext cx="2929365" cy="496888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30223" y="1"/>
            <a:ext cx="2929365" cy="496888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r">
              <a:defRPr sz="1200"/>
            </a:lvl1pPr>
          </a:lstStyle>
          <a:p>
            <a:fld id="{348B6917-9C5E-4D3A-B1C4-46D32C6D5379}" type="datetimeFigureOut">
              <a:rPr lang="en-GB" smtClean="0"/>
              <a:pPr/>
              <a:t>17/10/2016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44038"/>
            <a:ext cx="2929365" cy="496887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30223" y="9444038"/>
            <a:ext cx="2929365" cy="496887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r">
              <a:defRPr sz="1200"/>
            </a:lvl1pPr>
          </a:lstStyle>
          <a:p>
            <a:fld id="{9D1B7F0F-866B-416A-B270-AE600C34B01F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636436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29762" y="0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/>
          <a:lstStyle>
            <a:lvl1pPr algn="r">
              <a:defRPr sz="1200"/>
            </a:lvl1pPr>
          </a:lstStyle>
          <a:p>
            <a:fld id="{50258455-FF5C-462A-9CCD-7E54A5F682A6}" type="datetimeFigureOut">
              <a:rPr lang="en-GB" smtClean="0"/>
              <a:pPr/>
              <a:t>17/10/2016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5350" y="746125"/>
            <a:ext cx="4972050" cy="37290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257" tIns="45629" rIns="91257" bIns="4562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6117" y="4722695"/>
            <a:ext cx="5408930" cy="4474131"/>
          </a:xfrm>
          <a:prstGeom prst="rect">
            <a:avLst/>
          </a:prstGeom>
        </p:spPr>
        <p:txBody>
          <a:bodyPr vert="horz" lIns="91257" tIns="45629" rIns="91257" bIns="45629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443662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29762" y="9443662"/>
            <a:ext cx="2929837" cy="497126"/>
          </a:xfrm>
          <a:prstGeom prst="rect">
            <a:avLst/>
          </a:prstGeom>
        </p:spPr>
        <p:txBody>
          <a:bodyPr vert="horz" lIns="91257" tIns="45629" rIns="91257" bIns="45629" rtlCol="0" anchor="b"/>
          <a:lstStyle>
            <a:lvl1pPr algn="r">
              <a:defRPr sz="1200"/>
            </a:lvl1pPr>
          </a:lstStyle>
          <a:p>
            <a:fld id="{181FA2A1-174D-4925-847C-8B50C186797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73264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E7E1CE1-8B7B-4BE2-A83A-33F011FE08DF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FD88FF0-77D2-4019-A9D3-F1A442DD9127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9ADABE-EA22-4E79-80B0-A22D199D26A6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2B9414-2AFA-4113-B53C-B2D2E3312E38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890631-AD8C-407C-99D8-145C3F09EF09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C41444-CAFB-444A-9452-6CE1751D9D4F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F583C9-C8F3-44A5-96FE-B293B6D2DAB1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AC0CA-02DE-4670-9A60-291EB77CC1D2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0B9842-DAA3-447C-9F09-AE63DFA165ED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2161D6-263D-4AFD-B226-DC4D35EB2EA4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ADED53-EB74-456E-8DF5-2672D2526D1E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40737-AA31-4087-9183-3CEDFA26DBB2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DCC155-6C84-4AF5-932D-B2771A81F4C1}" type="datetime1">
              <a:rPr lang="en-GB" smtClean="0"/>
              <a:pPr/>
              <a:t>17/10/2016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1BF797-B1C5-45E8-9FA3-E7CAFB02E1B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Business Level Strategy – </a:t>
            </a:r>
            <a:br>
              <a:rPr lang="en-GB" sz="4000" dirty="0" smtClean="0">
                <a:latin typeface="Comic Sans MS" pitchFamily="66" charset="0"/>
              </a:rPr>
            </a:br>
            <a:r>
              <a:rPr lang="en-GB" sz="4000" dirty="0" smtClean="0">
                <a:latin typeface="Comic Sans MS" pitchFamily="66" charset="0"/>
              </a:rPr>
              <a:t>The Strategy Clock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 smtClean="0">
                <a:solidFill>
                  <a:schemeClr val="tx1"/>
                </a:solidFill>
                <a:latin typeface="Comic Sans MS" pitchFamily="66" charset="0"/>
              </a:rPr>
              <a:t>Glenn </a:t>
            </a:r>
            <a:r>
              <a:rPr lang="en-GB" dirty="0" err="1" smtClean="0">
                <a:solidFill>
                  <a:schemeClr val="tx1"/>
                </a:solidFill>
                <a:latin typeface="Comic Sans MS" pitchFamily="66" charset="0"/>
              </a:rPr>
              <a:t>Behenna</a:t>
            </a:r>
            <a:endParaRPr lang="en-GB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The Strategy Clock</a:t>
            </a:r>
            <a:endParaRPr lang="en-GB" sz="4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2800" dirty="0" smtClean="0">
                <a:latin typeface="Comic Sans MS" pitchFamily="66" charset="0"/>
              </a:rPr>
              <a:t>These strategies are based on the principle that competitive advantage is achieved by providing customers with what they want or need.</a:t>
            </a:r>
          </a:p>
          <a:p>
            <a:r>
              <a:rPr lang="en-GB" sz="2800" dirty="0" smtClean="0">
                <a:latin typeface="Comic Sans MS" pitchFamily="66" charset="0"/>
              </a:rPr>
              <a:t>In a competitive situation, customers make choices on the basis of their perception of value for money, the combination of price and perceived product/service benefits.</a:t>
            </a:r>
          </a:p>
          <a:p>
            <a:r>
              <a:rPr lang="en-GB" sz="2800" dirty="0" smtClean="0">
                <a:latin typeface="Comic Sans MS" pitchFamily="66" charset="0"/>
              </a:rPr>
              <a:t>The ‘strategy clock’ represents different positions in a market, where customers have different requirements in terms of value for money.</a:t>
            </a:r>
          </a:p>
          <a:p>
            <a:r>
              <a:rPr lang="en-GB" sz="2800" dirty="0" smtClean="0">
                <a:latin typeface="Comic Sans MS" pitchFamily="66" charset="0"/>
              </a:rPr>
              <a:t>It helps managers understand the changing requirements of their markets and the choices they can make about positioning and competitive advantage. (Johnson </a:t>
            </a:r>
            <a:r>
              <a:rPr lang="en-GB" sz="2800" i="1" dirty="0" smtClean="0">
                <a:latin typeface="Comic Sans MS" pitchFamily="66" charset="0"/>
              </a:rPr>
              <a:t>et al </a:t>
            </a:r>
            <a:r>
              <a:rPr lang="en-GB" sz="2800" dirty="0" smtClean="0">
                <a:latin typeface="Comic Sans MS" pitchFamily="66" charset="0"/>
              </a:rPr>
              <a:t>2011).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The Strategy Clock - Competitive </a:t>
            </a:r>
            <a:r>
              <a:rPr lang="en-GB" sz="4000" dirty="0">
                <a:latin typeface="Comic Sans MS" pitchFamily="66" charset="0"/>
              </a:rPr>
              <a:t>S</a:t>
            </a:r>
            <a:r>
              <a:rPr lang="en-GB" sz="4000" dirty="0" smtClean="0">
                <a:latin typeface="Comic Sans MS" pitchFamily="66" charset="0"/>
              </a:rPr>
              <a:t>trategy </a:t>
            </a:r>
            <a:r>
              <a:rPr lang="en-GB" sz="4000" dirty="0">
                <a:latin typeface="Comic Sans MS" pitchFamily="66" charset="0"/>
              </a:rPr>
              <a:t>O</a:t>
            </a:r>
            <a:r>
              <a:rPr lang="en-GB" sz="4000" dirty="0" smtClean="0">
                <a:latin typeface="Comic Sans MS" pitchFamily="66" charset="0"/>
              </a:rPr>
              <a:t>ptions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3</a:t>
            </a:fld>
            <a:endParaRPr lang="en-GB"/>
          </a:p>
        </p:txBody>
      </p:sp>
      <p:pic>
        <p:nvPicPr>
          <p:cNvPr id="8" name="Picture 4" descr="G:\Powerpoint\Pe_Uk\PE133-Johnson\Final files\Gif\ch06\C06NE002A.gi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09600" y="1643051"/>
            <a:ext cx="7924800" cy="4429155"/>
          </a:xfrm>
          <a:prstGeom prst="rect">
            <a:avLst/>
          </a:prstGeom>
          <a:noFill/>
        </p:spPr>
      </p:pic>
      <p:sp>
        <p:nvSpPr>
          <p:cNvPr id="9" name="Rectangle 8"/>
          <p:cNvSpPr/>
          <p:nvPr/>
        </p:nvSpPr>
        <p:spPr>
          <a:xfrm>
            <a:off x="571472" y="6143645"/>
            <a:ext cx="8072494" cy="5847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600" dirty="0" smtClean="0">
                <a:latin typeface="Comic Sans MS" pitchFamily="66" charset="0"/>
              </a:rPr>
              <a:t>The strategy clock is adapted from the work of Cliff Bowman (see D. Faulkner and C. Bowman, </a:t>
            </a:r>
            <a:r>
              <a:rPr lang="en-GB" sz="1600" i="1" dirty="0" smtClean="0">
                <a:latin typeface="Comic Sans MS" pitchFamily="66" charset="0"/>
              </a:rPr>
              <a:t>The Essence of Competitive Strategy</a:t>
            </a:r>
            <a:r>
              <a:rPr lang="en-GB" sz="1600" dirty="0" smtClean="0">
                <a:latin typeface="Comic Sans MS" pitchFamily="66" charset="0"/>
              </a:rPr>
              <a:t>, Prentice Hall, 1995). </a:t>
            </a:r>
            <a:endParaRPr lang="en-GB" sz="1600" dirty="0"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1: No Frills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Low price combined with low perceived product benefits focusing on price-sensitive market segments.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Price-sensitive customers.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High power, low switching costs among buyers.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Opportunity to avoid major competitors.</a:t>
            </a:r>
          </a:p>
          <a:p>
            <a:pPr lvl="1"/>
            <a:r>
              <a:rPr lang="en-US" dirty="0" err="1" smtClean="0">
                <a:latin typeface="Comic Sans MS" pitchFamily="66" charset="0"/>
              </a:rPr>
              <a:t>Lidl</a:t>
            </a:r>
            <a:r>
              <a:rPr lang="en-US" dirty="0" smtClean="0">
                <a:latin typeface="Comic Sans MS" pitchFamily="66" charset="0"/>
              </a:rPr>
              <a:t>, </a:t>
            </a:r>
            <a:r>
              <a:rPr lang="en-US" dirty="0" err="1" smtClean="0">
                <a:latin typeface="Comic Sans MS" pitchFamily="66" charset="0"/>
              </a:rPr>
              <a:t>Aldi</a:t>
            </a:r>
            <a:r>
              <a:rPr lang="en-US" dirty="0" smtClean="0">
                <a:latin typeface="Comic Sans MS" pitchFamily="66" charset="0"/>
              </a:rPr>
              <a:t>. 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2: Low-Price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Lower price than competitors while offering similar product benefits.</a:t>
            </a:r>
          </a:p>
          <a:p>
            <a:r>
              <a:rPr lang="en-US" sz="2800" dirty="0" smtClean="0">
                <a:latin typeface="Comic Sans MS" pitchFamily="66" charset="0"/>
              </a:rPr>
              <a:t>Pitfalls: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Margin reductions.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Inability to reinvest.</a:t>
            </a:r>
          </a:p>
          <a:p>
            <a:pPr lvl="1"/>
            <a:r>
              <a:rPr lang="en-US" dirty="0" err="1" smtClean="0">
                <a:latin typeface="Comic Sans MS" pitchFamily="66" charset="0"/>
              </a:rPr>
              <a:t>Asda</a:t>
            </a:r>
            <a:r>
              <a:rPr lang="en-US" dirty="0" smtClean="0">
                <a:latin typeface="Comic Sans MS" pitchFamily="66" charset="0"/>
              </a:rPr>
              <a:t>.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Dangers of Low Price Strategies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Competitors might follow suit.</a:t>
            </a:r>
          </a:p>
          <a:p>
            <a:r>
              <a:rPr lang="en-US" sz="2800" dirty="0" smtClean="0">
                <a:latin typeface="Comic Sans MS" pitchFamily="66" charset="0"/>
              </a:rPr>
              <a:t>Customers associate low price with low benefits.</a:t>
            </a:r>
          </a:p>
          <a:p>
            <a:r>
              <a:rPr lang="en-US" sz="2800" dirty="0" smtClean="0">
                <a:latin typeface="Comic Sans MS" pitchFamily="66" charset="0"/>
              </a:rPr>
              <a:t>Cost reductions may result in inability to pursue differentiation strategy.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 smtClean="0">
                <a:latin typeface="Comic Sans MS" pitchFamily="66" charset="0"/>
              </a:rPr>
              <a:t>Ways of Attempting to Sustain Advantage through Low Prices</a:t>
            </a:r>
            <a:endParaRPr lang="en-GB" sz="36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Operate with lower margins.</a:t>
            </a:r>
          </a:p>
          <a:p>
            <a:r>
              <a:rPr lang="en-GB" sz="2800" dirty="0" smtClean="0">
                <a:latin typeface="Comic Sans MS" pitchFamily="66" charset="0"/>
              </a:rPr>
              <a:t>Develop a unique cost structure.</a:t>
            </a:r>
          </a:p>
          <a:p>
            <a:r>
              <a:rPr lang="en-US" sz="2800" dirty="0" smtClean="0">
                <a:latin typeface="Comic Sans MS" pitchFamily="66" charset="0"/>
              </a:rPr>
              <a:t>Create efficiency in </a:t>
            </a:r>
            <a:r>
              <a:rPr lang="en-US" sz="2800" dirty="0" err="1" smtClean="0">
                <a:latin typeface="Comic Sans MS" pitchFamily="66" charset="0"/>
              </a:rPr>
              <a:t>organisational</a:t>
            </a:r>
            <a:r>
              <a:rPr lang="en-US" sz="2800" dirty="0" smtClean="0">
                <a:latin typeface="Comic Sans MS" pitchFamily="66" charset="0"/>
              </a:rPr>
              <a:t> capabilities.</a:t>
            </a:r>
          </a:p>
          <a:p>
            <a:r>
              <a:rPr lang="en-US" sz="2800" dirty="0" smtClean="0">
                <a:latin typeface="Comic Sans MS" pitchFamily="66" charset="0"/>
              </a:rPr>
              <a:t>Focus on market segments with low expectations.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3: Hybrid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Seeks to simultaneously achieve differentiation and low price relative to competitors.</a:t>
            </a:r>
          </a:p>
          <a:p>
            <a:r>
              <a:rPr lang="en-US" sz="2800" dirty="0" smtClean="0">
                <a:latin typeface="Comic Sans MS" pitchFamily="66" charset="0"/>
              </a:rPr>
              <a:t>Advantageous when: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Greater volumes can be achieved.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Cost reductions outside differentiated activities are available.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Tesco.</a:t>
            </a:r>
          </a:p>
          <a:p>
            <a:endParaRPr lang="en-GB" dirty="0"/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2286000" y="1197620"/>
            <a:ext cx="4572000" cy="461665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4: Differentiation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800" dirty="0" smtClean="0">
                <a:latin typeface="Comic Sans MS" pitchFamily="66" charset="0"/>
              </a:rPr>
              <a:t>Seeks to provide products that offer benefits that differ from those offered by competitors.</a:t>
            </a:r>
          </a:p>
          <a:p>
            <a:r>
              <a:rPr lang="en-US" sz="2800" dirty="0" smtClean="0">
                <a:latin typeface="Comic Sans MS" pitchFamily="66" charset="0"/>
              </a:rPr>
              <a:t>Dependent upon: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Identifying and understanding strategic customer needs.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Identifying key competitors’ strategies.</a:t>
            </a:r>
          </a:p>
          <a:p>
            <a:pPr lvl="1"/>
            <a:r>
              <a:rPr lang="en-US" dirty="0" smtClean="0">
                <a:latin typeface="Comic Sans MS" pitchFamily="66" charset="0"/>
              </a:rPr>
              <a:t>Waitrose</a:t>
            </a:r>
          </a:p>
          <a:p>
            <a:pPr>
              <a:buNone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 5: Focused Differentiation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Seeks to provide high perceived product benefits, justifying price premiums. </a:t>
            </a:r>
          </a:p>
          <a:p>
            <a:pPr>
              <a:lnSpc>
                <a:spcPct val="80000"/>
              </a:lnSpc>
            </a:pPr>
            <a:r>
              <a:rPr lang="en-US" sz="2800" dirty="0" smtClean="0">
                <a:latin typeface="Comic Sans MS" pitchFamily="66" charset="0"/>
              </a:rPr>
              <a:t>Key issues: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smtClean="0">
                <a:latin typeface="Comic Sans MS" pitchFamily="66" charset="0"/>
              </a:rPr>
              <a:t>Choice between focus strategy and broad differentiation.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smtClean="0">
                <a:latin typeface="Comic Sans MS" pitchFamily="66" charset="0"/>
              </a:rPr>
              <a:t>Tensions between focus strategy and other strategies.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smtClean="0">
                <a:latin typeface="Comic Sans MS" pitchFamily="66" charset="0"/>
              </a:rPr>
              <a:t>Market changes.</a:t>
            </a:r>
          </a:p>
          <a:p>
            <a:pPr marL="514350" indent="-514350">
              <a:lnSpc>
                <a:spcPct val="80000"/>
              </a:lnSpc>
              <a:buFont typeface="+mj-lt"/>
              <a:buAutoNum type="arabicPeriod"/>
            </a:pPr>
            <a:r>
              <a:rPr lang="en-US" sz="2800" dirty="0" err="1" smtClean="0">
                <a:latin typeface="Comic Sans MS" pitchFamily="66" charset="0"/>
              </a:rPr>
              <a:t>Dleicatessens</a:t>
            </a:r>
            <a:r>
              <a:rPr lang="en-US" sz="2800" dirty="0" smtClean="0">
                <a:latin typeface="Comic Sans MS" pitchFamily="66" charset="0"/>
              </a:rPr>
              <a:t>.</a:t>
            </a:r>
            <a:endParaRPr lang="en-GB" sz="2800" dirty="0">
              <a:latin typeface="Comic Sans MS" pitchFamily="66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smtClean="0">
                <a:latin typeface="Comic Sans MS" pitchFamily="66" charset="0"/>
              </a:rPr>
              <a:t>Routes 6-8: Failure Strategies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80000"/>
              </a:lnSpc>
            </a:pPr>
            <a:r>
              <a:rPr lang="en-US" sz="2800" b="1" dirty="0" smtClean="0">
                <a:latin typeface="Comic Sans MS" pitchFamily="66" charset="0"/>
              </a:rPr>
              <a:t>6</a:t>
            </a:r>
            <a:r>
              <a:rPr lang="en-US" sz="2800" dirty="0" smtClean="0">
                <a:latin typeface="Comic Sans MS" pitchFamily="66" charset="0"/>
              </a:rPr>
              <a:t> – Increase prices without increasing service/product benefits – higher margins if competitors do not follow but risk of losing market share.</a:t>
            </a:r>
          </a:p>
          <a:p>
            <a:pPr>
              <a:lnSpc>
                <a:spcPct val="80000"/>
              </a:lnSpc>
            </a:pPr>
            <a:r>
              <a:rPr lang="en-US" sz="2800" b="1" dirty="0" smtClean="0">
                <a:latin typeface="Comic Sans MS" pitchFamily="66" charset="0"/>
              </a:rPr>
              <a:t>7</a:t>
            </a:r>
            <a:r>
              <a:rPr lang="en-US" sz="2800" dirty="0" smtClean="0">
                <a:latin typeface="Comic Sans MS" pitchFamily="66" charset="0"/>
              </a:rPr>
              <a:t> – Reduction in product/service benefits with increase in relative price – only feasible in a monopoly situation.</a:t>
            </a:r>
          </a:p>
          <a:p>
            <a:pPr>
              <a:lnSpc>
                <a:spcPct val="80000"/>
              </a:lnSpc>
            </a:pPr>
            <a:r>
              <a:rPr lang="en-US" sz="2800" b="1" dirty="0" smtClean="0">
                <a:latin typeface="Comic Sans MS" pitchFamily="66" charset="0"/>
              </a:rPr>
              <a:t>8 </a:t>
            </a:r>
            <a:r>
              <a:rPr lang="en-US" sz="2800" dirty="0" smtClean="0">
                <a:latin typeface="Comic Sans MS" pitchFamily="66" charset="0"/>
              </a:rPr>
              <a:t>– Reduction in benefits whilst maintaining price – loss of market share.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4000" dirty="0" err="1" smtClean="0">
                <a:latin typeface="Comic Sans MS" pitchFamily="66" charset="0"/>
              </a:rPr>
              <a:t>EasyJet’s</a:t>
            </a:r>
            <a:r>
              <a:rPr lang="en-US" sz="4000" dirty="0" smtClean="0">
                <a:latin typeface="Comic Sans MS" pitchFamily="66" charset="0"/>
              </a:rPr>
              <a:t> No Frills Strategy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B224430-EB3A-4D24-A97E-C8C6A0E9D381}" type="slidenum">
              <a:rPr lang="en-GB" smtClean="0"/>
              <a:pPr/>
              <a:t>12</a:t>
            </a:fld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500034" y="1643050"/>
            <a:ext cx="8143932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US" sz="2800" dirty="0" smtClean="0">
                <a:latin typeface="Comic Sans MS" pitchFamily="66" charset="0"/>
              </a:rPr>
              <a:t> What are the bases for </a:t>
            </a:r>
            <a:r>
              <a:rPr lang="en-US" sz="2800" dirty="0" err="1">
                <a:latin typeface="Comic Sans MS" pitchFamily="66" charset="0"/>
              </a:rPr>
              <a:t>E</a:t>
            </a:r>
            <a:r>
              <a:rPr lang="en-US" sz="2800" dirty="0" err="1" smtClean="0">
                <a:latin typeface="Comic Sans MS" pitchFamily="66" charset="0"/>
              </a:rPr>
              <a:t>asyJet’s</a:t>
            </a:r>
            <a:r>
              <a:rPr lang="en-US" sz="2800" dirty="0" smtClean="0">
                <a:latin typeface="Comic Sans MS" pitchFamily="66" charset="0"/>
              </a:rPr>
              <a:t> ‘no frills’ strategy?</a:t>
            </a:r>
          </a:p>
          <a:p>
            <a:endParaRPr lang="en-US" sz="2800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 smtClean="0">
                <a:latin typeface="Comic Sans MS" pitchFamily="66" charset="0"/>
              </a:rPr>
              <a:t> How easy would it be for larger airlines such as BA to imitate the strategy?</a:t>
            </a:r>
          </a:p>
          <a:p>
            <a:endParaRPr lang="en-US" sz="2800" dirty="0" smtClean="0">
              <a:latin typeface="Comic Sans MS" pitchFamily="66" charset="0"/>
            </a:endParaRPr>
          </a:p>
          <a:p>
            <a:pPr>
              <a:buFont typeface="Arial" pitchFamily="34" charset="0"/>
              <a:buChar char="•"/>
            </a:pPr>
            <a:r>
              <a:rPr lang="en-US" sz="2800" dirty="0" smtClean="0">
                <a:latin typeface="Comic Sans MS" pitchFamily="66" charset="0"/>
              </a:rPr>
              <a:t> On what bases could other low-price airlines compete with </a:t>
            </a:r>
            <a:r>
              <a:rPr lang="en-US" sz="2800" dirty="0" err="1" smtClean="0">
                <a:latin typeface="Comic Sans MS" pitchFamily="66" charset="0"/>
              </a:rPr>
              <a:t>EasyJet</a:t>
            </a:r>
            <a:r>
              <a:rPr lang="en-US" sz="2800" dirty="0" smtClean="0">
                <a:latin typeface="Comic Sans MS" pitchFamily="66" charset="0"/>
              </a:rPr>
              <a:t>?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Summary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3100" dirty="0" smtClean="0">
                <a:latin typeface="Comic Sans MS" pitchFamily="66" charset="0"/>
              </a:rPr>
              <a:t>Competitive strategy is concerned with seeking competitive advantage.</a:t>
            </a:r>
          </a:p>
          <a:p>
            <a:r>
              <a:rPr lang="en-US" sz="3100" dirty="0" smtClean="0">
                <a:latin typeface="Comic Sans MS" pitchFamily="66" charset="0"/>
              </a:rPr>
              <a:t>Competitive strategy must be defined in terms of SBUs.</a:t>
            </a:r>
          </a:p>
          <a:p>
            <a:r>
              <a:rPr lang="en-US" sz="3100" dirty="0" smtClean="0">
                <a:latin typeface="Comic Sans MS" pitchFamily="66" charset="0"/>
              </a:rPr>
              <a:t>The bases of competitive strategy include no frills, low-price, differentiation, hybrid, and focused differentiation strategies.</a:t>
            </a:r>
          </a:p>
          <a:p>
            <a:r>
              <a:rPr lang="en-US" sz="3100" dirty="0" smtClean="0">
                <a:latin typeface="Comic Sans MS" pitchFamily="66" charset="0"/>
              </a:rPr>
              <a:t>Managers must consider the bases upon which price-based or differentiation strategies can be sustained on strategic capabilities.</a:t>
            </a:r>
          </a:p>
          <a:p>
            <a:r>
              <a:rPr lang="en-US" sz="3100" dirty="0" smtClean="0">
                <a:latin typeface="Comic Sans MS" pitchFamily="66" charset="0"/>
              </a:rPr>
              <a:t>Sustainable competitive advantage is difficult to achieve in hypercompetitive conditions.</a:t>
            </a:r>
          </a:p>
          <a:p>
            <a:r>
              <a:rPr lang="en-US" sz="3100" dirty="0" smtClean="0">
                <a:latin typeface="Comic Sans MS" pitchFamily="66" charset="0"/>
              </a:rPr>
              <a:t>Strategies of collaboration may offer alternatives to or complement competitive strategies.</a:t>
            </a:r>
          </a:p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000" smtClean="0">
                <a:latin typeface="Comic Sans MS" pitchFamily="66" charset="0"/>
              </a:rPr>
              <a:t>Extended Knowledge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>
                <a:latin typeface="Comic Sans MS" pitchFamily="66" charset="0"/>
              </a:rPr>
              <a:t>For a more detailed discussion on the bases of competitive advantage: the ‘Strategy Clock’ refer to Johnson </a:t>
            </a:r>
            <a:r>
              <a:rPr lang="en-GB" sz="2800" i="1" dirty="0" smtClean="0">
                <a:latin typeface="Comic Sans MS" pitchFamily="66" charset="0"/>
              </a:rPr>
              <a:t>et al</a:t>
            </a:r>
            <a:r>
              <a:rPr lang="en-GB" sz="2800" dirty="0" smtClean="0">
                <a:latin typeface="Comic Sans MS" pitchFamily="66" charset="0"/>
              </a:rPr>
              <a:t> 2008 Chapter 6 pp 224-231.</a:t>
            </a:r>
          </a:p>
          <a:p>
            <a:r>
              <a:rPr lang="en-GB" sz="2800" dirty="0" smtClean="0">
                <a:latin typeface="Comic Sans MS" pitchFamily="66" charset="0"/>
              </a:rPr>
              <a:t>For further information on ‘Future Strategic Choice’ and the ‘Strategy Clock’ refer to Faulkner, D and Bowman, C (1995) The Essence of Competitive Strategy, London: Prentice Hall, Chapter 5.</a:t>
            </a: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7DBD83B5-9C6F-4731-B262-D82B2ACE9FEB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dirty="0" smtClean="0">
                <a:latin typeface="Comic Sans MS" pitchFamily="66" charset="0"/>
              </a:rPr>
              <a:t>References</a:t>
            </a:r>
            <a:endParaRPr lang="en-GB" sz="4000" dirty="0">
              <a:latin typeface="Comic Sans MS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800" dirty="0" smtClean="0">
                <a:latin typeface="Comic Sans MS" pitchFamily="66" charset="0"/>
              </a:rPr>
              <a:t>Faulkner, D and Bowman, C (1995) </a:t>
            </a:r>
            <a:r>
              <a:rPr lang="en-GB" sz="2800" b="1" u="sng" dirty="0" smtClean="0">
                <a:latin typeface="Comic Sans MS" pitchFamily="66" charset="0"/>
              </a:rPr>
              <a:t>The Essence of Competitive Strategy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  <a:endParaRPr lang="en-GB" sz="2800" dirty="0" smtClean="0"/>
          </a:p>
          <a:p>
            <a:r>
              <a:rPr lang="en-GB" sz="2800" dirty="0" smtClean="0">
                <a:latin typeface="Comic Sans MS" pitchFamily="66" charset="0"/>
              </a:rPr>
              <a:t>Johnson, G, </a:t>
            </a:r>
            <a:r>
              <a:rPr lang="en-GB" sz="2800" dirty="0" err="1" smtClean="0">
                <a:latin typeface="Comic Sans MS" pitchFamily="66" charset="0"/>
              </a:rPr>
              <a:t>Scholes</a:t>
            </a:r>
            <a:r>
              <a:rPr lang="en-GB" sz="2800" dirty="0" smtClean="0">
                <a:latin typeface="Comic Sans MS" pitchFamily="66" charset="0"/>
              </a:rPr>
              <a:t>, K and Whittington, R (2011) </a:t>
            </a:r>
            <a:r>
              <a:rPr lang="en-GB" sz="2800" b="1" u="sng" dirty="0" smtClean="0">
                <a:latin typeface="Comic Sans MS" pitchFamily="66" charset="0"/>
              </a:rPr>
              <a:t>Exploring Corporate Strategy: Text and Cases</a:t>
            </a:r>
            <a:r>
              <a:rPr lang="en-GB" sz="2800" dirty="0" smtClean="0">
                <a:latin typeface="Comic Sans MS" pitchFamily="66" charset="0"/>
              </a:rPr>
              <a:t>, London: Prentice Hall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1BF797-B1C5-45E8-9FA3-E7CAFB02E1BC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1130</TotalTime>
  <Words>725</Words>
  <Application>Microsoft Office PowerPoint</Application>
  <PresentationFormat>On-screen Show (4:3)</PresentationFormat>
  <Paragraphs>96</Paragraphs>
  <Slides>15</Slides>
  <Notes>9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Office Theme</vt:lpstr>
      <vt:lpstr>Business Level Strategy –  The Strategy Clock</vt:lpstr>
      <vt:lpstr>The Strategy Clock</vt:lpstr>
      <vt:lpstr>The Strategy Clock - Competitive Strategy Options</vt:lpstr>
      <vt:lpstr>Route 1: No Frills Strategy</vt:lpstr>
      <vt:lpstr>Route 2: Low-Price Strategy</vt:lpstr>
      <vt:lpstr>Dangers of Low Price Strategies</vt:lpstr>
      <vt:lpstr>Ways of Attempting to Sustain Advantage through Low Prices</vt:lpstr>
      <vt:lpstr>Route 3: Hybrid Strategy</vt:lpstr>
      <vt:lpstr>Route 4: Differentiation Strategy</vt:lpstr>
      <vt:lpstr>Route 5: Focused Differentiation</vt:lpstr>
      <vt:lpstr>Routes 6-8: Failure Strategies</vt:lpstr>
      <vt:lpstr>EasyJet’s No Frills Strategy</vt:lpstr>
      <vt:lpstr>Summary</vt:lpstr>
      <vt:lpstr>Extended Knowledge</vt:lpstr>
      <vt:lpstr>References</vt:lpstr>
    </vt:vector>
  </TitlesOfParts>
  <Company>Swansea Metropolitan University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Strategy Clock</dc:title>
  <dc:creator>bus-vs</dc:creator>
  <cp:lastModifiedBy>Glenn Behenna</cp:lastModifiedBy>
  <cp:revision>21</cp:revision>
  <dcterms:created xsi:type="dcterms:W3CDTF">2010-10-06T16:35:04Z</dcterms:created>
  <dcterms:modified xsi:type="dcterms:W3CDTF">2016-10-17T10:41:27Z</dcterms:modified>
</cp:coreProperties>
</file>