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sldIdLst>
    <p:sldId id="28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45"/>
    <p:restoredTop sz="94689"/>
  </p:normalViewPr>
  <p:slideViewPr>
    <p:cSldViewPr snapToGrid="0" showGuides="1">
      <p:cViewPr varScale="1">
        <p:scale>
          <a:sx n="70" d="100"/>
          <a:sy n="70" d="100"/>
        </p:scale>
        <p:origin x="1344" y="4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C83709-E275-4551-B959-E80FCABD2E2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9688BDB-5CB6-4CB2-AD00-69809F379557}">
      <dgm:prSet/>
      <dgm:spPr/>
      <dgm:t>
        <a:bodyPr/>
        <a:lstStyle/>
        <a:p>
          <a:r>
            <a:rPr lang="en-GB"/>
            <a:t>To provide insight into patients’ understanding and management of health conditions</a:t>
          </a:r>
          <a:endParaRPr lang="en-US"/>
        </a:p>
      </dgm:t>
    </dgm:pt>
    <dgm:pt modelId="{CC44E2F3-B1FA-4F63-8D62-1E28695C1223}" type="parTrans" cxnId="{1765D726-1B88-4515-977B-F1BE0D1E1BCB}">
      <dgm:prSet/>
      <dgm:spPr/>
      <dgm:t>
        <a:bodyPr/>
        <a:lstStyle/>
        <a:p>
          <a:endParaRPr lang="en-US"/>
        </a:p>
      </dgm:t>
    </dgm:pt>
    <dgm:pt modelId="{A34FD042-A146-4619-954A-58B8C0588770}" type="sibTrans" cxnId="{1765D726-1B88-4515-977B-F1BE0D1E1BCB}">
      <dgm:prSet/>
      <dgm:spPr/>
      <dgm:t>
        <a:bodyPr/>
        <a:lstStyle/>
        <a:p>
          <a:endParaRPr lang="en-US"/>
        </a:p>
      </dgm:t>
    </dgm:pt>
    <dgm:pt modelId="{A135E5D0-4326-4BF6-80D5-0E96CA7E1D9A}">
      <dgm:prSet/>
      <dgm:spPr/>
      <dgm:t>
        <a:bodyPr/>
        <a:lstStyle/>
        <a:p>
          <a:r>
            <a:rPr lang="en-GB"/>
            <a:t>To understand how practitioners can support patients in developing healthy habits</a:t>
          </a:r>
          <a:endParaRPr lang="en-US"/>
        </a:p>
      </dgm:t>
    </dgm:pt>
    <dgm:pt modelId="{8145C4D0-F926-4E4D-A681-99CB7B5D8557}" type="parTrans" cxnId="{293BEE7D-4D9D-4ED7-9FF1-4E2398A84BC5}">
      <dgm:prSet/>
      <dgm:spPr/>
      <dgm:t>
        <a:bodyPr/>
        <a:lstStyle/>
        <a:p>
          <a:endParaRPr lang="en-US"/>
        </a:p>
      </dgm:t>
    </dgm:pt>
    <dgm:pt modelId="{FED9B318-9D8D-48E8-A0F7-5987F48F48FF}" type="sibTrans" cxnId="{293BEE7D-4D9D-4ED7-9FF1-4E2398A84BC5}">
      <dgm:prSet/>
      <dgm:spPr/>
      <dgm:t>
        <a:bodyPr/>
        <a:lstStyle/>
        <a:p>
          <a:endParaRPr lang="en-US"/>
        </a:p>
      </dgm:t>
    </dgm:pt>
    <dgm:pt modelId="{D78E8875-31D2-6646-8F23-057C800D49AF}" type="pres">
      <dgm:prSet presAssocID="{15C83709-E275-4551-B959-E80FCABD2E22}" presName="hierChild1" presStyleCnt="0">
        <dgm:presLayoutVars>
          <dgm:chPref val="1"/>
          <dgm:dir/>
          <dgm:animOne val="branch"/>
          <dgm:animLvl val="lvl"/>
          <dgm:resizeHandles/>
        </dgm:presLayoutVars>
      </dgm:prSet>
      <dgm:spPr/>
    </dgm:pt>
    <dgm:pt modelId="{649DD7C4-BDFA-564A-9930-67B455FA7422}" type="pres">
      <dgm:prSet presAssocID="{99688BDB-5CB6-4CB2-AD00-69809F379557}" presName="hierRoot1" presStyleCnt="0"/>
      <dgm:spPr/>
    </dgm:pt>
    <dgm:pt modelId="{CE489BF7-CBA4-E043-8E34-4F370F75A757}" type="pres">
      <dgm:prSet presAssocID="{99688BDB-5CB6-4CB2-AD00-69809F379557}" presName="composite" presStyleCnt="0"/>
      <dgm:spPr/>
    </dgm:pt>
    <dgm:pt modelId="{99363060-2D74-BC43-A0E3-EF49305487BB}" type="pres">
      <dgm:prSet presAssocID="{99688BDB-5CB6-4CB2-AD00-69809F379557}" presName="background" presStyleLbl="node0" presStyleIdx="0" presStyleCnt="2"/>
      <dgm:spPr/>
    </dgm:pt>
    <dgm:pt modelId="{1E0D51D1-E473-754B-AC66-42583EAD74C7}" type="pres">
      <dgm:prSet presAssocID="{99688BDB-5CB6-4CB2-AD00-69809F379557}" presName="text" presStyleLbl="fgAcc0" presStyleIdx="0" presStyleCnt="2">
        <dgm:presLayoutVars>
          <dgm:chPref val="3"/>
        </dgm:presLayoutVars>
      </dgm:prSet>
      <dgm:spPr/>
    </dgm:pt>
    <dgm:pt modelId="{F9782A99-0568-E74B-835D-732F846E87D7}" type="pres">
      <dgm:prSet presAssocID="{99688BDB-5CB6-4CB2-AD00-69809F379557}" presName="hierChild2" presStyleCnt="0"/>
      <dgm:spPr/>
    </dgm:pt>
    <dgm:pt modelId="{D63E7252-31E0-5E49-8422-027E6E0AFFCF}" type="pres">
      <dgm:prSet presAssocID="{A135E5D0-4326-4BF6-80D5-0E96CA7E1D9A}" presName="hierRoot1" presStyleCnt="0"/>
      <dgm:spPr/>
    </dgm:pt>
    <dgm:pt modelId="{E1D1ABC3-0CA0-7E40-BC64-060F6F1DB3B5}" type="pres">
      <dgm:prSet presAssocID="{A135E5D0-4326-4BF6-80D5-0E96CA7E1D9A}" presName="composite" presStyleCnt="0"/>
      <dgm:spPr/>
    </dgm:pt>
    <dgm:pt modelId="{00A9BF10-8C9B-7344-A6E5-E8D442405B61}" type="pres">
      <dgm:prSet presAssocID="{A135E5D0-4326-4BF6-80D5-0E96CA7E1D9A}" presName="background" presStyleLbl="node0" presStyleIdx="1" presStyleCnt="2"/>
      <dgm:spPr/>
    </dgm:pt>
    <dgm:pt modelId="{C7746F91-F22B-ED4E-83CB-082110A98B93}" type="pres">
      <dgm:prSet presAssocID="{A135E5D0-4326-4BF6-80D5-0E96CA7E1D9A}" presName="text" presStyleLbl="fgAcc0" presStyleIdx="1" presStyleCnt="2">
        <dgm:presLayoutVars>
          <dgm:chPref val="3"/>
        </dgm:presLayoutVars>
      </dgm:prSet>
      <dgm:spPr/>
    </dgm:pt>
    <dgm:pt modelId="{385311C6-0A5C-1F46-8E71-60C7B762291B}" type="pres">
      <dgm:prSet presAssocID="{A135E5D0-4326-4BF6-80D5-0E96CA7E1D9A}" presName="hierChild2" presStyleCnt="0"/>
      <dgm:spPr/>
    </dgm:pt>
  </dgm:ptLst>
  <dgm:cxnLst>
    <dgm:cxn modelId="{0E9F8517-8209-DC43-A404-59EFDD0BD765}" type="presOf" srcId="{99688BDB-5CB6-4CB2-AD00-69809F379557}" destId="{1E0D51D1-E473-754B-AC66-42583EAD74C7}" srcOrd="0" destOrd="0" presId="urn:microsoft.com/office/officeart/2005/8/layout/hierarchy1"/>
    <dgm:cxn modelId="{1765D726-1B88-4515-977B-F1BE0D1E1BCB}" srcId="{15C83709-E275-4551-B959-E80FCABD2E22}" destId="{99688BDB-5CB6-4CB2-AD00-69809F379557}" srcOrd="0" destOrd="0" parTransId="{CC44E2F3-B1FA-4F63-8D62-1E28695C1223}" sibTransId="{A34FD042-A146-4619-954A-58B8C0588770}"/>
    <dgm:cxn modelId="{293BEE7D-4D9D-4ED7-9FF1-4E2398A84BC5}" srcId="{15C83709-E275-4551-B959-E80FCABD2E22}" destId="{A135E5D0-4326-4BF6-80D5-0E96CA7E1D9A}" srcOrd="1" destOrd="0" parTransId="{8145C4D0-F926-4E4D-A681-99CB7B5D8557}" sibTransId="{FED9B318-9D8D-48E8-A0F7-5987F48F48FF}"/>
    <dgm:cxn modelId="{CFBE1681-EBBA-C24E-8AA7-CFC4BA3F7DF6}" type="presOf" srcId="{A135E5D0-4326-4BF6-80D5-0E96CA7E1D9A}" destId="{C7746F91-F22B-ED4E-83CB-082110A98B93}" srcOrd="0" destOrd="0" presId="urn:microsoft.com/office/officeart/2005/8/layout/hierarchy1"/>
    <dgm:cxn modelId="{D734B6E4-7557-F240-B92F-768330C5F4EC}" type="presOf" srcId="{15C83709-E275-4551-B959-E80FCABD2E22}" destId="{D78E8875-31D2-6646-8F23-057C800D49AF}" srcOrd="0" destOrd="0" presId="urn:microsoft.com/office/officeart/2005/8/layout/hierarchy1"/>
    <dgm:cxn modelId="{7C3EF9A5-B70E-5E43-BA49-11F164179082}" type="presParOf" srcId="{D78E8875-31D2-6646-8F23-057C800D49AF}" destId="{649DD7C4-BDFA-564A-9930-67B455FA7422}" srcOrd="0" destOrd="0" presId="urn:microsoft.com/office/officeart/2005/8/layout/hierarchy1"/>
    <dgm:cxn modelId="{812DEC37-4954-E046-AA77-0D02DE3F4A9F}" type="presParOf" srcId="{649DD7C4-BDFA-564A-9930-67B455FA7422}" destId="{CE489BF7-CBA4-E043-8E34-4F370F75A757}" srcOrd="0" destOrd="0" presId="urn:microsoft.com/office/officeart/2005/8/layout/hierarchy1"/>
    <dgm:cxn modelId="{CE8EE997-FE27-6A47-A04E-CBAC529D5842}" type="presParOf" srcId="{CE489BF7-CBA4-E043-8E34-4F370F75A757}" destId="{99363060-2D74-BC43-A0E3-EF49305487BB}" srcOrd="0" destOrd="0" presId="urn:microsoft.com/office/officeart/2005/8/layout/hierarchy1"/>
    <dgm:cxn modelId="{BC60FC0F-6C42-3347-B71E-64B69170A6D1}" type="presParOf" srcId="{CE489BF7-CBA4-E043-8E34-4F370F75A757}" destId="{1E0D51D1-E473-754B-AC66-42583EAD74C7}" srcOrd="1" destOrd="0" presId="urn:microsoft.com/office/officeart/2005/8/layout/hierarchy1"/>
    <dgm:cxn modelId="{230B854C-21DD-3945-B161-017FC1EAB958}" type="presParOf" srcId="{649DD7C4-BDFA-564A-9930-67B455FA7422}" destId="{F9782A99-0568-E74B-835D-732F846E87D7}" srcOrd="1" destOrd="0" presId="urn:microsoft.com/office/officeart/2005/8/layout/hierarchy1"/>
    <dgm:cxn modelId="{6FA0C520-2CD4-5940-BE1D-DCAF3DE01CA1}" type="presParOf" srcId="{D78E8875-31D2-6646-8F23-057C800D49AF}" destId="{D63E7252-31E0-5E49-8422-027E6E0AFFCF}" srcOrd="1" destOrd="0" presId="urn:microsoft.com/office/officeart/2005/8/layout/hierarchy1"/>
    <dgm:cxn modelId="{F3FC75FF-7701-6049-A0BB-0C0F1D216B7D}" type="presParOf" srcId="{D63E7252-31E0-5E49-8422-027E6E0AFFCF}" destId="{E1D1ABC3-0CA0-7E40-BC64-060F6F1DB3B5}" srcOrd="0" destOrd="0" presId="urn:microsoft.com/office/officeart/2005/8/layout/hierarchy1"/>
    <dgm:cxn modelId="{9485CAA7-1396-C947-A7ED-6A2B4B807C81}" type="presParOf" srcId="{E1D1ABC3-0CA0-7E40-BC64-060F6F1DB3B5}" destId="{00A9BF10-8C9B-7344-A6E5-E8D442405B61}" srcOrd="0" destOrd="0" presId="urn:microsoft.com/office/officeart/2005/8/layout/hierarchy1"/>
    <dgm:cxn modelId="{34AB2C9B-D6F2-174E-9587-999474A073D8}" type="presParOf" srcId="{E1D1ABC3-0CA0-7E40-BC64-060F6F1DB3B5}" destId="{C7746F91-F22B-ED4E-83CB-082110A98B93}" srcOrd="1" destOrd="0" presId="urn:microsoft.com/office/officeart/2005/8/layout/hierarchy1"/>
    <dgm:cxn modelId="{12F0BB33-3552-714A-A324-60849FED907A}" type="presParOf" srcId="{D63E7252-31E0-5E49-8422-027E6E0AFFCF}" destId="{385311C6-0A5C-1F46-8E71-60C7B762291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63060-2D74-BC43-A0E3-EF49305487BB}">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0D51D1-E473-754B-AC66-42583EAD74C7}">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To provide insight into patients’ understanding and management of health conditions</a:t>
          </a:r>
          <a:endParaRPr lang="en-US" sz="3300" kern="1200"/>
        </a:p>
      </dsp:txBody>
      <dsp:txXfrm>
        <a:off x="696297" y="538547"/>
        <a:ext cx="4171627" cy="2590157"/>
      </dsp:txXfrm>
    </dsp:sp>
    <dsp:sp modelId="{00A9BF10-8C9B-7344-A6E5-E8D442405B61}">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46F91-F22B-ED4E-83CB-082110A98B93}">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To understand how practitioners can support patients in developing healthy habits</a:t>
          </a:r>
          <a:endParaRPr lang="en-US" sz="33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5E7E2-98B9-3D81-7F72-9272F0FF4F8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E2F9440-E2EE-8DD7-EB24-1937E0BBCD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D4FAC99-3990-BCB8-1306-F37AE1431087}"/>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5" name="Footer Placeholder 4">
            <a:extLst>
              <a:ext uri="{FF2B5EF4-FFF2-40B4-BE49-F238E27FC236}">
                <a16:creationId xmlns:a16="http://schemas.microsoft.com/office/drawing/2014/main" id="{F3683EDE-2A15-0FAE-BABE-EFBEF9CDC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F76E5-2901-66D7-D060-7485C308918D}"/>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3020444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5D419-80A6-B9D9-5749-CA66BED6796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90D6363-CA31-FB65-0AE3-5071A2D5DC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143451-8C00-493E-FCEA-AB1AC75A6F77}"/>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5" name="Footer Placeholder 4">
            <a:extLst>
              <a:ext uri="{FF2B5EF4-FFF2-40B4-BE49-F238E27FC236}">
                <a16:creationId xmlns:a16="http://schemas.microsoft.com/office/drawing/2014/main" id="{65710005-C7C4-A10C-073B-714634D46D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66F6A1-EB72-2335-0DDC-BE9504661F7A}"/>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2193970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02EE-7E9B-2176-4BF0-C9BA1F69D9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B26AE0A-C304-1439-AAD2-1A189544EBC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B018A10-E094-B2AF-B937-D25293B06F96}"/>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5" name="Footer Placeholder 4">
            <a:extLst>
              <a:ext uri="{FF2B5EF4-FFF2-40B4-BE49-F238E27FC236}">
                <a16:creationId xmlns:a16="http://schemas.microsoft.com/office/drawing/2014/main" id="{57109E77-BC3C-D32D-9916-6F524CACE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6A9AB-576A-EE48-192A-DF0FD98AE9AA}"/>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547151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F7A3B-E3FE-42C5-3289-527B822774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428F7B-051C-19A8-357F-92C6255E465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B67C020-8E93-5CDC-CB6F-526AC2D9223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E786A51-BFBB-58D0-87EB-0914AC02E1C3}"/>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6" name="Footer Placeholder 5">
            <a:extLst>
              <a:ext uri="{FF2B5EF4-FFF2-40B4-BE49-F238E27FC236}">
                <a16:creationId xmlns:a16="http://schemas.microsoft.com/office/drawing/2014/main" id="{D5AAABA5-C9EB-C4A6-DE51-9C3CEC41EB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3E7834-82FF-4AD2-679B-E834431C4E74}"/>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4017810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B6321-EB0F-5557-0786-7A997459BB1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FC0BF6B-E600-431A-64C4-6B9E473541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834E3AF-D778-9F39-B182-0361B8F813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92BDA80-988B-0EB5-28CA-876FD1E1D3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72C5392-E0CD-294A-3B17-59176315250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CF2D9E0-BEA3-8F3E-64E7-F2A1DBB50935}"/>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8" name="Footer Placeholder 7">
            <a:extLst>
              <a:ext uri="{FF2B5EF4-FFF2-40B4-BE49-F238E27FC236}">
                <a16:creationId xmlns:a16="http://schemas.microsoft.com/office/drawing/2014/main" id="{48D62C57-B390-7F1A-0787-21D5847ACA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331CA3-FB34-AD91-39B7-346CD86F20FB}"/>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2012079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E6027-EE66-0B4A-867A-07A9F9BC36D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DD0362E-D129-FF9B-3338-D1A3BE5AC8DF}"/>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4" name="Footer Placeholder 3">
            <a:extLst>
              <a:ext uri="{FF2B5EF4-FFF2-40B4-BE49-F238E27FC236}">
                <a16:creationId xmlns:a16="http://schemas.microsoft.com/office/drawing/2014/main" id="{17CD686D-B896-6C64-CB26-48F4F9B108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E898D1-52CA-9C27-9904-8D2D89B0B7F6}"/>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199836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346035-08DC-F116-EB91-39568408580E}"/>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3" name="Footer Placeholder 2">
            <a:extLst>
              <a:ext uri="{FF2B5EF4-FFF2-40B4-BE49-F238E27FC236}">
                <a16:creationId xmlns:a16="http://schemas.microsoft.com/office/drawing/2014/main" id="{CECADA1D-9DE5-5732-130B-4B0C7C56CC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B1C870-2928-3719-97D5-89F10624107A}"/>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2780739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13ED3-7A01-1CDB-1996-AE8A0EE5C5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3E7ACBF-30CD-032A-3348-7BB83ED65B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70FB9CE-47A3-721A-1844-D721357E75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530F7A-63C7-34C5-4BD5-A9229C7D8598}"/>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6" name="Footer Placeholder 5">
            <a:extLst>
              <a:ext uri="{FF2B5EF4-FFF2-40B4-BE49-F238E27FC236}">
                <a16:creationId xmlns:a16="http://schemas.microsoft.com/office/drawing/2014/main" id="{C9163695-3B49-5E65-2AB5-1F75F3E132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A18079-3956-A41A-9BCB-3938E9E3A2A8}"/>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938785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426BF-757A-B237-B7DD-E311F976A3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B9A4C72-8FEB-B52C-C8E6-C637E0C8F0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0B3153-8FCD-CE57-05AF-20533D339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CAFC4C-7393-1C55-562A-8C07C0D55D3E}"/>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6" name="Footer Placeholder 5">
            <a:extLst>
              <a:ext uri="{FF2B5EF4-FFF2-40B4-BE49-F238E27FC236}">
                <a16:creationId xmlns:a16="http://schemas.microsoft.com/office/drawing/2014/main" id="{350EC44F-31D0-DECC-E336-7EC78D408F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6641A0-D3EE-757D-2D08-E33D42691130}"/>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2594568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0F14A-5C56-9BE4-BD5C-9166E9DBEFA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A994D6-80C2-1C95-09BC-B0782D52C77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AE845B-01ED-AA0B-64BC-1B32E5A18DA1}"/>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5" name="Footer Placeholder 4">
            <a:extLst>
              <a:ext uri="{FF2B5EF4-FFF2-40B4-BE49-F238E27FC236}">
                <a16:creationId xmlns:a16="http://schemas.microsoft.com/office/drawing/2014/main" id="{5214D274-BD2C-2144-4BDB-F2B220278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93E276-6FC3-32C6-7783-A67C2168337B}"/>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2762386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57AAAC-AB14-7F78-0E4B-3F74641F7F9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6BEF28-B367-B924-1E8C-20480D93A8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9DF7EED-E21A-1533-D2F5-48FE2FAAA52F}"/>
              </a:ext>
            </a:extLst>
          </p:cNvPr>
          <p:cNvSpPr>
            <a:spLocks noGrp="1"/>
          </p:cNvSpPr>
          <p:nvPr>
            <p:ph type="dt" sz="half" idx="10"/>
          </p:nvPr>
        </p:nvSpPr>
        <p:spPr/>
        <p:txBody>
          <a:bodyPr/>
          <a:lstStyle/>
          <a:p>
            <a:fld id="{8C037151-1C8C-154D-8A1F-A0FAB359918B}" type="datetimeFigureOut">
              <a:rPr lang="en-GB" smtClean="0"/>
              <a:t>03/10/2025</a:t>
            </a:fld>
            <a:endParaRPr lang="en-GB"/>
          </a:p>
        </p:txBody>
      </p:sp>
      <p:sp>
        <p:nvSpPr>
          <p:cNvPr id="5" name="Footer Placeholder 4">
            <a:extLst>
              <a:ext uri="{FF2B5EF4-FFF2-40B4-BE49-F238E27FC236}">
                <a16:creationId xmlns:a16="http://schemas.microsoft.com/office/drawing/2014/main" id="{CDC790F2-24F9-CB67-F41D-EB0492650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6D3552-C8DB-9799-746B-918D61936B4F}"/>
              </a:ext>
            </a:extLst>
          </p:cNvPr>
          <p:cNvSpPr>
            <a:spLocks noGrp="1"/>
          </p:cNvSpPr>
          <p:nvPr>
            <p:ph type="sldNum" sz="quarter" idx="12"/>
          </p:nvPr>
        </p:nvSpPr>
        <p:spPr/>
        <p:txBody>
          <a:bodyPr/>
          <a:lstStyle/>
          <a:p>
            <a:fld id="{F53A409D-33C1-B14E-956E-E13BF7F1E496}" type="slidenum">
              <a:rPr lang="en-GB" smtClean="0"/>
              <a:t>‹#›</a:t>
            </a:fld>
            <a:endParaRPr lang="en-GB"/>
          </a:p>
        </p:txBody>
      </p:sp>
    </p:spTree>
    <p:extLst>
      <p:ext uri="{BB962C8B-B14F-4D97-AF65-F5344CB8AC3E}">
        <p14:creationId xmlns:p14="http://schemas.microsoft.com/office/powerpoint/2010/main" val="81663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DCF934-9979-44B4-DF61-883F8D7FAF7E}"/>
              </a:ext>
            </a:extLst>
          </p:cNvPr>
          <p:cNvSpPr>
            <a:spLocks noGrp="1"/>
          </p:cNvSpPr>
          <p:nvPr>
            <p:ph type="dt" sz="half" idx="10"/>
          </p:nvPr>
        </p:nvSpPr>
        <p:spPr>
          <a:xfrm>
            <a:off x="527051" y="6524626"/>
            <a:ext cx="1295400" cy="219075"/>
          </a:xfrm>
        </p:spPr>
        <p:txBody>
          <a:bodyPr/>
          <a:lstStyle>
            <a:lvl1pPr>
              <a:defRPr/>
            </a:lvl1pPr>
          </a:lstStyle>
          <a:p>
            <a:pPr>
              <a:defRPr/>
            </a:pPr>
            <a:fld id="{D89B2153-6CE7-5549-B0A0-217A877334C5}" type="datetime1">
              <a:rPr lang="en-GB" altLang="en-US"/>
              <a:pPr>
                <a:defRPr/>
              </a:pPr>
              <a:t>03/10/2025</a:t>
            </a:fld>
            <a:endParaRPr lang="en-GB" altLang="en-US" dirty="0"/>
          </a:p>
        </p:txBody>
      </p:sp>
      <p:sp>
        <p:nvSpPr>
          <p:cNvPr id="5" name="Footer Placeholder 4">
            <a:extLst>
              <a:ext uri="{FF2B5EF4-FFF2-40B4-BE49-F238E27FC236}">
                <a16:creationId xmlns:a16="http://schemas.microsoft.com/office/drawing/2014/main" id="{7C296877-6829-E927-DC64-FA0F7A6B592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A49D1BA2-1C9F-FBC6-5E20-CEC21D0038DA}"/>
              </a:ext>
            </a:extLst>
          </p:cNvPr>
          <p:cNvSpPr>
            <a:spLocks noGrp="1"/>
          </p:cNvSpPr>
          <p:nvPr>
            <p:ph type="sldNum" sz="quarter" idx="12"/>
          </p:nvPr>
        </p:nvSpPr>
        <p:spPr/>
        <p:txBody>
          <a:bodyPr/>
          <a:lstStyle>
            <a:lvl1pPr>
              <a:defRPr/>
            </a:lvl1pPr>
          </a:lstStyle>
          <a:p>
            <a:pPr>
              <a:defRPr/>
            </a:pPr>
            <a:fld id="{FA14743C-CABC-B44B-BBD8-E4DC1DD627B2}" type="slidenum">
              <a:rPr lang="en-GB" altLang="en-US"/>
              <a:pPr>
                <a:defRPr/>
              </a:pPr>
              <a:t>‹#›</a:t>
            </a:fld>
            <a:endParaRPr lang="en-GB" altLang="en-US"/>
          </a:p>
        </p:txBody>
      </p:sp>
    </p:spTree>
    <p:extLst>
      <p:ext uri="{BB962C8B-B14F-4D97-AF65-F5344CB8AC3E}">
        <p14:creationId xmlns:p14="http://schemas.microsoft.com/office/powerpoint/2010/main" val="1447940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A9130D-7B9D-1A17-2242-FC51EBD56131}"/>
              </a:ext>
            </a:extLst>
          </p:cNvPr>
          <p:cNvSpPr>
            <a:spLocks noGrp="1"/>
          </p:cNvSpPr>
          <p:nvPr>
            <p:ph type="dt" sz="half" idx="10"/>
          </p:nvPr>
        </p:nvSpPr>
        <p:spPr/>
        <p:txBody>
          <a:bodyPr/>
          <a:lstStyle>
            <a:lvl1pPr>
              <a:defRPr/>
            </a:lvl1pPr>
          </a:lstStyle>
          <a:p>
            <a:pPr>
              <a:defRPr/>
            </a:pPr>
            <a:fld id="{8002F2E7-6E64-3249-BC0A-1A366ADED07D}" type="datetime1">
              <a:rPr lang="en-GB" altLang="en-US"/>
              <a:pPr>
                <a:defRPr/>
              </a:pPr>
              <a:t>03/10/2025</a:t>
            </a:fld>
            <a:endParaRPr lang="en-GB" altLang="en-US" dirty="0"/>
          </a:p>
        </p:txBody>
      </p:sp>
      <p:sp>
        <p:nvSpPr>
          <p:cNvPr id="5" name="Footer Placeholder 4">
            <a:extLst>
              <a:ext uri="{FF2B5EF4-FFF2-40B4-BE49-F238E27FC236}">
                <a16:creationId xmlns:a16="http://schemas.microsoft.com/office/drawing/2014/main" id="{BC509105-91F1-1D41-268E-237030FC610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598C306-F898-6646-E70B-6E0C5B49F054}"/>
              </a:ext>
            </a:extLst>
          </p:cNvPr>
          <p:cNvSpPr>
            <a:spLocks noGrp="1"/>
          </p:cNvSpPr>
          <p:nvPr>
            <p:ph type="sldNum" sz="quarter" idx="12"/>
          </p:nvPr>
        </p:nvSpPr>
        <p:spPr/>
        <p:txBody>
          <a:bodyPr/>
          <a:lstStyle>
            <a:lvl1pPr>
              <a:defRPr/>
            </a:lvl1pPr>
          </a:lstStyle>
          <a:p>
            <a:pPr>
              <a:defRPr/>
            </a:pPr>
            <a:fld id="{10ECE70C-A787-C245-B518-000DA2EE7078}" type="slidenum">
              <a:rPr lang="en-GB" altLang="en-US"/>
              <a:pPr>
                <a:defRPr/>
              </a:pPr>
              <a:t>‹#›</a:t>
            </a:fld>
            <a:endParaRPr lang="en-GB" altLang="en-US"/>
          </a:p>
        </p:txBody>
      </p:sp>
    </p:spTree>
    <p:extLst>
      <p:ext uri="{BB962C8B-B14F-4D97-AF65-F5344CB8AC3E}">
        <p14:creationId xmlns:p14="http://schemas.microsoft.com/office/powerpoint/2010/main" val="451802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C1E724E-CDBF-5F6A-A0C8-1FC5452A48DF}"/>
              </a:ext>
            </a:extLst>
          </p:cNvPr>
          <p:cNvSpPr>
            <a:spLocks noGrp="1"/>
          </p:cNvSpPr>
          <p:nvPr>
            <p:ph type="dt" sz="half" idx="10"/>
          </p:nvPr>
        </p:nvSpPr>
        <p:spPr/>
        <p:txBody>
          <a:bodyPr/>
          <a:lstStyle>
            <a:lvl1pPr>
              <a:defRPr/>
            </a:lvl1pPr>
          </a:lstStyle>
          <a:p>
            <a:pPr>
              <a:defRPr/>
            </a:pPr>
            <a:fld id="{88A57B8A-1757-EE47-88B5-A7EA7292883C}" type="datetime1">
              <a:rPr lang="en-GB" altLang="en-US"/>
              <a:pPr>
                <a:defRPr/>
              </a:pPr>
              <a:t>03/10/2025</a:t>
            </a:fld>
            <a:endParaRPr lang="en-GB" altLang="en-US" dirty="0"/>
          </a:p>
        </p:txBody>
      </p:sp>
      <p:sp>
        <p:nvSpPr>
          <p:cNvPr id="5" name="Slide Number Placeholder 5">
            <a:extLst>
              <a:ext uri="{FF2B5EF4-FFF2-40B4-BE49-F238E27FC236}">
                <a16:creationId xmlns:a16="http://schemas.microsoft.com/office/drawing/2014/main" id="{3AF274D4-C6C0-2409-8F67-15518C7B2C96}"/>
              </a:ext>
            </a:extLst>
          </p:cNvPr>
          <p:cNvSpPr>
            <a:spLocks noGrp="1"/>
          </p:cNvSpPr>
          <p:nvPr>
            <p:ph type="sldNum" sz="quarter" idx="11"/>
          </p:nvPr>
        </p:nvSpPr>
        <p:spPr/>
        <p:txBody>
          <a:bodyPr/>
          <a:lstStyle>
            <a:lvl1pPr>
              <a:defRPr/>
            </a:lvl1pPr>
          </a:lstStyle>
          <a:p>
            <a:pPr>
              <a:defRPr/>
            </a:pPr>
            <a:fld id="{994983DC-0FB0-0A4B-9BBC-43EAF8DA0C9C}" type="slidenum">
              <a:rPr lang="en-GB" altLang="en-US"/>
              <a:pPr>
                <a:defRPr/>
              </a:pPr>
              <a:t>‹#›</a:t>
            </a:fld>
            <a:endParaRPr lang="en-GB" altLang="en-US"/>
          </a:p>
        </p:txBody>
      </p:sp>
    </p:spTree>
    <p:extLst>
      <p:ext uri="{BB962C8B-B14F-4D97-AF65-F5344CB8AC3E}">
        <p14:creationId xmlns:p14="http://schemas.microsoft.com/office/powerpoint/2010/main" val="3438083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B825668-92C2-C25B-6E36-AAA0885C7C35}"/>
              </a:ext>
            </a:extLst>
          </p:cNvPr>
          <p:cNvSpPr>
            <a:spLocks noGrp="1"/>
          </p:cNvSpPr>
          <p:nvPr>
            <p:ph type="dt" sz="half" idx="10"/>
          </p:nvPr>
        </p:nvSpPr>
        <p:spPr/>
        <p:txBody>
          <a:bodyPr/>
          <a:lstStyle>
            <a:lvl1pPr>
              <a:defRPr/>
            </a:lvl1pPr>
          </a:lstStyle>
          <a:p>
            <a:pPr>
              <a:defRPr/>
            </a:pPr>
            <a:fld id="{D4ABA16E-E816-E94D-BC47-2F8A27D741E6}" type="datetime1">
              <a:rPr lang="en-GB" altLang="en-US"/>
              <a:pPr>
                <a:defRPr/>
              </a:pPr>
              <a:t>03/10/2025</a:t>
            </a:fld>
            <a:endParaRPr lang="en-GB" altLang="en-US" dirty="0"/>
          </a:p>
        </p:txBody>
      </p:sp>
      <p:sp>
        <p:nvSpPr>
          <p:cNvPr id="6" name="Slide Number Placeholder 5">
            <a:extLst>
              <a:ext uri="{FF2B5EF4-FFF2-40B4-BE49-F238E27FC236}">
                <a16:creationId xmlns:a16="http://schemas.microsoft.com/office/drawing/2014/main" id="{D7FC38DF-D36E-7C09-4C14-FC5B688841AC}"/>
              </a:ext>
            </a:extLst>
          </p:cNvPr>
          <p:cNvSpPr>
            <a:spLocks noGrp="1"/>
          </p:cNvSpPr>
          <p:nvPr>
            <p:ph type="sldNum" sz="quarter" idx="11"/>
          </p:nvPr>
        </p:nvSpPr>
        <p:spPr/>
        <p:txBody>
          <a:bodyPr/>
          <a:lstStyle>
            <a:lvl1pPr>
              <a:defRPr/>
            </a:lvl1pPr>
          </a:lstStyle>
          <a:p>
            <a:pPr>
              <a:defRPr/>
            </a:pPr>
            <a:fld id="{02AFDB30-8BD4-BC40-9636-56D7E281C571}" type="slidenum">
              <a:rPr lang="en-GB" altLang="en-US"/>
              <a:pPr>
                <a:defRPr/>
              </a:pPr>
              <a:t>‹#›</a:t>
            </a:fld>
            <a:endParaRPr lang="en-GB" altLang="en-US"/>
          </a:p>
        </p:txBody>
      </p:sp>
    </p:spTree>
    <p:extLst>
      <p:ext uri="{BB962C8B-B14F-4D97-AF65-F5344CB8AC3E}">
        <p14:creationId xmlns:p14="http://schemas.microsoft.com/office/powerpoint/2010/main" val="2590051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4B7FB7F-F3C3-EA0C-9D01-FAC648D192EC}"/>
              </a:ext>
            </a:extLst>
          </p:cNvPr>
          <p:cNvSpPr>
            <a:spLocks noGrp="1"/>
          </p:cNvSpPr>
          <p:nvPr>
            <p:ph type="dt" sz="half" idx="10"/>
          </p:nvPr>
        </p:nvSpPr>
        <p:spPr/>
        <p:txBody>
          <a:bodyPr/>
          <a:lstStyle>
            <a:lvl1pPr>
              <a:defRPr/>
            </a:lvl1pPr>
          </a:lstStyle>
          <a:p>
            <a:pPr>
              <a:defRPr/>
            </a:pPr>
            <a:fld id="{2619DD13-7960-1047-A3A1-8A1F1A385063}" type="datetime1">
              <a:rPr lang="en-GB" altLang="en-US"/>
              <a:pPr>
                <a:defRPr/>
              </a:pPr>
              <a:t>03/10/2025</a:t>
            </a:fld>
            <a:endParaRPr lang="en-GB" altLang="en-US" dirty="0"/>
          </a:p>
        </p:txBody>
      </p:sp>
      <p:sp>
        <p:nvSpPr>
          <p:cNvPr id="8" name="Slide Number Placeholder 5">
            <a:extLst>
              <a:ext uri="{FF2B5EF4-FFF2-40B4-BE49-F238E27FC236}">
                <a16:creationId xmlns:a16="http://schemas.microsoft.com/office/drawing/2014/main" id="{EF38A6F4-46AB-6C7F-9A7A-16B3795A5E3A}"/>
              </a:ext>
            </a:extLst>
          </p:cNvPr>
          <p:cNvSpPr>
            <a:spLocks noGrp="1"/>
          </p:cNvSpPr>
          <p:nvPr>
            <p:ph type="sldNum" sz="quarter" idx="11"/>
          </p:nvPr>
        </p:nvSpPr>
        <p:spPr/>
        <p:txBody>
          <a:bodyPr/>
          <a:lstStyle>
            <a:lvl1pPr>
              <a:defRPr/>
            </a:lvl1pPr>
          </a:lstStyle>
          <a:p>
            <a:pPr>
              <a:defRPr/>
            </a:pPr>
            <a:fld id="{0791EBAC-8413-A046-A57F-1CB34709AF01}" type="slidenum">
              <a:rPr lang="en-GB" altLang="en-US"/>
              <a:pPr>
                <a:defRPr/>
              </a:pPr>
              <a:t>‹#›</a:t>
            </a:fld>
            <a:endParaRPr lang="en-GB" altLang="en-US"/>
          </a:p>
        </p:txBody>
      </p:sp>
    </p:spTree>
    <p:extLst>
      <p:ext uri="{BB962C8B-B14F-4D97-AF65-F5344CB8AC3E}">
        <p14:creationId xmlns:p14="http://schemas.microsoft.com/office/powerpoint/2010/main" val="37394086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5AD72DC-44D8-E74C-7A00-58B711DD6142}"/>
              </a:ext>
            </a:extLst>
          </p:cNvPr>
          <p:cNvSpPr>
            <a:spLocks noGrp="1"/>
          </p:cNvSpPr>
          <p:nvPr>
            <p:ph type="dt" sz="half" idx="10"/>
          </p:nvPr>
        </p:nvSpPr>
        <p:spPr/>
        <p:txBody>
          <a:bodyPr/>
          <a:lstStyle>
            <a:lvl1pPr>
              <a:defRPr/>
            </a:lvl1pPr>
          </a:lstStyle>
          <a:p>
            <a:pPr>
              <a:defRPr/>
            </a:pPr>
            <a:fld id="{80B1FD6C-FC6E-9B4E-8329-4B01B40B521A}" type="datetime1">
              <a:rPr lang="en-GB" altLang="en-US"/>
              <a:pPr>
                <a:defRPr/>
              </a:pPr>
              <a:t>03/10/2025</a:t>
            </a:fld>
            <a:endParaRPr lang="en-GB" altLang="en-US" dirty="0"/>
          </a:p>
        </p:txBody>
      </p:sp>
      <p:sp>
        <p:nvSpPr>
          <p:cNvPr id="4" name="Slide Number Placeholder 5">
            <a:extLst>
              <a:ext uri="{FF2B5EF4-FFF2-40B4-BE49-F238E27FC236}">
                <a16:creationId xmlns:a16="http://schemas.microsoft.com/office/drawing/2014/main" id="{2407E817-498A-4CA5-971B-216D70A7E833}"/>
              </a:ext>
            </a:extLst>
          </p:cNvPr>
          <p:cNvSpPr>
            <a:spLocks noGrp="1"/>
          </p:cNvSpPr>
          <p:nvPr>
            <p:ph type="sldNum" sz="quarter" idx="11"/>
          </p:nvPr>
        </p:nvSpPr>
        <p:spPr/>
        <p:txBody>
          <a:bodyPr/>
          <a:lstStyle>
            <a:lvl1pPr>
              <a:defRPr/>
            </a:lvl1pPr>
          </a:lstStyle>
          <a:p>
            <a:pPr>
              <a:defRPr/>
            </a:pPr>
            <a:fld id="{B39A470C-E527-2F4F-AD97-037119EC7DBC}" type="slidenum">
              <a:rPr lang="en-GB" altLang="en-US"/>
              <a:pPr>
                <a:defRPr/>
              </a:pPr>
              <a:t>‹#›</a:t>
            </a:fld>
            <a:endParaRPr lang="en-GB" altLang="en-US"/>
          </a:p>
        </p:txBody>
      </p:sp>
    </p:spTree>
    <p:extLst>
      <p:ext uri="{BB962C8B-B14F-4D97-AF65-F5344CB8AC3E}">
        <p14:creationId xmlns:p14="http://schemas.microsoft.com/office/powerpoint/2010/main" val="36030507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084B68B-3701-A74D-B087-D1F82CDB90D9}"/>
              </a:ext>
            </a:extLst>
          </p:cNvPr>
          <p:cNvSpPr>
            <a:spLocks noGrp="1"/>
          </p:cNvSpPr>
          <p:nvPr>
            <p:ph type="dt" sz="half" idx="10"/>
          </p:nvPr>
        </p:nvSpPr>
        <p:spPr/>
        <p:txBody>
          <a:bodyPr/>
          <a:lstStyle>
            <a:lvl1pPr>
              <a:defRPr/>
            </a:lvl1pPr>
          </a:lstStyle>
          <a:p>
            <a:pPr>
              <a:defRPr/>
            </a:pPr>
            <a:fld id="{48570671-A394-8A46-AB59-BAE1E2C7EAD4}" type="datetime1">
              <a:rPr lang="en-GB" altLang="en-US"/>
              <a:pPr>
                <a:defRPr/>
              </a:pPr>
              <a:t>03/10/2025</a:t>
            </a:fld>
            <a:endParaRPr lang="en-GB" altLang="en-US" dirty="0"/>
          </a:p>
        </p:txBody>
      </p:sp>
      <p:sp>
        <p:nvSpPr>
          <p:cNvPr id="3" name="Slide Number Placeholder 5">
            <a:extLst>
              <a:ext uri="{FF2B5EF4-FFF2-40B4-BE49-F238E27FC236}">
                <a16:creationId xmlns:a16="http://schemas.microsoft.com/office/drawing/2014/main" id="{031BD41F-D7FC-D47F-3A98-749D1CCC5B7A}"/>
              </a:ext>
            </a:extLst>
          </p:cNvPr>
          <p:cNvSpPr>
            <a:spLocks noGrp="1"/>
          </p:cNvSpPr>
          <p:nvPr>
            <p:ph type="sldNum" sz="quarter" idx="11"/>
          </p:nvPr>
        </p:nvSpPr>
        <p:spPr/>
        <p:txBody>
          <a:bodyPr/>
          <a:lstStyle>
            <a:lvl1pPr>
              <a:defRPr/>
            </a:lvl1pPr>
          </a:lstStyle>
          <a:p>
            <a:pPr>
              <a:defRPr/>
            </a:pPr>
            <a:fld id="{145FD371-571F-8344-9810-74206ABDD641}" type="slidenum">
              <a:rPr lang="en-GB" altLang="en-US"/>
              <a:pPr>
                <a:defRPr/>
              </a:pPr>
              <a:t>‹#›</a:t>
            </a:fld>
            <a:endParaRPr lang="en-GB" altLang="en-US"/>
          </a:p>
        </p:txBody>
      </p:sp>
    </p:spTree>
    <p:extLst>
      <p:ext uri="{BB962C8B-B14F-4D97-AF65-F5344CB8AC3E}">
        <p14:creationId xmlns:p14="http://schemas.microsoft.com/office/powerpoint/2010/main" val="33339466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4325941-789A-E450-D2F5-B55377C0ED95}"/>
              </a:ext>
            </a:extLst>
          </p:cNvPr>
          <p:cNvSpPr>
            <a:spLocks noGrp="1"/>
          </p:cNvSpPr>
          <p:nvPr>
            <p:ph type="dt" sz="half" idx="10"/>
          </p:nvPr>
        </p:nvSpPr>
        <p:spPr/>
        <p:txBody>
          <a:bodyPr/>
          <a:lstStyle>
            <a:lvl1pPr>
              <a:defRPr/>
            </a:lvl1pPr>
          </a:lstStyle>
          <a:p>
            <a:pPr>
              <a:defRPr/>
            </a:pPr>
            <a:fld id="{F81A77B6-BE0B-7244-A220-56E2DF36C5AA}" type="datetime1">
              <a:rPr lang="en-GB" altLang="en-US"/>
              <a:pPr>
                <a:defRPr/>
              </a:pPr>
              <a:t>03/10/2025</a:t>
            </a:fld>
            <a:endParaRPr lang="en-GB" altLang="en-US" dirty="0"/>
          </a:p>
        </p:txBody>
      </p:sp>
      <p:sp>
        <p:nvSpPr>
          <p:cNvPr id="6" name="Slide Number Placeholder 5">
            <a:extLst>
              <a:ext uri="{FF2B5EF4-FFF2-40B4-BE49-F238E27FC236}">
                <a16:creationId xmlns:a16="http://schemas.microsoft.com/office/drawing/2014/main" id="{84C1A129-5D31-E424-64CA-F93E50721D95}"/>
              </a:ext>
            </a:extLst>
          </p:cNvPr>
          <p:cNvSpPr>
            <a:spLocks noGrp="1"/>
          </p:cNvSpPr>
          <p:nvPr>
            <p:ph type="sldNum" sz="quarter" idx="11"/>
          </p:nvPr>
        </p:nvSpPr>
        <p:spPr/>
        <p:txBody>
          <a:bodyPr/>
          <a:lstStyle>
            <a:lvl1pPr>
              <a:defRPr/>
            </a:lvl1pPr>
          </a:lstStyle>
          <a:p>
            <a:pPr>
              <a:defRPr/>
            </a:pPr>
            <a:fld id="{8019EBD4-A1BA-0B44-ADED-E01F60CE1981}" type="slidenum">
              <a:rPr lang="en-GB" altLang="en-US"/>
              <a:pPr>
                <a:defRPr/>
              </a:pPr>
              <a:t>‹#›</a:t>
            </a:fld>
            <a:endParaRPr lang="en-GB" altLang="en-US"/>
          </a:p>
        </p:txBody>
      </p:sp>
    </p:spTree>
    <p:extLst>
      <p:ext uri="{BB962C8B-B14F-4D97-AF65-F5344CB8AC3E}">
        <p14:creationId xmlns:p14="http://schemas.microsoft.com/office/powerpoint/2010/main" val="40426385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B9EF3EC-E150-08FF-1B5F-34F7EE71377A}"/>
              </a:ext>
            </a:extLst>
          </p:cNvPr>
          <p:cNvSpPr>
            <a:spLocks noGrp="1"/>
          </p:cNvSpPr>
          <p:nvPr>
            <p:ph type="dt" sz="half" idx="10"/>
          </p:nvPr>
        </p:nvSpPr>
        <p:spPr/>
        <p:txBody>
          <a:bodyPr/>
          <a:lstStyle>
            <a:lvl1pPr>
              <a:defRPr/>
            </a:lvl1pPr>
          </a:lstStyle>
          <a:p>
            <a:pPr>
              <a:defRPr/>
            </a:pPr>
            <a:fld id="{BD8DD270-4257-1D49-BD10-637C54938C23}" type="datetime1">
              <a:rPr lang="en-GB" altLang="en-US"/>
              <a:pPr>
                <a:defRPr/>
              </a:pPr>
              <a:t>03/10/2025</a:t>
            </a:fld>
            <a:endParaRPr lang="en-GB" altLang="en-US" dirty="0"/>
          </a:p>
        </p:txBody>
      </p:sp>
      <p:sp>
        <p:nvSpPr>
          <p:cNvPr id="6" name="Slide Number Placeholder 5">
            <a:extLst>
              <a:ext uri="{FF2B5EF4-FFF2-40B4-BE49-F238E27FC236}">
                <a16:creationId xmlns:a16="http://schemas.microsoft.com/office/drawing/2014/main" id="{7385A03E-4E5F-048C-F926-C7660B8952F3}"/>
              </a:ext>
            </a:extLst>
          </p:cNvPr>
          <p:cNvSpPr>
            <a:spLocks noGrp="1"/>
          </p:cNvSpPr>
          <p:nvPr>
            <p:ph type="sldNum" sz="quarter" idx="11"/>
          </p:nvPr>
        </p:nvSpPr>
        <p:spPr/>
        <p:txBody>
          <a:bodyPr/>
          <a:lstStyle>
            <a:lvl1pPr>
              <a:defRPr/>
            </a:lvl1pPr>
          </a:lstStyle>
          <a:p>
            <a:pPr>
              <a:defRPr/>
            </a:pPr>
            <a:fld id="{83D12E99-A09B-3146-A16E-46870EBF852A}" type="slidenum">
              <a:rPr lang="en-GB" altLang="en-US"/>
              <a:pPr>
                <a:defRPr/>
              </a:pPr>
              <a:t>‹#›</a:t>
            </a:fld>
            <a:endParaRPr lang="en-GB" altLang="en-US"/>
          </a:p>
        </p:txBody>
      </p:sp>
    </p:spTree>
    <p:extLst>
      <p:ext uri="{BB962C8B-B14F-4D97-AF65-F5344CB8AC3E}">
        <p14:creationId xmlns:p14="http://schemas.microsoft.com/office/powerpoint/2010/main" val="10960544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ACB0B-4E82-C7A7-079A-B94E22F1A6E6}"/>
              </a:ext>
            </a:extLst>
          </p:cNvPr>
          <p:cNvSpPr>
            <a:spLocks noGrp="1"/>
          </p:cNvSpPr>
          <p:nvPr>
            <p:ph type="dt" sz="half" idx="10"/>
          </p:nvPr>
        </p:nvSpPr>
        <p:spPr/>
        <p:txBody>
          <a:bodyPr/>
          <a:lstStyle>
            <a:lvl1pPr>
              <a:defRPr/>
            </a:lvl1pPr>
          </a:lstStyle>
          <a:p>
            <a:pPr>
              <a:defRPr/>
            </a:pPr>
            <a:fld id="{135C199B-EA99-4F47-A346-D145C30CA4A4}" type="datetime1">
              <a:rPr lang="en-GB" altLang="en-US"/>
              <a:pPr>
                <a:defRPr/>
              </a:pPr>
              <a:t>03/10/2025</a:t>
            </a:fld>
            <a:endParaRPr lang="en-GB" altLang="en-US" dirty="0"/>
          </a:p>
        </p:txBody>
      </p:sp>
      <p:sp>
        <p:nvSpPr>
          <p:cNvPr id="5" name="Slide Number Placeholder 5">
            <a:extLst>
              <a:ext uri="{FF2B5EF4-FFF2-40B4-BE49-F238E27FC236}">
                <a16:creationId xmlns:a16="http://schemas.microsoft.com/office/drawing/2014/main" id="{52AACB01-B530-A70B-A3F5-DFF7826F2211}"/>
              </a:ext>
            </a:extLst>
          </p:cNvPr>
          <p:cNvSpPr>
            <a:spLocks noGrp="1"/>
          </p:cNvSpPr>
          <p:nvPr>
            <p:ph type="sldNum" sz="quarter" idx="11"/>
          </p:nvPr>
        </p:nvSpPr>
        <p:spPr/>
        <p:txBody>
          <a:bodyPr/>
          <a:lstStyle>
            <a:lvl1pPr>
              <a:defRPr/>
            </a:lvl1pPr>
          </a:lstStyle>
          <a:p>
            <a:pPr>
              <a:defRPr/>
            </a:pPr>
            <a:fld id="{4DF8502D-DA88-284E-AE7E-5AA6F3939B6A}" type="slidenum">
              <a:rPr lang="en-GB" altLang="en-US"/>
              <a:pPr>
                <a:defRPr/>
              </a:pPr>
              <a:t>‹#›</a:t>
            </a:fld>
            <a:endParaRPr lang="en-GB" altLang="en-US"/>
          </a:p>
        </p:txBody>
      </p:sp>
    </p:spTree>
    <p:extLst>
      <p:ext uri="{BB962C8B-B14F-4D97-AF65-F5344CB8AC3E}">
        <p14:creationId xmlns:p14="http://schemas.microsoft.com/office/powerpoint/2010/main" val="3784509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075ACC-1247-707B-B7A3-046843F8AF6D}"/>
              </a:ext>
            </a:extLst>
          </p:cNvPr>
          <p:cNvSpPr>
            <a:spLocks noGrp="1"/>
          </p:cNvSpPr>
          <p:nvPr>
            <p:ph type="dt" sz="half" idx="10"/>
          </p:nvPr>
        </p:nvSpPr>
        <p:spPr/>
        <p:txBody>
          <a:bodyPr/>
          <a:lstStyle>
            <a:lvl1pPr>
              <a:defRPr/>
            </a:lvl1pPr>
          </a:lstStyle>
          <a:p>
            <a:pPr>
              <a:defRPr/>
            </a:pPr>
            <a:fld id="{62C1FF08-5B72-1F44-9B1E-1A2F820763EF}" type="datetime1">
              <a:rPr lang="en-GB" altLang="en-US"/>
              <a:pPr>
                <a:defRPr/>
              </a:pPr>
              <a:t>03/10/2025</a:t>
            </a:fld>
            <a:endParaRPr lang="en-GB" altLang="en-US" dirty="0"/>
          </a:p>
        </p:txBody>
      </p:sp>
      <p:sp>
        <p:nvSpPr>
          <p:cNvPr id="5" name="Slide Number Placeholder 5">
            <a:extLst>
              <a:ext uri="{FF2B5EF4-FFF2-40B4-BE49-F238E27FC236}">
                <a16:creationId xmlns:a16="http://schemas.microsoft.com/office/drawing/2014/main" id="{73A67848-EE14-58F5-E34C-7265F364F74E}"/>
              </a:ext>
            </a:extLst>
          </p:cNvPr>
          <p:cNvSpPr>
            <a:spLocks noGrp="1"/>
          </p:cNvSpPr>
          <p:nvPr>
            <p:ph type="sldNum" sz="quarter" idx="11"/>
          </p:nvPr>
        </p:nvSpPr>
        <p:spPr/>
        <p:txBody>
          <a:bodyPr/>
          <a:lstStyle>
            <a:lvl1pPr>
              <a:defRPr/>
            </a:lvl1pPr>
          </a:lstStyle>
          <a:p>
            <a:pPr>
              <a:defRPr/>
            </a:pPr>
            <a:fld id="{6BAC2CD1-60E4-1849-AFFC-6CC164B95192}" type="slidenum">
              <a:rPr lang="en-GB" altLang="en-US"/>
              <a:pPr>
                <a:defRPr/>
              </a:pPr>
              <a:t>‹#›</a:t>
            </a:fld>
            <a:endParaRPr lang="en-GB" altLang="en-US"/>
          </a:p>
        </p:txBody>
      </p:sp>
    </p:spTree>
    <p:extLst>
      <p:ext uri="{BB962C8B-B14F-4D97-AF65-F5344CB8AC3E}">
        <p14:creationId xmlns:p14="http://schemas.microsoft.com/office/powerpoint/2010/main" val="2362301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547AD7-3600-1239-4B37-DBC0360C84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AD88518-E5A8-A20C-02D6-7DC063B3C2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5956A42-1D4F-758E-9613-BB72DC3F13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037151-1C8C-154D-8A1F-A0FAB359918B}" type="datetimeFigureOut">
              <a:rPr lang="en-GB" smtClean="0"/>
              <a:t>03/10/2025</a:t>
            </a:fld>
            <a:endParaRPr lang="en-GB"/>
          </a:p>
        </p:txBody>
      </p:sp>
      <p:sp>
        <p:nvSpPr>
          <p:cNvPr id="5" name="Footer Placeholder 4">
            <a:extLst>
              <a:ext uri="{FF2B5EF4-FFF2-40B4-BE49-F238E27FC236}">
                <a16:creationId xmlns:a16="http://schemas.microsoft.com/office/drawing/2014/main" id="{ED75B820-C31E-3579-6F61-6E8343BE00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7A8F09C-3A62-139B-0D7A-FD938E49AF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3A409D-33C1-B14E-956E-E13BF7F1E496}" type="slidenum">
              <a:rPr lang="en-GB" smtClean="0"/>
              <a:t>‹#›</a:t>
            </a:fld>
            <a:endParaRPr lang="en-GB"/>
          </a:p>
        </p:txBody>
      </p:sp>
    </p:spTree>
    <p:extLst>
      <p:ext uri="{BB962C8B-B14F-4D97-AF65-F5344CB8AC3E}">
        <p14:creationId xmlns:p14="http://schemas.microsoft.com/office/powerpoint/2010/main" val="536867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3905BF0-49A3-81F5-5886-484B290573D1}"/>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2364F3-229C-4F59-438E-2938647F9F1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48C026B-1DB7-21C1-5721-D2A17781FBB0}"/>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7EA7BD-B891-0047-8581-4AA1B3395289}" type="datetime1">
              <a:rPr lang="en-GB" altLang="en-US"/>
              <a:pPr>
                <a:defRPr/>
              </a:pPr>
              <a:t>03/10/2025</a:t>
            </a:fld>
            <a:endParaRPr lang="en-GB" altLang="en-US" dirty="0"/>
          </a:p>
        </p:txBody>
      </p:sp>
      <p:sp>
        <p:nvSpPr>
          <p:cNvPr id="6" name="Slide Number Placeholder 5">
            <a:extLst>
              <a:ext uri="{FF2B5EF4-FFF2-40B4-BE49-F238E27FC236}">
                <a16:creationId xmlns:a16="http://schemas.microsoft.com/office/drawing/2014/main" id="{C917535D-D5CC-BC9B-FCF7-E79DEACF5876}"/>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3B53C7FF-A886-AA44-B925-1DCF1089921D}" type="slidenum">
              <a:rPr lang="en-GB" altLang="en-US"/>
              <a:pPr>
                <a:defRPr/>
              </a:pPr>
              <a:t>‹#›</a:t>
            </a:fld>
            <a:endParaRPr lang="en-GB" altLang="en-US"/>
          </a:p>
        </p:txBody>
      </p:sp>
    </p:spTree>
    <p:extLst>
      <p:ext uri="{BB962C8B-B14F-4D97-AF65-F5344CB8AC3E}">
        <p14:creationId xmlns:p14="http://schemas.microsoft.com/office/powerpoint/2010/main" val="40210359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74279"/>
            <a:lum/>
          </a:blip>
          <a:srcRect/>
          <a:stretch>
            <a:fillRect/>
          </a:stretch>
        </a:blipFill>
        <a:effectLst/>
      </p:bgPr>
    </p:bg>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57FE4FC-6CB8-951B-0F3F-14DB61E7A37F}"/>
              </a:ext>
            </a:extLst>
          </p:cNvPr>
          <p:cNvSpPr>
            <a:spLocks noGrp="1"/>
          </p:cNvSpPr>
          <p:nvPr>
            <p:ph type="ctrTitle"/>
          </p:nvPr>
        </p:nvSpPr>
        <p:spPr>
          <a:xfrm>
            <a:off x="2208213" y="1628776"/>
            <a:ext cx="7772400" cy="792163"/>
          </a:xfrm>
        </p:spPr>
        <p:txBody>
          <a:bodyPr/>
          <a:lstStyle/>
          <a:p>
            <a:pPr eaLnBrk="1" hangingPunct="1"/>
            <a:r>
              <a:rPr lang="en-GB" altLang="en-US" b="1" dirty="0">
                <a:solidFill>
                  <a:srgbClr val="1D2125"/>
                </a:solidFill>
                <a:latin typeface="-apple-system"/>
              </a:rPr>
              <a:t>Psychology in Health and Social Care (LCHS4010_LON)</a:t>
            </a:r>
            <a:br>
              <a:rPr lang="en-GB" altLang="en-US" b="1" dirty="0">
                <a:solidFill>
                  <a:srgbClr val="1D2125"/>
                </a:solidFill>
                <a:latin typeface="-apple-system"/>
              </a:rPr>
            </a:br>
            <a:endParaRPr lang="en-GB" altLang="en-US" dirty="0"/>
          </a:p>
        </p:txBody>
      </p:sp>
      <p:sp>
        <p:nvSpPr>
          <p:cNvPr id="6147" name="Subtitle 4">
            <a:extLst>
              <a:ext uri="{FF2B5EF4-FFF2-40B4-BE49-F238E27FC236}">
                <a16:creationId xmlns:a16="http://schemas.microsoft.com/office/drawing/2014/main" id="{AEAE04A5-BC52-F1AF-E9B3-A4FFDEE54BF0}"/>
              </a:ext>
            </a:extLst>
          </p:cNvPr>
          <p:cNvSpPr>
            <a:spLocks noGrp="1"/>
          </p:cNvSpPr>
          <p:nvPr>
            <p:ph type="subTitle" idx="1"/>
          </p:nvPr>
        </p:nvSpPr>
        <p:spPr>
          <a:xfrm>
            <a:off x="2063750" y="2420939"/>
            <a:ext cx="8496300" cy="3076575"/>
          </a:xfrm>
        </p:spPr>
        <p:txBody>
          <a:bodyPr/>
          <a:lstStyle/>
          <a:p>
            <a:pPr eaLnBrk="1" hangingPunct="1"/>
            <a:endParaRPr lang="en-GB" altLang="en-US" sz="2800" dirty="0">
              <a:solidFill>
                <a:schemeClr val="bg1"/>
              </a:solidFill>
            </a:endParaRPr>
          </a:p>
          <a:p>
            <a:pPr eaLnBrk="1" hangingPunct="1"/>
            <a:r>
              <a:rPr lang="en-GB" sz="4000" b="1" dirty="0">
                <a:solidFill>
                  <a:schemeClr val="tx1"/>
                </a:solidFill>
              </a:rPr>
              <a:t>Psychology and health</a:t>
            </a:r>
            <a:endParaRPr lang="en-GB" altLang="en-US" sz="4000" dirty="0">
              <a:solidFill>
                <a:schemeClr val="tx1"/>
              </a:solidFill>
            </a:endParaRPr>
          </a:p>
        </p:txBody>
      </p:sp>
      <p:sp>
        <p:nvSpPr>
          <p:cNvPr id="3" name="Date Placeholder 2">
            <a:extLst>
              <a:ext uri="{FF2B5EF4-FFF2-40B4-BE49-F238E27FC236}">
                <a16:creationId xmlns:a16="http://schemas.microsoft.com/office/drawing/2014/main" id="{1FE6ED1D-1676-2828-93A2-6DBD559E553E}"/>
              </a:ext>
            </a:extLst>
          </p:cNvPr>
          <p:cNvSpPr>
            <a:spLocks noGrp="1"/>
          </p:cNvSpPr>
          <p:nvPr>
            <p:ph type="dt" sz="quarter" idx="10"/>
          </p:nvPr>
        </p:nvSpPr>
        <p:spPr/>
        <p:txBody>
          <a:bodyPr/>
          <a:lstStyle/>
          <a:p>
            <a:pPr>
              <a:defRPr/>
            </a:pPr>
            <a:fld id="{5EC0FA7E-6D3B-48D7-9F80-6C4D37659D9C}" type="datetime1">
              <a:rPr lang="en-GB" altLang="en-US">
                <a:solidFill>
                  <a:prstClr val="black">
                    <a:tint val="75000"/>
                  </a:prstClr>
                </a:solidFill>
                <a:latin typeface="Myriad Pro"/>
              </a:rPr>
              <a:pPr>
                <a:defRPr/>
              </a:pPr>
              <a:t>03/10/2025</a:t>
            </a:fld>
            <a:endParaRPr lang="en-GB" altLang="en-US" dirty="0">
              <a:solidFill>
                <a:prstClr val="black">
                  <a:tint val="75000"/>
                </a:prstClr>
              </a:solidFill>
              <a:latin typeface="Myriad Pro"/>
            </a:endParaRPr>
          </a:p>
        </p:txBody>
      </p:sp>
      <p:sp>
        <p:nvSpPr>
          <p:cNvPr id="6149" name="Slide Number Placeholder 5">
            <a:extLst>
              <a:ext uri="{FF2B5EF4-FFF2-40B4-BE49-F238E27FC236}">
                <a16:creationId xmlns:a16="http://schemas.microsoft.com/office/drawing/2014/main" id="{86492B55-29C9-6181-03B7-E495C9496C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15D2553-D265-1245-AB40-D977F95EEB9E}"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132AB-90E5-DF7B-36C3-0936E6803844}"/>
              </a:ext>
            </a:extLst>
          </p:cNvPr>
          <p:cNvSpPr>
            <a:spLocks noGrp="1"/>
          </p:cNvSpPr>
          <p:nvPr>
            <p:ph type="title"/>
          </p:nvPr>
        </p:nvSpPr>
        <p:spPr>
          <a:xfrm>
            <a:off x="1043631" y="809898"/>
            <a:ext cx="10173010" cy="1554480"/>
          </a:xfrm>
        </p:spPr>
        <p:txBody>
          <a:bodyPr anchor="ctr">
            <a:normAutofit/>
          </a:bodyPr>
          <a:lstStyle/>
          <a:p>
            <a:r>
              <a:rPr lang="en-GB" sz="4800"/>
              <a:t>Objectives</a:t>
            </a:r>
          </a:p>
        </p:txBody>
      </p:sp>
      <p:cxnSp>
        <p:nvCxnSpPr>
          <p:cNvPr id="23" name="Straight Connector 2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B2E868D-2AA3-C362-79FE-019CEB897B2C}"/>
              </a:ext>
            </a:extLst>
          </p:cNvPr>
          <p:cNvGraphicFramePr>
            <a:graphicFrameLocks noGrp="1"/>
          </p:cNvGraphicFramePr>
          <p:nvPr>
            <p:ph idx="1"/>
            <p:extLst>
              <p:ext uri="{D42A27DB-BD31-4B8C-83A1-F6EECF244321}">
                <p14:modId xmlns:p14="http://schemas.microsoft.com/office/powerpoint/2010/main" val="394281462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025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A87697-55CE-8A81-3061-0AEC20748608}"/>
              </a:ext>
            </a:extLst>
          </p:cNvPr>
          <p:cNvSpPr>
            <a:spLocks noGrp="1"/>
          </p:cNvSpPr>
          <p:nvPr>
            <p:ph type="title"/>
          </p:nvPr>
        </p:nvSpPr>
        <p:spPr>
          <a:xfrm>
            <a:off x="1115568" y="548640"/>
            <a:ext cx="10168128" cy="1179576"/>
          </a:xfrm>
        </p:spPr>
        <p:txBody>
          <a:bodyPr>
            <a:normAutofit/>
          </a:bodyPr>
          <a:lstStyle/>
          <a:p>
            <a:r>
              <a:rPr lang="en-GB" sz="4000"/>
              <a:t>Behaviourism in the healthcare context</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FCCBF24-52F8-872B-EDCA-6F934749E259}"/>
              </a:ext>
            </a:extLst>
          </p:cNvPr>
          <p:cNvSpPr>
            <a:spLocks noGrp="1"/>
          </p:cNvSpPr>
          <p:nvPr>
            <p:ph idx="1"/>
          </p:nvPr>
        </p:nvSpPr>
        <p:spPr>
          <a:xfrm>
            <a:off x="498834" y="2481943"/>
            <a:ext cx="11223774" cy="3695020"/>
          </a:xfrm>
        </p:spPr>
        <p:txBody>
          <a:bodyPr>
            <a:normAutofit lnSpcReduction="10000"/>
          </a:bodyPr>
          <a:lstStyle/>
          <a:p>
            <a:pPr marL="0" indent="0">
              <a:buNone/>
            </a:pPr>
            <a:r>
              <a:rPr lang="en-GB" sz="2400" dirty="0"/>
              <a:t>The health belief model states that health behaviours depend on patients’ understanding and perception of…</a:t>
            </a:r>
          </a:p>
          <a:p>
            <a:r>
              <a:rPr lang="en-GB" sz="2400" i="1" dirty="0"/>
              <a:t>Susceptibility</a:t>
            </a:r>
            <a:r>
              <a:rPr lang="en-GB" sz="2400" dirty="0"/>
              <a:t> to poor health</a:t>
            </a:r>
          </a:p>
          <a:p>
            <a:r>
              <a:rPr lang="en-GB" sz="2400" i="1" dirty="0"/>
              <a:t>Severity </a:t>
            </a:r>
            <a:r>
              <a:rPr lang="en-GB" sz="2400" dirty="0"/>
              <a:t>(seriousness) of their condition</a:t>
            </a:r>
          </a:p>
          <a:p>
            <a:r>
              <a:rPr lang="en-GB" sz="2400" i="1" dirty="0"/>
              <a:t>Benefits</a:t>
            </a:r>
            <a:r>
              <a:rPr lang="en-GB" sz="2400" dirty="0"/>
              <a:t> for taking action to reduce risk/severity</a:t>
            </a:r>
          </a:p>
          <a:p>
            <a:r>
              <a:rPr lang="en-GB" sz="2400" i="1" dirty="0"/>
              <a:t>Barriers</a:t>
            </a:r>
            <a:r>
              <a:rPr lang="en-GB" sz="2400" dirty="0"/>
              <a:t> to taking action to reduce risk/severity</a:t>
            </a:r>
          </a:p>
          <a:p>
            <a:r>
              <a:rPr lang="en-GB" sz="2400" i="1" dirty="0"/>
              <a:t>Triggers/cues </a:t>
            </a:r>
            <a:r>
              <a:rPr lang="en-GB" sz="2400" dirty="0"/>
              <a:t>to action </a:t>
            </a:r>
          </a:p>
          <a:p>
            <a:r>
              <a:rPr lang="en-GB" sz="2400" i="1" dirty="0"/>
              <a:t>Self-efficacy </a:t>
            </a:r>
            <a:r>
              <a:rPr lang="en-GB" sz="2400" dirty="0"/>
              <a:t>which refers to a person’s belief in their ability to perform these actions</a:t>
            </a:r>
          </a:p>
          <a:p>
            <a:endParaRPr lang="en-GB" sz="2200" dirty="0"/>
          </a:p>
          <a:p>
            <a:endParaRPr lang="en-GB" sz="2200" dirty="0"/>
          </a:p>
          <a:p>
            <a:endParaRPr lang="en-GB" sz="2200" dirty="0"/>
          </a:p>
        </p:txBody>
      </p:sp>
    </p:spTree>
    <p:extLst>
      <p:ext uri="{BB962C8B-B14F-4D97-AF65-F5344CB8AC3E}">
        <p14:creationId xmlns:p14="http://schemas.microsoft.com/office/powerpoint/2010/main" val="428514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7AFBA-CD52-402C-3FA0-AE38871391D1}"/>
              </a:ext>
            </a:extLst>
          </p:cNvPr>
          <p:cNvSpPr>
            <a:spLocks noGrp="1"/>
          </p:cNvSpPr>
          <p:nvPr>
            <p:ph type="title"/>
          </p:nvPr>
        </p:nvSpPr>
        <p:spPr>
          <a:xfrm>
            <a:off x="1043631" y="809898"/>
            <a:ext cx="9942716" cy="1554480"/>
          </a:xfrm>
        </p:spPr>
        <p:txBody>
          <a:bodyPr anchor="ctr">
            <a:normAutofit/>
          </a:bodyPr>
          <a:lstStyle/>
          <a:p>
            <a:r>
              <a:rPr lang="en-GB" sz="4800"/>
              <a:t>Watch the video to help you understand</a:t>
            </a:r>
          </a:p>
        </p:txBody>
      </p:sp>
      <p:sp>
        <p:nvSpPr>
          <p:cNvPr id="3" name="Content Placeholder 2">
            <a:extLst>
              <a:ext uri="{FF2B5EF4-FFF2-40B4-BE49-F238E27FC236}">
                <a16:creationId xmlns:a16="http://schemas.microsoft.com/office/drawing/2014/main" id="{20F16F37-296C-F4C9-CC9C-16D9896429F3}"/>
              </a:ext>
            </a:extLst>
          </p:cNvPr>
          <p:cNvSpPr>
            <a:spLocks noGrp="1"/>
          </p:cNvSpPr>
          <p:nvPr>
            <p:ph idx="1"/>
          </p:nvPr>
        </p:nvSpPr>
        <p:spPr>
          <a:xfrm>
            <a:off x="1045028" y="3017522"/>
            <a:ext cx="9941319" cy="3124658"/>
          </a:xfrm>
        </p:spPr>
        <p:txBody>
          <a:bodyPr anchor="ctr">
            <a:normAutofit/>
          </a:bodyPr>
          <a:lstStyle/>
          <a:p>
            <a:pPr marL="0" indent="0">
              <a:buNone/>
            </a:pPr>
            <a:r>
              <a:rPr lang="en-GB" b="1" dirty="0"/>
              <a:t>Health belief model: </a:t>
            </a:r>
          </a:p>
          <a:p>
            <a:pPr marL="0" indent="0">
              <a:buNone/>
            </a:pPr>
            <a:r>
              <a:rPr lang="en-GB" dirty="0"/>
              <a:t>https://</a:t>
            </a:r>
            <a:r>
              <a:rPr lang="en-GB" dirty="0" err="1"/>
              <a:t>youtu.be</a:t>
            </a:r>
            <a:r>
              <a:rPr lang="en-GB" dirty="0"/>
              <a:t>/c0-wVqTG2no?si=NE-7x0PmT2YoDEYt</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4076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12DF1-AD27-3398-8705-58931D0261CB}"/>
              </a:ext>
            </a:extLst>
          </p:cNvPr>
          <p:cNvSpPr>
            <a:spLocks noGrp="1"/>
          </p:cNvSpPr>
          <p:nvPr>
            <p:ph type="title"/>
          </p:nvPr>
        </p:nvSpPr>
        <p:spPr>
          <a:xfrm>
            <a:off x="1043631" y="809898"/>
            <a:ext cx="9942716" cy="1554480"/>
          </a:xfrm>
        </p:spPr>
        <p:txBody>
          <a:bodyPr anchor="ctr">
            <a:normAutofit/>
          </a:bodyPr>
          <a:lstStyle/>
          <a:p>
            <a:r>
              <a:rPr lang="en-GB" sz="4800"/>
              <a:t>Perceived susceptibility</a:t>
            </a:r>
          </a:p>
        </p:txBody>
      </p:sp>
      <p:sp>
        <p:nvSpPr>
          <p:cNvPr id="3" name="Content Placeholder 2">
            <a:extLst>
              <a:ext uri="{FF2B5EF4-FFF2-40B4-BE49-F238E27FC236}">
                <a16:creationId xmlns:a16="http://schemas.microsoft.com/office/drawing/2014/main" id="{E373F311-857D-F123-21F3-538A1A139CC6}"/>
              </a:ext>
            </a:extLst>
          </p:cNvPr>
          <p:cNvSpPr>
            <a:spLocks noGrp="1"/>
          </p:cNvSpPr>
          <p:nvPr>
            <p:ph idx="1"/>
          </p:nvPr>
        </p:nvSpPr>
        <p:spPr>
          <a:xfrm>
            <a:off x="267837" y="2704014"/>
            <a:ext cx="11783955" cy="4007683"/>
          </a:xfrm>
        </p:spPr>
        <p:txBody>
          <a:bodyPr anchor="ctr">
            <a:noAutofit/>
          </a:bodyPr>
          <a:lstStyle/>
          <a:p>
            <a:pPr marL="0" indent="0">
              <a:buNone/>
            </a:pPr>
            <a:r>
              <a:rPr lang="en-GB" dirty="0"/>
              <a:t>Example:</a:t>
            </a:r>
          </a:p>
          <a:p>
            <a:pPr marL="0" indent="0">
              <a:buNone/>
            </a:pPr>
            <a:r>
              <a:rPr lang="en-GB" i="1" dirty="0"/>
              <a:t>Sarah is a 35-year-old woman. Her mother was recently diagnosed with breast cancer. Sarah knows that having a family history of breast cancer increases her risk.</a:t>
            </a:r>
          </a:p>
          <a:p>
            <a:r>
              <a:rPr lang="en-GB" b="1" dirty="0"/>
              <a:t>Low Perceived Susceptibility:</a:t>
            </a:r>
            <a:r>
              <a:rPr lang="en-GB" dirty="0"/>
              <a:t> If Sarah believes that because she is younger than her mother was when diagnosed, or because she feels generally healthy, she is </a:t>
            </a:r>
            <a:r>
              <a:rPr lang="en-GB" i="1" dirty="0"/>
              <a:t>not</a:t>
            </a:r>
            <a:r>
              <a:rPr lang="en-GB" dirty="0"/>
              <a:t> at risk, she has </a:t>
            </a:r>
            <a:r>
              <a:rPr lang="en-GB" i="1" dirty="0"/>
              <a:t>low perceived susceptibility</a:t>
            </a:r>
            <a:r>
              <a:rPr lang="en-GB" dirty="0"/>
              <a:t>. She might not feel the need to get regular mammograms or perform self-exams. She might downplay the significance of her family history.</a:t>
            </a:r>
            <a:br>
              <a:rPr lang="en-GB" dirty="0"/>
            </a:br>
            <a:endParaRPr lang="en-GB"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4484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93893-2C0C-3333-AD2D-6E5AF5FA9351}"/>
              </a:ext>
            </a:extLst>
          </p:cNvPr>
          <p:cNvSpPr>
            <a:spLocks noGrp="1"/>
          </p:cNvSpPr>
          <p:nvPr>
            <p:ph type="title"/>
          </p:nvPr>
        </p:nvSpPr>
        <p:spPr>
          <a:xfrm>
            <a:off x="838200" y="365125"/>
            <a:ext cx="10515600" cy="1325563"/>
          </a:xfrm>
        </p:spPr>
        <p:txBody>
          <a:bodyPr>
            <a:normAutofit/>
          </a:bodyPr>
          <a:lstStyle/>
          <a:p>
            <a:r>
              <a:rPr lang="en-GB" sz="5400"/>
              <a:t>Perceived susceptibility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FE0ED4-886B-1856-AE99-A01461FDF6F7}"/>
              </a:ext>
            </a:extLst>
          </p:cNvPr>
          <p:cNvSpPr>
            <a:spLocks noGrp="1"/>
          </p:cNvSpPr>
          <p:nvPr>
            <p:ph idx="1"/>
          </p:nvPr>
        </p:nvSpPr>
        <p:spPr>
          <a:xfrm>
            <a:off x="838200" y="1929384"/>
            <a:ext cx="10515600" cy="4251960"/>
          </a:xfrm>
        </p:spPr>
        <p:txBody>
          <a:bodyPr>
            <a:normAutofit/>
          </a:bodyPr>
          <a:lstStyle/>
          <a:p>
            <a:r>
              <a:rPr lang="en-GB" b="1" dirty="0"/>
              <a:t>High Perceived Susceptibility:</a:t>
            </a:r>
            <a:r>
              <a:rPr lang="en-GB" dirty="0"/>
              <a:t> If Sarah believes that, </a:t>
            </a:r>
            <a:r>
              <a:rPr lang="en-GB" i="1" dirty="0"/>
              <a:t>because</a:t>
            </a:r>
            <a:r>
              <a:rPr lang="en-GB" dirty="0"/>
              <a:t> her mother had breast cancer and she has a family history, she is likely to develop the disease herself, she has </a:t>
            </a:r>
            <a:r>
              <a:rPr lang="en-GB" i="1" dirty="0"/>
              <a:t>high perceived susceptibility</a:t>
            </a:r>
            <a:r>
              <a:rPr lang="en-GB" dirty="0"/>
              <a:t>. This belief might motivate her to:</a:t>
            </a:r>
          </a:p>
          <a:p>
            <a:r>
              <a:rPr lang="en-GB" dirty="0"/>
              <a:t>Schedule a mammogram.</a:t>
            </a:r>
          </a:p>
          <a:p>
            <a:r>
              <a:rPr lang="en-GB" dirty="0"/>
              <a:t>Perform regular breast self-exams.</a:t>
            </a:r>
          </a:p>
          <a:p>
            <a:r>
              <a:rPr lang="en-GB" dirty="0"/>
              <a:t>Discuss genetic testing with her doctor.</a:t>
            </a:r>
          </a:p>
          <a:p>
            <a:r>
              <a:rPr lang="en-GB" dirty="0"/>
              <a:t>Make lifestyle changes to reduce her risk (e.g., eating a healthier diet, exercising)</a:t>
            </a:r>
          </a:p>
        </p:txBody>
      </p:sp>
    </p:spTree>
    <p:extLst>
      <p:ext uri="{BB962C8B-B14F-4D97-AF65-F5344CB8AC3E}">
        <p14:creationId xmlns:p14="http://schemas.microsoft.com/office/powerpoint/2010/main" val="1369492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5428D-DF0D-3B80-9ACC-FCCA765A66DC}"/>
              </a:ext>
            </a:extLst>
          </p:cNvPr>
          <p:cNvSpPr>
            <a:spLocks noGrp="1"/>
          </p:cNvSpPr>
          <p:nvPr>
            <p:ph type="title"/>
          </p:nvPr>
        </p:nvSpPr>
        <p:spPr>
          <a:xfrm>
            <a:off x="838200" y="365125"/>
            <a:ext cx="10515600" cy="1325563"/>
          </a:xfrm>
        </p:spPr>
        <p:txBody>
          <a:bodyPr>
            <a:normAutofit/>
          </a:bodyPr>
          <a:lstStyle/>
          <a:p>
            <a:r>
              <a:rPr lang="en-GB" sz="5400"/>
              <a:t>Perceived severity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70632F-84D4-E54A-5F6A-E6FEDA114BFA}"/>
              </a:ext>
            </a:extLst>
          </p:cNvPr>
          <p:cNvSpPr>
            <a:spLocks noGrp="1"/>
          </p:cNvSpPr>
          <p:nvPr>
            <p:ph idx="1"/>
          </p:nvPr>
        </p:nvSpPr>
        <p:spPr>
          <a:xfrm>
            <a:off x="838200" y="1929384"/>
            <a:ext cx="10515600" cy="4251960"/>
          </a:xfrm>
        </p:spPr>
        <p:txBody>
          <a:bodyPr>
            <a:normAutofit lnSpcReduction="10000"/>
          </a:bodyPr>
          <a:lstStyle/>
          <a:p>
            <a:pPr marL="0" indent="0">
              <a:buNone/>
            </a:pPr>
            <a:r>
              <a:rPr lang="en-GB" dirty="0"/>
              <a:t>Example:</a:t>
            </a:r>
          </a:p>
          <a:p>
            <a:pPr marL="0" indent="0">
              <a:buNone/>
            </a:pPr>
            <a:r>
              <a:rPr lang="en-GB" i="1" dirty="0"/>
              <a:t>Mark is a 50-year-old man who has been diagnosed with type 2 diabetes. His doctor has explained the importance of managing his blood sugar levels.</a:t>
            </a:r>
          </a:p>
          <a:p>
            <a:r>
              <a:rPr lang="en-GB" b="1" dirty="0"/>
              <a:t>Low Perceived Severity:</a:t>
            </a:r>
            <a:r>
              <a:rPr lang="en-GB" dirty="0"/>
              <a:t> If Mark believes that diabetes is not a very serious condition, he may downplay the potential complications. He might think, "It's just a little sugar; I can handle it," or "Many people have diabetes and live long lives." He might not fully adhere to his medication regimen, diet recommendations, or exercise plan. He may be less concerned about the long-term consequences.</a:t>
            </a:r>
          </a:p>
          <a:p>
            <a:pPr marL="0" indent="0">
              <a:buNone/>
            </a:pPr>
            <a:endParaRPr lang="en-GB" sz="2200" dirty="0"/>
          </a:p>
        </p:txBody>
      </p:sp>
    </p:spTree>
    <p:extLst>
      <p:ext uri="{BB962C8B-B14F-4D97-AF65-F5344CB8AC3E}">
        <p14:creationId xmlns:p14="http://schemas.microsoft.com/office/powerpoint/2010/main" val="1807510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A0BD034-2C85-04E8-9162-5AC6B66C0F65}"/>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Perceived severity</a:t>
            </a:r>
          </a:p>
        </p:txBody>
      </p:sp>
      <p:sp>
        <p:nvSpPr>
          <p:cNvPr id="3" name="Content Placeholder 2">
            <a:extLst>
              <a:ext uri="{FF2B5EF4-FFF2-40B4-BE49-F238E27FC236}">
                <a16:creationId xmlns:a16="http://schemas.microsoft.com/office/drawing/2014/main" id="{8FD9E48C-4F37-A173-659B-2FBF4DDA2226}"/>
              </a:ext>
            </a:extLst>
          </p:cNvPr>
          <p:cNvSpPr>
            <a:spLocks noGrp="1"/>
          </p:cNvSpPr>
          <p:nvPr>
            <p:ph idx="1"/>
          </p:nvPr>
        </p:nvSpPr>
        <p:spPr>
          <a:xfrm>
            <a:off x="5925312" y="237744"/>
            <a:ext cx="6126479" cy="6437375"/>
          </a:xfrm>
        </p:spPr>
        <p:txBody>
          <a:bodyPr>
            <a:normAutofit fontScale="77500" lnSpcReduction="20000"/>
          </a:bodyPr>
          <a:lstStyle/>
          <a:p>
            <a:r>
              <a:rPr lang="en-GB" b="1" dirty="0"/>
              <a:t>High Perceived Severity:</a:t>
            </a:r>
            <a:r>
              <a:rPr lang="en-GB" dirty="0"/>
              <a:t> If Mark believes that diabetes is a very serious condition, he will likely recognize the potential severe consequences. He might understand the risks of:</a:t>
            </a:r>
          </a:p>
          <a:p>
            <a:pPr lvl="1"/>
            <a:r>
              <a:rPr lang="en-GB" sz="2800" b="1" dirty="0"/>
              <a:t>Physical Complications:</a:t>
            </a:r>
            <a:r>
              <a:rPr lang="en-GB" sz="2800" dirty="0"/>
              <a:t> Blindness, kidney failure, nerve damage (neuropathy), heart disease, stroke, and limb amputations.</a:t>
            </a:r>
          </a:p>
          <a:p>
            <a:pPr lvl="1"/>
            <a:r>
              <a:rPr lang="en-GB" sz="2800" b="1" dirty="0"/>
              <a:t>Social Complications:</a:t>
            </a:r>
            <a:r>
              <a:rPr lang="en-GB" sz="2800" dirty="0"/>
              <a:t> Loss of independence, inability to work, financial burdens due to medical costs.</a:t>
            </a:r>
          </a:p>
          <a:p>
            <a:pPr lvl="1"/>
            <a:r>
              <a:rPr lang="en-GB" sz="2800" b="1" dirty="0"/>
              <a:t>Psychological Consequences:</a:t>
            </a:r>
            <a:r>
              <a:rPr lang="en-GB" sz="2800" dirty="0"/>
              <a:t> Depression, anxiety, and reduced quality of life.</a:t>
            </a:r>
          </a:p>
          <a:p>
            <a:r>
              <a:rPr lang="en-GB" dirty="0"/>
              <a:t>With a high perceived severity, Mark is more likely to:</a:t>
            </a:r>
          </a:p>
          <a:p>
            <a:pPr lvl="1"/>
            <a:r>
              <a:rPr lang="en-GB" sz="2800" dirty="0"/>
              <a:t>Strictly follow his medication schedule.</a:t>
            </a:r>
          </a:p>
          <a:p>
            <a:pPr lvl="1"/>
            <a:r>
              <a:rPr lang="en-GB" sz="2800" dirty="0"/>
              <a:t>Carefully monitor his blood sugar levels.</a:t>
            </a:r>
          </a:p>
          <a:p>
            <a:pPr lvl="1"/>
            <a:r>
              <a:rPr lang="en-GB" sz="2800" dirty="0"/>
              <a:t>Adhere to a diabetic diet.</a:t>
            </a:r>
          </a:p>
          <a:p>
            <a:pPr lvl="1"/>
            <a:r>
              <a:rPr lang="en-GB" sz="2800" dirty="0"/>
              <a:t>Engage in regular physical activity.</a:t>
            </a:r>
          </a:p>
          <a:p>
            <a:pPr lvl="1"/>
            <a:r>
              <a:rPr lang="en-GB" sz="2800" dirty="0"/>
              <a:t>Attend all his doctor's appointments and ask questions.</a:t>
            </a:r>
          </a:p>
          <a:p>
            <a:pPr lvl="1"/>
            <a:r>
              <a:rPr lang="en-GB" sz="2800" dirty="0"/>
              <a:t>Seek support from support groups.</a:t>
            </a:r>
          </a:p>
          <a:p>
            <a:pPr marL="0" indent="0">
              <a:buNone/>
            </a:pPr>
            <a:endParaRPr lang="en-GB" sz="1500" dirty="0"/>
          </a:p>
        </p:txBody>
      </p:sp>
    </p:spTree>
    <p:extLst>
      <p:ext uri="{BB962C8B-B14F-4D97-AF65-F5344CB8AC3E}">
        <p14:creationId xmlns:p14="http://schemas.microsoft.com/office/powerpoint/2010/main" val="2918236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B0ADC-76EA-B2B2-03E7-D7B9DF5CB451}"/>
              </a:ext>
            </a:extLst>
          </p:cNvPr>
          <p:cNvSpPr>
            <a:spLocks noGrp="1"/>
          </p:cNvSpPr>
          <p:nvPr>
            <p:ph type="title"/>
          </p:nvPr>
        </p:nvSpPr>
        <p:spPr>
          <a:xfrm>
            <a:off x="841248" y="548640"/>
            <a:ext cx="3600860" cy="5431536"/>
          </a:xfrm>
        </p:spPr>
        <p:txBody>
          <a:bodyPr>
            <a:normAutofit/>
          </a:bodyPr>
          <a:lstStyle/>
          <a:p>
            <a:r>
              <a:rPr lang="en-GB" sz="5400"/>
              <a:t>Perceived benefits for action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913B5D-818F-B718-76F5-14975BE183C6}"/>
              </a:ext>
            </a:extLst>
          </p:cNvPr>
          <p:cNvSpPr>
            <a:spLocks noGrp="1"/>
          </p:cNvSpPr>
          <p:nvPr>
            <p:ph idx="1"/>
          </p:nvPr>
        </p:nvSpPr>
        <p:spPr>
          <a:xfrm>
            <a:off x="5029200" y="237744"/>
            <a:ext cx="6839712" cy="6620255"/>
          </a:xfrm>
        </p:spPr>
        <p:txBody>
          <a:bodyPr anchor="ctr">
            <a:normAutofit/>
          </a:bodyPr>
          <a:lstStyle/>
          <a:p>
            <a:pPr marL="0" indent="0">
              <a:buNone/>
            </a:pPr>
            <a:r>
              <a:rPr lang="en-GB" sz="2400" dirty="0"/>
              <a:t>Example</a:t>
            </a:r>
          </a:p>
          <a:p>
            <a:pPr marL="0" indent="0">
              <a:buNone/>
            </a:pPr>
            <a:r>
              <a:rPr lang="en-GB" sz="2400" i="1" dirty="0"/>
              <a:t>Maria is a 45-year-old woman who is concerned about her risk of heart disease. Her doctor recommends that she start taking a daily low-dose aspirin to help prevent heart attacks and strokes.</a:t>
            </a:r>
          </a:p>
          <a:p>
            <a:r>
              <a:rPr lang="en-GB" sz="2400" b="1" dirty="0"/>
              <a:t>Low Perceived Benefits:</a:t>
            </a:r>
            <a:r>
              <a:rPr lang="en-GB" sz="2400" dirty="0"/>
              <a:t> If Maria doesn't believe that taking aspirin will actually help reduce her risk of a heart attack or stroke, she has </a:t>
            </a:r>
            <a:r>
              <a:rPr lang="en-GB" sz="2400" i="1" dirty="0"/>
              <a:t>low perceived benefits</a:t>
            </a:r>
            <a:r>
              <a:rPr lang="en-GB" sz="2400" dirty="0"/>
              <a:t>. She might think:</a:t>
            </a:r>
          </a:p>
          <a:p>
            <a:pPr lvl="1"/>
            <a:r>
              <a:rPr lang="en-GB" dirty="0"/>
              <a:t>"Aspirin won't really make a difference; heart disease runs in my family."</a:t>
            </a:r>
          </a:p>
          <a:p>
            <a:pPr lvl="1"/>
            <a:r>
              <a:rPr lang="en-GB" dirty="0"/>
              <a:t>"There's no guarantee that taking aspirin will prevent anything."</a:t>
            </a:r>
          </a:p>
          <a:p>
            <a:pPr lvl="1"/>
            <a:r>
              <a:rPr lang="en-GB" dirty="0"/>
              <a:t>"I don't see how a little pill can protect my heart."</a:t>
            </a:r>
          </a:p>
          <a:p>
            <a:pPr marL="0" indent="0">
              <a:buNone/>
            </a:pPr>
            <a:r>
              <a:rPr lang="en-GB" sz="2400" i="1" dirty="0"/>
              <a:t>As a result, she is less likely to take the aspirin regularly, or at all.</a:t>
            </a:r>
          </a:p>
          <a:p>
            <a:pPr marL="0" indent="0">
              <a:buNone/>
            </a:pPr>
            <a:endParaRPr lang="en-GB" sz="2000" dirty="0"/>
          </a:p>
        </p:txBody>
      </p:sp>
    </p:spTree>
    <p:extLst>
      <p:ext uri="{BB962C8B-B14F-4D97-AF65-F5344CB8AC3E}">
        <p14:creationId xmlns:p14="http://schemas.microsoft.com/office/powerpoint/2010/main" val="902310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5B942-D550-CF0A-7AAC-6D68B2AD08C1}"/>
              </a:ext>
            </a:extLst>
          </p:cNvPr>
          <p:cNvSpPr>
            <a:spLocks noGrp="1"/>
          </p:cNvSpPr>
          <p:nvPr>
            <p:ph type="title"/>
          </p:nvPr>
        </p:nvSpPr>
        <p:spPr>
          <a:xfrm>
            <a:off x="841248" y="548640"/>
            <a:ext cx="3600860" cy="5431536"/>
          </a:xfrm>
        </p:spPr>
        <p:txBody>
          <a:bodyPr>
            <a:normAutofit/>
          </a:bodyPr>
          <a:lstStyle/>
          <a:p>
            <a:r>
              <a:rPr lang="en-GB" sz="5400"/>
              <a:t>Perceived benefits for action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10256E-0E62-86F7-EE75-A09CB1EB853C}"/>
              </a:ext>
            </a:extLst>
          </p:cNvPr>
          <p:cNvSpPr>
            <a:spLocks noGrp="1"/>
          </p:cNvSpPr>
          <p:nvPr>
            <p:ph idx="1"/>
          </p:nvPr>
        </p:nvSpPr>
        <p:spPr>
          <a:xfrm>
            <a:off x="5010912" y="182880"/>
            <a:ext cx="6839712" cy="6528815"/>
          </a:xfrm>
        </p:spPr>
        <p:txBody>
          <a:bodyPr anchor="ctr">
            <a:normAutofit/>
          </a:bodyPr>
          <a:lstStyle/>
          <a:p>
            <a:r>
              <a:rPr lang="en-GB" sz="2400" b="1" dirty="0"/>
              <a:t>High Perceived Benefits:</a:t>
            </a:r>
            <a:r>
              <a:rPr lang="en-GB" sz="2400" dirty="0"/>
              <a:t> If Maria believes that taking aspirin </a:t>
            </a:r>
            <a:r>
              <a:rPr lang="en-GB" sz="2400" i="1" dirty="0"/>
              <a:t>will</a:t>
            </a:r>
            <a:r>
              <a:rPr lang="en-GB" sz="2400" dirty="0"/>
              <a:t> help reduce her risk of a heart attack or stroke, she has </a:t>
            </a:r>
            <a:r>
              <a:rPr lang="en-GB" sz="2400" i="1" dirty="0"/>
              <a:t>high perceived benefits</a:t>
            </a:r>
            <a:r>
              <a:rPr lang="en-GB" sz="2400" dirty="0"/>
              <a:t>. She might think:</a:t>
            </a:r>
          </a:p>
          <a:p>
            <a:pPr lvl="1"/>
            <a:r>
              <a:rPr lang="en-GB" dirty="0"/>
              <a:t>"My doctor says aspirin will help protect my heart, and I trust her."</a:t>
            </a:r>
          </a:p>
          <a:p>
            <a:pPr lvl="1"/>
            <a:r>
              <a:rPr lang="en-GB" dirty="0"/>
              <a:t>"If it can lower my risk, it's worth it."</a:t>
            </a:r>
          </a:p>
          <a:p>
            <a:pPr lvl="1"/>
            <a:r>
              <a:rPr lang="en-GB" dirty="0"/>
              <a:t>"Taking aspirin is a simple thing I can do to improve my health."</a:t>
            </a:r>
          </a:p>
          <a:p>
            <a:r>
              <a:rPr lang="en-GB" sz="2400" dirty="0"/>
              <a:t>As a result, she is more likely to:</a:t>
            </a:r>
          </a:p>
          <a:p>
            <a:pPr lvl="1"/>
            <a:r>
              <a:rPr lang="en-GB" dirty="0"/>
              <a:t>Take the aspirin regularly, as prescribed.</a:t>
            </a:r>
          </a:p>
          <a:p>
            <a:pPr lvl="1"/>
            <a:r>
              <a:rPr lang="en-GB" dirty="0"/>
              <a:t>Believe she is taking a positive step toward protecting her health.</a:t>
            </a:r>
          </a:p>
          <a:p>
            <a:pPr lvl="1"/>
            <a:r>
              <a:rPr lang="en-GB" dirty="0"/>
              <a:t>Be compliant with other recommendations from her doctor.</a:t>
            </a:r>
          </a:p>
        </p:txBody>
      </p:sp>
    </p:spTree>
    <p:extLst>
      <p:ext uri="{BB962C8B-B14F-4D97-AF65-F5344CB8AC3E}">
        <p14:creationId xmlns:p14="http://schemas.microsoft.com/office/powerpoint/2010/main" val="195581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68730-C907-95FF-65C3-748642450F61}"/>
              </a:ext>
            </a:extLst>
          </p:cNvPr>
          <p:cNvSpPr>
            <a:spLocks noGrp="1"/>
          </p:cNvSpPr>
          <p:nvPr>
            <p:ph type="title"/>
          </p:nvPr>
        </p:nvSpPr>
        <p:spPr>
          <a:xfrm>
            <a:off x="838200" y="365125"/>
            <a:ext cx="10515600" cy="1325563"/>
          </a:xfrm>
        </p:spPr>
        <p:txBody>
          <a:bodyPr>
            <a:normAutofit/>
          </a:bodyPr>
          <a:lstStyle/>
          <a:p>
            <a:r>
              <a:rPr lang="en-GB" sz="5400"/>
              <a:t>Perceived barriers to action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80DB5E-F45F-22A0-D40C-B919938FD4BE}"/>
              </a:ext>
            </a:extLst>
          </p:cNvPr>
          <p:cNvSpPr>
            <a:spLocks noGrp="1"/>
          </p:cNvSpPr>
          <p:nvPr>
            <p:ph idx="1"/>
          </p:nvPr>
        </p:nvSpPr>
        <p:spPr>
          <a:xfrm>
            <a:off x="838200" y="1929384"/>
            <a:ext cx="10515600" cy="4251960"/>
          </a:xfrm>
        </p:spPr>
        <p:txBody>
          <a:bodyPr>
            <a:normAutofit/>
          </a:bodyPr>
          <a:lstStyle/>
          <a:p>
            <a:pPr marL="0" indent="0">
              <a:buNone/>
            </a:pPr>
            <a:r>
              <a:rPr lang="en-GB" sz="2400" dirty="0"/>
              <a:t>Example</a:t>
            </a:r>
          </a:p>
          <a:p>
            <a:pPr marL="0" indent="0">
              <a:buNone/>
            </a:pPr>
            <a:r>
              <a:rPr lang="en-GB" sz="2400" i="1" dirty="0"/>
              <a:t>John is a 60-year-old man who has been advised by his doctor to start exercising regularly to improve his heart health and control his blood pressure.</a:t>
            </a:r>
          </a:p>
          <a:p>
            <a:r>
              <a:rPr lang="en-GB" sz="2400" b="1" dirty="0"/>
              <a:t>High Perceived Barriers:</a:t>
            </a:r>
            <a:r>
              <a:rPr lang="en-GB" sz="2400" dirty="0"/>
              <a:t> If John perceives significant barriers to exercising, he may be less likely to adopt this health behaviour. Some potential barriers he might perceive include:</a:t>
            </a:r>
          </a:p>
          <a:p>
            <a:r>
              <a:rPr lang="en-GB" sz="2400" b="1" dirty="0"/>
              <a:t>Cost:</a:t>
            </a:r>
            <a:r>
              <a:rPr lang="en-GB" sz="2400" dirty="0"/>
              <a:t> "A gym membership is too expensive."</a:t>
            </a:r>
          </a:p>
          <a:p>
            <a:r>
              <a:rPr lang="en-GB" sz="2400" b="1" dirty="0"/>
              <a:t>Time:</a:t>
            </a:r>
            <a:r>
              <a:rPr lang="en-GB" sz="2400" dirty="0"/>
              <a:t> "I don't have time to exercise; I work long hours."</a:t>
            </a:r>
          </a:p>
          <a:p>
            <a:r>
              <a:rPr lang="en-GB" sz="2400" b="1" dirty="0"/>
              <a:t>Physical Limitations:</a:t>
            </a:r>
            <a:r>
              <a:rPr lang="en-GB" sz="2400" dirty="0"/>
              <a:t> "My knees hurt, and I can't do a lot of physical activity."</a:t>
            </a:r>
          </a:p>
        </p:txBody>
      </p:sp>
    </p:spTree>
    <p:extLst>
      <p:ext uri="{BB962C8B-B14F-4D97-AF65-F5344CB8AC3E}">
        <p14:creationId xmlns:p14="http://schemas.microsoft.com/office/powerpoint/2010/main" val="2139143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DE1B0-D54B-883F-E203-284C809951D1}"/>
              </a:ext>
            </a:extLst>
          </p:cNvPr>
          <p:cNvSpPr>
            <a:spLocks noGrp="1"/>
          </p:cNvSpPr>
          <p:nvPr>
            <p:ph type="title"/>
          </p:nvPr>
        </p:nvSpPr>
        <p:spPr>
          <a:xfrm>
            <a:off x="838200" y="365125"/>
            <a:ext cx="10515600" cy="1325563"/>
          </a:xfrm>
        </p:spPr>
        <p:txBody>
          <a:bodyPr>
            <a:normAutofit/>
          </a:bodyPr>
          <a:lstStyle/>
          <a:p>
            <a:r>
              <a:rPr lang="en-GB" sz="5400"/>
              <a:t>Perceived barriers to action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3D363C-4AF9-11C4-7FE1-C160B8C0E05D}"/>
              </a:ext>
            </a:extLst>
          </p:cNvPr>
          <p:cNvSpPr>
            <a:spLocks noGrp="1"/>
          </p:cNvSpPr>
          <p:nvPr>
            <p:ph idx="1"/>
          </p:nvPr>
        </p:nvSpPr>
        <p:spPr>
          <a:xfrm>
            <a:off x="838200" y="1929384"/>
            <a:ext cx="10515600" cy="4251960"/>
          </a:xfrm>
        </p:spPr>
        <p:txBody>
          <a:bodyPr>
            <a:normAutofit/>
          </a:bodyPr>
          <a:lstStyle/>
          <a:p>
            <a:pPr marL="0" indent="0">
              <a:buNone/>
            </a:pPr>
            <a:r>
              <a:rPr lang="en-GB" sz="2400" b="1" dirty="0"/>
              <a:t>High perceived barriers </a:t>
            </a:r>
            <a:r>
              <a:rPr lang="en-GB" sz="2400" dirty="0"/>
              <a:t>continued…</a:t>
            </a:r>
          </a:p>
          <a:p>
            <a:r>
              <a:rPr lang="en-GB" sz="2400" b="1" dirty="0"/>
              <a:t>Lack of Motivation:</a:t>
            </a:r>
            <a:r>
              <a:rPr lang="en-GB" sz="2400" dirty="0"/>
              <a:t> "I don't enjoy exercising; it's boring."</a:t>
            </a:r>
            <a:endParaRPr lang="en-GB" sz="2400" b="1" dirty="0"/>
          </a:p>
          <a:p>
            <a:r>
              <a:rPr lang="en-GB" sz="2400" b="1" dirty="0"/>
              <a:t>Lack of Access:</a:t>
            </a:r>
            <a:r>
              <a:rPr lang="en-GB" sz="2400" dirty="0"/>
              <a:t> "There's no gym or safe place to walk near my home."</a:t>
            </a:r>
          </a:p>
          <a:p>
            <a:r>
              <a:rPr lang="en-GB" sz="2400" b="1" dirty="0"/>
              <a:t>Social Isolation:</a:t>
            </a:r>
            <a:r>
              <a:rPr lang="en-GB" sz="2400" dirty="0"/>
              <a:t> "I don't have anyone to exercise with; I'd feel self-conscious."</a:t>
            </a:r>
          </a:p>
          <a:p>
            <a:r>
              <a:rPr lang="en-GB" sz="2400" b="1" dirty="0"/>
              <a:t>Lack of Knowledge:</a:t>
            </a:r>
            <a:r>
              <a:rPr lang="en-GB" sz="2400" dirty="0"/>
              <a:t> "I don't know what exercises are safe for me."</a:t>
            </a:r>
          </a:p>
          <a:p>
            <a:r>
              <a:rPr lang="en-GB" sz="2400" b="1" dirty="0"/>
              <a:t>Past Negative Experiences:</a:t>
            </a:r>
            <a:r>
              <a:rPr lang="en-GB" sz="2400" dirty="0"/>
              <a:t> "I tried exercising before and failed."</a:t>
            </a:r>
          </a:p>
          <a:p>
            <a:pPr marL="0" indent="0">
              <a:buNone/>
            </a:pPr>
            <a:r>
              <a:rPr lang="en-GB" sz="2400" i="1" dirty="0"/>
              <a:t>Because of these perceived barriers, John is less likely to start or maintain a regular exercise routine.</a:t>
            </a:r>
          </a:p>
          <a:p>
            <a:pPr marL="0" indent="0">
              <a:buNone/>
            </a:pPr>
            <a:endParaRPr lang="en-GB" sz="2200" dirty="0"/>
          </a:p>
        </p:txBody>
      </p:sp>
    </p:spTree>
    <p:extLst>
      <p:ext uri="{BB962C8B-B14F-4D97-AF65-F5344CB8AC3E}">
        <p14:creationId xmlns:p14="http://schemas.microsoft.com/office/powerpoint/2010/main" val="564425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EC768E-97B4-2E46-7DA9-01FC4FD925DC}"/>
              </a:ext>
            </a:extLst>
          </p:cNvPr>
          <p:cNvSpPr>
            <a:spLocks noGrp="1"/>
          </p:cNvSpPr>
          <p:nvPr>
            <p:ph type="title"/>
          </p:nvPr>
        </p:nvSpPr>
        <p:spPr>
          <a:xfrm>
            <a:off x="838200" y="365125"/>
            <a:ext cx="10515600" cy="1325563"/>
          </a:xfrm>
        </p:spPr>
        <p:txBody>
          <a:bodyPr>
            <a:normAutofit/>
          </a:bodyPr>
          <a:lstStyle/>
          <a:p>
            <a:r>
              <a:rPr lang="en-GB" sz="5400"/>
              <a:t>Perceived barriers to action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90C25-FAF6-0B9E-7E26-66932C073F00}"/>
              </a:ext>
            </a:extLst>
          </p:cNvPr>
          <p:cNvSpPr>
            <a:spLocks noGrp="1"/>
          </p:cNvSpPr>
          <p:nvPr>
            <p:ph idx="1"/>
          </p:nvPr>
        </p:nvSpPr>
        <p:spPr>
          <a:xfrm>
            <a:off x="669036" y="1929383"/>
            <a:ext cx="11273028" cy="4563491"/>
          </a:xfrm>
        </p:spPr>
        <p:txBody>
          <a:bodyPr>
            <a:normAutofit/>
          </a:bodyPr>
          <a:lstStyle/>
          <a:p>
            <a:pPr marL="0" indent="0">
              <a:buNone/>
            </a:pPr>
            <a:r>
              <a:rPr lang="en-GB" sz="2400" b="1" dirty="0"/>
              <a:t>Low Perceived Barriers:</a:t>
            </a:r>
            <a:r>
              <a:rPr lang="en-GB" sz="2400" dirty="0"/>
              <a:t> If John believes that the barriers to exercise are minimal or can be overcome, he is more likely to adopt this health behaviour. He might think:</a:t>
            </a:r>
          </a:p>
          <a:p>
            <a:pPr lvl="1"/>
            <a:r>
              <a:rPr lang="en-GB" dirty="0"/>
              <a:t>"I can walk around the neighbourhood for free."</a:t>
            </a:r>
          </a:p>
          <a:p>
            <a:pPr lvl="1"/>
            <a:r>
              <a:rPr lang="en-GB" dirty="0"/>
              <a:t>"I can find 30 minutes a day to exercise."</a:t>
            </a:r>
          </a:p>
          <a:p>
            <a:pPr lvl="1"/>
            <a:r>
              <a:rPr lang="en-GB" dirty="0"/>
              <a:t>"I can start slowly and gradually increase my activity level."</a:t>
            </a:r>
          </a:p>
          <a:p>
            <a:pPr lvl="1"/>
            <a:r>
              <a:rPr lang="en-GB" dirty="0"/>
              <a:t>"I can find exercises that are easy on my knees."</a:t>
            </a:r>
          </a:p>
          <a:p>
            <a:pPr lvl="1"/>
            <a:r>
              <a:rPr lang="en-GB" dirty="0"/>
              <a:t>"I can watch exercise videos at home."</a:t>
            </a:r>
          </a:p>
          <a:p>
            <a:pPr lvl="1"/>
            <a:r>
              <a:rPr lang="en-GB" dirty="0"/>
              <a:t>"I can ask my doctor for advice."</a:t>
            </a:r>
          </a:p>
          <a:p>
            <a:pPr lvl="1"/>
            <a:r>
              <a:rPr lang="en-GB" dirty="0"/>
              <a:t>"I can find friends to walk with."</a:t>
            </a:r>
          </a:p>
          <a:p>
            <a:pPr marL="0" indent="0">
              <a:buNone/>
            </a:pPr>
            <a:r>
              <a:rPr lang="en-GB" sz="2400" i="1" dirty="0"/>
              <a:t>With low perceived barriers, John is more likely to start and stick to an exercise plan.</a:t>
            </a:r>
          </a:p>
          <a:p>
            <a:pPr marL="0" indent="0">
              <a:buNone/>
            </a:pPr>
            <a:endParaRPr lang="en-GB" sz="2200" dirty="0"/>
          </a:p>
        </p:txBody>
      </p:sp>
    </p:spTree>
    <p:extLst>
      <p:ext uri="{BB962C8B-B14F-4D97-AF65-F5344CB8AC3E}">
        <p14:creationId xmlns:p14="http://schemas.microsoft.com/office/powerpoint/2010/main" val="226462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F16CC8-3454-5B8D-FAF1-054CF00DC31B}"/>
              </a:ext>
            </a:extLst>
          </p:cNvPr>
          <p:cNvSpPr>
            <a:spLocks noGrp="1"/>
          </p:cNvSpPr>
          <p:nvPr>
            <p:ph type="title"/>
          </p:nvPr>
        </p:nvSpPr>
        <p:spPr>
          <a:xfrm>
            <a:off x="838200" y="365125"/>
            <a:ext cx="10515600" cy="1325563"/>
          </a:xfrm>
        </p:spPr>
        <p:txBody>
          <a:bodyPr>
            <a:normAutofit/>
          </a:bodyPr>
          <a:lstStyle/>
          <a:p>
            <a:r>
              <a:rPr lang="en-GB" sz="5400"/>
              <a:t>Cues to action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8D14B1-66EF-FB79-20D1-53714829A132}"/>
              </a:ext>
            </a:extLst>
          </p:cNvPr>
          <p:cNvSpPr>
            <a:spLocks noGrp="1"/>
          </p:cNvSpPr>
          <p:nvPr>
            <p:ph idx="1"/>
          </p:nvPr>
        </p:nvSpPr>
        <p:spPr>
          <a:xfrm>
            <a:off x="838200" y="1929384"/>
            <a:ext cx="10515600" cy="4251960"/>
          </a:xfrm>
        </p:spPr>
        <p:txBody>
          <a:bodyPr>
            <a:normAutofit/>
          </a:bodyPr>
          <a:lstStyle/>
          <a:p>
            <a:pPr marL="0" indent="0">
              <a:buNone/>
            </a:pPr>
            <a:r>
              <a:rPr lang="en-GB" dirty="0"/>
              <a:t>Example</a:t>
            </a:r>
          </a:p>
          <a:p>
            <a:pPr marL="0" indent="0">
              <a:buNone/>
            </a:pPr>
            <a:r>
              <a:rPr lang="en-GB" i="1" dirty="0"/>
              <a:t>Susan is a 50-year-old woman who is at risk for osteoporosis. She has been advised by her doctor to get a bone density scan to assess her bone health.</a:t>
            </a:r>
          </a:p>
          <a:p>
            <a:pPr marL="0" indent="0">
              <a:buNone/>
            </a:pPr>
            <a:r>
              <a:rPr lang="en-GB" b="1" dirty="0"/>
              <a:t>No Cue to Action (or Weak Cue):</a:t>
            </a:r>
            <a:r>
              <a:rPr lang="en-GB" dirty="0"/>
              <a:t> If Susan doesn't receive any specific reminders or information, she may not feel motivated to schedule a bone density scan. She might think, "I'll get around to it eventually," and postpone the appointment.</a:t>
            </a:r>
          </a:p>
        </p:txBody>
      </p:sp>
    </p:spTree>
    <p:extLst>
      <p:ext uri="{BB962C8B-B14F-4D97-AF65-F5344CB8AC3E}">
        <p14:creationId xmlns:p14="http://schemas.microsoft.com/office/powerpoint/2010/main" val="1702193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6F449-4952-93DE-93F4-6B91624AC89F}"/>
              </a:ext>
            </a:extLst>
          </p:cNvPr>
          <p:cNvSpPr>
            <a:spLocks noGrp="1"/>
          </p:cNvSpPr>
          <p:nvPr>
            <p:ph type="title"/>
          </p:nvPr>
        </p:nvSpPr>
        <p:spPr>
          <a:xfrm>
            <a:off x="1043631" y="809898"/>
            <a:ext cx="9942716" cy="1554480"/>
          </a:xfrm>
        </p:spPr>
        <p:txBody>
          <a:bodyPr anchor="ctr">
            <a:normAutofit/>
          </a:bodyPr>
          <a:lstStyle/>
          <a:p>
            <a:r>
              <a:rPr lang="en-GB" sz="4800"/>
              <a:t>Cues to action</a:t>
            </a:r>
          </a:p>
        </p:txBody>
      </p:sp>
      <p:sp>
        <p:nvSpPr>
          <p:cNvPr id="3" name="Content Placeholder 2">
            <a:extLst>
              <a:ext uri="{FF2B5EF4-FFF2-40B4-BE49-F238E27FC236}">
                <a16:creationId xmlns:a16="http://schemas.microsoft.com/office/drawing/2014/main" id="{8F0E65D3-1C83-194E-E09D-C9B6AEE93ECE}"/>
              </a:ext>
            </a:extLst>
          </p:cNvPr>
          <p:cNvSpPr>
            <a:spLocks noGrp="1"/>
          </p:cNvSpPr>
          <p:nvPr>
            <p:ph idx="1"/>
          </p:nvPr>
        </p:nvSpPr>
        <p:spPr>
          <a:xfrm>
            <a:off x="1045028" y="3017522"/>
            <a:ext cx="9941319" cy="3124658"/>
          </a:xfrm>
        </p:spPr>
        <p:txBody>
          <a:bodyPr anchor="ctr">
            <a:normAutofit/>
          </a:bodyPr>
          <a:lstStyle/>
          <a:p>
            <a:pPr marL="0" indent="0">
              <a:buNone/>
            </a:pPr>
            <a:r>
              <a:rPr lang="en-GB" b="1" dirty="0"/>
              <a:t>Strong Cues to Action:</a:t>
            </a:r>
            <a:r>
              <a:rPr lang="en-GB" dirty="0"/>
              <a:t> Several things could serve as strong cues to action for Susan, prompting her to schedule the bone density scan:</a:t>
            </a:r>
          </a:p>
          <a:p>
            <a:r>
              <a:rPr lang="en-GB" b="1" dirty="0"/>
              <a:t>Internal Cue:</a:t>
            </a:r>
            <a:endParaRPr lang="en-GB" dirty="0"/>
          </a:p>
          <a:p>
            <a:pPr lvl="1"/>
            <a:r>
              <a:rPr lang="en-GB" sz="2800" b="1" dirty="0"/>
              <a:t>Physical Symptom:</a:t>
            </a:r>
            <a:r>
              <a:rPr lang="en-GB" sz="2800" dirty="0"/>
              <a:t> Susan experiences a backache, which makes her worry about her bone health and prompts her to think about getting the scan.</a:t>
            </a:r>
          </a:p>
          <a:p>
            <a:pPr marL="0" indent="0">
              <a:buNone/>
            </a:pP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4589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9D33F5-6381-19DB-18BC-6F36C4D84D40}"/>
              </a:ext>
            </a:extLst>
          </p:cNvPr>
          <p:cNvSpPr>
            <a:spLocks noGrp="1"/>
          </p:cNvSpPr>
          <p:nvPr>
            <p:ph type="title"/>
          </p:nvPr>
        </p:nvSpPr>
        <p:spPr>
          <a:xfrm>
            <a:off x="1103376" y="301752"/>
            <a:ext cx="10168128" cy="704088"/>
          </a:xfrm>
        </p:spPr>
        <p:txBody>
          <a:bodyPr>
            <a:normAutofit/>
          </a:bodyPr>
          <a:lstStyle/>
          <a:p>
            <a:r>
              <a:rPr lang="en-GB" sz="4000" dirty="0"/>
              <a:t>Cues to action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E1878FD-030C-88A9-6635-C1A640558D0D}"/>
              </a:ext>
            </a:extLst>
          </p:cNvPr>
          <p:cNvSpPr>
            <a:spLocks noGrp="1"/>
          </p:cNvSpPr>
          <p:nvPr>
            <p:ph idx="1"/>
          </p:nvPr>
        </p:nvSpPr>
        <p:spPr>
          <a:xfrm>
            <a:off x="182880" y="1463040"/>
            <a:ext cx="12009120" cy="5239512"/>
          </a:xfrm>
        </p:spPr>
        <p:txBody>
          <a:bodyPr>
            <a:noAutofit/>
          </a:bodyPr>
          <a:lstStyle/>
          <a:p>
            <a:pPr marL="914400" lvl="2" indent="0">
              <a:buNone/>
            </a:pPr>
            <a:r>
              <a:rPr lang="en-GB" sz="2200" b="1" dirty="0"/>
              <a:t>External cues:</a:t>
            </a:r>
          </a:p>
          <a:p>
            <a:pPr lvl="2"/>
            <a:r>
              <a:rPr lang="en-GB" sz="2200" b="1" dirty="0"/>
              <a:t>Doctor's Recommendation:</a:t>
            </a:r>
            <a:r>
              <a:rPr lang="en-GB" sz="2200" dirty="0"/>
              <a:t> Her doctor explicitly recommends the bone density scan and provides a referral.</a:t>
            </a:r>
          </a:p>
          <a:p>
            <a:pPr lvl="2"/>
            <a:r>
              <a:rPr lang="en-GB" sz="2200" b="1" dirty="0"/>
              <a:t>Media Campaign:</a:t>
            </a:r>
            <a:r>
              <a:rPr lang="en-GB" sz="2200" dirty="0"/>
              <a:t> A public service announcement on TV or in a magazine about osteoporosis and the importance of bone density testing.</a:t>
            </a:r>
          </a:p>
          <a:p>
            <a:pPr lvl="2"/>
            <a:r>
              <a:rPr lang="en-GB" sz="2200" b="1" dirty="0"/>
              <a:t>Reminder from Doctor's Office:</a:t>
            </a:r>
            <a:r>
              <a:rPr lang="en-GB" sz="2200" dirty="0"/>
              <a:t> The doctor's office sends a reminder card or email about the need for a bone density scan.</a:t>
            </a:r>
          </a:p>
          <a:p>
            <a:pPr lvl="2"/>
            <a:r>
              <a:rPr lang="en-GB" sz="2200" b="1" dirty="0"/>
              <a:t>Friend's Experience:</a:t>
            </a:r>
            <a:r>
              <a:rPr lang="en-GB" sz="2200" dirty="0"/>
              <a:t> A friend or family member is diagnosed with osteoporosis, which makes Susan more aware of the risk and prompts her to take action.</a:t>
            </a:r>
          </a:p>
          <a:p>
            <a:pPr lvl="2"/>
            <a:r>
              <a:rPr lang="en-GB" sz="2200" b="1" dirty="0"/>
              <a:t>Educational Material:</a:t>
            </a:r>
            <a:r>
              <a:rPr lang="en-GB" sz="2200" dirty="0"/>
              <a:t> She reads an informative brochure about osteoporosis at her doctor's office.</a:t>
            </a:r>
          </a:p>
          <a:p>
            <a:pPr lvl="2"/>
            <a:r>
              <a:rPr lang="en-GB" sz="2200" b="1" dirty="0"/>
              <a:t>Community Event:</a:t>
            </a:r>
            <a:r>
              <a:rPr lang="en-GB" sz="2200" dirty="0"/>
              <a:t> A health fair in her community offers free bone density screenings.</a:t>
            </a:r>
          </a:p>
          <a:p>
            <a:pPr marL="0" indent="0">
              <a:buNone/>
            </a:pPr>
            <a:r>
              <a:rPr lang="en-GB" sz="2200" i="1" dirty="0"/>
              <a:t>These cues act as a catalyst, making Susan more likely to schedule the bone density scan.</a:t>
            </a:r>
          </a:p>
        </p:txBody>
      </p:sp>
    </p:spTree>
    <p:extLst>
      <p:ext uri="{BB962C8B-B14F-4D97-AF65-F5344CB8AC3E}">
        <p14:creationId xmlns:p14="http://schemas.microsoft.com/office/powerpoint/2010/main" val="2991509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C0C23E-F1F6-9BED-1C3B-69A2A34A14D9}"/>
              </a:ext>
            </a:extLst>
          </p:cNvPr>
          <p:cNvSpPr>
            <a:spLocks noGrp="1"/>
          </p:cNvSpPr>
          <p:nvPr>
            <p:ph type="title"/>
          </p:nvPr>
        </p:nvSpPr>
        <p:spPr>
          <a:xfrm>
            <a:off x="1115568" y="548640"/>
            <a:ext cx="10168128" cy="1179576"/>
          </a:xfrm>
        </p:spPr>
        <p:txBody>
          <a:bodyPr>
            <a:normAutofit/>
          </a:bodyPr>
          <a:lstStyle/>
          <a:p>
            <a:r>
              <a:rPr lang="en-GB" sz="4000"/>
              <a:t>Self-efficacy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23F8B2B-FD96-5746-5F38-7ADCE4BA1F18}"/>
              </a:ext>
            </a:extLst>
          </p:cNvPr>
          <p:cNvSpPr>
            <a:spLocks noGrp="1"/>
          </p:cNvSpPr>
          <p:nvPr>
            <p:ph idx="1"/>
          </p:nvPr>
        </p:nvSpPr>
        <p:spPr>
          <a:xfrm>
            <a:off x="347472" y="2221992"/>
            <a:ext cx="11558016" cy="4361688"/>
          </a:xfrm>
        </p:spPr>
        <p:txBody>
          <a:bodyPr>
            <a:normAutofit fontScale="92500" lnSpcReduction="20000"/>
          </a:bodyPr>
          <a:lstStyle/>
          <a:p>
            <a:pPr marL="0" indent="0">
              <a:buNone/>
            </a:pPr>
            <a:r>
              <a:rPr lang="en-GB" sz="2600" dirty="0"/>
              <a:t>Example</a:t>
            </a:r>
          </a:p>
          <a:p>
            <a:pPr marL="0" indent="0">
              <a:buNone/>
            </a:pPr>
            <a:r>
              <a:rPr lang="en-GB" sz="2600" i="1" dirty="0"/>
              <a:t>David is a 40-year-old man who wants to quit smoking. He has been smoking a pack of cigarettes a day for 20 years.</a:t>
            </a:r>
          </a:p>
          <a:p>
            <a:r>
              <a:rPr lang="en-GB" sz="2600" b="1" dirty="0"/>
              <a:t>How Self-Efficacy Influences His Behaviour:</a:t>
            </a:r>
            <a:endParaRPr lang="en-GB" sz="2600" dirty="0"/>
          </a:p>
          <a:p>
            <a:r>
              <a:rPr lang="en-GB" sz="2600" b="1" dirty="0"/>
              <a:t>Low Self-Efficacy:</a:t>
            </a:r>
            <a:r>
              <a:rPr lang="en-GB" sz="2600" dirty="0"/>
              <a:t> If David has low self-efficacy, he doubts his ability to quit smoking. He might think:</a:t>
            </a:r>
          </a:p>
          <a:p>
            <a:pPr lvl="1"/>
            <a:r>
              <a:rPr lang="en-GB" sz="2600" dirty="0"/>
              <a:t>"I've tried to quit before, and I always failed."</a:t>
            </a:r>
          </a:p>
          <a:p>
            <a:pPr lvl="1"/>
            <a:r>
              <a:rPr lang="en-GB" sz="2600" dirty="0"/>
              <a:t>"I'm too addicted to cigarettes; I could never do it."</a:t>
            </a:r>
          </a:p>
          <a:p>
            <a:pPr lvl="1"/>
            <a:r>
              <a:rPr lang="en-GB" sz="2600" dirty="0"/>
              <a:t>"I don't have the willpower to resist cravings."</a:t>
            </a:r>
          </a:p>
          <a:p>
            <a:pPr lvl="1"/>
            <a:r>
              <a:rPr lang="en-GB" sz="2600" dirty="0"/>
              <a:t>"I'll be too stressed without cigarettes."</a:t>
            </a:r>
          </a:p>
          <a:p>
            <a:pPr lvl="1"/>
            <a:r>
              <a:rPr lang="en-GB" sz="2600" dirty="0"/>
              <a:t>"I'll gain weight if I quit."</a:t>
            </a:r>
          </a:p>
          <a:p>
            <a:pPr marL="0" indent="0">
              <a:buNone/>
            </a:pPr>
            <a:r>
              <a:rPr lang="en-GB" sz="2600" dirty="0"/>
              <a:t>Because of his low self-efficacy, David is less likely to even try to quit smoking, or he may quit but quickly relapse.</a:t>
            </a:r>
          </a:p>
          <a:p>
            <a:pPr marL="0" indent="0">
              <a:buNone/>
            </a:pPr>
            <a:endParaRPr lang="en-GB" sz="1500" dirty="0"/>
          </a:p>
        </p:txBody>
      </p:sp>
    </p:spTree>
    <p:extLst>
      <p:ext uri="{BB962C8B-B14F-4D97-AF65-F5344CB8AC3E}">
        <p14:creationId xmlns:p14="http://schemas.microsoft.com/office/powerpoint/2010/main" val="1076573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77AD33-0BF5-DCDC-33EC-A937B267033F}"/>
              </a:ext>
            </a:extLst>
          </p:cNvPr>
          <p:cNvSpPr>
            <a:spLocks noGrp="1"/>
          </p:cNvSpPr>
          <p:nvPr>
            <p:ph type="title"/>
          </p:nvPr>
        </p:nvSpPr>
        <p:spPr>
          <a:xfrm>
            <a:off x="1057868" y="169164"/>
            <a:ext cx="10168128" cy="1179576"/>
          </a:xfrm>
        </p:spPr>
        <p:txBody>
          <a:bodyPr>
            <a:normAutofit/>
          </a:bodyPr>
          <a:lstStyle/>
          <a:p>
            <a:r>
              <a:rPr lang="en-GB" sz="4000" dirty="0"/>
              <a:t>Self-efficacy</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2FB80C3-C314-F621-8E1D-024EBBBD4DD3}"/>
              </a:ext>
            </a:extLst>
          </p:cNvPr>
          <p:cNvSpPr>
            <a:spLocks noGrp="1"/>
          </p:cNvSpPr>
          <p:nvPr>
            <p:ph idx="1"/>
          </p:nvPr>
        </p:nvSpPr>
        <p:spPr>
          <a:xfrm>
            <a:off x="328877" y="1517904"/>
            <a:ext cx="11626110" cy="5076938"/>
          </a:xfrm>
        </p:spPr>
        <p:txBody>
          <a:bodyPr>
            <a:noAutofit/>
          </a:bodyPr>
          <a:lstStyle/>
          <a:p>
            <a:r>
              <a:rPr lang="en-GB" sz="2200" b="1" dirty="0"/>
              <a:t>High Self-Efficacy:</a:t>
            </a:r>
            <a:r>
              <a:rPr lang="en-GB" sz="2200" dirty="0"/>
              <a:t> If David has high self-efficacy, he believes in his ability to quit smoking. He might think:</a:t>
            </a:r>
          </a:p>
          <a:p>
            <a:pPr lvl="1"/>
            <a:r>
              <a:rPr lang="en-GB" sz="2200" dirty="0"/>
              <a:t>"I know it will be hard, but I'm determined to quit."</a:t>
            </a:r>
          </a:p>
          <a:p>
            <a:pPr lvl="1"/>
            <a:r>
              <a:rPr lang="en-GB" sz="2200" dirty="0"/>
              <a:t>"I can manage my cravings with the right strategies."</a:t>
            </a:r>
          </a:p>
          <a:p>
            <a:pPr lvl="1"/>
            <a:r>
              <a:rPr lang="en-GB" sz="2200" dirty="0"/>
              <a:t>"I can find healthy ways to cope with stress."</a:t>
            </a:r>
          </a:p>
          <a:p>
            <a:pPr lvl="1"/>
            <a:r>
              <a:rPr lang="en-GB" sz="2200" dirty="0"/>
              <a:t>"I can get support from others."</a:t>
            </a:r>
          </a:p>
          <a:p>
            <a:pPr lvl="1"/>
            <a:r>
              <a:rPr lang="en-GB" sz="2200" dirty="0"/>
              <a:t>"I have quit for a week before, so I know I can do it."</a:t>
            </a:r>
          </a:p>
          <a:p>
            <a:pPr lvl="1"/>
            <a:r>
              <a:rPr lang="en-GB" sz="2200" dirty="0"/>
              <a:t>"I can find ways to deal with any weight gain."</a:t>
            </a:r>
          </a:p>
          <a:p>
            <a:r>
              <a:rPr lang="en-GB" sz="2200" dirty="0"/>
              <a:t>With high self-efficacy, David is more likely to:</a:t>
            </a:r>
          </a:p>
          <a:p>
            <a:pPr lvl="1"/>
            <a:r>
              <a:rPr lang="en-GB" sz="2200" dirty="0"/>
              <a:t>Make a serious attempt to quit smoking.</a:t>
            </a:r>
          </a:p>
          <a:p>
            <a:pPr lvl="1"/>
            <a:r>
              <a:rPr lang="en-GB" sz="2200" dirty="0"/>
              <a:t>Seek support from a smoking cessation program or counsellor.</a:t>
            </a:r>
          </a:p>
          <a:p>
            <a:pPr lvl="1"/>
            <a:r>
              <a:rPr lang="en-GB" sz="2200" dirty="0"/>
              <a:t>Use nicotine replacement therapy or medication.</a:t>
            </a:r>
          </a:p>
          <a:p>
            <a:pPr lvl="1"/>
            <a:r>
              <a:rPr lang="en-GB" sz="2200" dirty="0"/>
              <a:t>Develop coping strategies to deal with cravings.</a:t>
            </a:r>
          </a:p>
          <a:p>
            <a:pPr lvl="1"/>
            <a:r>
              <a:rPr lang="en-GB" sz="2200" dirty="0"/>
              <a:t>Persist even when faced with challenges.</a:t>
            </a:r>
          </a:p>
        </p:txBody>
      </p:sp>
    </p:spTree>
    <p:extLst>
      <p:ext uri="{BB962C8B-B14F-4D97-AF65-F5344CB8AC3E}">
        <p14:creationId xmlns:p14="http://schemas.microsoft.com/office/powerpoint/2010/main" val="3992923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DA3042-6EAA-2C73-4FA9-855F9EA49788}"/>
              </a:ext>
            </a:extLst>
          </p:cNvPr>
          <p:cNvSpPr>
            <a:spLocks noGrp="1"/>
          </p:cNvSpPr>
          <p:nvPr>
            <p:ph type="title"/>
          </p:nvPr>
        </p:nvSpPr>
        <p:spPr>
          <a:xfrm>
            <a:off x="1115568" y="548640"/>
            <a:ext cx="10168128" cy="1179576"/>
          </a:xfrm>
        </p:spPr>
        <p:txBody>
          <a:bodyPr>
            <a:normAutofit/>
          </a:bodyPr>
          <a:lstStyle/>
          <a:p>
            <a:r>
              <a:rPr lang="en-GB" sz="4000"/>
              <a:t>Self-efficacy</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AA00EBF-2D3E-89AA-DA23-0DF615C24D5B}"/>
              </a:ext>
            </a:extLst>
          </p:cNvPr>
          <p:cNvSpPr>
            <a:spLocks noGrp="1"/>
          </p:cNvSpPr>
          <p:nvPr>
            <p:ph idx="1"/>
          </p:nvPr>
        </p:nvSpPr>
        <p:spPr>
          <a:xfrm>
            <a:off x="1115568" y="2481943"/>
            <a:ext cx="10168128" cy="3695020"/>
          </a:xfrm>
        </p:spPr>
        <p:txBody>
          <a:bodyPr>
            <a:normAutofit/>
          </a:bodyPr>
          <a:lstStyle/>
          <a:p>
            <a:pPr marL="0" indent="0">
              <a:buNone/>
            </a:pPr>
            <a:r>
              <a:rPr lang="en-GB" sz="2400" dirty="0"/>
              <a:t>Summary</a:t>
            </a:r>
          </a:p>
          <a:p>
            <a:pPr marL="0" indent="0">
              <a:buNone/>
            </a:pPr>
            <a:r>
              <a:rPr lang="en-GB" sz="2400" dirty="0"/>
              <a:t>David's self-efficacy regarding quitting smoking will significantly impact his behaviour. If he believes he can quit, he is much more likely to try and succeed. The Health Belief Model highlights that self-efficacy, along with other factors (perceived susceptibility, perceived severity, perceived benefits, perceived barriers, and cues to action), plays a vital role in predicting and influencing health behaviours. Health promotion interventions often focus on building self-efficacy by providing education, skills training, and social support to increase the likelihood of success.</a:t>
            </a:r>
          </a:p>
        </p:txBody>
      </p:sp>
    </p:spTree>
    <p:extLst>
      <p:ext uri="{BB962C8B-B14F-4D97-AF65-F5344CB8AC3E}">
        <p14:creationId xmlns:p14="http://schemas.microsoft.com/office/powerpoint/2010/main" val="28851351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A70E7-8814-7817-1037-06ECCAF45F57}"/>
              </a:ext>
            </a:extLst>
          </p:cNvPr>
          <p:cNvSpPr>
            <a:spLocks noGrp="1"/>
          </p:cNvSpPr>
          <p:nvPr>
            <p:ph type="title"/>
          </p:nvPr>
        </p:nvSpPr>
        <p:spPr>
          <a:xfrm>
            <a:off x="1043631" y="809898"/>
            <a:ext cx="9942716" cy="1378353"/>
          </a:xfrm>
        </p:spPr>
        <p:txBody>
          <a:bodyPr anchor="ctr">
            <a:normAutofit fontScale="90000"/>
          </a:bodyPr>
          <a:lstStyle/>
          <a:p>
            <a:r>
              <a:rPr lang="en-GB" sz="4800" dirty="0"/>
              <a:t>Linking the health belief model with behaviourism</a:t>
            </a:r>
          </a:p>
        </p:txBody>
      </p:sp>
      <p:sp>
        <p:nvSpPr>
          <p:cNvPr id="3" name="Content Placeholder 2">
            <a:extLst>
              <a:ext uri="{FF2B5EF4-FFF2-40B4-BE49-F238E27FC236}">
                <a16:creationId xmlns:a16="http://schemas.microsoft.com/office/drawing/2014/main" id="{6F4F069E-C24C-DDC9-F4DD-8BACC7326D79}"/>
              </a:ext>
            </a:extLst>
          </p:cNvPr>
          <p:cNvSpPr>
            <a:spLocks noGrp="1"/>
          </p:cNvSpPr>
          <p:nvPr>
            <p:ph idx="1"/>
          </p:nvPr>
        </p:nvSpPr>
        <p:spPr>
          <a:xfrm>
            <a:off x="267837" y="2560322"/>
            <a:ext cx="11655939" cy="3924972"/>
          </a:xfrm>
        </p:spPr>
        <p:txBody>
          <a:bodyPr anchor="ctr">
            <a:normAutofit fontScale="92500" lnSpcReduction="10000"/>
          </a:bodyPr>
          <a:lstStyle/>
          <a:p>
            <a:r>
              <a:rPr lang="en-GB" sz="2400" dirty="0"/>
              <a:t>Emphasis on external influences</a:t>
            </a:r>
          </a:p>
          <a:p>
            <a:r>
              <a:rPr lang="en-GB" sz="2400" dirty="0"/>
              <a:t>Learning and conditioning</a:t>
            </a:r>
          </a:p>
          <a:p>
            <a:r>
              <a:rPr lang="en-GB" sz="2400" dirty="0"/>
              <a:t>Role of consequences (reinforcement and punishment)</a:t>
            </a:r>
          </a:p>
          <a:p>
            <a:r>
              <a:rPr lang="en-GB" sz="2400" dirty="0"/>
              <a:t>Focus on modifying behaviour</a:t>
            </a:r>
          </a:p>
          <a:p>
            <a:pPr marL="0" indent="0">
              <a:buNone/>
            </a:pPr>
            <a:r>
              <a:rPr lang="en-GB" sz="2400" dirty="0"/>
              <a:t>Differences</a:t>
            </a:r>
          </a:p>
          <a:p>
            <a:r>
              <a:rPr lang="en-GB" sz="2400" dirty="0"/>
              <a:t>The health belief model (HBM) includes cognitive elements (beliefs and perceptions); behaviourists focus on observable outcomes</a:t>
            </a:r>
          </a:p>
          <a:p>
            <a:r>
              <a:rPr lang="en-GB" sz="2400" dirty="0"/>
              <a:t>HBM emphasises </a:t>
            </a:r>
            <a:r>
              <a:rPr lang="en-GB" sz="2400" b="1" dirty="0"/>
              <a:t>internal </a:t>
            </a:r>
            <a:r>
              <a:rPr lang="en-GB" sz="2400" dirty="0"/>
              <a:t>processes; behaviourism focuses more on external control</a:t>
            </a:r>
          </a:p>
          <a:p>
            <a:pPr marL="0" indent="0">
              <a:buNone/>
            </a:pPr>
            <a:r>
              <a:rPr lang="en-GB" sz="2400" dirty="0"/>
              <a:t>HBM includes a more holistic approach but shares commonalities with the behaviourist standpoint.</a:t>
            </a:r>
          </a:p>
          <a:p>
            <a:endParaRPr lang="en-GB" sz="17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8693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44B1D-4741-5BAC-C29B-75DDA1EA2705}"/>
              </a:ext>
            </a:extLst>
          </p:cNvPr>
          <p:cNvSpPr>
            <a:spLocks noGrp="1"/>
          </p:cNvSpPr>
          <p:nvPr>
            <p:ph type="title"/>
          </p:nvPr>
        </p:nvSpPr>
        <p:spPr>
          <a:xfrm>
            <a:off x="1043631" y="809898"/>
            <a:ext cx="9942716" cy="1554480"/>
          </a:xfrm>
        </p:spPr>
        <p:txBody>
          <a:bodyPr anchor="ctr">
            <a:normAutofit/>
          </a:bodyPr>
          <a:lstStyle/>
          <a:p>
            <a:r>
              <a:rPr lang="en-GB" sz="4800"/>
              <a:t>Consolidation of learning</a:t>
            </a:r>
          </a:p>
        </p:txBody>
      </p:sp>
      <p:sp>
        <p:nvSpPr>
          <p:cNvPr id="3" name="Content Placeholder 2">
            <a:extLst>
              <a:ext uri="{FF2B5EF4-FFF2-40B4-BE49-F238E27FC236}">
                <a16:creationId xmlns:a16="http://schemas.microsoft.com/office/drawing/2014/main" id="{CF7AE71D-0782-EB26-4842-C4C2FC270021}"/>
              </a:ext>
            </a:extLst>
          </p:cNvPr>
          <p:cNvSpPr>
            <a:spLocks noGrp="1"/>
          </p:cNvSpPr>
          <p:nvPr>
            <p:ph idx="1"/>
          </p:nvPr>
        </p:nvSpPr>
        <p:spPr>
          <a:xfrm>
            <a:off x="1045028" y="3017522"/>
            <a:ext cx="9941319" cy="3124658"/>
          </a:xfrm>
        </p:spPr>
        <p:txBody>
          <a:bodyPr anchor="ctr">
            <a:normAutofit/>
          </a:bodyPr>
          <a:lstStyle/>
          <a:p>
            <a:r>
              <a:rPr lang="en-GB" dirty="0"/>
              <a:t>Consider both behaviourist and the health belief model perspectives.</a:t>
            </a:r>
          </a:p>
          <a:p>
            <a:r>
              <a:rPr lang="en-GB" dirty="0"/>
              <a:t> In groups research the two perspectives and note two strengths and two weaknesses of </a:t>
            </a:r>
            <a:r>
              <a:rPr lang="en-GB" b="1" dirty="0"/>
              <a:t>both </a:t>
            </a:r>
            <a:r>
              <a:rPr lang="en-GB" dirty="0"/>
              <a:t>approaches. </a:t>
            </a:r>
          </a:p>
          <a:p>
            <a:r>
              <a:rPr lang="en-GB" dirty="0"/>
              <a:t>Share your findings with the class.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91757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A1B8ADA1-35E2-CFE1-020F-D5C5F86BA73B}"/>
              </a:ext>
            </a:extLst>
          </p:cNvPr>
          <p:cNvPicPr>
            <a:picLocks noChangeAspect="1"/>
          </p:cNvPicPr>
          <p:nvPr/>
        </p:nvPicPr>
        <p:blipFill>
          <a:blip r:embed="rId2"/>
          <a:srcRect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BFAF8-3483-4CE1-5CD0-F73F34994C6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Question time </a:t>
            </a:r>
          </a:p>
        </p:txBody>
      </p:sp>
    </p:spTree>
    <p:extLst>
      <p:ext uri="{BB962C8B-B14F-4D97-AF65-F5344CB8AC3E}">
        <p14:creationId xmlns:p14="http://schemas.microsoft.com/office/powerpoint/2010/main" val="233074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7D52-5B53-9C5E-6FB4-DAE5D4858BDA}"/>
              </a:ext>
            </a:extLst>
          </p:cNvPr>
          <p:cNvSpPr>
            <a:spLocks noGrp="1"/>
          </p:cNvSpPr>
          <p:nvPr>
            <p:ph type="title"/>
          </p:nvPr>
        </p:nvSpPr>
        <p:spPr/>
        <p:txBody>
          <a:bodyPr/>
          <a:lstStyle/>
          <a:p>
            <a:r>
              <a:rPr lang="en-GB"/>
              <a:t>Useful reading</a:t>
            </a:r>
            <a:endParaRPr lang="en-GB" dirty="0"/>
          </a:p>
        </p:txBody>
      </p:sp>
      <p:sp>
        <p:nvSpPr>
          <p:cNvPr id="3" name="Content Placeholder 2">
            <a:extLst>
              <a:ext uri="{FF2B5EF4-FFF2-40B4-BE49-F238E27FC236}">
                <a16:creationId xmlns:a16="http://schemas.microsoft.com/office/drawing/2014/main" id="{8174387B-F033-B595-968E-2FCC4F407AAB}"/>
              </a:ext>
            </a:extLst>
          </p:cNvPr>
          <p:cNvSpPr>
            <a:spLocks noGrp="1"/>
          </p:cNvSpPr>
          <p:nvPr>
            <p:ph idx="1"/>
          </p:nvPr>
        </p:nvSpPr>
        <p:spPr/>
        <p:txBody>
          <a:bodyPr/>
          <a:lstStyle/>
          <a:p>
            <a:r>
              <a:rPr lang="en-GB" dirty="0"/>
              <a:t>Champion, V.L. and Skinner, C.S., 2008. The health belief model. </a:t>
            </a:r>
            <a:r>
              <a:rPr lang="en-GB" i="1" dirty="0"/>
              <a:t>Health </a:t>
            </a:r>
            <a:r>
              <a:rPr lang="en-GB" i="1" dirty="0" err="1"/>
              <a:t>behavior</a:t>
            </a:r>
            <a:r>
              <a:rPr lang="en-GB" i="1" dirty="0"/>
              <a:t> and health education: Theory, research, and practice</a:t>
            </a:r>
            <a:r>
              <a:rPr lang="en-GB" dirty="0"/>
              <a:t>, </a:t>
            </a:r>
            <a:r>
              <a:rPr lang="en-GB" i="1" dirty="0"/>
              <a:t>4</a:t>
            </a:r>
            <a:r>
              <a:rPr lang="en-GB" dirty="0"/>
              <a:t>, pp.45-65.</a:t>
            </a:r>
          </a:p>
          <a:p>
            <a:endParaRPr lang="en-GB" dirty="0"/>
          </a:p>
        </p:txBody>
      </p:sp>
    </p:spTree>
    <p:extLst>
      <p:ext uri="{BB962C8B-B14F-4D97-AF65-F5344CB8AC3E}">
        <p14:creationId xmlns:p14="http://schemas.microsoft.com/office/powerpoint/2010/main" val="3876339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239</TotalTime>
  <Words>1948</Words>
  <Application>Microsoft Macintosh PowerPoint</Application>
  <PresentationFormat>Widescreen</PresentationFormat>
  <Paragraphs>149</Paragraphs>
  <Slides>23</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23</vt:i4>
      </vt:variant>
    </vt:vector>
  </HeadingPairs>
  <TitlesOfParts>
    <vt:vector size="31" baseType="lpstr">
      <vt:lpstr>-apple-system</vt:lpstr>
      <vt:lpstr>Aptos</vt:lpstr>
      <vt:lpstr>Aptos Display</vt:lpstr>
      <vt:lpstr>Arial</vt:lpstr>
      <vt:lpstr>Calibri</vt:lpstr>
      <vt:lpstr>Myriad Pro</vt:lpstr>
      <vt:lpstr>Office Theme</vt:lpstr>
      <vt:lpstr>20140311PresentationUWTSDTemplate</vt:lpstr>
      <vt:lpstr>Psychology in Health and Social Care (LCHS4010_LON) </vt:lpstr>
      <vt:lpstr>Objectives</vt:lpstr>
      <vt:lpstr>Behaviourism in the healthcare context</vt:lpstr>
      <vt:lpstr>Watch the video to help you understand</vt:lpstr>
      <vt:lpstr>Perceived susceptibility</vt:lpstr>
      <vt:lpstr>Perceived susceptibility</vt:lpstr>
      <vt:lpstr>Perceived severity</vt:lpstr>
      <vt:lpstr>Perceived severity</vt:lpstr>
      <vt:lpstr>Perceived benefits for action</vt:lpstr>
      <vt:lpstr>Perceived benefits for action</vt:lpstr>
      <vt:lpstr>Perceived barriers to action</vt:lpstr>
      <vt:lpstr>Perceived barriers to action</vt:lpstr>
      <vt:lpstr>Perceived barriers to action</vt:lpstr>
      <vt:lpstr>Cues to action</vt:lpstr>
      <vt:lpstr>Cues to action</vt:lpstr>
      <vt:lpstr>Cues to action</vt:lpstr>
      <vt:lpstr>Self-efficacy </vt:lpstr>
      <vt:lpstr>Self-efficacy</vt:lpstr>
      <vt:lpstr>Self-efficacy</vt:lpstr>
      <vt:lpstr>Linking the health belief model with behaviourism</vt:lpstr>
      <vt:lpstr>Consolidation of learning</vt:lpstr>
      <vt:lpstr>Question time </vt:lpstr>
      <vt:lpstr>Useful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Farah Wiita</cp:lastModifiedBy>
  <cp:revision>1</cp:revision>
  <dcterms:created xsi:type="dcterms:W3CDTF">2025-10-03T13:56:28Z</dcterms:created>
  <dcterms:modified xsi:type="dcterms:W3CDTF">2025-10-03T17:56:21Z</dcterms:modified>
</cp:coreProperties>
</file>