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1"/>
  </p:notesMasterIdLst>
  <p:sldIdLst>
    <p:sldId id="256" r:id="rId2"/>
    <p:sldId id="257" r:id="rId3"/>
    <p:sldId id="258" r:id="rId4"/>
    <p:sldId id="259" r:id="rId5"/>
    <p:sldId id="260" r:id="rId6"/>
    <p:sldId id="261" r:id="rId7"/>
    <p:sldId id="276" r:id="rId8"/>
    <p:sldId id="262" r:id="rId9"/>
    <p:sldId id="263" r:id="rId10"/>
    <p:sldId id="264" r:id="rId11"/>
    <p:sldId id="265" r:id="rId12"/>
    <p:sldId id="270" r:id="rId13"/>
    <p:sldId id="269" r:id="rId14"/>
    <p:sldId id="277" r:id="rId15"/>
    <p:sldId id="267" r:id="rId16"/>
    <p:sldId id="266" r:id="rId17"/>
    <p:sldId id="268" r:id="rId18"/>
    <p:sldId id="271"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82"/>
    <p:restoredTop sz="91429"/>
  </p:normalViewPr>
  <p:slideViewPr>
    <p:cSldViewPr snapToGrid="0">
      <p:cViewPr varScale="1">
        <p:scale>
          <a:sx n="117" d="100"/>
          <a:sy n="117" d="100"/>
        </p:scale>
        <p:origin x="4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BED05B-6B34-F34C-B3FF-DB84E73A8C93}" type="datetimeFigureOut">
              <a:rPr lang="en-US" smtClean="0"/>
              <a:t>10/22/25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C23A82-96A2-BD42-ACA2-91D112446C35}" type="slidenum">
              <a:rPr lang="en-US" smtClean="0"/>
              <a:t>‹#›</a:t>
            </a:fld>
            <a:endParaRPr lang="en-US"/>
          </a:p>
        </p:txBody>
      </p:sp>
    </p:spTree>
    <p:extLst>
      <p:ext uri="{BB962C8B-B14F-4D97-AF65-F5344CB8AC3E}">
        <p14:creationId xmlns:p14="http://schemas.microsoft.com/office/powerpoint/2010/main" val="1690482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dirty="0"/>
              <a:t>=LCfBYE97rFk</a:t>
            </a:r>
          </a:p>
        </p:txBody>
      </p:sp>
      <p:sp>
        <p:nvSpPr>
          <p:cNvPr id="4" name="Slide Number Placeholder 3"/>
          <p:cNvSpPr>
            <a:spLocks noGrp="1"/>
          </p:cNvSpPr>
          <p:nvPr>
            <p:ph type="sldNum" sz="quarter" idx="5"/>
          </p:nvPr>
        </p:nvSpPr>
        <p:spPr/>
        <p:txBody>
          <a:bodyPr/>
          <a:lstStyle/>
          <a:p>
            <a:fld id="{D8C23A82-96A2-BD42-ACA2-91D112446C35}" type="slidenum">
              <a:rPr lang="en-US" smtClean="0"/>
              <a:t>4</a:t>
            </a:fld>
            <a:endParaRPr lang="en-US"/>
          </a:p>
        </p:txBody>
      </p:sp>
    </p:spTree>
    <p:extLst>
      <p:ext uri="{BB962C8B-B14F-4D97-AF65-F5344CB8AC3E}">
        <p14:creationId xmlns:p14="http://schemas.microsoft.com/office/powerpoint/2010/main" val="10519821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Rosetta Stone, discovered in 1799 during Napoleon’s campaign in Egypt, is one of the most significant archaeological finds in history. Inscribed in hieroglyphic, demotic, and Greek, it provided the key to deciphering ancient Egyptian hieroglyphs. Jean-François Champollion’s work on the stone in 1822 launched the field of Egyptology. The stone, which records a decree honouring King Ptolemy V, served different audiences through its trilingual inscription. Now displayed in the British Museum, it remains a powerful symbol of linguistic discovery and cultural connection.</a:t>
            </a:r>
            <a:endParaRPr lang="en-US" dirty="0"/>
          </a:p>
        </p:txBody>
      </p:sp>
      <p:sp>
        <p:nvSpPr>
          <p:cNvPr id="4" name="Slide Number Placeholder 3"/>
          <p:cNvSpPr>
            <a:spLocks noGrp="1"/>
          </p:cNvSpPr>
          <p:nvPr>
            <p:ph type="sldNum" sz="quarter" idx="5"/>
          </p:nvPr>
        </p:nvSpPr>
        <p:spPr/>
        <p:txBody>
          <a:bodyPr/>
          <a:lstStyle/>
          <a:p>
            <a:fld id="{D8C23A82-96A2-BD42-ACA2-91D112446C35}" type="slidenum">
              <a:rPr lang="en-US" smtClean="0"/>
              <a:t>9</a:t>
            </a:fld>
            <a:endParaRPr lang="en-US"/>
          </a:p>
        </p:txBody>
      </p:sp>
    </p:spTree>
    <p:extLst>
      <p:ext uri="{BB962C8B-B14F-4D97-AF65-F5344CB8AC3E}">
        <p14:creationId xmlns:p14="http://schemas.microsoft.com/office/powerpoint/2010/main" val="3019051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46248-9AF8-BE29-0F1F-DF7005682E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CAC846-FD9F-8BC0-4365-76998CA119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6EFB43-9465-6251-5B46-51EB4B0C8063}"/>
              </a:ext>
            </a:extLst>
          </p:cNvPr>
          <p:cNvSpPr>
            <a:spLocks noGrp="1"/>
          </p:cNvSpPr>
          <p:nvPr>
            <p:ph type="body" idx="1"/>
          </p:nvPr>
        </p:nvSpPr>
        <p:spPr/>
        <p:txBody>
          <a:bodyPr/>
          <a:lstStyle/>
          <a:p>
            <a:r>
              <a:rPr lang="en-GB" dirty="0"/>
              <a:t>The Rosetta Stone, discovered in 1799 during Napoleon’s campaign in Egypt, is one of the most significant archaeological finds in history. Inscribed in hieroglyphic, demotic, and Greek, it provided the key to deciphering ancient Egyptian hieroglyphs. Jean-François Champollion’s work on the stone in 1822 launched the field of Egyptology. The stone, which records a decree honouring King Ptolemy V, served different audiences through its trilingual inscription. Now displayed in the British Museum, it remains a powerful symbol of linguistic discovery and cultural connection.</a:t>
            </a:r>
            <a:endParaRPr lang="en-US" dirty="0"/>
          </a:p>
        </p:txBody>
      </p:sp>
      <p:sp>
        <p:nvSpPr>
          <p:cNvPr id="4" name="Slide Number Placeholder 3">
            <a:extLst>
              <a:ext uri="{FF2B5EF4-FFF2-40B4-BE49-F238E27FC236}">
                <a16:creationId xmlns:a16="http://schemas.microsoft.com/office/drawing/2014/main" id="{D64171F4-6D42-E627-F6D5-2F4FE04CC834}"/>
              </a:ext>
            </a:extLst>
          </p:cNvPr>
          <p:cNvSpPr>
            <a:spLocks noGrp="1"/>
          </p:cNvSpPr>
          <p:nvPr>
            <p:ph type="sldNum" sz="quarter" idx="5"/>
          </p:nvPr>
        </p:nvSpPr>
        <p:spPr/>
        <p:txBody>
          <a:bodyPr/>
          <a:lstStyle/>
          <a:p>
            <a:fld id="{D8C23A82-96A2-BD42-ACA2-91D112446C35}" type="slidenum">
              <a:rPr lang="en-US" smtClean="0"/>
              <a:t>10</a:t>
            </a:fld>
            <a:endParaRPr lang="en-US"/>
          </a:p>
        </p:txBody>
      </p:sp>
    </p:spTree>
    <p:extLst>
      <p:ext uri="{BB962C8B-B14F-4D97-AF65-F5344CB8AC3E}">
        <p14:creationId xmlns:p14="http://schemas.microsoft.com/office/powerpoint/2010/main" val="3485109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BB73A-41A3-98A1-6B58-4BEBD5D86A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3D8A96-89DD-1DD5-E121-9A134F5055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7DC439-A1E5-22AC-B0BA-AC79A2FADD46}"/>
              </a:ext>
            </a:extLst>
          </p:cNvPr>
          <p:cNvSpPr>
            <a:spLocks noGrp="1"/>
          </p:cNvSpPr>
          <p:nvPr>
            <p:ph type="body" idx="1"/>
          </p:nvPr>
        </p:nvSpPr>
        <p:spPr/>
        <p:txBody>
          <a:bodyPr/>
          <a:lstStyle/>
          <a:p>
            <a:r>
              <a:rPr lang="en-GB" b="0" i="0" dirty="0">
                <a:solidFill>
                  <a:srgbClr val="1F1F1F"/>
                </a:solidFill>
                <a:effectLst/>
                <a:latin typeface="Sky Text"/>
              </a:rPr>
              <a:t>The Chinese had invented a printing method involving engraved blocks to produce books as early as the 9th century, but the process was arduous and the result often poor. Gutenberg’s wooden press borrowed elements from the local Rhineland winepresses and involved movable individual characters of type made of metal alloy. It could quickly produce multiple texts at a high quality standard. </a:t>
            </a:r>
            <a:r>
              <a:rPr lang="en-GB" b="0" i="0" u="none" strike="noStrike" dirty="0">
                <a:solidFill>
                  <a:srgbClr val="000000"/>
                </a:solidFill>
                <a:effectLst/>
                <a:latin typeface="Akzidenz-Grotesk Pro"/>
              </a:rPr>
              <a:t>Gutenberg Bible, the first major book printed in Europe using moveable metal type, created by the German print pioneer Johannes Gutenberg in the mid 15</a:t>
            </a:r>
            <a:r>
              <a:rPr lang="en-GB" b="0" i="0" u="none" strike="noStrike" baseline="30000" dirty="0">
                <a:solidFill>
                  <a:srgbClr val="000000"/>
                </a:solidFill>
                <a:effectLst/>
                <a:latin typeface="Akzidenz-Grotesk Pro"/>
              </a:rPr>
              <a:t>th</a:t>
            </a:r>
            <a:r>
              <a:rPr lang="en-GB" b="0" i="0" u="none" strike="noStrike" dirty="0">
                <a:solidFill>
                  <a:srgbClr val="000000"/>
                </a:solidFill>
                <a:effectLst/>
                <a:latin typeface="Akzidenz-Grotesk Pro"/>
              </a:rPr>
              <a:t> century. </a:t>
            </a:r>
            <a:endParaRPr lang="en-US" dirty="0"/>
          </a:p>
        </p:txBody>
      </p:sp>
      <p:sp>
        <p:nvSpPr>
          <p:cNvPr id="4" name="Slide Number Placeholder 3">
            <a:extLst>
              <a:ext uri="{FF2B5EF4-FFF2-40B4-BE49-F238E27FC236}">
                <a16:creationId xmlns:a16="http://schemas.microsoft.com/office/drawing/2014/main" id="{3575AC5A-2B79-CDC2-719B-8DD6F5664EDD}"/>
              </a:ext>
            </a:extLst>
          </p:cNvPr>
          <p:cNvSpPr>
            <a:spLocks noGrp="1"/>
          </p:cNvSpPr>
          <p:nvPr>
            <p:ph type="sldNum" sz="quarter" idx="5"/>
          </p:nvPr>
        </p:nvSpPr>
        <p:spPr/>
        <p:txBody>
          <a:bodyPr/>
          <a:lstStyle/>
          <a:p>
            <a:fld id="{D8C23A82-96A2-BD42-ACA2-91D112446C35}" type="slidenum">
              <a:rPr lang="en-US" smtClean="0"/>
              <a:t>11</a:t>
            </a:fld>
            <a:endParaRPr lang="en-US"/>
          </a:p>
        </p:txBody>
      </p:sp>
    </p:spTree>
    <p:extLst>
      <p:ext uri="{BB962C8B-B14F-4D97-AF65-F5344CB8AC3E}">
        <p14:creationId xmlns:p14="http://schemas.microsoft.com/office/powerpoint/2010/main" val="2171988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Akzidenz-Grotesk Pro"/>
              </a:rPr>
              <a:t>“Gutenberg’s press allowed a printer to produce in a single day what had previously taken a scribe an entire year. </a:t>
            </a:r>
            <a:endParaRPr lang="en-US" dirty="0"/>
          </a:p>
        </p:txBody>
      </p:sp>
      <p:sp>
        <p:nvSpPr>
          <p:cNvPr id="4" name="Slide Number Placeholder 3"/>
          <p:cNvSpPr>
            <a:spLocks noGrp="1"/>
          </p:cNvSpPr>
          <p:nvPr>
            <p:ph type="sldNum" sz="quarter" idx="5"/>
          </p:nvPr>
        </p:nvSpPr>
        <p:spPr/>
        <p:txBody>
          <a:bodyPr/>
          <a:lstStyle/>
          <a:p>
            <a:fld id="{D8C23A82-96A2-BD42-ACA2-91D112446C35}" type="slidenum">
              <a:rPr lang="en-US" smtClean="0"/>
              <a:t>12</a:t>
            </a:fld>
            <a:endParaRPr lang="en-US"/>
          </a:p>
        </p:txBody>
      </p:sp>
    </p:spTree>
    <p:extLst>
      <p:ext uri="{BB962C8B-B14F-4D97-AF65-F5344CB8AC3E}">
        <p14:creationId xmlns:p14="http://schemas.microsoft.com/office/powerpoint/2010/main" val="187643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21212"/>
                </a:solidFill>
                <a:effectLst/>
                <a:latin typeface="GuardianTextEgyptian"/>
              </a:rPr>
              <a:t>Everything in the picture is in flux – apart from Mount Fuji, a sort of light at the end of the tunnel./“It could be through the wave, beyond or behind. It’s a challenge. But they’ll get through it.”</a:t>
            </a:r>
          </a:p>
          <a:p>
            <a:pPr algn="l" fontAlgn="base"/>
            <a:r>
              <a:rPr lang="en-GB" b="0" i="0" dirty="0">
                <a:solidFill>
                  <a:srgbClr val="121212"/>
                </a:solidFill>
                <a:effectLst/>
                <a:latin typeface="GuardianTextEgyptian"/>
              </a:rPr>
              <a:t>Okuda thinks that the image shows “the grand scale of nature v humans”. It certainly speaks to the climate crisis, and to migration. J</a:t>
            </a:r>
          </a:p>
          <a:p>
            <a:endParaRPr lang="en-US" dirty="0"/>
          </a:p>
        </p:txBody>
      </p:sp>
      <p:sp>
        <p:nvSpPr>
          <p:cNvPr id="4" name="Slide Number Placeholder 3"/>
          <p:cNvSpPr>
            <a:spLocks noGrp="1"/>
          </p:cNvSpPr>
          <p:nvPr>
            <p:ph type="sldNum" sz="quarter" idx="5"/>
          </p:nvPr>
        </p:nvSpPr>
        <p:spPr/>
        <p:txBody>
          <a:bodyPr/>
          <a:lstStyle/>
          <a:p>
            <a:fld id="{D8C23A82-96A2-BD42-ACA2-91D112446C35}" type="slidenum">
              <a:rPr lang="en-US" smtClean="0"/>
              <a:t>13</a:t>
            </a:fld>
            <a:endParaRPr lang="en-US"/>
          </a:p>
        </p:txBody>
      </p:sp>
    </p:spTree>
    <p:extLst>
      <p:ext uri="{BB962C8B-B14F-4D97-AF65-F5344CB8AC3E}">
        <p14:creationId xmlns:p14="http://schemas.microsoft.com/office/powerpoint/2010/main" val="8641053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French typefaces. </a:t>
            </a:r>
          </a:p>
        </p:txBody>
      </p:sp>
      <p:sp>
        <p:nvSpPr>
          <p:cNvPr id="4" name="Slide Number Placeholder 3"/>
          <p:cNvSpPr>
            <a:spLocks noGrp="1"/>
          </p:cNvSpPr>
          <p:nvPr>
            <p:ph type="sldNum" sz="quarter" idx="5"/>
          </p:nvPr>
        </p:nvSpPr>
        <p:spPr/>
        <p:txBody>
          <a:bodyPr/>
          <a:lstStyle/>
          <a:p>
            <a:fld id="{D8C23A82-96A2-BD42-ACA2-91D112446C35}" type="slidenum">
              <a:rPr lang="en-US" smtClean="0"/>
              <a:t>15</a:t>
            </a:fld>
            <a:endParaRPr lang="en-US"/>
          </a:p>
        </p:txBody>
      </p:sp>
    </p:spTree>
    <p:extLst>
      <p:ext uri="{BB962C8B-B14F-4D97-AF65-F5344CB8AC3E}">
        <p14:creationId xmlns:p14="http://schemas.microsoft.com/office/powerpoint/2010/main" val="3889634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B5AD7-17BE-24F3-9F53-D50782D193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689EF5-1580-4DC6-67B9-6C00B0F1A1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18A99C-E5EB-3AC5-36B7-5B7B736B0256}"/>
              </a:ext>
            </a:extLst>
          </p:cNvPr>
          <p:cNvSpPr>
            <a:spLocks noGrp="1"/>
          </p:cNvSpPr>
          <p:nvPr>
            <p:ph type="body" idx="1"/>
          </p:nvPr>
        </p:nvSpPr>
        <p:spPr/>
        <p:txBody>
          <a:bodyPr/>
          <a:lstStyle/>
          <a:p>
            <a:r>
              <a:rPr lang="en-US" dirty="0"/>
              <a:t>Over to 19</a:t>
            </a:r>
            <a:r>
              <a:rPr lang="en-US" baseline="30000" dirty="0"/>
              <a:t>th</a:t>
            </a:r>
            <a:r>
              <a:rPr lang="en-US" dirty="0"/>
              <a:t> Century Developments. The industrial </a:t>
            </a:r>
            <a:r>
              <a:rPr lang="en-US" dirty="0" err="1"/>
              <a:t>Revouliton</a:t>
            </a:r>
            <a:endParaRPr lang="en-US" dirty="0"/>
          </a:p>
        </p:txBody>
      </p:sp>
      <p:sp>
        <p:nvSpPr>
          <p:cNvPr id="4" name="Slide Number Placeholder 3">
            <a:extLst>
              <a:ext uri="{FF2B5EF4-FFF2-40B4-BE49-F238E27FC236}">
                <a16:creationId xmlns:a16="http://schemas.microsoft.com/office/drawing/2014/main" id="{B9D276BB-D7F6-0712-0A4E-835C65233927}"/>
              </a:ext>
            </a:extLst>
          </p:cNvPr>
          <p:cNvSpPr>
            <a:spLocks noGrp="1"/>
          </p:cNvSpPr>
          <p:nvPr>
            <p:ph type="sldNum" sz="quarter" idx="5"/>
          </p:nvPr>
        </p:nvSpPr>
        <p:spPr/>
        <p:txBody>
          <a:bodyPr/>
          <a:lstStyle/>
          <a:p>
            <a:fld id="{D8C23A82-96A2-BD42-ACA2-91D112446C35}" type="slidenum">
              <a:rPr lang="en-US" smtClean="0"/>
              <a:t>16</a:t>
            </a:fld>
            <a:endParaRPr lang="en-US"/>
          </a:p>
        </p:txBody>
      </p:sp>
    </p:spTree>
    <p:extLst>
      <p:ext uri="{BB962C8B-B14F-4D97-AF65-F5344CB8AC3E}">
        <p14:creationId xmlns:p14="http://schemas.microsoft.com/office/powerpoint/2010/main" val="24761387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CA2AD4-A91F-8247-7539-998B54306C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B33659-5190-906A-B6CD-07B0260536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2B73D7-3B22-217F-6DF9-4D9A1BE87E0D}"/>
              </a:ext>
            </a:extLst>
          </p:cNvPr>
          <p:cNvSpPr>
            <a:spLocks noGrp="1"/>
          </p:cNvSpPr>
          <p:nvPr>
            <p:ph type="body" idx="1"/>
          </p:nvPr>
        </p:nvSpPr>
        <p:spPr/>
        <p:txBody>
          <a:bodyPr/>
          <a:lstStyle/>
          <a:p>
            <a:r>
              <a:rPr lang="en-US" dirty="0"/>
              <a:t>Full library. </a:t>
            </a:r>
          </a:p>
        </p:txBody>
      </p:sp>
      <p:sp>
        <p:nvSpPr>
          <p:cNvPr id="4" name="Slide Number Placeholder 3">
            <a:extLst>
              <a:ext uri="{FF2B5EF4-FFF2-40B4-BE49-F238E27FC236}">
                <a16:creationId xmlns:a16="http://schemas.microsoft.com/office/drawing/2014/main" id="{10BDA9A3-2961-7BBF-A6D5-167756C88F1A}"/>
              </a:ext>
            </a:extLst>
          </p:cNvPr>
          <p:cNvSpPr>
            <a:spLocks noGrp="1"/>
          </p:cNvSpPr>
          <p:nvPr>
            <p:ph type="sldNum" sz="quarter" idx="5"/>
          </p:nvPr>
        </p:nvSpPr>
        <p:spPr/>
        <p:txBody>
          <a:bodyPr/>
          <a:lstStyle/>
          <a:p>
            <a:fld id="{D8C23A82-96A2-BD42-ACA2-91D112446C35}" type="slidenum">
              <a:rPr lang="en-US" smtClean="0"/>
              <a:t>17</a:t>
            </a:fld>
            <a:endParaRPr lang="en-US"/>
          </a:p>
        </p:txBody>
      </p:sp>
    </p:spTree>
    <p:extLst>
      <p:ext uri="{BB962C8B-B14F-4D97-AF65-F5344CB8AC3E}">
        <p14:creationId xmlns:p14="http://schemas.microsoft.com/office/powerpoint/2010/main" val="856247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revolutionsnewsstand.com</a:t>
            </a:r>
            <a:r>
              <a:rPr lang="en-US" dirty="0"/>
              <a:t>/2024/07/15/factory-work-as-it-is-and-might-be-1884-by-william-morris-published-by-the-new-york-labor-news-company-1922/</a:t>
            </a:r>
          </a:p>
        </p:txBody>
      </p:sp>
      <p:sp>
        <p:nvSpPr>
          <p:cNvPr id="4" name="Slide Number Placeholder 3"/>
          <p:cNvSpPr>
            <a:spLocks noGrp="1"/>
          </p:cNvSpPr>
          <p:nvPr>
            <p:ph type="sldNum" sz="quarter" idx="5"/>
          </p:nvPr>
        </p:nvSpPr>
        <p:spPr/>
        <p:txBody>
          <a:bodyPr/>
          <a:lstStyle/>
          <a:p>
            <a:fld id="{D8C23A82-96A2-BD42-ACA2-91D112446C35}" type="slidenum">
              <a:rPr lang="en-US" smtClean="0"/>
              <a:t>19</a:t>
            </a:fld>
            <a:endParaRPr lang="en-US"/>
          </a:p>
        </p:txBody>
      </p:sp>
    </p:spTree>
    <p:extLst>
      <p:ext uri="{BB962C8B-B14F-4D97-AF65-F5344CB8AC3E}">
        <p14:creationId xmlns:p14="http://schemas.microsoft.com/office/powerpoint/2010/main" val="1497496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10/22/25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54692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10/22/25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44137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10/22/25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58454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10/22/25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8945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10/22/25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91846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10/22/25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74858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10/22/25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03397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10/22/25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38461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10/22/25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56730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10/22/25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93083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10/22/25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7589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10/22/25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08283481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hyperlink" Target="https://www.egypttoursportal.com/en-gb/ancient-egyptian-hieroglyphs/" TargetMode="Externa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hyperlink" Target="https://www.egypttoursportal.com/en-gb/ancient-egyptian-hieroglyph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hyperlink" Target="https://www.egypttoursportal.com/en-gb/ancient-egyptian-hieroglyph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IBcB_dYtGUg"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hyperlink" Target="https://www.theguardian.com/lifeandstyle/2025/jan/21/the-great-wave-hokusai-why-has-this-become-defining-image-our-era"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hyperlink" Target="https://www.egypttoursportal.com/en-gb/ancient-egyptian-hieroglyph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20.jpg"/></Relationships>
</file>

<file path=ppt/slides/_rels/slide1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jp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D6902F-D0E5-B75A-A10B-F72FFA0B7D31}"/>
              </a:ext>
            </a:extLst>
          </p:cNvPr>
          <p:cNvSpPr>
            <a:spLocks noGrp="1"/>
          </p:cNvSpPr>
          <p:nvPr>
            <p:ph type="ctrTitle"/>
          </p:nvPr>
        </p:nvSpPr>
        <p:spPr>
          <a:xfrm>
            <a:off x="7843394" y="1585762"/>
            <a:ext cx="3788767" cy="2811737"/>
          </a:xfrm>
        </p:spPr>
        <p:txBody>
          <a:bodyPr>
            <a:normAutofit/>
          </a:bodyPr>
          <a:lstStyle/>
          <a:p>
            <a:pPr algn="l"/>
            <a:r>
              <a:rPr lang="en-US" sz="4400" dirty="0"/>
              <a:t>History of Graphic Design</a:t>
            </a:r>
          </a:p>
        </p:txBody>
      </p:sp>
      <p:sp>
        <p:nvSpPr>
          <p:cNvPr id="3" name="Subtitle 2">
            <a:extLst>
              <a:ext uri="{FF2B5EF4-FFF2-40B4-BE49-F238E27FC236}">
                <a16:creationId xmlns:a16="http://schemas.microsoft.com/office/drawing/2014/main" id="{2F5E90B5-1FBA-B1B7-C1FD-30F765EEC989}"/>
              </a:ext>
            </a:extLst>
          </p:cNvPr>
          <p:cNvSpPr>
            <a:spLocks noGrp="1"/>
          </p:cNvSpPr>
          <p:nvPr>
            <p:ph type="subTitle" idx="1"/>
          </p:nvPr>
        </p:nvSpPr>
        <p:spPr>
          <a:xfrm>
            <a:off x="7843395" y="4524046"/>
            <a:ext cx="3614857" cy="1319951"/>
          </a:xfrm>
        </p:spPr>
        <p:txBody>
          <a:bodyPr>
            <a:normAutofit/>
          </a:bodyPr>
          <a:lstStyle/>
          <a:p>
            <a:pPr algn="l"/>
            <a:r>
              <a:rPr lang="en-GB" dirty="0"/>
              <a:t>A brief overview of key movements, figures, </a:t>
            </a:r>
            <a:br>
              <a:rPr lang="en-GB" dirty="0"/>
            </a:br>
            <a:r>
              <a:rPr lang="en-GB" dirty="0"/>
              <a:t>and innovations. </a:t>
            </a:r>
          </a:p>
          <a:p>
            <a:pPr algn="l"/>
            <a:endParaRPr lang="en-US" dirty="0"/>
          </a:p>
        </p:txBody>
      </p:sp>
      <p:pic>
        <p:nvPicPr>
          <p:cNvPr id="11" name="Picture 10">
            <a:extLst>
              <a:ext uri="{FF2B5EF4-FFF2-40B4-BE49-F238E27FC236}">
                <a16:creationId xmlns:a16="http://schemas.microsoft.com/office/drawing/2014/main" id="{C32E561D-D643-A605-412B-159A20ED2005}"/>
              </a:ext>
            </a:extLst>
          </p:cNvPr>
          <p:cNvPicPr>
            <a:picLocks noChangeAspect="1"/>
          </p:cNvPicPr>
          <p:nvPr/>
        </p:nvPicPr>
        <p:blipFill>
          <a:blip r:embed="rId2"/>
          <a:stretch>
            <a:fillRect/>
          </a:stretch>
        </p:blipFill>
        <p:spPr>
          <a:xfrm>
            <a:off x="-256918" y="0"/>
            <a:ext cx="5143500" cy="6858000"/>
          </a:xfrm>
          <a:prstGeom prst="rect">
            <a:avLst/>
          </a:prstGeom>
        </p:spPr>
      </p:pic>
    </p:spTree>
    <p:extLst>
      <p:ext uri="{BB962C8B-B14F-4D97-AF65-F5344CB8AC3E}">
        <p14:creationId xmlns:p14="http://schemas.microsoft.com/office/powerpoint/2010/main" val="1955135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EB0B56-5A6E-58CE-CC79-B09928378B6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8CF57D-DCAF-A40A-1386-F2D314749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E944B-043D-E6EE-A19B-2ED830B31047}"/>
              </a:ext>
            </a:extLst>
          </p:cNvPr>
          <p:cNvSpPr>
            <a:spLocks noGrp="1"/>
          </p:cNvSpPr>
          <p:nvPr>
            <p:ph type="ctrTitle"/>
          </p:nvPr>
        </p:nvSpPr>
        <p:spPr>
          <a:xfrm>
            <a:off x="7843394" y="1585762"/>
            <a:ext cx="3788767" cy="2811737"/>
          </a:xfrm>
        </p:spPr>
        <p:txBody>
          <a:bodyPr>
            <a:normAutofit/>
          </a:bodyPr>
          <a:lstStyle/>
          <a:p>
            <a:pPr algn="l"/>
            <a:r>
              <a:rPr lang="en-US" sz="4400" dirty="0"/>
              <a:t>What have you let yourself into?  </a:t>
            </a:r>
          </a:p>
        </p:txBody>
      </p:sp>
      <p:sp>
        <p:nvSpPr>
          <p:cNvPr id="3" name="Subtitle 2">
            <a:extLst>
              <a:ext uri="{FF2B5EF4-FFF2-40B4-BE49-F238E27FC236}">
                <a16:creationId xmlns:a16="http://schemas.microsoft.com/office/drawing/2014/main" id="{0E73BB41-D2FF-4BBD-0450-95FCD5DE41F8}"/>
              </a:ext>
            </a:extLst>
          </p:cNvPr>
          <p:cNvSpPr>
            <a:spLocks noGrp="1"/>
          </p:cNvSpPr>
          <p:nvPr>
            <p:ph type="subTitle" idx="1"/>
          </p:nvPr>
        </p:nvSpPr>
        <p:spPr>
          <a:xfrm>
            <a:off x="7843395" y="4524046"/>
            <a:ext cx="3614857" cy="1319951"/>
          </a:xfrm>
        </p:spPr>
        <p:txBody>
          <a:bodyPr>
            <a:normAutofit/>
          </a:bodyPr>
          <a:lstStyle/>
          <a:p>
            <a:pPr algn="l"/>
            <a:r>
              <a:rPr lang="en-GB" dirty="0"/>
              <a:t>Welcome to the new generation of graphic designers. </a:t>
            </a:r>
            <a:br>
              <a:rPr lang="en-GB" dirty="0"/>
            </a:br>
            <a:r>
              <a:rPr lang="en-GB" dirty="0"/>
              <a:t>That’s you!</a:t>
            </a:r>
          </a:p>
          <a:p>
            <a:pPr algn="l"/>
            <a:endParaRPr lang="en-US" dirty="0"/>
          </a:p>
        </p:txBody>
      </p:sp>
      <p:pic>
        <p:nvPicPr>
          <p:cNvPr id="8" name="Picture 7" descr="A person and person wearing sunglasses&#10;&#10;Description automatically generated">
            <a:extLst>
              <a:ext uri="{FF2B5EF4-FFF2-40B4-BE49-F238E27FC236}">
                <a16:creationId xmlns:a16="http://schemas.microsoft.com/office/drawing/2014/main" id="{9A7E85DC-C833-3DFF-7AB0-7E4A9A61DA22}"/>
              </a:ext>
            </a:extLst>
          </p:cNvPr>
          <p:cNvPicPr>
            <a:picLocks noChangeAspect="1"/>
          </p:cNvPicPr>
          <p:nvPr/>
        </p:nvPicPr>
        <p:blipFill>
          <a:blip r:embed="rId2"/>
          <a:stretch>
            <a:fillRect/>
          </a:stretch>
        </p:blipFill>
        <p:spPr>
          <a:xfrm>
            <a:off x="0" y="-207172"/>
            <a:ext cx="5239265" cy="7051342"/>
          </a:xfrm>
          <a:prstGeom prst="rect">
            <a:avLst/>
          </a:prstGeom>
        </p:spPr>
      </p:pic>
    </p:spTree>
    <p:extLst>
      <p:ext uri="{BB962C8B-B14F-4D97-AF65-F5344CB8AC3E}">
        <p14:creationId xmlns:p14="http://schemas.microsoft.com/office/powerpoint/2010/main" val="2672169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829799-1C4F-3DB2-E55B-1E25EB22759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B26819-A512-57D8-E408-072604871F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4C393-405D-3F4E-C6B8-7380E52E7A10}"/>
              </a:ext>
            </a:extLst>
          </p:cNvPr>
          <p:cNvSpPr>
            <a:spLocks noGrp="1"/>
          </p:cNvSpPr>
          <p:nvPr>
            <p:ph type="ctrTitle"/>
          </p:nvPr>
        </p:nvSpPr>
        <p:spPr>
          <a:xfrm>
            <a:off x="7843394" y="1585762"/>
            <a:ext cx="3614857" cy="2811737"/>
          </a:xfrm>
        </p:spPr>
        <p:txBody>
          <a:bodyPr>
            <a:noAutofit/>
          </a:bodyPr>
          <a:lstStyle/>
          <a:p>
            <a:pPr algn="l">
              <a:lnSpc>
                <a:spcPct val="150000"/>
              </a:lnSpc>
            </a:pPr>
            <a:r>
              <a:rPr lang="en-GB" sz="1800" dirty="0"/>
              <a:t>What is it?</a:t>
            </a:r>
            <a:br>
              <a:rPr lang="en-GB" sz="1800" dirty="0"/>
            </a:br>
            <a:r>
              <a:rPr lang="en-GB" sz="1800" dirty="0"/>
              <a:t>Graphic design today is the visual language of culture, merging creativity, technology, collaboration and storytelling to shape how we see, feel, and connect in a fast-moving world. </a:t>
            </a:r>
            <a:br>
              <a:rPr lang="en-GB" sz="1800" dirty="0"/>
            </a:br>
            <a:r>
              <a:rPr lang="en-GB" sz="1800" dirty="0"/>
              <a:t>Communication and </a:t>
            </a:r>
            <a:br>
              <a:rPr lang="en-GB" sz="1800" dirty="0"/>
            </a:br>
            <a:r>
              <a:rPr lang="en-GB" sz="1800" dirty="0"/>
              <a:t>if done well it is Connection. </a:t>
            </a:r>
          </a:p>
        </p:txBody>
      </p:sp>
      <p:sp>
        <p:nvSpPr>
          <p:cNvPr id="3" name="Subtitle 2">
            <a:extLst>
              <a:ext uri="{FF2B5EF4-FFF2-40B4-BE49-F238E27FC236}">
                <a16:creationId xmlns:a16="http://schemas.microsoft.com/office/drawing/2014/main" id="{4774B702-6444-83FA-ECFB-86F1A6A9524C}"/>
              </a:ext>
            </a:extLst>
          </p:cNvPr>
          <p:cNvSpPr>
            <a:spLocks noGrp="1"/>
          </p:cNvSpPr>
          <p:nvPr>
            <p:ph type="subTitle" idx="1"/>
          </p:nvPr>
        </p:nvSpPr>
        <p:spPr>
          <a:xfrm>
            <a:off x="7843395" y="4524046"/>
            <a:ext cx="3614857" cy="1319951"/>
          </a:xfrm>
        </p:spPr>
        <p:txBody>
          <a:bodyPr>
            <a:normAutofit/>
          </a:bodyPr>
          <a:lstStyle/>
          <a:p>
            <a:pPr algn="l"/>
            <a:r>
              <a:rPr lang="en-GB" dirty="0"/>
              <a:t>It has evolved across centuries, shaped by culture, technology, and communication needs.</a:t>
            </a:r>
          </a:p>
          <a:p>
            <a:pPr algn="l"/>
            <a:endParaRPr lang="en-US" dirty="0"/>
          </a:p>
        </p:txBody>
      </p:sp>
      <p:pic>
        <p:nvPicPr>
          <p:cNvPr id="6" name="Picture 5" descr="A blue and white bag with white text&#10;&#10;Description automatically generated">
            <a:extLst>
              <a:ext uri="{FF2B5EF4-FFF2-40B4-BE49-F238E27FC236}">
                <a16:creationId xmlns:a16="http://schemas.microsoft.com/office/drawing/2014/main" id="{5EF0C58D-F33B-2218-44F0-C3069470ADEE}"/>
              </a:ext>
            </a:extLst>
          </p:cNvPr>
          <p:cNvPicPr>
            <a:picLocks noChangeAspect="1"/>
          </p:cNvPicPr>
          <p:nvPr/>
        </p:nvPicPr>
        <p:blipFill>
          <a:blip r:embed="rId2"/>
          <a:stretch>
            <a:fillRect/>
          </a:stretch>
        </p:blipFill>
        <p:spPr>
          <a:xfrm>
            <a:off x="264969" y="247650"/>
            <a:ext cx="6350000" cy="6362700"/>
          </a:xfrm>
          <a:prstGeom prst="rect">
            <a:avLst/>
          </a:prstGeom>
        </p:spPr>
      </p:pic>
    </p:spTree>
    <p:extLst>
      <p:ext uri="{BB962C8B-B14F-4D97-AF65-F5344CB8AC3E}">
        <p14:creationId xmlns:p14="http://schemas.microsoft.com/office/powerpoint/2010/main" val="1182232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61B13C-2545-D124-94CD-02C6DE7F962C}"/>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A person standing in front of posters&#10;&#10;Description automatically generated">
            <a:extLst>
              <a:ext uri="{FF2B5EF4-FFF2-40B4-BE49-F238E27FC236}">
                <a16:creationId xmlns:a16="http://schemas.microsoft.com/office/drawing/2014/main" id="{2A28A4A9-E01E-ABF8-F7DF-E600ECB8E671}"/>
              </a:ext>
            </a:extLst>
          </p:cNvPr>
          <p:cNvPicPr>
            <a:picLocks noChangeAspect="1"/>
          </p:cNvPicPr>
          <p:nvPr/>
        </p:nvPicPr>
        <p:blipFill>
          <a:blip r:embed="rId3"/>
          <a:srcRect l="9091" t="3163" b="20514"/>
          <a:stretch>
            <a:fillRect/>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DF15DF8A-891A-1965-E372-1BA1F3B94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79"/>
            <a:ext cx="6858002" cy="6511640"/>
          </a:xfrm>
          <a:prstGeom prst="rect">
            <a:avLst/>
          </a:prstGeom>
          <a:gradFill>
            <a:gsLst>
              <a:gs pos="0">
                <a:schemeClr val="bg1">
                  <a:alpha val="0"/>
                </a:schemeClr>
              </a:gs>
              <a:gs pos="46000">
                <a:schemeClr val="bg1">
                  <a:alpha val="33000"/>
                </a:schemeClr>
              </a:gs>
              <a:gs pos="26000">
                <a:schemeClr val="bg1">
                  <a:alpha val="2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DAE5AA34-1E90-4019-32EC-D6440B124625}"/>
              </a:ext>
            </a:extLst>
          </p:cNvPr>
          <p:cNvSpPr>
            <a:spLocks noGrp="1"/>
          </p:cNvSpPr>
          <p:nvPr>
            <p:ph type="ctrTitle"/>
          </p:nvPr>
        </p:nvSpPr>
        <p:spPr>
          <a:xfrm>
            <a:off x="7473219" y="898373"/>
            <a:ext cx="4470544" cy="3474720"/>
          </a:xfrm>
        </p:spPr>
        <p:txBody>
          <a:bodyPr anchor="b">
            <a:normAutofit fontScale="90000"/>
          </a:bodyPr>
          <a:lstStyle/>
          <a:p>
            <a:pPr algn="l"/>
            <a:br>
              <a:rPr lang="en-GB" sz="1500" b="0" i="0">
                <a:effectLst/>
                <a:latin typeface="Google Sans"/>
              </a:rPr>
            </a:br>
            <a:br>
              <a:rPr lang="en-GB" sz="1500" b="0" i="0">
                <a:effectLst/>
                <a:latin typeface="Google Sans"/>
              </a:rPr>
            </a:br>
            <a:br>
              <a:rPr lang="en-GB" sz="1500" b="0" i="0">
                <a:effectLst/>
                <a:latin typeface="Google Sans"/>
              </a:rPr>
            </a:br>
            <a:br>
              <a:rPr lang="en-GB" sz="1500" b="0" i="0">
                <a:effectLst/>
                <a:latin typeface="Google Sans"/>
              </a:rPr>
            </a:br>
            <a:br>
              <a:rPr lang="en-GB" sz="1500" b="0" i="0">
                <a:effectLst/>
                <a:latin typeface="Google Sans"/>
              </a:rPr>
            </a:br>
            <a:br>
              <a:rPr lang="en-GB" sz="1500" b="0" i="0">
                <a:effectLst/>
                <a:latin typeface="Google Sans"/>
              </a:rPr>
            </a:br>
            <a:br>
              <a:rPr lang="en-GB" sz="1500" b="0" i="0">
                <a:effectLst/>
                <a:latin typeface="Google Sans"/>
              </a:rPr>
            </a:br>
            <a:r>
              <a:rPr lang="en-GB" sz="1500">
                <a:latin typeface="Neue Haas Grotesk Text Pro" panose="020B0504020202020204" pitchFamily="34" charset="77"/>
              </a:rPr>
              <a:t>Paula Scher, </a:t>
            </a:r>
            <a:br>
              <a:rPr lang="en-GB" sz="1500">
                <a:latin typeface="Neue Haas Grotesk Text Pro" panose="020B0504020202020204" pitchFamily="34" charset="77"/>
              </a:rPr>
            </a:br>
            <a:r>
              <a:rPr lang="en-GB" sz="1500">
                <a:latin typeface="Neue Haas Grotesk Text Pro" panose="020B0504020202020204" pitchFamily="34" charset="77"/>
              </a:rPr>
              <a:t>‘graphic design is not merely about arranging elements, but primarily about communicating ideas visually</a:t>
            </a:r>
            <a:r>
              <a:rPr lang="en-GB" sz="1500" i="0">
                <a:effectLst/>
                <a:latin typeface="Neue Haas Grotesk Text Pro" panose="020B0504020202020204" pitchFamily="34" charset="77"/>
              </a:rPr>
              <a:t>.</a:t>
            </a:r>
            <a:br>
              <a:rPr lang="en-GB" sz="1500" i="0">
                <a:effectLst/>
                <a:latin typeface="Neue Haas Grotesk Text Pro" panose="020B0504020202020204" pitchFamily="34" charset="77"/>
              </a:rPr>
            </a:br>
            <a:r>
              <a:rPr lang="en-GB" sz="1500" i="0">
                <a:effectLst/>
                <a:latin typeface="Neue Haas Grotesk Text Pro" panose="020B0504020202020204" pitchFamily="34" charset="77"/>
              </a:rPr>
              <a:t>A key requirement is an open mind to generate and explore ideas, which she sees as the fuel for her design work. </a:t>
            </a:r>
            <a:br>
              <a:rPr lang="en-GB" sz="1500" i="0">
                <a:effectLst/>
                <a:latin typeface="Neue Haas Grotesk Text Pro" panose="020B0504020202020204" pitchFamily="34" charset="77"/>
              </a:rPr>
            </a:br>
            <a:br>
              <a:rPr lang="en-GB" sz="1500" b="0" i="0">
                <a:effectLst/>
                <a:latin typeface="Google Sans"/>
              </a:rPr>
            </a:br>
            <a:br>
              <a:rPr lang="en-GB" sz="1500" b="0" i="0">
                <a:effectLst/>
                <a:latin typeface="Google Sans"/>
              </a:rPr>
            </a:br>
            <a:br>
              <a:rPr lang="en-GB" sz="1500" b="0" i="0">
                <a:effectLst/>
                <a:latin typeface="Google Sans"/>
              </a:rPr>
            </a:br>
            <a:endParaRPr lang="en-GB" sz="1500"/>
          </a:p>
        </p:txBody>
      </p:sp>
    </p:spTree>
    <p:extLst>
      <p:ext uri="{BB962C8B-B14F-4D97-AF65-F5344CB8AC3E}">
        <p14:creationId xmlns:p14="http://schemas.microsoft.com/office/powerpoint/2010/main" val="107438055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6D1FAB-C834-B627-E158-E7E0BD4BB3F9}"/>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07F5165E-B30D-6FEF-D160-696140066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9D373-27EB-0504-6B89-7984F1FF9531}"/>
              </a:ext>
            </a:extLst>
          </p:cNvPr>
          <p:cNvSpPr>
            <a:spLocks noGrp="1"/>
          </p:cNvSpPr>
          <p:nvPr>
            <p:ph type="ctrTitle"/>
          </p:nvPr>
        </p:nvSpPr>
        <p:spPr>
          <a:xfrm>
            <a:off x="737976" y="1452905"/>
            <a:ext cx="3348297" cy="2241755"/>
          </a:xfrm>
        </p:spPr>
        <p:txBody>
          <a:bodyPr>
            <a:normAutofit/>
          </a:bodyPr>
          <a:lstStyle/>
          <a:p>
            <a:r>
              <a:rPr lang="en-GB" sz="2000"/>
              <a:t>Milton Glaser </a:t>
            </a:r>
            <a:br>
              <a:rPr lang="en-GB" sz="2000"/>
            </a:br>
            <a:r>
              <a:rPr lang="en-GB" sz="2000"/>
              <a:t>‘</a:t>
            </a:r>
            <a:r>
              <a:rPr lang="en-GB" sz="2000">
                <a:effectLst/>
              </a:rPr>
              <a:t>To design is to communicate clearly by whatever means you can control or master’</a:t>
            </a:r>
            <a:br>
              <a:rPr lang="en-GB" sz="2000">
                <a:effectLst/>
              </a:rPr>
            </a:br>
            <a:br>
              <a:rPr lang="en-GB" sz="2000">
                <a:effectLst/>
              </a:rPr>
            </a:br>
            <a:endParaRPr lang="en-GB" sz="2000"/>
          </a:p>
        </p:txBody>
      </p:sp>
      <p:pic>
        <p:nvPicPr>
          <p:cNvPr id="6" name="Picture 5" descr="A white sign with black text and red heart&#10;&#10;Description automatically generated">
            <a:extLst>
              <a:ext uri="{FF2B5EF4-FFF2-40B4-BE49-F238E27FC236}">
                <a16:creationId xmlns:a16="http://schemas.microsoft.com/office/drawing/2014/main" id="{AECB322A-5B7F-59E5-D9A7-051364D40A92}"/>
              </a:ext>
            </a:extLst>
          </p:cNvPr>
          <p:cNvPicPr>
            <a:picLocks noChangeAspect="1"/>
          </p:cNvPicPr>
          <p:nvPr/>
        </p:nvPicPr>
        <p:blipFill>
          <a:blip r:embed="rId2"/>
          <a:stretch>
            <a:fillRect/>
          </a:stretch>
        </p:blipFill>
        <p:spPr>
          <a:xfrm>
            <a:off x="5440206" y="1381650"/>
            <a:ext cx="2582827" cy="4099727"/>
          </a:xfrm>
          <a:prstGeom prst="rect">
            <a:avLst/>
          </a:prstGeom>
        </p:spPr>
      </p:pic>
      <p:pic>
        <p:nvPicPr>
          <p:cNvPr id="4" name="Picture 3" descr="A person with glasses and hat&#10;&#10;Description automatically generated">
            <a:extLst>
              <a:ext uri="{FF2B5EF4-FFF2-40B4-BE49-F238E27FC236}">
                <a16:creationId xmlns:a16="http://schemas.microsoft.com/office/drawing/2014/main" id="{89192D0A-1F16-8109-AA98-9EC237D56ACB}"/>
              </a:ext>
            </a:extLst>
          </p:cNvPr>
          <p:cNvPicPr>
            <a:picLocks noChangeAspect="1"/>
          </p:cNvPicPr>
          <p:nvPr/>
        </p:nvPicPr>
        <p:blipFill>
          <a:blip r:embed="rId3"/>
          <a:stretch>
            <a:fillRect/>
          </a:stretch>
        </p:blipFill>
        <p:spPr>
          <a:xfrm>
            <a:off x="8252620" y="1824873"/>
            <a:ext cx="3187211" cy="3203227"/>
          </a:xfrm>
          <a:prstGeom prst="rect">
            <a:avLst/>
          </a:prstGeom>
        </p:spPr>
      </p:pic>
    </p:spTree>
    <p:extLst>
      <p:ext uri="{BB962C8B-B14F-4D97-AF65-F5344CB8AC3E}">
        <p14:creationId xmlns:p14="http://schemas.microsoft.com/office/powerpoint/2010/main" val="2803768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31320B-12C7-0B98-4B86-A6DFA03009A3}"/>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7F3E6F82-836B-858F-ADED-19E9A71A00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E851E-A353-C108-8B0E-CC34A7044BE2}"/>
              </a:ext>
            </a:extLst>
          </p:cNvPr>
          <p:cNvSpPr>
            <a:spLocks noGrp="1"/>
          </p:cNvSpPr>
          <p:nvPr>
            <p:ph type="ctrTitle"/>
          </p:nvPr>
        </p:nvSpPr>
        <p:spPr>
          <a:xfrm>
            <a:off x="1729740" y="454924"/>
            <a:ext cx="8732520" cy="905256"/>
          </a:xfrm>
        </p:spPr>
        <p:txBody>
          <a:bodyPr anchor="b">
            <a:normAutofit fontScale="90000"/>
          </a:bodyPr>
          <a:lstStyle/>
          <a:p>
            <a:pPr algn="l"/>
            <a:br>
              <a:rPr lang="en-GB" sz="1100" b="0" i="0" dirty="0">
                <a:effectLst/>
                <a:latin typeface="Google Sans"/>
              </a:rPr>
            </a:br>
            <a:br>
              <a:rPr lang="en-GB" sz="1100" b="0" i="0" dirty="0">
                <a:effectLst/>
                <a:latin typeface="Google Sans"/>
              </a:rPr>
            </a:br>
            <a:br>
              <a:rPr lang="en-GB" sz="1100" b="0" i="0" dirty="0">
                <a:effectLst/>
                <a:latin typeface="Google Sans"/>
              </a:rPr>
            </a:br>
            <a:br>
              <a:rPr lang="en-GB" sz="1100" b="0" i="0" dirty="0">
                <a:effectLst/>
                <a:latin typeface="Google Sans"/>
              </a:rPr>
            </a:br>
            <a:br>
              <a:rPr lang="en-GB" sz="1100" b="0" i="0" dirty="0">
                <a:effectLst/>
                <a:latin typeface="Google Sans"/>
              </a:rPr>
            </a:br>
            <a:br>
              <a:rPr lang="en-GB" sz="1100" b="0" i="0" dirty="0">
                <a:effectLst/>
                <a:latin typeface="Google Sans"/>
              </a:rPr>
            </a:br>
            <a:br>
              <a:rPr lang="en-GB" sz="1100" b="0" i="0" dirty="0">
                <a:effectLst/>
                <a:latin typeface="Google Sans"/>
              </a:rPr>
            </a:br>
            <a:br>
              <a:rPr lang="en-GB" sz="1100" i="0" dirty="0">
                <a:effectLst/>
                <a:latin typeface="Neue Haas Grotesk Text Pro" panose="020B0504020202020204" pitchFamily="34" charset="77"/>
              </a:rPr>
            </a:br>
            <a:br>
              <a:rPr lang="en-GB" sz="1100" i="0" dirty="0">
                <a:effectLst/>
                <a:latin typeface="Neue Haas Grotesk Text Pro" panose="020B0504020202020204" pitchFamily="34" charset="77"/>
              </a:rPr>
            </a:br>
            <a:br>
              <a:rPr lang="en-GB" sz="1100" i="0" dirty="0">
                <a:effectLst/>
                <a:latin typeface="Neue Haas Grotesk Text Pro" panose="020B0504020202020204" pitchFamily="34" charset="77"/>
              </a:rPr>
            </a:br>
            <a:br>
              <a:rPr lang="en-GB" sz="1100" b="0" i="0" dirty="0">
                <a:effectLst/>
                <a:latin typeface="Google Sans"/>
              </a:rPr>
            </a:br>
            <a:br>
              <a:rPr lang="en-GB" sz="1100" b="0" i="0" dirty="0">
                <a:effectLst/>
                <a:latin typeface="Google Sans"/>
              </a:rPr>
            </a:br>
            <a:br>
              <a:rPr lang="en-GB" sz="1800" dirty="0">
                <a:effectLst/>
              </a:rPr>
            </a:br>
            <a:r>
              <a:rPr lang="en-GB" sz="1800" dirty="0">
                <a:effectLst/>
              </a:rPr>
              <a:t>David Carson</a:t>
            </a:r>
            <a:br>
              <a:rPr lang="en-GB" sz="1800" dirty="0">
                <a:effectLst/>
              </a:rPr>
            </a:br>
            <a:r>
              <a:rPr lang="en-GB" sz="1800" dirty="0">
                <a:effectLst/>
              </a:rPr>
              <a:t>“Just because something’s legible doesn’t mean it communicates the right thing. </a:t>
            </a:r>
            <a:br>
              <a:rPr lang="en-GB" sz="1800" dirty="0">
                <a:effectLst/>
              </a:rPr>
            </a:br>
            <a:r>
              <a:rPr lang="en-GB" sz="1800" dirty="0">
                <a:effectLst/>
              </a:rPr>
              <a:t>What is the message sent before somebody actually gets into the material?”</a:t>
            </a:r>
            <a:br>
              <a:rPr lang="en-GB" sz="1800" dirty="0">
                <a:effectLst/>
              </a:rPr>
            </a:br>
            <a:endParaRPr lang="en-GB" sz="1800" dirty="0"/>
          </a:p>
        </p:txBody>
      </p:sp>
      <p:pic>
        <p:nvPicPr>
          <p:cNvPr id="12" name="Picture 11">
            <a:extLst>
              <a:ext uri="{FF2B5EF4-FFF2-40B4-BE49-F238E27FC236}">
                <a16:creationId xmlns:a16="http://schemas.microsoft.com/office/drawing/2014/main" id="{FE1ED19A-DF40-D496-053E-7E5B081C85C0}"/>
              </a:ext>
            </a:extLst>
          </p:cNvPr>
          <p:cNvPicPr>
            <a:picLocks noChangeAspect="1"/>
          </p:cNvPicPr>
          <p:nvPr/>
        </p:nvPicPr>
        <p:blipFill>
          <a:blip r:embed="rId2"/>
          <a:stretch>
            <a:fillRect/>
          </a:stretch>
        </p:blipFill>
        <p:spPr>
          <a:xfrm>
            <a:off x="2090262" y="2362952"/>
            <a:ext cx="3889094" cy="3840480"/>
          </a:xfrm>
          <a:prstGeom prst="rect">
            <a:avLst/>
          </a:prstGeom>
        </p:spPr>
      </p:pic>
      <p:pic>
        <p:nvPicPr>
          <p:cNvPr id="4" name="Picture 3" descr="A surfboard leaning against a wall&#10;&#10;Description automatically generated">
            <a:extLst>
              <a:ext uri="{FF2B5EF4-FFF2-40B4-BE49-F238E27FC236}">
                <a16:creationId xmlns:a16="http://schemas.microsoft.com/office/drawing/2014/main" id="{390EE868-2DCB-95AE-F290-2F56F3FFDC8F}"/>
              </a:ext>
            </a:extLst>
          </p:cNvPr>
          <p:cNvPicPr>
            <a:picLocks noChangeAspect="1"/>
          </p:cNvPicPr>
          <p:nvPr/>
        </p:nvPicPr>
        <p:blipFill>
          <a:blip r:embed="rId3"/>
          <a:stretch>
            <a:fillRect/>
          </a:stretch>
        </p:blipFill>
        <p:spPr>
          <a:xfrm>
            <a:off x="6210024" y="2362952"/>
            <a:ext cx="5625723" cy="3023825"/>
          </a:xfrm>
          <a:prstGeom prst="rect">
            <a:avLst/>
          </a:prstGeom>
        </p:spPr>
      </p:pic>
    </p:spTree>
    <p:extLst>
      <p:ext uri="{BB962C8B-B14F-4D97-AF65-F5344CB8AC3E}">
        <p14:creationId xmlns:p14="http://schemas.microsoft.com/office/powerpoint/2010/main" val="1974159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B2ABE-C9F5-F421-B66B-527578005FF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C28D478-9456-FDBD-829A-400F52E841C5}"/>
              </a:ext>
            </a:extLst>
          </p:cNvPr>
          <p:cNvSpPr txBox="1"/>
          <p:nvPr/>
        </p:nvSpPr>
        <p:spPr>
          <a:xfrm>
            <a:off x="543697" y="3244334"/>
            <a:ext cx="10898660" cy="2554545"/>
          </a:xfrm>
          <a:prstGeom prst="rect">
            <a:avLst/>
          </a:prstGeom>
          <a:noFill/>
        </p:spPr>
        <p:txBody>
          <a:bodyPr wrap="square">
            <a:spAutoFit/>
          </a:bodyPr>
          <a:lstStyle/>
          <a:p>
            <a:r>
              <a:rPr lang="en-GB" sz="8000" b="1" dirty="0"/>
              <a:t>Early Origins </a:t>
            </a:r>
            <a:br>
              <a:rPr lang="en-GB" sz="8000" b="1" dirty="0"/>
            </a:br>
            <a:endParaRPr lang="en-US" sz="8000" b="1" dirty="0"/>
          </a:p>
        </p:txBody>
      </p:sp>
    </p:spTree>
    <p:extLst>
      <p:ext uri="{BB962C8B-B14F-4D97-AF65-F5344CB8AC3E}">
        <p14:creationId xmlns:p14="http://schemas.microsoft.com/office/powerpoint/2010/main" val="23952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D2502F-8655-E23C-B06D-4F792CF395B0}"/>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4F3E6-FC85-3766-C196-0C31DF964F63}"/>
              </a:ext>
            </a:extLst>
          </p:cNvPr>
          <p:cNvSpPr>
            <a:spLocks noGrp="1"/>
          </p:cNvSpPr>
          <p:nvPr>
            <p:ph type="ctrTitle"/>
          </p:nvPr>
        </p:nvSpPr>
        <p:spPr>
          <a:xfrm>
            <a:off x="5568534" y="603504"/>
            <a:ext cx="5916169" cy="1527048"/>
          </a:xfrm>
        </p:spPr>
        <p:txBody>
          <a:bodyPr vert="horz" lIns="91440" tIns="45720" rIns="91440" bIns="45720" rtlCol="0" anchor="b">
            <a:normAutofit/>
          </a:bodyPr>
          <a:lstStyle/>
          <a:p>
            <a:pPr algn="l"/>
            <a:r>
              <a:rPr lang="en-US" sz="3600" b="1" kern="1200" dirty="0">
                <a:solidFill>
                  <a:schemeClr val="tx1"/>
                </a:solidFill>
                <a:latin typeface="+mj-lt"/>
                <a:ea typeface="+mj-ea"/>
                <a:cs typeface="+mj-cs"/>
              </a:rPr>
              <a:t> </a:t>
            </a:r>
          </a:p>
        </p:txBody>
      </p:sp>
      <p:pic>
        <p:nvPicPr>
          <p:cNvPr id="7" name="Picture 6" descr="A close-up of a cave painting&#10;&#10;Description automatically generated">
            <a:extLst>
              <a:ext uri="{FF2B5EF4-FFF2-40B4-BE49-F238E27FC236}">
                <a16:creationId xmlns:a16="http://schemas.microsoft.com/office/drawing/2014/main" id="{808C3965-4528-F267-1B72-264FCBB6C7B6}"/>
              </a:ext>
            </a:extLst>
          </p:cNvPr>
          <p:cNvPicPr>
            <a:picLocks noChangeAspect="1"/>
          </p:cNvPicPr>
          <p:nvPr/>
        </p:nvPicPr>
        <p:blipFill>
          <a:blip r:embed="rId2"/>
          <a:srcRect r="-2" b="8866"/>
          <a:stretch>
            <a:fillRect/>
          </a:stretch>
        </p:blipFill>
        <p:spPr>
          <a:xfrm>
            <a:off x="20" y="10"/>
            <a:ext cx="4910308" cy="6857990"/>
          </a:xfrm>
          <a:prstGeom prst="rect">
            <a:avLst/>
          </a:prstGeom>
        </p:spPr>
      </p:pic>
      <p:sp>
        <p:nvSpPr>
          <p:cNvPr id="3" name="Subtitle 2">
            <a:extLst>
              <a:ext uri="{FF2B5EF4-FFF2-40B4-BE49-F238E27FC236}">
                <a16:creationId xmlns:a16="http://schemas.microsoft.com/office/drawing/2014/main" id="{132E984A-77F3-D239-3506-6DB7133BCF82}"/>
              </a:ext>
            </a:extLst>
          </p:cNvPr>
          <p:cNvSpPr>
            <a:spLocks noGrp="1"/>
          </p:cNvSpPr>
          <p:nvPr>
            <p:ph type="subTitle" idx="1"/>
          </p:nvPr>
        </p:nvSpPr>
        <p:spPr>
          <a:xfrm>
            <a:off x="5568533" y="2214282"/>
            <a:ext cx="5916169" cy="4095078"/>
          </a:xfrm>
        </p:spPr>
        <p:txBody>
          <a:bodyPr vert="horz" lIns="91440" tIns="45720" rIns="91440" bIns="45720" rtlCol="0">
            <a:normAutofit/>
          </a:bodyPr>
          <a:lstStyle/>
          <a:p>
            <a:pPr algn="l"/>
            <a:r>
              <a:rPr lang="en-US" sz="2400" b="1" dirty="0"/>
              <a:t>Early Origins</a:t>
            </a:r>
            <a:br>
              <a:rPr lang="en-US" dirty="0"/>
            </a:br>
            <a:endParaRPr lang="en-US" dirty="0"/>
          </a:p>
          <a:p>
            <a:pPr indent="-228600" algn="l">
              <a:buFont typeface="Arial" panose="020B0604020202020204" pitchFamily="34" charset="0"/>
              <a:buChar char="•"/>
            </a:pPr>
            <a:r>
              <a:rPr lang="en-US" dirty="0"/>
              <a:t>Ancient cave paintings and symbols: early visual communication.</a:t>
            </a:r>
          </a:p>
          <a:p>
            <a:pPr indent="-228600" algn="l">
              <a:buFont typeface="Arial" panose="020B0604020202020204" pitchFamily="34" charset="0"/>
              <a:buChar char="•"/>
            </a:pPr>
            <a:r>
              <a:rPr lang="en-US" b="0" i="0" dirty="0">
                <a:effectLst/>
              </a:rPr>
              <a:t>In this scene of hunters chasing what looks to be deer, from the Lascaux Cave (known as ‘the prehistoric Sistine Chapel’) from at least 15’000 years ago</a:t>
            </a:r>
            <a:endParaRPr lang="en-US" dirty="0"/>
          </a:p>
          <a:p>
            <a:pPr indent="-228600" algn="l">
              <a:buFont typeface="Arial" panose="020B0604020202020204" pitchFamily="34" charset="0"/>
              <a:buChar char="•"/>
            </a:pPr>
            <a:endParaRPr lang="en-US" dirty="0"/>
          </a:p>
        </p:txBody>
      </p:sp>
    </p:spTree>
    <p:extLst>
      <p:ext uri="{BB962C8B-B14F-4D97-AF65-F5344CB8AC3E}">
        <p14:creationId xmlns:p14="http://schemas.microsoft.com/office/powerpoint/2010/main" val="3583578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877BAF-6F13-FBB2-6915-5484CEBE1E66}"/>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F6E37E9F-0D7B-3A32-831F-F60BBD6B9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53D793-891D-B23A-4685-53EE427AB6AF}"/>
              </a:ext>
            </a:extLst>
          </p:cNvPr>
          <p:cNvSpPr>
            <a:spLocks noGrp="1"/>
          </p:cNvSpPr>
          <p:nvPr>
            <p:ph type="ctrTitle"/>
          </p:nvPr>
        </p:nvSpPr>
        <p:spPr>
          <a:xfrm>
            <a:off x="1179576" y="1069848"/>
            <a:ext cx="4916424" cy="1353312"/>
          </a:xfrm>
        </p:spPr>
        <p:txBody>
          <a:bodyPr vert="horz" lIns="91440" tIns="45720" rIns="91440" bIns="45720" rtlCol="0" anchor="b">
            <a:normAutofit/>
          </a:bodyPr>
          <a:lstStyle/>
          <a:p>
            <a:pPr algn="l"/>
            <a:r>
              <a:rPr lang="en-US" sz="3600" b="1" kern="1200" dirty="0">
                <a:solidFill>
                  <a:schemeClr val="tx1"/>
                </a:solidFill>
                <a:latin typeface="+mj-lt"/>
                <a:ea typeface="+mj-ea"/>
                <a:cs typeface="+mj-cs"/>
              </a:rPr>
              <a:t> </a:t>
            </a:r>
          </a:p>
        </p:txBody>
      </p:sp>
      <p:sp>
        <p:nvSpPr>
          <p:cNvPr id="3" name="Subtitle 2">
            <a:extLst>
              <a:ext uri="{FF2B5EF4-FFF2-40B4-BE49-F238E27FC236}">
                <a16:creationId xmlns:a16="http://schemas.microsoft.com/office/drawing/2014/main" id="{53265E7B-F514-B318-93F1-B000CE59CE4B}"/>
              </a:ext>
            </a:extLst>
          </p:cNvPr>
          <p:cNvSpPr>
            <a:spLocks noGrp="1"/>
          </p:cNvSpPr>
          <p:nvPr>
            <p:ph type="subTitle" idx="1"/>
          </p:nvPr>
        </p:nvSpPr>
        <p:spPr>
          <a:xfrm>
            <a:off x="1172509" y="2510288"/>
            <a:ext cx="4916424" cy="3454933"/>
          </a:xfrm>
        </p:spPr>
        <p:txBody>
          <a:bodyPr vert="horz" lIns="91440" tIns="45720" rIns="91440" bIns="45720" rtlCol="0">
            <a:normAutofit lnSpcReduction="10000"/>
          </a:bodyPr>
          <a:lstStyle/>
          <a:p>
            <a:pPr algn="l"/>
            <a:r>
              <a:rPr lang="en-US" sz="2400" b="1" dirty="0"/>
              <a:t>Early Origins</a:t>
            </a:r>
            <a:br>
              <a:rPr lang="en-US" dirty="0"/>
            </a:br>
            <a:endParaRPr lang="en-US" dirty="0"/>
          </a:p>
          <a:p>
            <a:pPr algn="l"/>
            <a:r>
              <a:rPr lang="en-US" dirty="0"/>
              <a:t>• Egyptian hieroglyphics: structured visual language.</a:t>
            </a:r>
          </a:p>
          <a:p>
            <a:pPr algn="l"/>
            <a:r>
              <a:rPr lang="en-US" dirty="0"/>
              <a:t>Jean-Francois was ablet to compare the hieroglyphs with the Greek Translation.</a:t>
            </a:r>
          </a:p>
          <a:p>
            <a:pPr algn="l"/>
            <a:r>
              <a:rPr lang="en-US" dirty="0"/>
              <a:t>Holy Writing. </a:t>
            </a:r>
          </a:p>
          <a:p>
            <a:pPr algn="l"/>
            <a:r>
              <a:rPr lang="en-US" dirty="0"/>
              <a:t>The Rosetta Stone found now in the British Museum. </a:t>
            </a:r>
          </a:p>
          <a:p>
            <a:pPr indent="-228600" algn="l">
              <a:buFont typeface="Arial" panose="020B0604020202020204" pitchFamily="34" charset="0"/>
              <a:buChar char="•"/>
            </a:pPr>
            <a:endParaRPr lang="en-US" dirty="0"/>
          </a:p>
        </p:txBody>
      </p:sp>
      <p:pic>
        <p:nvPicPr>
          <p:cNvPr id="8" name="Picture 7" descr="A person in a suit and a stone&#10;&#10;Description automatically generated">
            <a:extLst>
              <a:ext uri="{FF2B5EF4-FFF2-40B4-BE49-F238E27FC236}">
                <a16:creationId xmlns:a16="http://schemas.microsoft.com/office/drawing/2014/main" id="{6EDB65BE-31F7-98B6-D8F2-40EBC5F60268}"/>
              </a:ext>
            </a:extLst>
          </p:cNvPr>
          <p:cNvPicPr>
            <a:picLocks noChangeAspect="1"/>
          </p:cNvPicPr>
          <p:nvPr/>
        </p:nvPicPr>
        <p:blipFill>
          <a:blip r:embed="rId3"/>
          <a:stretch>
            <a:fillRect/>
          </a:stretch>
        </p:blipFill>
        <p:spPr>
          <a:xfrm>
            <a:off x="6924262" y="882111"/>
            <a:ext cx="3692427" cy="2427771"/>
          </a:xfrm>
          <a:prstGeom prst="rect">
            <a:avLst/>
          </a:prstGeom>
        </p:spPr>
      </p:pic>
      <p:pic>
        <p:nvPicPr>
          <p:cNvPr id="5" name="Picture 4" descr="A stone wall with hieroglyphics&#10;&#10;Description automatically generated">
            <a:extLst>
              <a:ext uri="{FF2B5EF4-FFF2-40B4-BE49-F238E27FC236}">
                <a16:creationId xmlns:a16="http://schemas.microsoft.com/office/drawing/2014/main" id="{8C11FF13-D128-4140-529F-194ACAA38FA4}"/>
              </a:ext>
            </a:extLst>
          </p:cNvPr>
          <p:cNvPicPr>
            <a:picLocks noChangeAspect="1"/>
          </p:cNvPicPr>
          <p:nvPr/>
        </p:nvPicPr>
        <p:blipFill>
          <a:blip r:embed="rId4"/>
          <a:stretch>
            <a:fillRect/>
          </a:stretch>
        </p:blipFill>
        <p:spPr>
          <a:xfrm>
            <a:off x="6924261" y="3539091"/>
            <a:ext cx="4010132" cy="2426130"/>
          </a:xfrm>
          <a:prstGeom prst="rect">
            <a:avLst/>
          </a:prstGeom>
        </p:spPr>
      </p:pic>
      <p:sp>
        <p:nvSpPr>
          <p:cNvPr id="9" name="Rectangle 1">
            <a:extLst>
              <a:ext uri="{FF2B5EF4-FFF2-40B4-BE49-F238E27FC236}">
                <a16:creationId xmlns:a16="http://schemas.microsoft.com/office/drawing/2014/main" id="{955F6C8D-580C-4F4B-FF91-432D83788080}"/>
              </a:ext>
            </a:extLst>
          </p:cNvPr>
          <p:cNvSpPr>
            <a:spLocks noChangeArrowheads="1"/>
          </p:cNvSpPr>
          <p:nvPr/>
        </p:nvSpPr>
        <p:spPr bwMode="auto">
          <a:xfrm>
            <a:off x="0" y="-184666"/>
            <a:ext cx="12192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b="0" i="0" u="none" strike="noStrike" cap="none" normalizeH="0" baseline="0" dirty="0">
                <a:ln>
                  <a:noFill/>
                </a:ln>
                <a:solidFill>
                  <a:schemeClr val="tx1"/>
                </a:solidFill>
                <a:effectLst/>
                <a:latin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6" name="Picture 2">
            <a:hlinkClick r:id="rId5"/>
            <a:extLst>
              <a:ext uri="{FF2B5EF4-FFF2-40B4-BE49-F238E27FC236}">
                <a16:creationId xmlns:a16="http://schemas.microsoft.com/office/drawing/2014/main" id="{60883C3A-8C9C-FC2E-9A2D-AB074B1C76B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7000" y="-13652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hlinkClick r:id="rId5"/>
            <a:extLst>
              <a:ext uri="{FF2B5EF4-FFF2-40B4-BE49-F238E27FC236}">
                <a16:creationId xmlns:a16="http://schemas.microsoft.com/office/drawing/2014/main" id="{4BCD954B-95A7-1BE0-C7A6-5334A46B562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02900" y="-13652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a:hlinkClick r:id="rId5"/>
            <a:extLst>
              <a:ext uri="{FF2B5EF4-FFF2-40B4-BE49-F238E27FC236}">
                <a16:creationId xmlns:a16="http://schemas.microsoft.com/office/drawing/2014/main" id="{3E9DDC35-7889-2038-1EC2-F5D629331F8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9400" y="158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hlinkClick r:id="rId5"/>
            <a:extLst>
              <a:ext uri="{FF2B5EF4-FFF2-40B4-BE49-F238E27FC236}">
                <a16:creationId xmlns:a16="http://schemas.microsoft.com/office/drawing/2014/main" id="{EA41D57E-0841-9F00-1849-BB8B7554302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655300" y="158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hlinkClick r:id="rId5"/>
            <a:extLst>
              <a:ext uri="{FF2B5EF4-FFF2-40B4-BE49-F238E27FC236}">
                <a16:creationId xmlns:a16="http://schemas.microsoft.com/office/drawing/2014/main" id="{70449C54-95E9-7111-E003-5C93E267437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1800" y="1682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a:hlinkClick r:id="rId5"/>
            <a:extLst>
              <a:ext uri="{FF2B5EF4-FFF2-40B4-BE49-F238E27FC236}">
                <a16:creationId xmlns:a16="http://schemas.microsoft.com/office/drawing/2014/main" id="{B59B76BE-E0CB-9E4E-843E-8B271F24ED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807700" y="168275"/>
            <a:ext cx="12700" cy="12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3238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F9B94B-A18C-7F9D-50B4-0F4A06C8C551}"/>
            </a:ext>
          </a:extLst>
        </p:cNvPr>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124E5A5B-63E0-C00F-BBB6-C21E950F5753}"/>
              </a:ext>
            </a:extLst>
          </p:cNvPr>
          <p:cNvSpPr>
            <a:spLocks noGrp="1"/>
          </p:cNvSpPr>
          <p:nvPr>
            <p:ph type="ctrTitle"/>
          </p:nvPr>
        </p:nvSpPr>
        <p:spPr>
          <a:xfrm>
            <a:off x="8270420" y="1387927"/>
            <a:ext cx="3212502" cy="1942773"/>
          </a:xfrm>
        </p:spPr>
        <p:txBody>
          <a:bodyPr vert="horz" lIns="91440" tIns="45720" rIns="91440" bIns="45720" rtlCol="0" anchor="b">
            <a:normAutofit/>
          </a:bodyPr>
          <a:lstStyle/>
          <a:p>
            <a:pPr algn="l"/>
            <a:r>
              <a:rPr lang="en-US" sz="3600" b="1" kern="1200" dirty="0">
                <a:solidFill>
                  <a:schemeClr val="tx1"/>
                </a:solidFill>
                <a:latin typeface="+mj-lt"/>
                <a:ea typeface="+mj-ea"/>
                <a:cs typeface="+mj-cs"/>
              </a:rPr>
              <a:t> </a:t>
            </a:r>
          </a:p>
        </p:txBody>
      </p:sp>
      <p:pic>
        <p:nvPicPr>
          <p:cNvPr id="6" name="Picture 5" descr="A black metal plate with small squares&#10;&#10;Description automatically generated with medium confidence">
            <a:extLst>
              <a:ext uri="{FF2B5EF4-FFF2-40B4-BE49-F238E27FC236}">
                <a16:creationId xmlns:a16="http://schemas.microsoft.com/office/drawing/2014/main" id="{65548F12-68B4-606F-8B7E-88725A62242E}"/>
              </a:ext>
            </a:extLst>
          </p:cNvPr>
          <p:cNvPicPr>
            <a:picLocks noChangeAspect="1"/>
          </p:cNvPicPr>
          <p:nvPr/>
        </p:nvPicPr>
        <p:blipFill>
          <a:blip r:embed="rId3"/>
          <a:srcRect l="14856" r="4903" b="-1"/>
          <a:stretch>
            <a:fillRect/>
          </a:stretch>
        </p:blipFill>
        <p:spPr>
          <a:xfrm>
            <a:off x="20" y="10"/>
            <a:ext cx="7723393" cy="6857990"/>
          </a:xfrm>
          <a:prstGeom prst="rect">
            <a:avLst/>
          </a:prstGeom>
        </p:spPr>
      </p:pic>
      <p:sp>
        <p:nvSpPr>
          <p:cNvPr id="3" name="Subtitle 2">
            <a:extLst>
              <a:ext uri="{FF2B5EF4-FFF2-40B4-BE49-F238E27FC236}">
                <a16:creationId xmlns:a16="http://schemas.microsoft.com/office/drawing/2014/main" id="{F68A8744-7FAE-9BAA-C4F6-F1ED92F5C2DB}"/>
              </a:ext>
            </a:extLst>
          </p:cNvPr>
          <p:cNvSpPr>
            <a:spLocks noGrp="1"/>
          </p:cNvSpPr>
          <p:nvPr>
            <p:ph type="subTitle" idx="1"/>
          </p:nvPr>
        </p:nvSpPr>
        <p:spPr>
          <a:xfrm>
            <a:off x="8270420" y="3412998"/>
            <a:ext cx="3212502" cy="2767366"/>
          </a:xfrm>
        </p:spPr>
        <p:txBody>
          <a:bodyPr vert="horz" lIns="91440" tIns="45720" rIns="91440" bIns="45720" rtlCol="0">
            <a:normAutofit/>
          </a:bodyPr>
          <a:lstStyle/>
          <a:p>
            <a:pPr algn="l"/>
            <a:r>
              <a:rPr lang="en-US" sz="2400" b="1" dirty="0"/>
              <a:t>Early Origins</a:t>
            </a:r>
            <a:br>
              <a:rPr lang="en-US" dirty="0"/>
            </a:br>
            <a:endParaRPr lang="en-US" dirty="0"/>
          </a:p>
          <a:p>
            <a:pPr indent="-228600" algn="l">
              <a:buFont typeface="Arial" panose="020B0604020202020204" pitchFamily="34" charset="0"/>
              <a:buChar char="•"/>
            </a:pPr>
            <a:r>
              <a:rPr lang="en-US" dirty="0"/>
              <a:t>Chinese calligraphy and printing (Tang Dynasty). </a:t>
            </a:r>
          </a:p>
          <a:p>
            <a:pPr indent="-228600" algn="l">
              <a:buFont typeface="Arial" panose="020B0604020202020204" pitchFamily="34" charset="0"/>
              <a:buChar char="•"/>
            </a:pPr>
            <a:endParaRPr lang="en-US" dirty="0"/>
          </a:p>
        </p:txBody>
      </p:sp>
      <p:sp>
        <p:nvSpPr>
          <p:cNvPr id="9" name="Rectangle 1">
            <a:extLst>
              <a:ext uri="{FF2B5EF4-FFF2-40B4-BE49-F238E27FC236}">
                <a16:creationId xmlns:a16="http://schemas.microsoft.com/office/drawing/2014/main" id="{9297FBCA-915D-75E8-9FEB-F827A3381F43}"/>
              </a:ext>
            </a:extLst>
          </p:cNvPr>
          <p:cNvSpPr>
            <a:spLocks noChangeArrowheads="1"/>
          </p:cNvSpPr>
          <p:nvPr/>
        </p:nvSpPr>
        <p:spPr bwMode="auto">
          <a:xfrm>
            <a:off x="0" y="-184666"/>
            <a:ext cx="12192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rPr>
              <a:t>  </a:t>
            </a:r>
            <a:r>
              <a:rPr kumimoji="0" lang="en-US" altLang="en-US" b="0" i="0" u="none" strike="noStrike" cap="none" normalizeH="0" baseline="0" dirty="0">
                <a:ln>
                  <a:noFill/>
                </a:ln>
                <a:solidFill>
                  <a:schemeClr val="tx1"/>
                </a:solidFill>
                <a:effectLst/>
                <a:latin typeface="Arial" panose="020B0604020202020204" pitchFamily="34" charset="0"/>
              </a:rPr>
              <a:t> </a:t>
            </a:r>
            <a:endParaRPr kumimoji="0" lang="en-US" altLang="en-US" b="0" i="0" u="none" strike="noStrike" cap="none" normalizeH="0" baseline="0">
              <a:ln>
                <a:noFill/>
              </a:ln>
              <a:solidFill>
                <a:schemeClr val="tx1"/>
              </a:solidFill>
              <a:effectLst/>
              <a:latin typeface="Arial" panose="020B0604020202020204" pitchFamily="34" charset="0"/>
            </a:endParaRPr>
          </a:p>
        </p:txBody>
      </p:sp>
      <p:pic>
        <p:nvPicPr>
          <p:cNvPr id="1029" name="Picture 5">
            <a:hlinkClick r:id="rId4"/>
            <a:extLst>
              <a:ext uri="{FF2B5EF4-FFF2-40B4-BE49-F238E27FC236}">
                <a16:creationId xmlns:a16="http://schemas.microsoft.com/office/drawing/2014/main" id="{0557D2E3-4561-58D6-E4D7-A2AFA39725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9400" y="158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hlinkClick r:id="rId4"/>
            <a:extLst>
              <a:ext uri="{FF2B5EF4-FFF2-40B4-BE49-F238E27FC236}">
                <a16:creationId xmlns:a16="http://schemas.microsoft.com/office/drawing/2014/main" id="{F585DE6C-5DD3-5DBA-AF6E-685B4E7752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55300" y="158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hlinkClick r:id="rId4"/>
            <a:extLst>
              <a:ext uri="{FF2B5EF4-FFF2-40B4-BE49-F238E27FC236}">
                <a16:creationId xmlns:a16="http://schemas.microsoft.com/office/drawing/2014/main" id="{0B16BBCB-749B-ED64-D07A-D2FB694391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800" y="1682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a:hlinkClick r:id="rId4"/>
            <a:extLst>
              <a:ext uri="{FF2B5EF4-FFF2-40B4-BE49-F238E27FC236}">
                <a16:creationId xmlns:a16="http://schemas.microsoft.com/office/drawing/2014/main" id="{3F07AD54-C425-D9E7-B2D5-DE2CDC6A7D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07700" y="1682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hlinkClick r:id="rId4"/>
            <a:extLst>
              <a:ext uri="{FF2B5EF4-FFF2-40B4-BE49-F238E27FC236}">
                <a16:creationId xmlns:a16="http://schemas.microsoft.com/office/drawing/2014/main" id="{E24424A0-2953-3ED2-E1CE-744171534E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7000" y="-13652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hlinkClick r:id="rId4"/>
            <a:extLst>
              <a:ext uri="{FF2B5EF4-FFF2-40B4-BE49-F238E27FC236}">
                <a16:creationId xmlns:a16="http://schemas.microsoft.com/office/drawing/2014/main" id="{CFD11140-8340-EAC1-891C-78FF6FBCC9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02900" y="-136525"/>
            <a:ext cx="12700" cy="12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3056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EB477A-ABE2-9298-1DF1-A05F16F49928}"/>
            </a:ext>
          </a:extLst>
        </p:cNvPr>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01187F7A-920C-B377-65E8-1CF4CBCE3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31429-FA2A-A76C-DC9A-118BB6CFE51A}"/>
              </a:ext>
            </a:extLst>
          </p:cNvPr>
          <p:cNvSpPr>
            <a:spLocks noGrp="1"/>
          </p:cNvSpPr>
          <p:nvPr>
            <p:ph type="ctrTitle"/>
          </p:nvPr>
        </p:nvSpPr>
        <p:spPr>
          <a:xfrm>
            <a:off x="609599" y="5293849"/>
            <a:ext cx="7202558" cy="1178688"/>
          </a:xfrm>
        </p:spPr>
        <p:txBody>
          <a:bodyPr vert="horz" lIns="91440" tIns="45720" rIns="91440" bIns="45720" rtlCol="0" anchor="ctr">
            <a:normAutofit/>
          </a:bodyPr>
          <a:lstStyle/>
          <a:p>
            <a:pPr algn="l"/>
            <a:r>
              <a:rPr lang="en-US" b="1" kern="1200" dirty="0">
                <a:latin typeface="+mj-lt"/>
                <a:ea typeface="+mj-ea"/>
                <a:cs typeface="+mj-cs"/>
              </a:rPr>
              <a:t> </a:t>
            </a:r>
          </a:p>
        </p:txBody>
      </p:sp>
      <p:sp>
        <p:nvSpPr>
          <p:cNvPr id="3" name="Subtitle 2">
            <a:extLst>
              <a:ext uri="{FF2B5EF4-FFF2-40B4-BE49-F238E27FC236}">
                <a16:creationId xmlns:a16="http://schemas.microsoft.com/office/drawing/2014/main" id="{0026B435-73DB-220F-3DE7-5888EDE57A0D}"/>
              </a:ext>
            </a:extLst>
          </p:cNvPr>
          <p:cNvSpPr>
            <a:spLocks noGrp="1"/>
          </p:cNvSpPr>
          <p:nvPr>
            <p:ph type="subTitle" idx="1"/>
          </p:nvPr>
        </p:nvSpPr>
        <p:spPr>
          <a:xfrm>
            <a:off x="7812157" y="5293850"/>
            <a:ext cx="3874124" cy="1178688"/>
          </a:xfrm>
        </p:spPr>
        <p:txBody>
          <a:bodyPr vert="horz" lIns="91440" tIns="45720" rIns="91440" bIns="45720" rtlCol="0" anchor="ctr">
            <a:normAutofit fontScale="92500" lnSpcReduction="10000"/>
          </a:bodyPr>
          <a:lstStyle/>
          <a:p>
            <a:pPr algn="r">
              <a:lnSpc>
                <a:spcPct val="110000"/>
              </a:lnSpc>
            </a:pPr>
            <a:r>
              <a:rPr lang="en-US" sz="2400" b="1" dirty="0"/>
              <a:t>Early Origins</a:t>
            </a:r>
            <a:r>
              <a:rPr lang="en-US" sz="1400" b="1" dirty="0"/>
              <a:t>.</a:t>
            </a:r>
            <a:br>
              <a:rPr lang="en-US" sz="1400" dirty="0"/>
            </a:br>
            <a:endParaRPr lang="en-US" sz="1400" dirty="0"/>
          </a:p>
          <a:p>
            <a:pPr algn="r">
              <a:lnSpc>
                <a:spcPct val="110000"/>
              </a:lnSpc>
            </a:pPr>
            <a:r>
              <a:rPr lang="en-GB" sz="1400" dirty="0"/>
              <a:t>• Gutenberg’s printing press (1450s) revolutionized typography and book design.</a:t>
            </a:r>
          </a:p>
          <a:p>
            <a:pPr indent="-228600" algn="r">
              <a:lnSpc>
                <a:spcPct val="110000"/>
              </a:lnSpc>
              <a:buFont typeface="Arial" panose="020B0604020202020204" pitchFamily="34" charset="0"/>
              <a:buChar char="•"/>
            </a:pPr>
            <a:endParaRPr lang="en-US" sz="1400" dirty="0"/>
          </a:p>
        </p:txBody>
      </p:sp>
      <p:pic>
        <p:nvPicPr>
          <p:cNvPr id="5" name="Picture 4" descr="A group of people in a room&#10;&#10;Description automatically generated">
            <a:extLst>
              <a:ext uri="{FF2B5EF4-FFF2-40B4-BE49-F238E27FC236}">
                <a16:creationId xmlns:a16="http://schemas.microsoft.com/office/drawing/2014/main" id="{F5872A54-E2EF-6FB0-4EC1-B1960294A889}"/>
              </a:ext>
            </a:extLst>
          </p:cNvPr>
          <p:cNvPicPr>
            <a:picLocks noChangeAspect="1"/>
          </p:cNvPicPr>
          <p:nvPr/>
        </p:nvPicPr>
        <p:blipFill>
          <a:blip r:embed="rId3"/>
          <a:srcRect t="10988" b="9684"/>
          <a:stretch>
            <a:fillRect/>
          </a:stretch>
        </p:blipFill>
        <p:spPr>
          <a:xfrm>
            <a:off x="20" y="10"/>
            <a:ext cx="12191980" cy="4908375"/>
          </a:xfrm>
          <a:prstGeom prst="rect">
            <a:avLst/>
          </a:prstGeom>
        </p:spPr>
      </p:pic>
      <p:sp>
        <p:nvSpPr>
          <p:cNvPr id="9" name="Rectangle 1">
            <a:extLst>
              <a:ext uri="{FF2B5EF4-FFF2-40B4-BE49-F238E27FC236}">
                <a16:creationId xmlns:a16="http://schemas.microsoft.com/office/drawing/2014/main" id="{BA99A973-671C-D760-8B38-D4CC863BA9B2}"/>
              </a:ext>
            </a:extLst>
          </p:cNvPr>
          <p:cNvSpPr>
            <a:spLocks noChangeArrowheads="1"/>
          </p:cNvSpPr>
          <p:nvPr/>
        </p:nvSpPr>
        <p:spPr bwMode="auto">
          <a:xfrm>
            <a:off x="0" y="-184666"/>
            <a:ext cx="12192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rPr>
              <a:t>  </a:t>
            </a:r>
            <a:r>
              <a:rPr kumimoji="0" lang="en-US" altLang="en-US" b="0" i="0" u="none" strike="noStrike" cap="none" normalizeH="0" baseline="0" dirty="0">
                <a:ln>
                  <a:noFill/>
                </a:ln>
                <a:solidFill>
                  <a:schemeClr val="tx1"/>
                </a:solidFill>
                <a:effectLst/>
                <a:latin typeface="Arial" panose="020B0604020202020204" pitchFamily="34" charset="0"/>
              </a:rPr>
              <a:t> </a:t>
            </a:r>
            <a:endParaRPr kumimoji="0" lang="en-US" altLang="en-US" b="0" i="0" u="none" strike="noStrike" cap="none" normalizeH="0" baseline="0">
              <a:ln>
                <a:noFill/>
              </a:ln>
              <a:solidFill>
                <a:schemeClr val="tx1"/>
              </a:solidFill>
              <a:effectLst/>
              <a:latin typeface="Arial" panose="020B0604020202020204" pitchFamily="34" charset="0"/>
            </a:endParaRPr>
          </a:p>
        </p:txBody>
      </p:sp>
      <p:pic>
        <p:nvPicPr>
          <p:cNvPr id="1029" name="Picture 5">
            <a:hlinkClick r:id="rId4"/>
            <a:extLst>
              <a:ext uri="{FF2B5EF4-FFF2-40B4-BE49-F238E27FC236}">
                <a16:creationId xmlns:a16="http://schemas.microsoft.com/office/drawing/2014/main" id="{7A59C4AB-4EA4-C685-D458-C2887747E1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9400" y="158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hlinkClick r:id="rId4"/>
            <a:extLst>
              <a:ext uri="{FF2B5EF4-FFF2-40B4-BE49-F238E27FC236}">
                <a16:creationId xmlns:a16="http://schemas.microsoft.com/office/drawing/2014/main" id="{DA7926A6-D514-5E56-CB18-E0D05A42A83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55300" y="158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hlinkClick r:id="rId4"/>
            <a:extLst>
              <a:ext uri="{FF2B5EF4-FFF2-40B4-BE49-F238E27FC236}">
                <a16:creationId xmlns:a16="http://schemas.microsoft.com/office/drawing/2014/main" id="{964F2285-455E-0BBA-D66C-0ED28036240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800" y="1682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a:hlinkClick r:id="rId4"/>
            <a:extLst>
              <a:ext uri="{FF2B5EF4-FFF2-40B4-BE49-F238E27FC236}">
                <a16:creationId xmlns:a16="http://schemas.microsoft.com/office/drawing/2014/main" id="{666F0847-C33E-9832-03AE-B7CB74DD33E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07700" y="1682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hlinkClick r:id="rId4"/>
            <a:extLst>
              <a:ext uri="{FF2B5EF4-FFF2-40B4-BE49-F238E27FC236}">
                <a16:creationId xmlns:a16="http://schemas.microsoft.com/office/drawing/2014/main" id="{87562849-C9D6-52B9-729F-285FC334546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7000" y="-13652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hlinkClick r:id="rId4"/>
            <a:extLst>
              <a:ext uri="{FF2B5EF4-FFF2-40B4-BE49-F238E27FC236}">
                <a16:creationId xmlns:a16="http://schemas.microsoft.com/office/drawing/2014/main" id="{35DAC7D6-3251-4A71-4415-350FE0997E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02900" y="-136525"/>
            <a:ext cx="12700" cy="12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51726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5D3817B-01DA-DCDA-FA18-49D6FF00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n open book with text on it&#10;&#10;Description automatically generated">
            <a:extLst>
              <a:ext uri="{FF2B5EF4-FFF2-40B4-BE49-F238E27FC236}">
                <a16:creationId xmlns:a16="http://schemas.microsoft.com/office/drawing/2014/main" id="{26C1F95E-A4D4-5FBE-EFAF-E52402F4DCEF}"/>
              </a:ext>
            </a:extLst>
          </p:cNvPr>
          <p:cNvPicPr>
            <a:picLocks noGrp="1" noChangeAspect="1"/>
          </p:cNvPicPr>
          <p:nvPr>
            <p:ph idx="1"/>
          </p:nvPr>
        </p:nvPicPr>
        <p:blipFill>
          <a:blip r:embed="rId3"/>
          <a:srcRect t="3414" b="6586"/>
          <a:stretch>
            <a:fillRect/>
          </a:stretch>
        </p:blipFill>
        <p:spPr>
          <a:xfrm>
            <a:off x="20" y="10"/>
            <a:ext cx="12191980" cy="6857990"/>
          </a:xfrm>
          <a:prstGeom prst="rect">
            <a:avLst/>
          </a:prstGeom>
        </p:spPr>
      </p:pic>
    </p:spTree>
    <p:extLst>
      <p:ext uri="{BB962C8B-B14F-4D97-AF65-F5344CB8AC3E}">
        <p14:creationId xmlns:p14="http://schemas.microsoft.com/office/powerpoint/2010/main" val="30218602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A0BFB87-362D-18DD-0E07-27DAE4B7D5F1}"/>
              </a:ext>
            </a:extLst>
          </p:cNvPr>
          <p:cNvSpPr txBox="1"/>
          <p:nvPr/>
        </p:nvSpPr>
        <p:spPr>
          <a:xfrm>
            <a:off x="612648" y="2584058"/>
            <a:ext cx="4621553" cy="3159018"/>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100" b="0" i="0" dirty="0">
                <a:effectLst/>
              </a:rPr>
              <a:t>Under the Wave off Kanagawa (Kanagawa </a:t>
            </a:r>
            <a:r>
              <a:rPr lang="en-US" sz="1100" b="0" i="0" dirty="0" err="1">
                <a:effectLst/>
              </a:rPr>
              <a:t>oki</a:t>
            </a:r>
            <a:r>
              <a:rPr lang="en-US" sz="1100" b="0" i="0" dirty="0">
                <a:effectLst/>
              </a:rPr>
              <a:t> </a:t>
            </a:r>
            <a:r>
              <a:rPr lang="en-US" sz="1100" b="0" i="0" dirty="0" err="1">
                <a:effectLst/>
              </a:rPr>
              <a:t>nami</a:t>
            </a:r>
            <a:r>
              <a:rPr lang="en-US" sz="1100" b="0" i="0" dirty="0">
                <a:effectLst/>
              </a:rPr>
              <a:t> </a:t>
            </a:r>
            <a:r>
              <a:rPr lang="en-US" sz="1100" b="0" i="0" dirty="0" err="1">
                <a:effectLst/>
              </a:rPr>
              <a:t>ura</a:t>
            </a:r>
            <a:r>
              <a:rPr lang="en-US" sz="1100" b="0" i="0" dirty="0">
                <a:effectLst/>
              </a:rPr>
              <a:t>), also known as The Great Wave, from the series Thirty-six Views of Mount Fuji (</a:t>
            </a:r>
            <a:r>
              <a:rPr lang="en-US" sz="1100" b="0" i="0" dirty="0" err="1">
                <a:effectLst/>
              </a:rPr>
              <a:t>Fugaku</a:t>
            </a:r>
            <a:r>
              <a:rPr lang="en-US" sz="1100" b="0" i="0" dirty="0">
                <a:effectLst/>
              </a:rPr>
              <a:t> </a:t>
            </a:r>
            <a:r>
              <a:rPr lang="en-US" sz="1100" b="0" i="0" dirty="0" err="1">
                <a:effectLst/>
              </a:rPr>
              <a:t>sanjūrokkei</a:t>
            </a:r>
            <a:r>
              <a:rPr lang="en-US" sz="1100" b="0" i="0" dirty="0">
                <a:effectLst/>
              </a:rPr>
              <a:t>)</a:t>
            </a:r>
          </a:p>
          <a:p>
            <a:pPr indent="-228600">
              <a:lnSpc>
                <a:spcPct val="110000"/>
              </a:lnSpc>
              <a:spcAft>
                <a:spcPts val="600"/>
              </a:spcAft>
              <a:buFont typeface="Arial" panose="020B0604020202020204" pitchFamily="34" charset="0"/>
              <a:buChar char="•"/>
            </a:pPr>
            <a:endParaRPr lang="en-US" sz="1100" dirty="0"/>
          </a:p>
          <a:p>
            <a:pPr indent="-228600">
              <a:lnSpc>
                <a:spcPct val="110000"/>
              </a:lnSpc>
              <a:spcAft>
                <a:spcPts val="600"/>
              </a:spcAft>
              <a:buFont typeface="Arial" panose="020B0604020202020204" pitchFamily="34" charset="0"/>
              <a:buChar char="•"/>
            </a:pPr>
            <a:r>
              <a:rPr lang="en-US" sz="1100" b="0" i="0" dirty="0">
                <a:effectLst/>
              </a:rPr>
              <a:t>1830–32</a:t>
            </a:r>
            <a:br>
              <a:rPr lang="en-US" sz="1100" b="0" i="0" dirty="0">
                <a:effectLst/>
              </a:rPr>
            </a:br>
            <a:r>
              <a:rPr lang="en-US" sz="1100" b="0" i="0" dirty="0">
                <a:effectLst/>
              </a:rPr>
              <a:t>Artist - Katsushika Hokusai (Japanese, Tokyo (Edo) 1760–1849 Tokyo (Edo)</a:t>
            </a:r>
          </a:p>
          <a:p>
            <a:pPr indent="-228600">
              <a:lnSpc>
                <a:spcPct val="110000"/>
              </a:lnSpc>
              <a:spcAft>
                <a:spcPts val="600"/>
              </a:spcAft>
              <a:buFont typeface="Arial" panose="020B0604020202020204" pitchFamily="34" charset="0"/>
              <a:buChar char="•"/>
            </a:pPr>
            <a:endParaRPr lang="en-US" sz="1100" dirty="0"/>
          </a:p>
          <a:p>
            <a:pPr indent="-228600" fontAlgn="base">
              <a:lnSpc>
                <a:spcPct val="110000"/>
              </a:lnSpc>
              <a:buFont typeface="Arial" panose="020B0604020202020204" pitchFamily="34" charset="0"/>
              <a:buChar char="•"/>
            </a:pPr>
            <a:r>
              <a:rPr lang="en-US" sz="1100" dirty="0">
                <a:hlinkClick r:id="rId3"/>
              </a:rPr>
              <a:t>https://www.youtube.com/watch?v=IBcB_dYtGUg</a:t>
            </a:r>
            <a:endParaRPr lang="en-US" sz="1100" dirty="0"/>
          </a:p>
          <a:p>
            <a:pPr indent="-228600" fontAlgn="base">
              <a:lnSpc>
                <a:spcPct val="110000"/>
              </a:lnSpc>
              <a:buFont typeface="Arial" panose="020B0604020202020204" pitchFamily="34" charset="0"/>
              <a:buChar char="•"/>
            </a:pPr>
            <a:br>
              <a:rPr lang="en-US" sz="1100" dirty="0"/>
            </a:br>
            <a:r>
              <a:rPr lang="en-US" sz="1100" b="0" i="0" dirty="0">
                <a:effectLst/>
                <a:hlinkClick r:id="rId4"/>
              </a:rPr>
              <a:t>https://www.theguardian.com/lifeandstyle/2025/jan/21/the-great-wave-hokusai-why-has-this-become-defining-image-our-era</a:t>
            </a:r>
            <a:br>
              <a:rPr lang="en-US" sz="1100" b="0" i="0" dirty="0">
                <a:effectLst/>
              </a:rPr>
            </a:br>
            <a:br>
              <a:rPr lang="en-US" sz="1100" b="0" i="0" dirty="0">
                <a:effectLst/>
              </a:rPr>
            </a:br>
            <a:endParaRPr lang="en-US" sz="1100" dirty="0"/>
          </a:p>
        </p:txBody>
      </p:sp>
      <p:pic>
        <p:nvPicPr>
          <p:cNvPr id="5" name="Picture 4" descr="A large wave of water&#10;&#10;Description automatically generated">
            <a:extLst>
              <a:ext uri="{FF2B5EF4-FFF2-40B4-BE49-F238E27FC236}">
                <a16:creationId xmlns:a16="http://schemas.microsoft.com/office/drawing/2014/main" id="{F03AD239-DA9E-4915-9560-A069FB27CD9D}"/>
              </a:ext>
            </a:extLst>
          </p:cNvPr>
          <p:cNvPicPr>
            <a:picLocks noChangeAspect="1"/>
          </p:cNvPicPr>
          <p:nvPr/>
        </p:nvPicPr>
        <p:blipFill>
          <a:blip r:embed="rId5"/>
          <a:stretch>
            <a:fillRect/>
          </a:stretch>
        </p:blipFill>
        <p:spPr>
          <a:xfrm>
            <a:off x="5691261" y="1458749"/>
            <a:ext cx="5837780" cy="3940500"/>
          </a:xfrm>
          <a:prstGeom prst="rect">
            <a:avLst/>
          </a:prstGeom>
        </p:spPr>
      </p:pic>
    </p:spTree>
    <p:extLst>
      <p:ext uri="{BB962C8B-B14F-4D97-AF65-F5344CB8AC3E}">
        <p14:creationId xmlns:p14="http://schemas.microsoft.com/office/powerpoint/2010/main" val="329877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BB5554-705F-56F2-E232-0CF19E73901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B8B40E2-FCD7-F9AD-A180-43AA7765CFB8}"/>
              </a:ext>
            </a:extLst>
          </p:cNvPr>
          <p:cNvSpPr txBox="1"/>
          <p:nvPr/>
        </p:nvSpPr>
        <p:spPr>
          <a:xfrm>
            <a:off x="543697" y="3244334"/>
            <a:ext cx="10898660" cy="2554545"/>
          </a:xfrm>
          <a:prstGeom prst="rect">
            <a:avLst/>
          </a:prstGeom>
          <a:noFill/>
        </p:spPr>
        <p:txBody>
          <a:bodyPr wrap="square">
            <a:spAutoFit/>
          </a:bodyPr>
          <a:lstStyle/>
          <a:p>
            <a:r>
              <a:rPr lang="en-GB" sz="8000" b="1" dirty="0"/>
              <a:t>19</a:t>
            </a:r>
            <a:r>
              <a:rPr lang="en-GB" sz="8000" b="1" baseline="30000" dirty="0"/>
              <a:t>th</a:t>
            </a:r>
            <a:r>
              <a:rPr lang="en-GB" sz="8000" b="1" dirty="0"/>
              <a:t> Century </a:t>
            </a:r>
            <a:br>
              <a:rPr lang="en-GB" sz="8000" b="1" dirty="0"/>
            </a:br>
            <a:r>
              <a:rPr lang="en-GB" sz="8000" b="1" dirty="0"/>
              <a:t>Developments</a:t>
            </a:r>
            <a:endParaRPr lang="en-US" sz="8000" b="1" dirty="0"/>
          </a:p>
        </p:txBody>
      </p:sp>
    </p:spTree>
    <p:extLst>
      <p:ext uri="{BB962C8B-B14F-4D97-AF65-F5344CB8AC3E}">
        <p14:creationId xmlns:p14="http://schemas.microsoft.com/office/powerpoint/2010/main" val="14888443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A850FD0-0CE7-BA9D-34FA-CD238ECE6A3F}"/>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A642772-2521-3FAB-B405-4D946823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C48B5C-05FD-50D2-146E-9FF2063CDEC7}"/>
              </a:ext>
            </a:extLst>
          </p:cNvPr>
          <p:cNvSpPr>
            <a:spLocks noGrp="1"/>
          </p:cNvSpPr>
          <p:nvPr>
            <p:ph type="ctrTitle"/>
          </p:nvPr>
        </p:nvSpPr>
        <p:spPr>
          <a:xfrm>
            <a:off x="8208747" y="1548606"/>
            <a:ext cx="3473179" cy="2241755"/>
          </a:xfrm>
        </p:spPr>
        <p:txBody>
          <a:bodyPr>
            <a:normAutofit/>
          </a:bodyPr>
          <a:lstStyle/>
          <a:p>
            <a:pPr algn="l"/>
            <a:r>
              <a:rPr lang="en-GB" sz="2500" dirty="0"/>
              <a:t>Emergence of posters, lithography, and type foundries</a:t>
            </a:r>
            <a:br>
              <a:rPr lang="en-GB" sz="2500" dirty="0"/>
            </a:br>
            <a:br>
              <a:rPr lang="en-GB" sz="2500" dirty="0"/>
            </a:br>
            <a:endParaRPr lang="en-GB" sz="2500" dirty="0"/>
          </a:p>
        </p:txBody>
      </p:sp>
      <p:pic>
        <p:nvPicPr>
          <p:cNvPr id="8" name="Picture 7" descr="A collection of black and white fonts&#10;&#10;Description automatically generated">
            <a:extLst>
              <a:ext uri="{FF2B5EF4-FFF2-40B4-BE49-F238E27FC236}">
                <a16:creationId xmlns:a16="http://schemas.microsoft.com/office/drawing/2014/main" id="{4E453319-7732-CDBD-CAE9-3CC72637C82B}"/>
              </a:ext>
            </a:extLst>
          </p:cNvPr>
          <p:cNvPicPr>
            <a:picLocks noChangeAspect="1"/>
          </p:cNvPicPr>
          <p:nvPr/>
        </p:nvPicPr>
        <p:blipFill>
          <a:blip r:embed="rId3"/>
          <a:stretch>
            <a:fillRect/>
          </a:stretch>
        </p:blipFill>
        <p:spPr>
          <a:xfrm>
            <a:off x="510073" y="703638"/>
            <a:ext cx="7365843" cy="5450723"/>
          </a:xfrm>
          <a:prstGeom prst="rect">
            <a:avLst/>
          </a:prstGeom>
        </p:spPr>
      </p:pic>
    </p:spTree>
    <p:extLst>
      <p:ext uri="{BB962C8B-B14F-4D97-AF65-F5344CB8AC3E}">
        <p14:creationId xmlns:p14="http://schemas.microsoft.com/office/powerpoint/2010/main" val="13770525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E42585-7D0E-3813-7344-71204383A7A3}"/>
            </a:ext>
          </a:extLst>
        </p:cNvPr>
        <p:cNvGrpSpPr/>
        <p:nvPr/>
      </p:nvGrpSpPr>
      <p:grpSpPr>
        <a:xfrm>
          <a:off x="0" y="0"/>
          <a:ext cx="0" cy="0"/>
          <a:chOff x="0" y="0"/>
          <a:chExt cx="0" cy="0"/>
        </a:xfrm>
      </p:grpSpPr>
      <p:sp useBgFill="1">
        <p:nvSpPr>
          <p:cNvPr id="1048" name="Rectangle 1047">
            <a:extLst>
              <a:ext uri="{FF2B5EF4-FFF2-40B4-BE49-F238E27FC236}">
                <a16:creationId xmlns:a16="http://schemas.microsoft.com/office/drawing/2014/main" id="{340A7190-01C3-EB5F-290B-2565AB617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19D511-4183-BA24-82F7-EC72CA0E8797}"/>
              </a:ext>
            </a:extLst>
          </p:cNvPr>
          <p:cNvSpPr>
            <a:spLocks noGrp="1"/>
          </p:cNvSpPr>
          <p:nvPr>
            <p:ph type="ctrTitle"/>
          </p:nvPr>
        </p:nvSpPr>
        <p:spPr>
          <a:xfrm>
            <a:off x="6849375" y="1311217"/>
            <a:ext cx="4175184" cy="2484407"/>
          </a:xfrm>
        </p:spPr>
        <p:txBody>
          <a:bodyPr vert="horz" lIns="91440" tIns="45720" rIns="91440" bIns="45720" rtlCol="0" anchor="b">
            <a:normAutofit/>
          </a:bodyPr>
          <a:lstStyle/>
          <a:p>
            <a:pPr algn="l"/>
            <a:r>
              <a:rPr lang="en-US" b="1" kern="1200" dirty="0">
                <a:latin typeface="+mj-lt"/>
                <a:ea typeface="+mj-ea"/>
                <a:cs typeface="+mj-cs"/>
              </a:rPr>
              <a:t> </a:t>
            </a:r>
          </a:p>
        </p:txBody>
      </p:sp>
      <p:sp>
        <p:nvSpPr>
          <p:cNvPr id="3" name="Subtitle 2">
            <a:extLst>
              <a:ext uri="{FF2B5EF4-FFF2-40B4-BE49-F238E27FC236}">
                <a16:creationId xmlns:a16="http://schemas.microsoft.com/office/drawing/2014/main" id="{8948CDC5-9E45-26AC-A3F1-0370E7AB3149}"/>
              </a:ext>
            </a:extLst>
          </p:cNvPr>
          <p:cNvSpPr>
            <a:spLocks noGrp="1"/>
          </p:cNvSpPr>
          <p:nvPr>
            <p:ph type="subTitle" idx="1"/>
          </p:nvPr>
        </p:nvSpPr>
        <p:spPr>
          <a:xfrm>
            <a:off x="6849374" y="3950901"/>
            <a:ext cx="3640347" cy="1449238"/>
          </a:xfrm>
        </p:spPr>
        <p:txBody>
          <a:bodyPr vert="horz" lIns="91440" tIns="45720" rIns="91440" bIns="45720" rtlCol="0" anchor="t">
            <a:normAutofit/>
          </a:bodyPr>
          <a:lstStyle/>
          <a:p>
            <a:pPr indent="-228600" algn="l">
              <a:lnSpc>
                <a:spcPct val="110000"/>
              </a:lnSpc>
              <a:buFont typeface="Arial" panose="020B0604020202020204" pitchFamily="34" charset="0"/>
              <a:buChar char="•"/>
            </a:pPr>
            <a:r>
              <a:rPr lang="en-GB" b="1" dirty="0"/>
              <a:t>19th Century Developments</a:t>
            </a:r>
            <a:r>
              <a:rPr lang="en-US" b="1" dirty="0"/>
              <a:t>.</a:t>
            </a:r>
            <a:br>
              <a:rPr lang="en-US" b="1" dirty="0"/>
            </a:br>
            <a:endParaRPr lang="en-US" b="1" dirty="0"/>
          </a:p>
          <a:p>
            <a:pPr marL="0" indent="0" algn="l">
              <a:lnSpc>
                <a:spcPct val="110000"/>
              </a:lnSpc>
              <a:buNone/>
            </a:pPr>
            <a:r>
              <a:rPr lang="en-GB" dirty="0"/>
              <a:t>Industrial Revolution brought mass printing and advertising.</a:t>
            </a:r>
          </a:p>
          <a:p>
            <a:pPr indent="-228600" algn="l">
              <a:lnSpc>
                <a:spcPct val="110000"/>
              </a:lnSpc>
              <a:buFont typeface="Arial" panose="020B0604020202020204" pitchFamily="34" charset="0"/>
              <a:buChar char="•"/>
            </a:pPr>
            <a:endParaRPr lang="en-US" dirty="0"/>
          </a:p>
        </p:txBody>
      </p:sp>
      <p:pic>
        <p:nvPicPr>
          <p:cNvPr id="6" name="Picture 5" descr="An advertisement for a radio corporation&#10;&#10;Description automatically generated">
            <a:extLst>
              <a:ext uri="{FF2B5EF4-FFF2-40B4-BE49-F238E27FC236}">
                <a16:creationId xmlns:a16="http://schemas.microsoft.com/office/drawing/2014/main" id="{906DE7EA-8817-0838-A879-281F3EB286E2}"/>
              </a:ext>
            </a:extLst>
          </p:cNvPr>
          <p:cNvPicPr>
            <a:picLocks noChangeAspect="1"/>
          </p:cNvPicPr>
          <p:nvPr/>
        </p:nvPicPr>
        <p:blipFill>
          <a:blip r:embed="rId3"/>
          <a:stretch>
            <a:fillRect/>
          </a:stretch>
        </p:blipFill>
        <p:spPr>
          <a:xfrm>
            <a:off x="2716255" y="385462"/>
            <a:ext cx="3670860" cy="6067539"/>
          </a:xfrm>
          <a:prstGeom prst="rect">
            <a:avLst/>
          </a:prstGeom>
        </p:spPr>
      </p:pic>
      <p:sp>
        <p:nvSpPr>
          <p:cNvPr id="9" name="Rectangle 1">
            <a:extLst>
              <a:ext uri="{FF2B5EF4-FFF2-40B4-BE49-F238E27FC236}">
                <a16:creationId xmlns:a16="http://schemas.microsoft.com/office/drawing/2014/main" id="{0F90454F-3C23-1AC0-41CE-BB6B21F03B5D}"/>
              </a:ext>
            </a:extLst>
          </p:cNvPr>
          <p:cNvSpPr>
            <a:spLocks noChangeArrowheads="1"/>
          </p:cNvSpPr>
          <p:nvPr/>
        </p:nvSpPr>
        <p:spPr bwMode="auto">
          <a:xfrm>
            <a:off x="0" y="-184666"/>
            <a:ext cx="12192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rPr>
              <a:t>  </a:t>
            </a:r>
            <a:r>
              <a:rPr kumimoji="0" lang="en-US" altLang="en-US" b="0" i="0" u="none" strike="noStrike" cap="none" normalizeH="0" baseline="0" dirty="0">
                <a:ln>
                  <a:noFill/>
                </a:ln>
                <a:solidFill>
                  <a:schemeClr val="tx1"/>
                </a:solidFill>
                <a:effectLst/>
                <a:latin typeface="Arial" panose="020B0604020202020204" pitchFamily="34" charset="0"/>
              </a:rPr>
              <a:t> </a:t>
            </a:r>
            <a:endParaRPr kumimoji="0" lang="en-US" altLang="en-US" b="0" i="0" u="none" strike="noStrike" cap="none" normalizeH="0" baseline="0">
              <a:ln>
                <a:noFill/>
              </a:ln>
              <a:solidFill>
                <a:schemeClr val="tx1"/>
              </a:solidFill>
              <a:effectLst/>
              <a:latin typeface="Arial" panose="020B0604020202020204" pitchFamily="34" charset="0"/>
            </a:endParaRPr>
          </a:p>
        </p:txBody>
      </p:sp>
      <p:pic>
        <p:nvPicPr>
          <p:cNvPr id="1029" name="Picture 5">
            <a:hlinkClick r:id="rId4"/>
            <a:extLst>
              <a:ext uri="{FF2B5EF4-FFF2-40B4-BE49-F238E27FC236}">
                <a16:creationId xmlns:a16="http://schemas.microsoft.com/office/drawing/2014/main" id="{3F6592DB-DF92-6411-D2BD-567CBD8487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9400" y="158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hlinkClick r:id="rId4"/>
            <a:extLst>
              <a:ext uri="{FF2B5EF4-FFF2-40B4-BE49-F238E27FC236}">
                <a16:creationId xmlns:a16="http://schemas.microsoft.com/office/drawing/2014/main" id="{6CF67901-4E12-7818-C4DC-5548B303678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55300" y="158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hlinkClick r:id="rId4"/>
            <a:extLst>
              <a:ext uri="{FF2B5EF4-FFF2-40B4-BE49-F238E27FC236}">
                <a16:creationId xmlns:a16="http://schemas.microsoft.com/office/drawing/2014/main" id="{0261EC2D-33EA-F52F-9239-794961DC0CB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800" y="1682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a:hlinkClick r:id="rId4"/>
            <a:extLst>
              <a:ext uri="{FF2B5EF4-FFF2-40B4-BE49-F238E27FC236}">
                <a16:creationId xmlns:a16="http://schemas.microsoft.com/office/drawing/2014/main" id="{CCB15D4E-0E62-69E0-585F-5838D9E9DB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07700" y="16827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hlinkClick r:id="rId4"/>
            <a:extLst>
              <a:ext uri="{FF2B5EF4-FFF2-40B4-BE49-F238E27FC236}">
                <a16:creationId xmlns:a16="http://schemas.microsoft.com/office/drawing/2014/main" id="{E3BC5E58-4FC3-D0D2-481A-C50938D438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7000" y="-136525"/>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hlinkClick r:id="rId4"/>
            <a:extLst>
              <a:ext uri="{FF2B5EF4-FFF2-40B4-BE49-F238E27FC236}">
                <a16:creationId xmlns:a16="http://schemas.microsoft.com/office/drawing/2014/main" id="{EAC2020C-3CBE-4A9C-1DA6-AD2F784077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02900" y="-136525"/>
            <a:ext cx="12700" cy="12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1354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33575A-2758-11FF-5ED4-900C362E1619}"/>
            </a:ext>
          </a:extLst>
        </p:cNvPr>
        <p:cNvGrpSpPr/>
        <p:nvPr/>
      </p:nvGrpSpPr>
      <p:grpSpPr>
        <a:xfrm>
          <a:off x="0" y="0"/>
          <a:ext cx="0" cy="0"/>
          <a:chOff x="0" y="0"/>
          <a:chExt cx="0" cy="0"/>
        </a:xfrm>
      </p:grpSpPr>
      <p:sp>
        <p:nvSpPr>
          <p:cNvPr id="34" name="Rectangle 33">
            <a:extLst>
              <a:ext uri="{FF2B5EF4-FFF2-40B4-BE49-F238E27FC236}">
                <a16:creationId xmlns:a16="http://schemas.microsoft.com/office/drawing/2014/main" id="{7BBE38AE-0361-E83E-6D6B-123770765E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0F012-E507-A02D-42D7-48D7F4BFF1EE}"/>
              </a:ext>
            </a:extLst>
          </p:cNvPr>
          <p:cNvSpPr>
            <a:spLocks noGrp="1"/>
          </p:cNvSpPr>
          <p:nvPr>
            <p:ph type="ctrTitle"/>
          </p:nvPr>
        </p:nvSpPr>
        <p:spPr>
          <a:xfrm>
            <a:off x="609599" y="5271784"/>
            <a:ext cx="6941736" cy="1178688"/>
          </a:xfrm>
        </p:spPr>
        <p:txBody>
          <a:bodyPr anchor="ctr">
            <a:normAutofit fontScale="90000"/>
          </a:bodyPr>
          <a:lstStyle/>
          <a:p>
            <a:pPr algn="l"/>
            <a:r>
              <a:rPr lang="en-GB" sz="1000"/>
              <a:t>Saint Brides https://</a:t>
            </a:r>
            <a:r>
              <a:rPr lang="en-GB" sz="1000" err="1"/>
              <a:t>sbf.org.uk</a:t>
            </a:r>
            <a:r>
              <a:rPr lang="en-GB" sz="1000"/>
              <a:t>/library/</a:t>
            </a:r>
            <a:br>
              <a:rPr lang="en-GB" sz="1000"/>
            </a:br>
            <a:br>
              <a:rPr lang="en-GB" sz="1000"/>
            </a:br>
            <a:r>
              <a:rPr lang="en-GB" sz="1000"/>
              <a:t>worth a visit</a:t>
            </a:r>
            <a:br>
              <a:rPr lang="en-GB" sz="1000"/>
            </a:br>
            <a:r>
              <a:rPr lang="en-GB" sz="1000"/>
              <a:t>https://</a:t>
            </a:r>
            <a:r>
              <a:rPr lang="en-GB" sz="1000" err="1"/>
              <a:t>livinglondonhistory.com</a:t>
            </a:r>
            <a:r>
              <a:rPr lang="en-GB" sz="1000"/>
              <a:t>/</a:t>
            </a:r>
            <a:r>
              <a:rPr lang="en-GB" sz="1000" err="1"/>
              <a:t>st</a:t>
            </a:r>
            <a:r>
              <a:rPr lang="en-GB" sz="1000"/>
              <a:t>-bride-foundation-a-hidden-gem-off-fleet-street/</a:t>
            </a:r>
            <a:br>
              <a:rPr lang="en-GB" sz="1000"/>
            </a:br>
            <a:br>
              <a:rPr lang="en-GB" sz="1000"/>
            </a:br>
            <a:r>
              <a:rPr lang="en-GB" sz="1000"/>
              <a:t>What is happening </a:t>
            </a:r>
            <a:r>
              <a:rPr lang="en-GB" sz="1000" err="1"/>
              <a:t>now?https</a:t>
            </a:r>
            <a:r>
              <a:rPr lang="en-GB" sz="1000"/>
              <a:t>://</a:t>
            </a:r>
            <a:r>
              <a:rPr lang="en-GB" sz="1000" err="1"/>
              <a:t>kellianderson.com</a:t>
            </a:r>
            <a:r>
              <a:rPr lang="en-GB" sz="1000"/>
              <a:t>/books/</a:t>
            </a:r>
            <a:r>
              <a:rPr lang="en-GB" sz="1000" err="1"/>
              <a:t>press.html?fbclid</a:t>
            </a:r>
            <a:r>
              <a:rPr lang="en-GB" sz="1000"/>
              <a:t>=IwY2xjawNTU_1leHRuA2FlbQIxMABicmlkETBaU3VCMG9GNXljUmxDRE5kAR5L-6YXg70rEMjZQqnSv3Ig1DSZNMvH1z3ErelLZ6b15Bb3XCz7dLg8sY52Uw_aem_HHCe-o_ZD6_CyWOFucQZBA</a:t>
            </a:r>
          </a:p>
        </p:txBody>
      </p:sp>
      <p:pic>
        <p:nvPicPr>
          <p:cNvPr id="4" name="Picture 3" descr="A brick building with a sign on the front&#10;&#10;Description automatically generated">
            <a:extLst>
              <a:ext uri="{FF2B5EF4-FFF2-40B4-BE49-F238E27FC236}">
                <a16:creationId xmlns:a16="http://schemas.microsoft.com/office/drawing/2014/main" id="{99DDC183-C15F-18DE-0282-338A0CEC12D9}"/>
              </a:ext>
            </a:extLst>
          </p:cNvPr>
          <p:cNvPicPr>
            <a:picLocks noChangeAspect="1"/>
          </p:cNvPicPr>
          <p:nvPr/>
        </p:nvPicPr>
        <p:blipFill>
          <a:blip r:embed="rId3"/>
          <a:srcRect t="14920" r="2" b="24420"/>
          <a:stretch>
            <a:fillRect/>
          </a:stretch>
        </p:blipFill>
        <p:spPr>
          <a:xfrm>
            <a:off x="20" y="10"/>
            <a:ext cx="6068568" cy="4908375"/>
          </a:xfrm>
          <a:prstGeom prst="rect">
            <a:avLst/>
          </a:prstGeom>
        </p:spPr>
      </p:pic>
      <p:pic>
        <p:nvPicPr>
          <p:cNvPr id="6" name="Picture 5" descr="A person holding a piece of paper&#10;&#10;Description automatically generated">
            <a:extLst>
              <a:ext uri="{FF2B5EF4-FFF2-40B4-BE49-F238E27FC236}">
                <a16:creationId xmlns:a16="http://schemas.microsoft.com/office/drawing/2014/main" id="{5AF042A5-21D8-5F9A-4472-1D6597319E0F}"/>
              </a:ext>
            </a:extLst>
          </p:cNvPr>
          <p:cNvPicPr>
            <a:picLocks noChangeAspect="1"/>
          </p:cNvPicPr>
          <p:nvPr/>
        </p:nvPicPr>
        <p:blipFill>
          <a:blip r:embed="rId4"/>
          <a:srcRect t="32987" r="2" b="6352"/>
          <a:stretch>
            <a:fillRect/>
          </a:stretch>
        </p:blipFill>
        <p:spPr>
          <a:xfrm>
            <a:off x="6123356" y="10"/>
            <a:ext cx="6068588" cy="4908375"/>
          </a:xfrm>
          <a:prstGeom prst="rect">
            <a:avLst/>
          </a:prstGeom>
        </p:spPr>
      </p:pic>
    </p:spTree>
    <p:extLst>
      <p:ext uri="{BB962C8B-B14F-4D97-AF65-F5344CB8AC3E}">
        <p14:creationId xmlns:p14="http://schemas.microsoft.com/office/powerpoint/2010/main" val="3965606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EE7AC1E2-CAF0-6882-FE03-C39659CF9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9C0AF6F1-506D-CD1D-40DF-86D9C6800D8C}"/>
              </a:ext>
            </a:extLst>
          </p:cNvPr>
          <p:cNvSpPr txBox="1"/>
          <p:nvPr/>
        </p:nvSpPr>
        <p:spPr>
          <a:xfrm>
            <a:off x="609599" y="5219115"/>
            <a:ext cx="9930716" cy="1284025"/>
          </a:xfrm>
          <a:prstGeom prst="rect">
            <a:avLst/>
          </a:prstGeom>
        </p:spPr>
        <p:txBody>
          <a:bodyPr vert="horz" lIns="91440" tIns="45720" rIns="91440" bIns="45720" rtlCol="0" anchor="ctr">
            <a:normAutofit fontScale="47500" lnSpcReduction="20000"/>
          </a:bodyPr>
          <a:lstStyle/>
          <a:p>
            <a:pPr algn="l"/>
            <a:r>
              <a:rPr lang="en-US" sz="2800" b="1" dirty="0">
                <a:latin typeface="+mj-lt"/>
                <a:ea typeface="+mj-ea"/>
                <a:cs typeface="+mj-cs"/>
              </a:rPr>
              <a:t>Arts and Crafts Movement (William Morris) emphasized craftsmanship. </a:t>
            </a:r>
          </a:p>
          <a:p>
            <a:pPr algn="l"/>
            <a:br>
              <a:rPr lang="en-US" sz="2800" b="1" dirty="0">
                <a:latin typeface="+mj-lt"/>
                <a:ea typeface="+mj-ea"/>
                <a:cs typeface="+mj-cs"/>
              </a:rPr>
            </a:br>
            <a:r>
              <a:rPr lang="en-GB" sz="2800" b="0" i="0" u="none" strike="noStrike" dirty="0">
                <a:effectLst/>
                <a:latin typeface="Lato" panose="020F0502020204030203" pitchFamily="34" charset="0"/>
              </a:rPr>
              <a:t>William Morris's philosophy was rooted in the belief that art should be a part of everyday life and accessible to all. He rejected the industrial mass production that dominated the Victorian era, advocating for a return to handcraftsmanship and quality materials.</a:t>
            </a:r>
          </a:p>
          <a:p>
            <a:br>
              <a:rPr lang="en-GB" sz="2800" dirty="0"/>
            </a:br>
            <a:endParaRPr lang="en-US" sz="2800" b="1" dirty="0">
              <a:latin typeface="+mj-lt"/>
              <a:ea typeface="+mj-ea"/>
              <a:cs typeface="+mj-cs"/>
            </a:endParaRPr>
          </a:p>
        </p:txBody>
      </p:sp>
      <p:pic>
        <p:nvPicPr>
          <p:cNvPr id="19" name="Picture 18" descr="A group of people working in a factory&#10;&#10;Description automatically generated">
            <a:extLst>
              <a:ext uri="{FF2B5EF4-FFF2-40B4-BE49-F238E27FC236}">
                <a16:creationId xmlns:a16="http://schemas.microsoft.com/office/drawing/2014/main" id="{63F9ECB3-6CF5-FAE9-0C68-92E2F9BBE35C}"/>
              </a:ext>
            </a:extLst>
          </p:cNvPr>
          <p:cNvPicPr>
            <a:picLocks noChangeAspect="1"/>
          </p:cNvPicPr>
          <p:nvPr/>
        </p:nvPicPr>
        <p:blipFill>
          <a:blip r:embed="rId2"/>
          <a:srcRect l="6008" r="-2" b="-2"/>
          <a:stretch>
            <a:fillRect/>
          </a:stretch>
        </p:blipFill>
        <p:spPr>
          <a:xfrm>
            <a:off x="20" y="10"/>
            <a:ext cx="7411182" cy="4908375"/>
          </a:xfrm>
          <a:prstGeom prst="rect">
            <a:avLst/>
          </a:prstGeom>
        </p:spPr>
      </p:pic>
      <p:pic>
        <p:nvPicPr>
          <p:cNvPr id="25" name="Picture 24" descr="A person standing in a row of chairs&#10;&#10;Description automatically generated">
            <a:extLst>
              <a:ext uri="{FF2B5EF4-FFF2-40B4-BE49-F238E27FC236}">
                <a16:creationId xmlns:a16="http://schemas.microsoft.com/office/drawing/2014/main" id="{09DD336A-EE1C-428C-F93C-F97CAC11CAF3}"/>
              </a:ext>
            </a:extLst>
          </p:cNvPr>
          <p:cNvPicPr>
            <a:picLocks noChangeAspect="1"/>
          </p:cNvPicPr>
          <p:nvPr/>
        </p:nvPicPr>
        <p:blipFill>
          <a:blip r:embed="rId3"/>
          <a:srcRect t="1123" r="2" b="2"/>
          <a:stretch>
            <a:fillRect/>
          </a:stretch>
        </p:blipFill>
        <p:spPr>
          <a:xfrm>
            <a:off x="7460518" y="10"/>
            <a:ext cx="4731482" cy="2666666"/>
          </a:xfrm>
          <a:prstGeom prst="rect">
            <a:avLst/>
          </a:prstGeom>
        </p:spPr>
      </p:pic>
      <p:pic>
        <p:nvPicPr>
          <p:cNvPr id="23" name="Picture 22" descr="A living room with a fireplace and couches&#10;&#10;Description automatically generated">
            <a:extLst>
              <a:ext uri="{FF2B5EF4-FFF2-40B4-BE49-F238E27FC236}">
                <a16:creationId xmlns:a16="http://schemas.microsoft.com/office/drawing/2014/main" id="{DB09491D-04FA-AAB7-8C1A-2F7268796CF8}"/>
              </a:ext>
            </a:extLst>
          </p:cNvPr>
          <p:cNvPicPr>
            <a:picLocks noChangeAspect="1"/>
          </p:cNvPicPr>
          <p:nvPr/>
        </p:nvPicPr>
        <p:blipFill>
          <a:blip r:embed="rId4"/>
          <a:srcRect l="8225" r="20527" b="4"/>
          <a:stretch>
            <a:fillRect/>
          </a:stretch>
        </p:blipFill>
        <p:spPr>
          <a:xfrm>
            <a:off x="7460518" y="2719345"/>
            <a:ext cx="2336651" cy="2189039"/>
          </a:xfrm>
          <a:prstGeom prst="rect">
            <a:avLst/>
          </a:prstGeom>
        </p:spPr>
      </p:pic>
      <p:pic>
        <p:nvPicPr>
          <p:cNvPr id="21" name="Picture 20" descr="A black and white drawing of a factory&#10;&#10;Description automatically generated">
            <a:extLst>
              <a:ext uri="{FF2B5EF4-FFF2-40B4-BE49-F238E27FC236}">
                <a16:creationId xmlns:a16="http://schemas.microsoft.com/office/drawing/2014/main" id="{BBD8223A-026F-4FE7-44E6-B351B848B69F}"/>
              </a:ext>
            </a:extLst>
          </p:cNvPr>
          <p:cNvPicPr>
            <a:picLocks noChangeAspect="1"/>
          </p:cNvPicPr>
          <p:nvPr/>
        </p:nvPicPr>
        <p:blipFill>
          <a:blip r:embed="rId5"/>
          <a:srcRect l="7586" r="10238" b="7"/>
          <a:stretch>
            <a:fillRect/>
          </a:stretch>
        </p:blipFill>
        <p:spPr>
          <a:xfrm>
            <a:off x="9848519" y="2719345"/>
            <a:ext cx="2349561" cy="2187141"/>
          </a:xfrm>
          <a:prstGeom prst="rect">
            <a:avLst/>
          </a:prstGeom>
        </p:spPr>
      </p:pic>
    </p:spTree>
    <p:extLst>
      <p:ext uri="{BB962C8B-B14F-4D97-AF65-F5344CB8AC3E}">
        <p14:creationId xmlns:p14="http://schemas.microsoft.com/office/powerpoint/2010/main" val="35320967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5A14613-C96C-F5FD-0593-24D7C0DA4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CA1D372-2415-25BF-085A-430F13808104}"/>
              </a:ext>
            </a:extLst>
          </p:cNvPr>
          <p:cNvSpPr txBox="1"/>
          <p:nvPr/>
        </p:nvSpPr>
        <p:spPr>
          <a:xfrm>
            <a:off x="1124465" y="3632886"/>
            <a:ext cx="4732870" cy="2676474"/>
          </a:xfrm>
          <a:prstGeom prst="rect">
            <a:avLst/>
          </a:prstGeom>
        </p:spPr>
        <p:txBody>
          <a:bodyPr vert="horz" lIns="91440" tIns="45720" rIns="91440" bIns="45720" rtlCol="0">
            <a:normAutofit lnSpcReduction="10000"/>
          </a:bodyPr>
          <a:lstStyle/>
          <a:p>
            <a:pPr indent="-228600">
              <a:lnSpc>
                <a:spcPct val="120000"/>
              </a:lnSpc>
              <a:spcAft>
                <a:spcPts val="600"/>
              </a:spcAft>
              <a:buFont typeface="Arial" panose="020B0604020202020204" pitchFamily="34" charset="0"/>
              <a:buChar char="•"/>
            </a:pPr>
            <a:r>
              <a:rPr lang="en-US" b="0" i="0" u="none" strike="noStrike" dirty="0">
                <a:effectLst/>
              </a:rPr>
              <a:t>nor do I see why, if we have a mind for it, we should not emulate the monks and craftsmen of the middle ages in our ornamentation of such buildings, why we should be shabby in housing our rest and pleasure and our search for knowledge, as we may well be shabby in housing the shabby life we have to live now?</a:t>
            </a:r>
            <a:endParaRPr lang="en-US" dirty="0"/>
          </a:p>
        </p:txBody>
      </p:sp>
      <p:pic>
        <p:nvPicPr>
          <p:cNvPr id="6" name="Picture 5" descr="A collage of different windows&#10;&#10;Description automatically generated">
            <a:extLst>
              <a:ext uri="{FF2B5EF4-FFF2-40B4-BE49-F238E27FC236}">
                <a16:creationId xmlns:a16="http://schemas.microsoft.com/office/drawing/2014/main" id="{E5001E82-3A93-D50A-81CC-73D208CB28AE}"/>
              </a:ext>
            </a:extLst>
          </p:cNvPr>
          <p:cNvPicPr>
            <a:picLocks noChangeAspect="1"/>
          </p:cNvPicPr>
          <p:nvPr/>
        </p:nvPicPr>
        <p:blipFill>
          <a:blip r:embed="rId3"/>
          <a:stretch>
            <a:fillRect/>
          </a:stretch>
        </p:blipFill>
        <p:spPr>
          <a:xfrm>
            <a:off x="6576348" y="777104"/>
            <a:ext cx="5178160" cy="2537298"/>
          </a:xfrm>
          <a:prstGeom prst="rect">
            <a:avLst/>
          </a:prstGeom>
        </p:spPr>
      </p:pic>
      <p:pic>
        <p:nvPicPr>
          <p:cNvPr id="4" name="Picture 3">
            <a:extLst>
              <a:ext uri="{FF2B5EF4-FFF2-40B4-BE49-F238E27FC236}">
                <a16:creationId xmlns:a16="http://schemas.microsoft.com/office/drawing/2014/main" id="{3E72558E-F249-3430-97BA-872E965D6F08}"/>
              </a:ext>
            </a:extLst>
          </p:cNvPr>
          <p:cNvPicPr>
            <a:picLocks noChangeAspect="1"/>
          </p:cNvPicPr>
          <p:nvPr/>
        </p:nvPicPr>
        <p:blipFill>
          <a:blip r:embed="rId4"/>
          <a:stretch>
            <a:fillRect/>
          </a:stretch>
        </p:blipFill>
        <p:spPr>
          <a:xfrm>
            <a:off x="6834858" y="3542235"/>
            <a:ext cx="2338846" cy="2896404"/>
          </a:xfrm>
          <a:prstGeom prst="rect">
            <a:avLst/>
          </a:prstGeom>
        </p:spPr>
      </p:pic>
      <p:sp>
        <p:nvSpPr>
          <p:cNvPr id="2" name="TextBox 1">
            <a:extLst>
              <a:ext uri="{FF2B5EF4-FFF2-40B4-BE49-F238E27FC236}">
                <a16:creationId xmlns:a16="http://schemas.microsoft.com/office/drawing/2014/main" id="{D3A9BBF4-E9EF-23BD-411D-CFAF64A0AFF9}"/>
              </a:ext>
            </a:extLst>
          </p:cNvPr>
          <p:cNvSpPr txBox="1"/>
          <p:nvPr/>
        </p:nvSpPr>
        <p:spPr>
          <a:xfrm>
            <a:off x="1754659" y="1099751"/>
            <a:ext cx="184731" cy="369332"/>
          </a:xfrm>
          <a:prstGeom prst="rect">
            <a:avLst/>
          </a:prstGeom>
          <a:noFill/>
        </p:spPr>
        <p:txBody>
          <a:bodyPr wrap="none" rtlCol="0">
            <a:spAutoFit/>
          </a:bodyPr>
          <a:lstStyle/>
          <a:p>
            <a:endParaRPr lang="en-US" dirty="0"/>
          </a:p>
        </p:txBody>
      </p:sp>
      <p:sp>
        <p:nvSpPr>
          <p:cNvPr id="7" name="TextBox 6">
            <a:extLst>
              <a:ext uri="{FF2B5EF4-FFF2-40B4-BE49-F238E27FC236}">
                <a16:creationId xmlns:a16="http://schemas.microsoft.com/office/drawing/2014/main" id="{F29F3755-C374-066D-0F21-F72E4E3DAB46}"/>
              </a:ext>
            </a:extLst>
          </p:cNvPr>
          <p:cNvSpPr txBox="1"/>
          <p:nvPr/>
        </p:nvSpPr>
        <p:spPr>
          <a:xfrm>
            <a:off x="10151227" y="3632886"/>
            <a:ext cx="1971663" cy="369332"/>
          </a:xfrm>
          <a:prstGeom prst="rect">
            <a:avLst/>
          </a:prstGeom>
          <a:noFill/>
        </p:spPr>
        <p:txBody>
          <a:bodyPr wrap="square" rtlCol="0">
            <a:spAutoFit/>
          </a:bodyPr>
          <a:lstStyle/>
          <a:p>
            <a:r>
              <a:rPr lang="en-US" dirty="0"/>
              <a:t>The red house</a:t>
            </a:r>
          </a:p>
        </p:txBody>
      </p:sp>
      <p:pic>
        <p:nvPicPr>
          <p:cNvPr id="9" name="Picture 8" descr="A group of men working in a factory&#10;&#10;Description automatically generated">
            <a:extLst>
              <a:ext uri="{FF2B5EF4-FFF2-40B4-BE49-F238E27FC236}">
                <a16:creationId xmlns:a16="http://schemas.microsoft.com/office/drawing/2014/main" id="{AFBBE1DC-A648-A79F-C819-92230EC55F05}"/>
              </a:ext>
            </a:extLst>
          </p:cNvPr>
          <p:cNvPicPr>
            <a:picLocks noChangeAspect="1"/>
          </p:cNvPicPr>
          <p:nvPr/>
        </p:nvPicPr>
        <p:blipFill>
          <a:blip r:embed="rId5"/>
          <a:stretch>
            <a:fillRect/>
          </a:stretch>
        </p:blipFill>
        <p:spPr>
          <a:xfrm>
            <a:off x="2630707" y="714058"/>
            <a:ext cx="4050866" cy="2714942"/>
          </a:xfrm>
          <a:prstGeom prst="rect">
            <a:avLst/>
          </a:prstGeom>
        </p:spPr>
      </p:pic>
    </p:spTree>
    <p:extLst>
      <p:ext uri="{BB962C8B-B14F-4D97-AF65-F5344CB8AC3E}">
        <p14:creationId xmlns:p14="http://schemas.microsoft.com/office/powerpoint/2010/main" val="22404464"/>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6394</TotalTime>
  <Words>1069</Words>
  <Application>Microsoft Macintosh PowerPoint</Application>
  <PresentationFormat>Widescreen</PresentationFormat>
  <Paragraphs>68</Paragraphs>
  <Slides>19</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Akzidenz-Grotesk Pro</vt:lpstr>
      <vt:lpstr>Aptos</vt:lpstr>
      <vt:lpstr>Arial</vt:lpstr>
      <vt:lpstr>Google Sans</vt:lpstr>
      <vt:lpstr>GuardianTextEgyptian</vt:lpstr>
      <vt:lpstr>Lato</vt:lpstr>
      <vt:lpstr>Neue Haas Grotesk Text Pro</vt:lpstr>
      <vt:lpstr>Sky Text</vt:lpstr>
      <vt:lpstr>VanillaVTI</vt:lpstr>
      <vt:lpstr>History of Graphic Design</vt:lpstr>
      <vt:lpstr>What have you let yourself into?  </vt:lpstr>
      <vt:lpstr>What is it? Graphic design today is the visual language of culture, merging creativity, technology, collaboration and storytelling to shape how we see, feel, and connect in a fast-moving world.  Communication and  if done well it is Connection. </vt:lpstr>
      <vt:lpstr>       Paula Scher,  ‘graphic design is not merely about arranging elements, but primarily about communicating ideas visually. A key requirement is an open mind to generate and explore ideas, which she sees as the fuel for her design work.     </vt:lpstr>
      <vt:lpstr>Milton Glaser  ‘To design is to communicate clearly by whatever means you can control or master’  </vt:lpstr>
      <vt:lpstr>             David Carson “Just because something’s legible doesn’t mean it communicates the right thing.  What is the message sent before somebody actually gets into the material?” </vt:lpstr>
      <vt:lpstr>PowerPoint Presentation</vt:lpstr>
      <vt:lpstr> </vt:lpstr>
      <vt:lpstr> </vt:lpstr>
      <vt:lpstr> </vt:lpstr>
      <vt:lpstr> </vt:lpstr>
      <vt:lpstr>PowerPoint Presentation</vt:lpstr>
      <vt:lpstr>PowerPoint Presentation</vt:lpstr>
      <vt:lpstr>PowerPoint Presentation</vt:lpstr>
      <vt:lpstr>Emergence of posters, lithography, and type foundries  </vt:lpstr>
      <vt:lpstr> </vt:lpstr>
      <vt:lpstr>Saint Brides https://sbf.org.uk/library/  worth a visit https://livinglondonhistory.com/st-bride-foundation-a-hidden-gem-off-fleet-street/  What is happening now?https://kellianderson.com/books/press.html?fbclid=IwY2xjawNTU_1leHRuA2FlbQIxMABicmlkETBaU3VCMG9GNXljUmxDRE5kAR5L-6YXg70rEMjZQqnSv3Ig1DSZNMvH1z3ErelLZ6b15Bb3XCz7dLg8sY52Uw_aem_HHCe-o_ZD6_CyWOFucQZBA</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Donna Williams</dc:creator>
  <cp:lastModifiedBy>Donna Williams</cp:lastModifiedBy>
  <cp:revision>25</cp:revision>
  <dcterms:created xsi:type="dcterms:W3CDTF">2025-09-18T12:39:50Z</dcterms:created>
  <dcterms:modified xsi:type="dcterms:W3CDTF">2025-10-22T14:54:17Z</dcterms:modified>
</cp:coreProperties>
</file>