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62" r:id="rId7"/>
    <p:sldId id="263" r:id="rId8"/>
    <p:sldId id="276" r:id="rId9"/>
    <p:sldId id="277" r:id="rId10"/>
    <p:sldId id="264" r:id="rId11"/>
    <p:sldId id="265"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2A9E4EC-73B6-4AEA-B022-60EF67840981}" v="3" dt="2023-10-23T08:36:33.6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6" d="100"/>
          <a:sy n="116" d="100"/>
        </p:scale>
        <p:origin x="146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1704814)" userId="ae7d8a50-8e8c-4ed1-8e6b-0a951354d7b0" providerId="ADAL" clId="{D2A9E4EC-73B6-4AEA-B022-60EF67840981}"/>
    <pc:docChg chg="custSel modSld">
      <pc:chgData name="Rhodri Thomas (1704814)" userId="ae7d8a50-8e8c-4ed1-8e6b-0a951354d7b0" providerId="ADAL" clId="{D2A9E4EC-73B6-4AEA-B022-60EF67840981}" dt="2023-10-23T08:29:02.209" v="7" actId="1076"/>
      <pc:docMkLst>
        <pc:docMk/>
      </pc:docMkLst>
      <pc:sldChg chg="addSp modSp mod">
        <pc:chgData name="Rhodri Thomas (1704814)" userId="ae7d8a50-8e8c-4ed1-8e6b-0a951354d7b0" providerId="ADAL" clId="{D2A9E4EC-73B6-4AEA-B022-60EF67840981}" dt="2023-10-23T08:29:02.209" v="7" actId="1076"/>
        <pc:sldMkLst>
          <pc:docMk/>
          <pc:sldMk cId="1548014476" sldId="265"/>
        </pc:sldMkLst>
        <pc:spChg chg="mod">
          <ac:chgData name="Rhodri Thomas (1704814)" userId="ae7d8a50-8e8c-4ed1-8e6b-0a951354d7b0" providerId="ADAL" clId="{D2A9E4EC-73B6-4AEA-B022-60EF67840981}" dt="2023-10-23T08:29:02.209" v="7" actId="1076"/>
          <ac:spMkLst>
            <pc:docMk/>
            <pc:sldMk cId="1548014476" sldId="265"/>
            <ac:spMk id="3" creationId="{00000000-0000-0000-0000-000000000000}"/>
          </ac:spMkLst>
        </pc:spChg>
        <pc:picChg chg="add mod">
          <ac:chgData name="Rhodri Thomas (1704814)" userId="ae7d8a50-8e8c-4ed1-8e6b-0a951354d7b0" providerId="ADAL" clId="{D2A9E4EC-73B6-4AEA-B022-60EF67840981}" dt="2023-10-23T08:27:04.220" v="1" actId="1076"/>
          <ac:picMkLst>
            <pc:docMk/>
            <pc:sldMk cId="1548014476" sldId="265"/>
            <ac:picMk id="2" creationId="{B58603A2-D1CA-8390-02D2-12F01B72DBAF}"/>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95" name="Group 94"/>
          <p:cNvGrpSpPr/>
          <p:nvPr/>
        </p:nvGrpSpPr>
        <p:grpSpPr>
          <a:xfrm>
            <a:off x="0" y="-30477"/>
            <a:ext cx="9067800" cy="6889273"/>
            <a:chOff x="0" y="-30477"/>
            <a:chExt cx="9067800" cy="6889273"/>
          </a:xfrm>
        </p:grpSpPr>
        <p:cxnSp>
          <p:nvCxnSpPr>
            <p:cNvPr id="110" name="Straight Connector 109"/>
            <p:cNvCxnSpPr/>
            <p:nvPr/>
          </p:nvCxnSpPr>
          <p:spPr>
            <a:xfrm rot="16200000" flipH="1">
              <a:off x="-1447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7" name="Straight Connector 176"/>
            <p:cNvCxnSpPr/>
            <p:nvPr/>
          </p:nvCxnSpPr>
          <p:spPr>
            <a:xfrm rot="16200000" flipH="1">
              <a:off x="-1638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8" name="Straight Connector 177"/>
            <p:cNvCxnSpPr/>
            <p:nvPr/>
          </p:nvCxnSpPr>
          <p:spPr>
            <a:xfrm rot="5400000">
              <a:off x="-1485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1" name="Straight Connector 180"/>
            <p:cNvCxnSpPr/>
            <p:nvPr/>
          </p:nvCxnSpPr>
          <p:spPr>
            <a:xfrm rot="5400000">
              <a:off x="-32385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a:xfrm rot="16200000" flipH="1">
              <a:off x="-33147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a:xfrm rot="16200000" flipH="1">
              <a:off x="-1371600" y="2971800"/>
              <a:ext cx="6858000"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p:cNvCxnSpPr/>
            <p:nvPr/>
          </p:nvCxnSpPr>
          <p:spPr>
            <a:xfrm rot="16200000" flipH="1">
              <a:off x="-2819400" y="3200400"/>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p:cNvCxnSpPr/>
            <p:nvPr/>
          </p:nvCxnSpPr>
          <p:spPr>
            <a:xfrm rot="5400000">
              <a:off x="-2705099" y="3238500"/>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86" name="Straight Connector 185"/>
            <p:cNvCxnSpPr/>
            <p:nvPr/>
          </p:nvCxnSpPr>
          <p:spPr>
            <a:xfrm rot="16200000" flipH="1">
              <a:off x="-21336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p:cNvCxnSpPr/>
            <p:nvPr/>
          </p:nvCxnSpPr>
          <p:spPr>
            <a:xfrm rot="16200000" flipH="1">
              <a:off x="-31242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8" name="Straight Connector 187"/>
            <p:cNvCxnSpPr/>
            <p:nvPr/>
          </p:nvCxnSpPr>
          <p:spPr>
            <a:xfrm rot="16200000" flipH="1">
              <a:off x="-1828799" y="3352799"/>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189" name="Straight Connector 188"/>
            <p:cNvCxnSpPr/>
            <p:nvPr/>
          </p:nvCxnSpPr>
          <p:spPr>
            <a:xfrm rot="16200000" flipH="1">
              <a:off x="-28194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90" name="Straight Connector 189"/>
            <p:cNvCxnSpPr/>
            <p:nvPr/>
          </p:nvCxnSpPr>
          <p:spPr>
            <a:xfrm rot="16200000" flipH="1">
              <a:off x="-2438400" y="3124200"/>
              <a:ext cx="6858000" cy="609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p:cNvCxnSpPr/>
            <p:nvPr/>
          </p:nvCxnSpPr>
          <p:spPr>
            <a:xfrm rot="5400000">
              <a:off x="-173164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p:cNvCxnSpPr/>
            <p:nvPr/>
          </p:nvCxnSpPr>
          <p:spPr>
            <a:xfrm rot="5400000">
              <a:off x="-1142048"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69" name="Straight Connector 168"/>
            <p:cNvCxnSpPr/>
            <p:nvPr/>
          </p:nvCxnSpPr>
          <p:spPr>
            <a:xfrm rot="5400000">
              <a:off x="-9144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3" name="Straight Connector 172"/>
            <p:cNvCxnSpPr/>
            <p:nvPr/>
          </p:nvCxnSpPr>
          <p:spPr>
            <a:xfrm rot="5400000">
              <a:off x="-185547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21" name="Straight Connector 120"/>
            <p:cNvCxnSpPr/>
            <p:nvPr/>
          </p:nvCxnSpPr>
          <p:spPr>
            <a:xfrm rot="16200000" flipH="1">
              <a:off x="-26431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145" name="Straight Connector 144"/>
            <p:cNvCxnSpPr/>
            <p:nvPr/>
          </p:nvCxnSpPr>
          <p:spPr>
            <a:xfrm rot="16200000" flipH="1">
              <a:off x="-1954530" y="3326130"/>
              <a:ext cx="6858000" cy="20574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rot="16200000" flipH="1">
              <a:off x="-2362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9" name="Straight Connector 208"/>
            <p:cNvCxnSpPr/>
            <p:nvPr/>
          </p:nvCxnSpPr>
          <p:spPr>
            <a:xfrm rot="16200000" flipH="1">
              <a:off x="-21336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10" name="Straight Connector 209"/>
            <p:cNvCxnSpPr/>
            <p:nvPr/>
          </p:nvCxnSpPr>
          <p:spPr>
            <a:xfrm rot="16200000" flipH="1">
              <a:off x="1066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1" name="Straight Connector 210"/>
            <p:cNvCxnSpPr/>
            <p:nvPr/>
          </p:nvCxnSpPr>
          <p:spPr>
            <a:xfrm rot="16200000" flipH="1">
              <a:off x="876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2" name="Straight Connector 211"/>
            <p:cNvCxnSpPr/>
            <p:nvPr/>
          </p:nvCxnSpPr>
          <p:spPr>
            <a:xfrm rot="5400000">
              <a:off x="1028700" y="3238500"/>
              <a:ext cx="6858000"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p:cNvCxnSpPr/>
            <p:nvPr/>
          </p:nvCxnSpPr>
          <p:spPr>
            <a:xfrm rot="5400000">
              <a:off x="-7239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p:cNvCxnSpPr/>
            <p:nvPr/>
          </p:nvCxnSpPr>
          <p:spPr>
            <a:xfrm rot="16200000" flipH="1">
              <a:off x="-8001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 name="Straight Connector 214"/>
            <p:cNvCxnSpPr/>
            <p:nvPr/>
          </p:nvCxnSpPr>
          <p:spPr>
            <a:xfrm rot="5400000">
              <a:off x="-152400" y="3429000"/>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p:cNvCxnSpPr/>
            <p:nvPr/>
          </p:nvCxnSpPr>
          <p:spPr>
            <a:xfrm rot="16200000" flipH="1">
              <a:off x="-304800" y="3200400"/>
              <a:ext cx="6858000"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p:cNvCxnSpPr/>
            <p:nvPr/>
          </p:nvCxnSpPr>
          <p:spPr>
            <a:xfrm rot="5400000">
              <a:off x="-190499" y="3238500"/>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p:cNvCxnSpPr/>
            <p:nvPr/>
          </p:nvCxnSpPr>
          <p:spPr>
            <a:xfrm rot="16200000" flipH="1">
              <a:off x="3810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p:cNvCxnSpPr/>
            <p:nvPr/>
          </p:nvCxnSpPr>
          <p:spPr>
            <a:xfrm rot="16200000" flipH="1">
              <a:off x="-6096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0" name="Straight Connector 219"/>
            <p:cNvCxnSpPr/>
            <p:nvPr/>
          </p:nvCxnSpPr>
          <p:spPr>
            <a:xfrm rot="16200000" flipH="1">
              <a:off x="685801" y="3352799"/>
              <a:ext cx="6858000" cy="152401"/>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p:cNvCxnSpPr/>
            <p:nvPr/>
          </p:nvCxnSpPr>
          <p:spPr>
            <a:xfrm rot="16200000" flipH="1">
              <a:off x="-304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2" name="Straight Connector 221"/>
            <p:cNvCxnSpPr/>
            <p:nvPr/>
          </p:nvCxnSpPr>
          <p:spPr>
            <a:xfrm rot="5400000">
              <a:off x="-10287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p:cNvCxnSpPr/>
            <p:nvPr/>
          </p:nvCxnSpPr>
          <p:spPr>
            <a:xfrm rot="5400000">
              <a:off x="78295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p:cNvCxnSpPr/>
            <p:nvPr/>
          </p:nvCxnSpPr>
          <p:spPr>
            <a:xfrm rot="5400000">
              <a:off x="1372552"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5" name="Straight Connector 224"/>
            <p:cNvCxnSpPr/>
            <p:nvPr/>
          </p:nvCxnSpPr>
          <p:spPr>
            <a:xfrm rot="5400000">
              <a:off x="1600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6" name="Straight Connector 225"/>
            <p:cNvCxnSpPr/>
            <p:nvPr/>
          </p:nvCxnSpPr>
          <p:spPr>
            <a:xfrm rot="5400000">
              <a:off x="65913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7" name="Straight Connector 226"/>
            <p:cNvCxnSpPr/>
            <p:nvPr/>
          </p:nvCxnSpPr>
          <p:spPr>
            <a:xfrm rot="16200000" flipH="1">
              <a:off x="-1285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28" name="Straight Connector 227"/>
            <p:cNvCxnSpPr/>
            <p:nvPr/>
          </p:nvCxnSpPr>
          <p:spPr>
            <a:xfrm rot="16200000" flipH="1">
              <a:off x="560070" y="3326130"/>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9" name="Straight Connector 228"/>
            <p:cNvCxnSpPr/>
            <p:nvPr/>
          </p:nvCxnSpPr>
          <p:spPr>
            <a:xfrm rot="16200000" flipH="1">
              <a:off x="1524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0" name="Straight Connector 229"/>
            <p:cNvCxnSpPr/>
            <p:nvPr/>
          </p:nvCxnSpPr>
          <p:spPr>
            <a:xfrm rot="16200000" flipH="1">
              <a:off x="3810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7" name="Straight Connector 236"/>
            <p:cNvCxnSpPr/>
            <p:nvPr/>
          </p:nvCxnSpPr>
          <p:spPr>
            <a:xfrm rot="16200000" flipH="1">
              <a:off x="2743200" y="3352801"/>
              <a:ext cx="6858000"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p:cNvCxnSpPr/>
            <p:nvPr/>
          </p:nvCxnSpPr>
          <p:spPr>
            <a:xfrm rot="16200000" flipH="1">
              <a:off x="2095501"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9" name="Straight Connector 238"/>
            <p:cNvCxnSpPr/>
            <p:nvPr/>
          </p:nvCxnSpPr>
          <p:spPr>
            <a:xfrm rot="5400000">
              <a:off x="2705100"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0" name="Straight Connector 239"/>
            <p:cNvCxnSpPr/>
            <p:nvPr/>
          </p:nvCxnSpPr>
          <p:spPr>
            <a:xfrm rot="5400000">
              <a:off x="1828801" y="3276600"/>
              <a:ext cx="6857999"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p:cNvCxnSpPr/>
            <p:nvPr/>
          </p:nvCxnSpPr>
          <p:spPr>
            <a:xfrm rot="16200000" flipH="1">
              <a:off x="1066800" y="3200402"/>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p:cNvCxnSpPr/>
            <p:nvPr/>
          </p:nvCxnSpPr>
          <p:spPr>
            <a:xfrm rot="16200000" flipH="1">
              <a:off x="2362201" y="3352800"/>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43" name="Straight Connector 242"/>
            <p:cNvCxnSpPr/>
            <p:nvPr/>
          </p:nvCxnSpPr>
          <p:spPr>
            <a:xfrm rot="5400000">
              <a:off x="2646045" y="2722246"/>
              <a:ext cx="6858000"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p:cNvCxnSpPr/>
            <p:nvPr/>
          </p:nvCxnSpPr>
          <p:spPr>
            <a:xfrm rot="5400000">
              <a:off x="3048952" y="3277553"/>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45" name="Straight Connector 244"/>
            <p:cNvCxnSpPr/>
            <p:nvPr/>
          </p:nvCxnSpPr>
          <p:spPr>
            <a:xfrm rot="5400000">
              <a:off x="2895600" y="3276601"/>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6" name="Straight Connector 245"/>
            <p:cNvCxnSpPr/>
            <p:nvPr/>
          </p:nvCxnSpPr>
          <p:spPr>
            <a:xfrm rot="5400000">
              <a:off x="2388870" y="3227071"/>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47" name="Straight Connector 246"/>
            <p:cNvCxnSpPr/>
            <p:nvPr/>
          </p:nvCxnSpPr>
          <p:spPr>
            <a:xfrm rot="16200000" flipH="1">
              <a:off x="22364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8" name="Straight Connector 247"/>
            <p:cNvCxnSpPr/>
            <p:nvPr/>
          </p:nvCxnSpPr>
          <p:spPr>
            <a:xfrm rot="16200000" flipH="1">
              <a:off x="17526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9" name="Straight Connector 248"/>
            <p:cNvCxnSpPr/>
            <p:nvPr/>
          </p:nvCxnSpPr>
          <p:spPr>
            <a:xfrm rot="16200000" flipH="1">
              <a:off x="19812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0" name="Straight Connector 249"/>
            <p:cNvCxnSpPr/>
            <p:nvPr/>
          </p:nvCxnSpPr>
          <p:spPr>
            <a:xfrm rot="5400000">
              <a:off x="3467100" y="3314701"/>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p:cNvCxnSpPr/>
            <p:nvPr/>
          </p:nvCxnSpPr>
          <p:spPr>
            <a:xfrm rot="16200000" flipH="1">
              <a:off x="3467099" y="3314701"/>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2" name="Straight Connector 251"/>
            <p:cNvCxnSpPr/>
            <p:nvPr/>
          </p:nvCxnSpPr>
          <p:spPr>
            <a:xfrm rot="5400000">
              <a:off x="4038600" y="3429001"/>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p:cNvCxnSpPr/>
            <p:nvPr/>
          </p:nvCxnSpPr>
          <p:spPr>
            <a:xfrm rot="16200000" flipH="1">
              <a:off x="3886200" y="3200401"/>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p:cNvCxnSpPr/>
            <p:nvPr/>
          </p:nvCxnSpPr>
          <p:spPr>
            <a:xfrm rot="5400000">
              <a:off x="4000501" y="3238501"/>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5" name="Straight Connector 254"/>
            <p:cNvCxnSpPr/>
            <p:nvPr/>
          </p:nvCxnSpPr>
          <p:spPr>
            <a:xfrm rot="16200000" flipH="1">
              <a:off x="4572000" y="3200401"/>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p:cNvCxnSpPr/>
            <p:nvPr/>
          </p:nvCxnSpPr>
          <p:spPr>
            <a:xfrm rot="16200000" flipH="1">
              <a:off x="3733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8" name="Straight Connector 257"/>
            <p:cNvCxnSpPr/>
            <p:nvPr/>
          </p:nvCxnSpPr>
          <p:spPr>
            <a:xfrm rot="5400000">
              <a:off x="36195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p:cNvCxnSpPr/>
            <p:nvPr/>
          </p:nvCxnSpPr>
          <p:spPr>
            <a:xfrm rot="16200000" flipH="1">
              <a:off x="4214813" y="3252788"/>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p:cNvCxnSpPr/>
            <p:nvPr/>
          </p:nvCxnSpPr>
          <p:spPr>
            <a:xfrm rot="16200000" flipH="1">
              <a:off x="47510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1" name="Straight Connector 260"/>
            <p:cNvCxnSpPr/>
            <p:nvPr/>
          </p:nvCxnSpPr>
          <p:spPr>
            <a:xfrm rot="16200000" flipH="1">
              <a:off x="43434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2" name="Straight Connector 261"/>
            <p:cNvCxnSpPr/>
            <p:nvPr/>
          </p:nvCxnSpPr>
          <p:spPr>
            <a:xfrm rot="16200000" flipH="1">
              <a:off x="4572000" y="3352801"/>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4" name="Straight Connector 263"/>
            <p:cNvCxnSpPr/>
            <p:nvPr/>
          </p:nvCxnSpPr>
          <p:spPr>
            <a:xfrm rot="16200000" flipH="1">
              <a:off x="5257800" y="3352802"/>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5" name="Straight Connector 264"/>
            <p:cNvCxnSpPr/>
            <p:nvPr/>
          </p:nvCxnSpPr>
          <p:spPr>
            <a:xfrm rot="16200000" flipH="1">
              <a:off x="5067300" y="3238502"/>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6" name="Straight Connector 265"/>
            <p:cNvCxnSpPr/>
            <p:nvPr/>
          </p:nvCxnSpPr>
          <p:spPr>
            <a:xfrm rot="5400000">
              <a:off x="5219700" y="3238502"/>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67" name="Straight Connector 266"/>
            <p:cNvCxnSpPr/>
            <p:nvPr/>
          </p:nvCxnSpPr>
          <p:spPr>
            <a:xfrm rot="16200000" flipH="1">
              <a:off x="4876801" y="3352801"/>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68" name="Straight Connector 267"/>
            <p:cNvCxnSpPr/>
            <p:nvPr/>
          </p:nvCxnSpPr>
          <p:spPr>
            <a:xfrm rot="5400000">
              <a:off x="5527994" y="3318196"/>
              <a:ext cx="6888479"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70" name="Straight Connector 269"/>
            <p:cNvCxnSpPr/>
            <p:nvPr/>
          </p:nvCxnSpPr>
          <p:spPr>
            <a:xfrm rot="5400000">
              <a:off x="4850130" y="3227072"/>
              <a:ext cx="6858000"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p:cNvCxnSpPr/>
            <p:nvPr/>
          </p:nvCxnSpPr>
          <p:spPr>
            <a:xfrm rot="16200000" flipH="1">
              <a:off x="4751070" y="3326132"/>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8" name="Straight Connector 277"/>
            <p:cNvCxnSpPr/>
            <p:nvPr/>
          </p:nvCxnSpPr>
          <p:spPr>
            <a:xfrm rot="5400000">
              <a:off x="5562599" y="3429001"/>
              <a:ext cx="685800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p:cNvCxnSpPr/>
            <p:nvPr/>
          </p:nvCxnSpPr>
          <p:spPr>
            <a:xfrm rot="5400000">
              <a:off x="2552700" y="3390900"/>
              <a:ext cx="6858000"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p:cNvCxnSpPr/>
            <p:nvPr/>
          </p:nvCxnSpPr>
          <p:spPr>
            <a:xfrm rot="16200000" flipH="1">
              <a:off x="3048000" y="3352800"/>
              <a:ext cx="6858000"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p:cNvCxnSpPr/>
            <p:nvPr/>
          </p:nvCxnSpPr>
          <p:spPr>
            <a:xfrm rot="16200000" flipH="1">
              <a:off x="3238500" y="3238500"/>
              <a:ext cx="6858000"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p:cNvCxnSpPr/>
            <p:nvPr/>
          </p:nvCxnSpPr>
          <p:spPr>
            <a:xfrm rot="5400000">
              <a:off x="2133600" y="3276600"/>
              <a:ext cx="6858000"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p:cNvCxnSpPr/>
            <p:nvPr/>
          </p:nvCxnSpPr>
          <p:spPr>
            <a:xfrm rot="16200000" flipH="1">
              <a:off x="3148013" y="3252789"/>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p:cNvCxnSpPr/>
            <p:nvPr/>
          </p:nvCxnSpPr>
          <p:spPr>
            <a:xfrm rot="5400000">
              <a:off x="3771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2" name="Straight Connector 301"/>
            <p:cNvCxnSpPr/>
            <p:nvPr/>
          </p:nvCxnSpPr>
          <p:spPr>
            <a:xfrm rot="5400000">
              <a:off x="4229100" y="2933700"/>
              <a:ext cx="6858000"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p:cNvCxnSpPr/>
            <p:nvPr/>
          </p:nvCxnSpPr>
          <p:spPr>
            <a:xfrm rot="16200000" flipH="1">
              <a:off x="1371600" y="3200403"/>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p:txBody>
          <a:bodyPr/>
          <a:lstStyle/>
          <a:p>
            <a:fld id="{273A9ECA-6BA0-48EA-8FCE-98D79640FBF8}"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C24202-9D42-4229-B9C1-75327B136FDA}" type="slidenum">
              <a:rPr lang="en-GB" smtClean="0"/>
              <a:t>‹#›</a:t>
            </a:fld>
            <a:endParaRPr lang="en-GB"/>
          </a:p>
        </p:txBody>
      </p:sp>
      <p:sp>
        <p:nvSpPr>
          <p:cNvPr id="113" name="Rectangle 112"/>
          <p:cNvSpPr/>
          <p:nvPr/>
        </p:nvSpPr>
        <p:spPr>
          <a:xfrm>
            <a:off x="0" y="1905000"/>
            <a:ext cx="4953000" cy="3124200"/>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grpSp>
        <p:nvGrpSpPr>
          <p:cNvPr id="94" name="Group 93"/>
          <p:cNvGrpSpPr/>
          <p:nvPr/>
        </p:nvGrpSpPr>
        <p:grpSpPr>
          <a:xfrm>
            <a:off x="0" y="2057400"/>
            <a:ext cx="4801394" cy="2820988"/>
            <a:chOff x="0" y="2057400"/>
            <a:chExt cx="4801394" cy="2820988"/>
          </a:xfrm>
        </p:grpSpPr>
        <p:cxnSp>
          <p:nvCxnSpPr>
            <p:cNvPr id="117" name="Straight Connector 116"/>
            <p:cNvCxnSpPr/>
            <p:nvPr/>
          </p:nvCxnSpPr>
          <p:spPr>
            <a:xfrm>
              <a:off x="0" y="20574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a:xfrm>
              <a:off x="0" y="48768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p:cNvCxnSpPr/>
            <p:nvPr/>
          </p:nvCxnSpPr>
          <p:spPr>
            <a:xfrm rot="5400000">
              <a:off x="3391694" y="3467100"/>
              <a:ext cx="2818606"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28600" y="2130425"/>
            <a:ext cx="4419600" cy="1600327"/>
          </a:xfrm>
        </p:spPr>
        <p:txBody>
          <a:bodyPr anchor="b">
            <a:normAutofit/>
          </a:bodyPr>
          <a:lstStyle>
            <a:lvl1pPr algn="l">
              <a:defRPr sz="3600" b="1" cap="none" spc="40" baseline="0">
                <a:ln w="13335" cmpd="sng">
                  <a:solidFill>
                    <a:schemeClr val="accent1">
                      <a:lumMod val="50000"/>
                    </a:schemeClr>
                  </a:solidFill>
                  <a:prstDash val="solid"/>
                </a:ln>
                <a:solidFill>
                  <a:schemeClr val="accent6">
                    <a:tint val="1000"/>
                  </a:schemeClr>
                </a:solidFill>
                <a:effectLst/>
              </a:defRPr>
            </a:lvl1pPr>
          </a:lstStyle>
          <a:p>
            <a:r>
              <a:rPr lang="en-US"/>
              <a:t>Click to edit Master title style</a:t>
            </a:r>
            <a:endParaRPr lang="en-US" dirty="0"/>
          </a:p>
        </p:txBody>
      </p:sp>
      <p:sp>
        <p:nvSpPr>
          <p:cNvPr id="3" name="Subtitle 2"/>
          <p:cNvSpPr>
            <a:spLocks noGrp="1"/>
          </p:cNvSpPr>
          <p:nvPr>
            <p:ph type="subTitle" idx="1"/>
          </p:nvPr>
        </p:nvSpPr>
        <p:spPr>
          <a:xfrm>
            <a:off x="228600" y="3733800"/>
            <a:ext cx="4419600" cy="1066800"/>
          </a:xfrm>
        </p:spPr>
        <p:txBody>
          <a:bodyPr>
            <a:normAutofit/>
          </a:bodyPr>
          <a:lstStyle>
            <a:lvl1pPr marL="0" indent="0" algn="l">
              <a:buNone/>
              <a:defRPr sz="22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3A9ECA-6BA0-48EA-8FCE-98D79640FBF8}"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C24202-9D42-4229-B9C1-75327B136FDA}"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grpSp>
        <p:nvGrpSpPr>
          <p:cNvPr id="7" name="Group 92"/>
          <p:cNvGrpSpPr/>
          <p:nvPr/>
        </p:nvGrpSpPr>
        <p:grpSpPr>
          <a:xfrm>
            <a:off x="1" y="-30478"/>
            <a:ext cx="9067799" cy="4846320"/>
            <a:chOff x="1" y="-30477"/>
            <a:chExt cx="9067799" cy="4526277"/>
          </a:xfrm>
        </p:grpSpPr>
        <p:cxnSp>
          <p:nvCxnSpPr>
            <p:cNvPr id="8" name="Straight Connector 7"/>
            <p:cNvCxnSpPr/>
            <p:nvPr/>
          </p:nvCxnSpPr>
          <p:spPr>
            <a:xfrm rot="16200000" flipH="1">
              <a:off x="-2716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4621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5400000">
              <a:off x="-3097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5400000">
              <a:off x="-206236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16200000" flipH="1">
              <a:off x="-213856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195465" y="1785212"/>
              <a:ext cx="4505731"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164326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1528964"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95746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194806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6200000" flipH="1">
              <a:off x="-652664" y="2166211"/>
              <a:ext cx="4505731" cy="152401"/>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6200000" flipH="1">
              <a:off x="-16432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16200000" flipH="1">
              <a:off x="-1790700" y="2019300"/>
              <a:ext cx="4495800" cy="4572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55551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5400000">
              <a:off x="340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5400000">
              <a:off x="26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5400000">
              <a:off x="-67933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1467052"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77839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11860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16200000" flipH="1">
              <a:off x="-9574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16200000" flipH="1">
              <a:off x="22429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20524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2204835" y="2051912"/>
              <a:ext cx="4505731"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5400000">
              <a:off x="452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16200000" flipH="1">
              <a:off x="37603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5400000">
              <a:off x="1023735" y="2242139"/>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871335" y="2013812"/>
              <a:ext cx="4505731"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5400000">
              <a:off x="985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155713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16200000" flipH="1">
              <a:off x="5665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16200000" flipH="1">
              <a:off x="1861936" y="2166211"/>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16200000" flipH="1">
              <a:off x="8713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1474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195909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5400000">
              <a:off x="25486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5400000">
              <a:off x="27763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5400000">
              <a:off x="183526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1047548"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1736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1328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16200000" flipH="1">
              <a:off x="1557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16200000" flipH="1">
              <a:off x="39193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3271636"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5400000">
              <a:off x="38812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3004936" y="2090012"/>
              <a:ext cx="4505730"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16200000" flipH="1">
              <a:off x="22429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16200000" flipH="1">
              <a:off x="35383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3822180" y="1535657"/>
              <a:ext cx="4505731"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5400000">
              <a:off x="4225087" y="2090965"/>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5400000">
              <a:off x="407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5400000">
              <a:off x="356500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16200000" flipH="1">
              <a:off x="34126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29287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16200000" flipH="1">
              <a:off x="3081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5400000">
              <a:off x="4643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16200000" flipH="1">
              <a:off x="4643234"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5400000">
              <a:off x="5214735" y="2242140"/>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506233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5176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57481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49099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5400000">
              <a:off x="47956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53909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927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5519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16200000" flipH="1">
              <a:off x="5748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6433935" y="2166213"/>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16200000" flipH="1">
              <a:off x="62434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63958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60529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6709356" y="2136834"/>
              <a:ext cx="4525755"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6026265" y="2040483"/>
              <a:ext cx="4505731"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5927205" y="2139543"/>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5400000">
              <a:off x="6738734" y="2242140"/>
              <a:ext cx="450573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3728835" y="2204312"/>
              <a:ext cx="4505731"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4224135" y="2166212"/>
              <a:ext cx="4505731"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16200000" flipH="1">
              <a:off x="4414635" y="2051912"/>
              <a:ext cx="4505731"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3309735" y="2090012"/>
              <a:ext cx="4505731"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43241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p:cNvCxnSpPr/>
            <p:nvPr/>
          </p:nvCxnSpPr>
          <p:spPr>
            <a:xfrm rot="5400000">
              <a:off x="49480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rot="5400000">
              <a:off x="5405235" y="1747112"/>
              <a:ext cx="4505731"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p:nvCxnSpPr>
          <p:spPr>
            <a:xfrm rot="16200000" flipH="1">
              <a:off x="2547735" y="2013814"/>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94" name="Rectangle 93"/>
          <p:cNvSpPr/>
          <p:nvPr/>
        </p:nvSpPr>
        <p:spPr>
          <a:xfrm>
            <a:off x="0" y="4311168"/>
            <a:ext cx="9144000" cy="1905000"/>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96" name="Straight Connector 95"/>
          <p:cNvCxnSpPr/>
          <p:nvPr/>
        </p:nvCxnSpPr>
        <p:spPr>
          <a:xfrm>
            <a:off x="0" y="4387368"/>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7" name="Straight Connector 96"/>
          <p:cNvCxnSpPr/>
          <p:nvPr/>
        </p:nvCxnSpPr>
        <p:spPr>
          <a:xfrm>
            <a:off x="0" y="6138380"/>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idx="1"/>
          </p:nvPr>
        </p:nvSpPr>
        <p:spPr>
          <a:xfrm>
            <a:off x="457200" y="5621364"/>
            <a:ext cx="8305800" cy="414649"/>
          </a:xfrm>
        </p:spPr>
        <p:txBody>
          <a:bodyPr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5" name="Title 94"/>
          <p:cNvSpPr>
            <a:spLocks noGrp="1"/>
          </p:cNvSpPr>
          <p:nvPr>
            <p:ph type="title"/>
          </p:nvPr>
        </p:nvSpPr>
        <p:spPr>
          <a:xfrm>
            <a:off x="457200" y="4463568"/>
            <a:ext cx="8305800" cy="1143000"/>
          </a:xfrm>
        </p:spPr>
        <p:txBody>
          <a:bodyPr/>
          <a:lstStyle/>
          <a:p>
            <a:r>
              <a:rPr lang="en-US"/>
              <a:t>Click to edit Master title style</a:t>
            </a:r>
          </a:p>
        </p:txBody>
      </p:sp>
      <p:sp>
        <p:nvSpPr>
          <p:cNvPr id="2" name="Date Placeholder 1"/>
          <p:cNvSpPr>
            <a:spLocks noGrp="1"/>
          </p:cNvSpPr>
          <p:nvPr>
            <p:ph type="dt" sz="half" idx="10"/>
          </p:nvPr>
        </p:nvSpPr>
        <p:spPr/>
        <p:txBody>
          <a:bodyPr/>
          <a:lstStyle/>
          <a:p>
            <a:fld id="{273A9ECA-6BA0-48EA-8FCE-98D79640FBF8}" type="datetimeFigureOut">
              <a:rPr lang="en-GB" smtClean="0"/>
              <a:t>23/10/2023</a:t>
            </a:fld>
            <a:endParaRPr lang="en-GB"/>
          </a:p>
        </p:txBody>
      </p:sp>
      <p:sp>
        <p:nvSpPr>
          <p:cNvPr id="91" name="Footer Placeholder 90"/>
          <p:cNvSpPr>
            <a:spLocks noGrp="1"/>
          </p:cNvSpPr>
          <p:nvPr>
            <p:ph type="ftr" sz="quarter" idx="11"/>
          </p:nvPr>
        </p:nvSpPr>
        <p:spPr/>
        <p:txBody>
          <a:bodyPr/>
          <a:lstStyle/>
          <a:p>
            <a:endParaRPr lang="en-GB"/>
          </a:p>
        </p:txBody>
      </p:sp>
      <p:sp>
        <p:nvSpPr>
          <p:cNvPr id="92" name="Slide Number Placeholder 91"/>
          <p:cNvSpPr>
            <a:spLocks noGrp="1"/>
          </p:cNvSpPr>
          <p:nvPr>
            <p:ph type="sldNum" sz="quarter" idx="12"/>
          </p:nvPr>
        </p:nvSpPr>
        <p:spPr/>
        <p:txBody>
          <a:bodyPr/>
          <a:lstStyle/>
          <a:p>
            <a:fld id="{70C24202-9D42-4229-B9C1-75327B136FDA}"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73A9ECA-6BA0-48EA-8FCE-98D79640FBF8}"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C24202-9D42-4229-B9C1-75327B136FDA}"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73A9ECA-6BA0-48EA-8FCE-98D79640FBF8}" type="datetimeFigureOut">
              <a:rPr lang="en-GB" smtClean="0"/>
              <a:t>23/10/2023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C24202-9D42-4229-B9C1-75327B136FDA}"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3A9ECA-6BA0-48EA-8FCE-98D79640FBF8}" type="datetimeFigureOut">
              <a:rPr lang="en-GB" smtClean="0"/>
              <a:t>23/10/2023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C24202-9D42-4229-B9C1-75327B136FD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3A9ECA-6BA0-48EA-8FCE-98D79640FBF8}" type="datetimeFigureOut">
              <a:rPr lang="en-GB" smtClean="0"/>
              <a:t>23/10/2023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C24202-9D42-4229-B9C1-75327B136FD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200400" y="273050"/>
            <a:ext cx="5486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3A9ECA-6BA0-48EA-8FCE-98D79640FBF8}"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C24202-9D42-4229-B9C1-75327B136FDA}" type="slidenum">
              <a:rPr lang="en-GB" smtClean="0"/>
              <a:t>‹#›</a:t>
            </a:fld>
            <a:endParaRPr lang="en-GB"/>
          </a:p>
        </p:txBody>
      </p:sp>
      <p:sp>
        <p:nvSpPr>
          <p:cNvPr id="37" name="Rectangle 36"/>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9" name="Straight Connector 38"/>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2400" y="1901952"/>
            <a:ext cx="2377440" cy="1371600"/>
          </a:xfrm>
        </p:spPr>
        <p:txBody>
          <a:bodyPr anchor="b">
            <a:normAutofit/>
          </a:bodyPr>
          <a:lstStyle>
            <a:lvl1pPr algn="l" defTabSz="914400" rtl="0" eaLnBrk="1" latinLnBrk="0" hangingPunct="1">
              <a:spcBef>
                <a:spcPct val="0"/>
              </a:spcBef>
              <a:buNone/>
              <a:tabLst>
                <a:tab pos="3830638" algn="l"/>
              </a:tabLst>
              <a:defRPr lang="en-US" sz="2600" b="1" kern="1200" cap="none" spc="20" baseline="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mj-lt"/>
                <a:ea typeface="+mj-ea"/>
                <a:cs typeface="+mj-cs"/>
              </a:defRPr>
            </a:lvl1pPr>
          </a:lstStyle>
          <a:p>
            <a:r>
              <a:rPr lang="en-US"/>
              <a:t>Click to edit Master title style</a:t>
            </a:r>
            <a:endParaRPr lang="en-US" dirty="0"/>
          </a:p>
        </p:txBody>
      </p:sp>
      <p:sp>
        <p:nvSpPr>
          <p:cNvPr id="4" name="Text Placeholder 3"/>
          <p:cNvSpPr>
            <a:spLocks noGrp="1"/>
          </p:cNvSpPr>
          <p:nvPr>
            <p:ph type="body" sz="half" idx="2"/>
          </p:nvPr>
        </p:nvSpPr>
        <p:spPr>
          <a:xfrm>
            <a:off x="152400" y="3273552"/>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3200400" y="381000"/>
            <a:ext cx="5562600" cy="5638800"/>
          </a:xfrm>
          <a:solidFill>
            <a:schemeClr val="bg2"/>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5" name="Date Placeholder 4"/>
          <p:cNvSpPr>
            <a:spLocks noGrp="1"/>
          </p:cNvSpPr>
          <p:nvPr>
            <p:ph type="dt" sz="half" idx="10"/>
          </p:nvPr>
        </p:nvSpPr>
        <p:spPr/>
        <p:txBody>
          <a:bodyPr/>
          <a:lstStyle/>
          <a:p>
            <a:fld id="{273A9ECA-6BA0-48EA-8FCE-98D79640FBF8}"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C24202-9D42-4229-B9C1-75327B136FDA}" type="slidenum">
              <a:rPr lang="en-GB" smtClean="0"/>
              <a:t>‹#›</a:t>
            </a:fld>
            <a:endParaRPr lang="en-GB"/>
          </a:p>
        </p:txBody>
      </p:sp>
      <p:sp>
        <p:nvSpPr>
          <p:cNvPr id="33" name="Rectangle 32"/>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4" name="Straight Connector 33"/>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5448" y="1905000"/>
            <a:ext cx="2377440" cy="1371600"/>
          </a:xfrm>
        </p:spPr>
        <p:txBody>
          <a:bodyPr anchor="b">
            <a:normAutofit/>
          </a:bodyPr>
          <a:lstStyle>
            <a:lvl1pPr algn="l">
              <a:defRPr sz="2600" b="1" cap="none" spc="20" baseline="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defRPr>
            </a:lvl1pPr>
          </a:lstStyle>
          <a:p>
            <a:r>
              <a:rPr lang="en-US"/>
              <a:t>Click to edit Master title style</a:t>
            </a:r>
            <a:endParaRPr lang="en-US" dirty="0"/>
          </a:p>
        </p:txBody>
      </p:sp>
      <p:sp>
        <p:nvSpPr>
          <p:cNvPr id="4" name="Text Placeholder 3"/>
          <p:cNvSpPr>
            <a:spLocks noGrp="1"/>
          </p:cNvSpPr>
          <p:nvPr>
            <p:ph type="body" sz="half" idx="2"/>
          </p:nvPr>
        </p:nvSpPr>
        <p:spPr>
          <a:xfrm>
            <a:off x="152400" y="3276600"/>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3A9ECA-6BA0-48EA-8FCE-98D79640FBF8}"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C24202-9D42-4229-B9C1-75327B136FD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3A9ECA-6BA0-48EA-8FCE-98D79640FBF8}" type="datetimeFigureOut">
              <a:rPr lang="en-GB" smtClean="0"/>
              <a:t>23/10/2023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C24202-9D42-4229-B9C1-75327B136FDA}"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FF3669E6-4630-424D-AD01-4E8FAD559F50}" type="datetimeFigureOut">
              <a:rPr lang="en-GB" smtClean="0"/>
              <a:t>23/10/2023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779305-8B92-4F58-BCA0-BEBEA7735EE6}"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2981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90" name="Rectangle 189"/>
          <p:cNvSpPr/>
          <p:nvPr/>
        </p:nvSpPr>
        <p:spPr>
          <a:xfrm>
            <a:off x="149352" y="137160"/>
            <a:ext cx="8869680" cy="6583680"/>
          </a:xfrm>
          <a:prstGeom prst="rect">
            <a:avLst/>
          </a:prstGeom>
          <a:noFill/>
          <a:ln w="19050"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312408"/>
            <a:ext cx="2133600" cy="365125"/>
          </a:xfrm>
          <a:prstGeom prst="rect">
            <a:avLst/>
          </a:prstGeom>
        </p:spPr>
        <p:txBody>
          <a:bodyPr vert="horz" lIns="91440" tIns="45720" rIns="91440" bIns="45720" rtlCol="0" anchor="ctr"/>
          <a:lstStyle>
            <a:lvl1pPr algn="l">
              <a:defRPr sz="1200">
                <a:solidFill>
                  <a:schemeClr val="tx2"/>
                </a:solidFill>
              </a:defRPr>
            </a:lvl1pPr>
          </a:lstStyle>
          <a:p>
            <a:fld id="{273A9ECA-6BA0-48EA-8FCE-98D79640FBF8}" type="datetimeFigureOut">
              <a:rPr lang="en-GB" smtClean="0"/>
              <a:t>23/10/2023</a:t>
            </a:fld>
            <a:endParaRPr lang="en-GB"/>
          </a:p>
        </p:txBody>
      </p:sp>
      <p:sp>
        <p:nvSpPr>
          <p:cNvPr id="5" name="Footer Placeholder 4"/>
          <p:cNvSpPr>
            <a:spLocks noGrp="1"/>
          </p:cNvSpPr>
          <p:nvPr>
            <p:ph type="ftr" sz="quarter" idx="3"/>
          </p:nvPr>
        </p:nvSpPr>
        <p:spPr>
          <a:xfrm>
            <a:off x="2831123" y="6312408"/>
            <a:ext cx="3481754" cy="365125"/>
          </a:xfrm>
          <a:prstGeom prst="rect">
            <a:avLst/>
          </a:prstGeom>
        </p:spPr>
        <p:txBody>
          <a:bodyPr vert="horz" lIns="91440" tIns="45720" rIns="91440" bIns="45720" rtlCol="0" anchor="ctr"/>
          <a:lstStyle>
            <a:lvl1pPr algn="ctr">
              <a:defRPr sz="1200">
                <a:solidFill>
                  <a:schemeClr val="tx2"/>
                </a:solidFill>
              </a:defRPr>
            </a:lvl1pPr>
          </a:lstStyle>
          <a:p>
            <a:endParaRPr lang="en-GB"/>
          </a:p>
        </p:txBody>
      </p:sp>
      <p:sp>
        <p:nvSpPr>
          <p:cNvPr id="6" name="Slide Number Placeholder 5"/>
          <p:cNvSpPr>
            <a:spLocks noGrp="1"/>
          </p:cNvSpPr>
          <p:nvPr>
            <p:ph type="sldNum" sz="quarter" idx="4"/>
          </p:nvPr>
        </p:nvSpPr>
        <p:spPr>
          <a:xfrm>
            <a:off x="6553200" y="6312408"/>
            <a:ext cx="2133600" cy="365125"/>
          </a:xfrm>
          <a:prstGeom prst="rect">
            <a:avLst/>
          </a:prstGeom>
        </p:spPr>
        <p:txBody>
          <a:bodyPr vert="horz" lIns="91440" tIns="45720" rIns="91440" bIns="45720" rtlCol="0" anchor="ctr"/>
          <a:lstStyle>
            <a:lvl1pPr algn="r">
              <a:defRPr sz="1200">
                <a:solidFill>
                  <a:schemeClr val="tx2"/>
                </a:solidFill>
              </a:defRPr>
            </a:lvl1pPr>
          </a:lstStyle>
          <a:p>
            <a:fld id="{70C24202-9D42-4229-B9C1-75327B136FDA}" type="slidenum">
              <a:rPr lang="en-GB" smtClean="0"/>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spcBef>
          <a:spcPct val="0"/>
        </a:spcBef>
        <a:buNone/>
        <a:tabLst>
          <a:tab pos="3830638" algn="l"/>
        </a:tabLst>
        <a:defRPr sz="3600" b="1" kern="1200" cap="none" spc="50">
          <a:ln w="13335" cmpd="sng">
            <a:solidFill>
              <a:schemeClr val="accent1">
                <a:lumMod val="50000"/>
              </a:schemeClr>
            </a:solidFill>
            <a:prstDash val="solid"/>
          </a:ln>
          <a:solidFill>
            <a:schemeClr val="accent6">
              <a:tint val="1000"/>
            </a:schemeClr>
          </a:solidFill>
          <a:effectLst/>
          <a:latin typeface="+mj-lt"/>
          <a:ea typeface="+mj-ea"/>
          <a:cs typeface="+mj-cs"/>
        </a:defRPr>
      </a:lvl1pPr>
    </p:titleStyle>
    <p:body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Cross Laminated Timber</a:t>
            </a:r>
          </a:p>
        </p:txBody>
      </p:sp>
    </p:spTree>
    <p:extLst>
      <p:ext uri="{BB962C8B-B14F-4D97-AF65-F5344CB8AC3E}">
        <p14:creationId xmlns:p14="http://schemas.microsoft.com/office/powerpoint/2010/main" val="2800350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800" dirty="0"/>
              <a:t>Cross-laminated timber (CLT) is a wood panel typically consisting of three, five, or seven layers of timber oriented at right angles to one another and then glued to form structural panels with exceptional strength, dimensional stability, and rigidity.</a:t>
            </a: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016" y="3861048"/>
            <a:ext cx="4286250" cy="2857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5954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548680"/>
            <a:ext cx="8229600" cy="4525963"/>
          </a:xfrm>
        </p:spPr>
        <p:txBody>
          <a:bodyPr>
            <a:normAutofit/>
          </a:bodyPr>
          <a:lstStyle/>
          <a:p>
            <a:r>
              <a:rPr lang="en-GB" sz="2800" dirty="0"/>
              <a:t>The layered stacks are pressed in large hydraulic or vacuum presses to form an interlocked panel. The panel is then sized and shaped with a Computer Numerically Control (CNC) machine into a construction-ready component. </a:t>
            </a:r>
          </a:p>
          <a:p>
            <a:endParaRPr lang="en-GB" sz="2800"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19872" y="2420888"/>
            <a:ext cx="5570562" cy="43219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38195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548680"/>
            <a:ext cx="8229600" cy="4525963"/>
          </a:xfrm>
        </p:spPr>
        <p:txBody>
          <a:bodyPr>
            <a:normAutofit/>
          </a:bodyPr>
          <a:lstStyle/>
          <a:p>
            <a:endParaRPr lang="en-GB" sz="2800" dirty="0"/>
          </a:p>
          <a:p>
            <a:r>
              <a:rPr lang="en-GB" sz="2800" dirty="0"/>
              <a:t>The number of layers in a panel can range from three to seven or more, and panels can have door and window openings, plus routings for electrical and mechanical systems, before shipment to the building site.</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91613" y="2852936"/>
            <a:ext cx="5524500" cy="40050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426794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88640"/>
            <a:ext cx="8229600" cy="4525963"/>
          </a:xfrm>
        </p:spPr>
        <p:txBody>
          <a:bodyPr>
            <a:normAutofit/>
          </a:bodyPr>
          <a:lstStyle/>
          <a:p>
            <a:r>
              <a:rPr lang="en-GB" sz="2800" dirty="0"/>
              <a:t>The prefabricated panels with pre-cut openings for doors, windows, stairs, service channels and/or ducts are then shipped directly from the manufacturer to the job site where they can be quickly and efficiently lifted into place. (Some contractors even ship panels with preinstalled lifting straps.) </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19322" y="2852936"/>
            <a:ext cx="5524500" cy="40050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324232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3968" y="3212976"/>
            <a:ext cx="4860032" cy="36450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905" y="6361"/>
            <a:ext cx="5524500" cy="4143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107662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23861" y="2492897"/>
            <a:ext cx="5820139" cy="43651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36062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611560" y="548680"/>
            <a:ext cx="3850712" cy="5257760"/>
          </a:xfrm>
        </p:spPr>
        <p:txBody>
          <a:bodyPr>
            <a:normAutofit/>
          </a:bodyPr>
          <a:lstStyle/>
          <a:p>
            <a:pPr>
              <a:lnSpc>
                <a:spcPct val="90000"/>
              </a:lnSpc>
            </a:pPr>
            <a:r>
              <a:rPr lang="en-GB" sz="2000" dirty="0"/>
              <a:t>Spruce CLT has played an important role in a building of nine storeys erected at Murray Grove, London, known as the </a:t>
            </a:r>
            <a:r>
              <a:rPr lang="en-GB" sz="2000" dirty="0" err="1"/>
              <a:t>Stadthaus</a:t>
            </a:r>
            <a:r>
              <a:rPr lang="en-GB" sz="2000" dirty="0"/>
              <a:t> Apartments.  </a:t>
            </a:r>
          </a:p>
          <a:p>
            <a:pPr>
              <a:lnSpc>
                <a:spcPct val="90000"/>
              </a:lnSpc>
            </a:pPr>
            <a:r>
              <a:rPr lang="en-GB" sz="2000" dirty="0"/>
              <a:t>This provides two- and three-bedroom apartments.  Major issues that were addressed in its design included robustness and acoustical insulation.  Fire resistance is a perceived problem with known and proven solutions that were put into effect in the </a:t>
            </a:r>
            <a:r>
              <a:rPr lang="en-GB" sz="2000" dirty="0" err="1"/>
              <a:t>Stadthaus</a:t>
            </a:r>
            <a:r>
              <a:rPr lang="en-GB" sz="2000" dirty="0"/>
              <a:t> Apartments</a:t>
            </a:r>
            <a:r>
              <a:rPr lang="en-GB" sz="1500" dirty="0"/>
              <a:t>. </a:t>
            </a:r>
          </a:p>
          <a:p>
            <a:pPr>
              <a:lnSpc>
                <a:spcPct val="90000"/>
              </a:lnSpc>
            </a:pPr>
            <a:endParaRPr lang="en-GB" sz="1500" dirty="0"/>
          </a:p>
        </p:txBody>
      </p:sp>
      <p:pic>
        <p:nvPicPr>
          <p:cNvPr id="2" name="Picture 1">
            <a:extLst>
              <a:ext uri="{FF2B5EF4-FFF2-40B4-BE49-F238E27FC236}">
                <a16:creationId xmlns:a16="http://schemas.microsoft.com/office/drawing/2014/main" id="{A7D90B38-5D6F-48AE-A983-A35097B02856}"/>
              </a:ext>
            </a:extLst>
          </p:cNvPr>
          <p:cNvPicPr>
            <a:picLocks noChangeAspect="1"/>
          </p:cNvPicPr>
          <p:nvPr/>
        </p:nvPicPr>
        <p:blipFill rotWithShape="1">
          <a:blip r:embed="rId2"/>
          <a:srcRect t="18289"/>
          <a:stretch/>
        </p:blipFill>
        <p:spPr>
          <a:xfrm>
            <a:off x="4749986" y="2449422"/>
            <a:ext cx="3850712" cy="3933081"/>
          </a:xfrm>
          <a:prstGeom prst="rect">
            <a:avLst/>
          </a:prstGeom>
          <a:noFill/>
        </p:spPr>
      </p:pic>
      <p:sp>
        <p:nvSpPr>
          <p:cNvPr id="5" name="TextBox 4">
            <a:extLst>
              <a:ext uri="{FF2B5EF4-FFF2-40B4-BE49-F238E27FC236}">
                <a16:creationId xmlns:a16="http://schemas.microsoft.com/office/drawing/2014/main" id="{D0595C09-2600-48C6-0A25-92393949D63A}"/>
              </a:ext>
            </a:extLst>
          </p:cNvPr>
          <p:cNvSpPr txBox="1"/>
          <p:nvPr/>
        </p:nvSpPr>
        <p:spPr>
          <a:xfrm>
            <a:off x="-31111" y="6294611"/>
            <a:ext cx="4621426" cy="646331"/>
          </a:xfrm>
          <a:prstGeom prst="rect">
            <a:avLst/>
          </a:prstGeom>
          <a:noFill/>
        </p:spPr>
        <p:txBody>
          <a:bodyPr wrap="square">
            <a:spAutoFit/>
          </a:bodyPr>
          <a:lstStyle/>
          <a:p>
            <a:r>
              <a:rPr lang="en-GB" dirty="0"/>
              <a:t>https://www.woodawards.com/portfolio/the-stadthaus/</a:t>
            </a:r>
          </a:p>
        </p:txBody>
      </p:sp>
    </p:spTree>
    <p:extLst>
      <p:ext uri="{BB962C8B-B14F-4D97-AF65-F5344CB8AC3E}">
        <p14:creationId xmlns:p14="http://schemas.microsoft.com/office/powerpoint/2010/main" val="22331388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692696"/>
            <a:ext cx="8064896" cy="3888432"/>
          </a:xfrm>
        </p:spPr>
        <p:txBody>
          <a:bodyPr>
            <a:normAutofit/>
          </a:bodyPr>
          <a:lstStyle/>
          <a:p>
            <a:r>
              <a:rPr lang="en-GB" dirty="0"/>
              <a:t>The </a:t>
            </a:r>
            <a:r>
              <a:rPr lang="en-GB" dirty="0" err="1"/>
              <a:t>Stadthaus</a:t>
            </a:r>
            <a:r>
              <a:rPr lang="en-GB" dirty="0"/>
              <a:t> Apartments utilised large panels of CLT, available in thicknesses of up to 320 mm, to create a robust, cellular building with strong tying details.  </a:t>
            </a:r>
          </a:p>
          <a:p>
            <a:r>
              <a:rPr lang="en-GB" dirty="0"/>
              <a:t>This helped to solve the challenges of disproportionate collapse.  As a result of the success of this project, even taller structures are being considered.  </a:t>
            </a:r>
          </a:p>
        </p:txBody>
      </p:sp>
      <p:pic>
        <p:nvPicPr>
          <p:cNvPr id="2" name="Picture 1">
            <a:extLst>
              <a:ext uri="{FF2B5EF4-FFF2-40B4-BE49-F238E27FC236}">
                <a16:creationId xmlns:a16="http://schemas.microsoft.com/office/drawing/2014/main" id="{494F9627-F817-7B6D-E88A-7137B98A2FF7}"/>
              </a:ext>
            </a:extLst>
          </p:cNvPr>
          <p:cNvPicPr>
            <a:picLocks noChangeAspect="1"/>
          </p:cNvPicPr>
          <p:nvPr/>
        </p:nvPicPr>
        <p:blipFill>
          <a:blip r:embed="rId2"/>
          <a:stretch>
            <a:fillRect/>
          </a:stretch>
        </p:blipFill>
        <p:spPr>
          <a:xfrm>
            <a:off x="4647024" y="3933056"/>
            <a:ext cx="4496975" cy="2952096"/>
          </a:xfrm>
          <a:prstGeom prst="rect">
            <a:avLst/>
          </a:prstGeom>
        </p:spPr>
      </p:pic>
    </p:spTree>
    <p:extLst>
      <p:ext uri="{BB962C8B-B14F-4D97-AF65-F5344CB8AC3E}">
        <p14:creationId xmlns:p14="http://schemas.microsoft.com/office/powerpoint/2010/main" val="38585516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Advantages</a:t>
            </a:r>
          </a:p>
        </p:txBody>
      </p:sp>
      <p:sp>
        <p:nvSpPr>
          <p:cNvPr id="3" name="Content Placeholder 2"/>
          <p:cNvSpPr>
            <a:spLocks noGrp="1"/>
          </p:cNvSpPr>
          <p:nvPr>
            <p:ph idx="1"/>
          </p:nvPr>
        </p:nvSpPr>
        <p:spPr/>
        <p:txBody>
          <a:bodyPr>
            <a:normAutofit/>
          </a:bodyPr>
          <a:lstStyle/>
          <a:p>
            <a:r>
              <a:rPr lang="en-GB" sz="2800" dirty="0"/>
              <a:t>CLT panels can have surprising fire resistant properties. Imagine trying to use 12-inch-diameter logs to start a camp fire… mass timber does not catch fire easily. In fact, CLT acts more like concrete.</a:t>
            </a:r>
          </a:p>
          <a:p>
            <a:endParaRPr lang="en-GB" sz="2800" dirty="0"/>
          </a:p>
          <a:p>
            <a:r>
              <a:rPr lang="en-GB" sz="2800" dirty="0"/>
              <a:t>http://www.greenspec.co.uk/building-design/crosslam-timber-fire-resistance-and-rating/</a:t>
            </a:r>
          </a:p>
        </p:txBody>
      </p:sp>
    </p:spTree>
    <p:extLst>
      <p:ext uri="{BB962C8B-B14F-4D97-AF65-F5344CB8AC3E}">
        <p14:creationId xmlns:p14="http://schemas.microsoft.com/office/powerpoint/2010/main" val="267245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07738"/>
            <a:ext cx="8568952" cy="2968837"/>
          </a:xfrm>
        </p:spPr>
        <p:txBody>
          <a:bodyPr>
            <a:normAutofit lnSpcReduction="10000"/>
          </a:bodyPr>
          <a:lstStyle/>
          <a:p>
            <a:r>
              <a:rPr lang="en-GB" sz="2800" dirty="0"/>
              <a:t>CLT can also be a “green” material, made from trees harvested from sustainably managed forests. It is cost competitive to other building materials but it has value added benefits: earlier project completion date thanks to quicker assembly, reduced foundation depth thanks to a lighter building structure, and increased job site safety due to the easier to handle materials and tools.</a:t>
            </a:r>
          </a:p>
        </p:txBody>
      </p:sp>
      <p:pic>
        <p:nvPicPr>
          <p:cNvPr id="2" name="Picture 1">
            <a:extLst>
              <a:ext uri="{FF2B5EF4-FFF2-40B4-BE49-F238E27FC236}">
                <a16:creationId xmlns:a16="http://schemas.microsoft.com/office/drawing/2014/main" id="{B58603A2-D1CA-8390-02D2-12F01B72DBAF}"/>
              </a:ext>
            </a:extLst>
          </p:cNvPr>
          <p:cNvPicPr>
            <a:picLocks noChangeAspect="1"/>
          </p:cNvPicPr>
          <p:nvPr/>
        </p:nvPicPr>
        <p:blipFill>
          <a:blip r:embed="rId2"/>
          <a:stretch>
            <a:fillRect/>
          </a:stretch>
        </p:blipFill>
        <p:spPr>
          <a:xfrm>
            <a:off x="-108520" y="3076575"/>
            <a:ext cx="5734050" cy="3781425"/>
          </a:xfrm>
          <a:prstGeom prst="rect">
            <a:avLst/>
          </a:prstGeom>
        </p:spPr>
      </p:pic>
    </p:spTree>
    <p:extLst>
      <p:ext uri="{BB962C8B-B14F-4D97-AF65-F5344CB8AC3E}">
        <p14:creationId xmlns:p14="http://schemas.microsoft.com/office/powerpoint/2010/main" val="1548014476"/>
      </p:ext>
    </p:extLst>
  </p:cSld>
  <p:clrMapOvr>
    <a:masterClrMapping/>
  </p:clrMapOvr>
</p:sld>
</file>

<file path=ppt/theme/theme1.xml><?xml version="1.0" encoding="utf-8"?>
<a:theme xmlns:a="http://schemas.openxmlformats.org/drawingml/2006/main" name="Thatch">
  <a:themeElements>
    <a:clrScheme name="Thatch">
      <a:dk1>
        <a:sysClr val="windowText" lastClr="000000"/>
      </a:dk1>
      <a:lt1>
        <a:sysClr val="window" lastClr="FFFFFF"/>
      </a:lt1>
      <a:dk2>
        <a:srgbClr val="1D3641"/>
      </a:dk2>
      <a:lt2>
        <a:srgbClr val="DFE6D0"/>
      </a:lt2>
      <a:accent1>
        <a:srgbClr val="759AA5"/>
      </a:accent1>
      <a:accent2>
        <a:srgbClr val="CFC60D"/>
      </a:accent2>
      <a:accent3>
        <a:srgbClr val="99987F"/>
      </a:accent3>
      <a:accent4>
        <a:srgbClr val="90AC97"/>
      </a:accent4>
      <a:accent5>
        <a:srgbClr val="FFAD1C"/>
      </a:accent5>
      <a:accent6>
        <a:srgbClr val="B9AB6F"/>
      </a:accent6>
      <a:hlink>
        <a:srgbClr val="66AACD"/>
      </a:hlink>
      <a:folHlink>
        <a:srgbClr val="809DB3"/>
      </a:folHlink>
    </a:clrScheme>
    <a:fontScheme name="Median">
      <a:maj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hatch">
      <a:fillStyleLst>
        <a:solidFill>
          <a:schemeClr val="phClr"/>
        </a:solidFill>
        <a:gradFill rotWithShape="1">
          <a:gsLst>
            <a:gs pos="0">
              <a:schemeClr val="phClr">
                <a:tint val="79000"/>
                <a:satMod val="180000"/>
              </a:schemeClr>
            </a:gs>
            <a:gs pos="65000">
              <a:schemeClr val="phClr">
                <a:tint val="52000"/>
                <a:satMod val="250000"/>
              </a:schemeClr>
            </a:gs>
            <a:gs pos="100000">
              <a:schemeClr val="phClr">
                <a:tint val="29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15875" cap="flat" cmpd="sng" algn="ctr">
          <a:solidFill>
            <a:schemeClr val="phClr"/>
          </a:solidFill>
          <a:prstDash val="solid"/>
        </a:ln>
        <a:ln w="38100" cap="flat" cmpd="sng" algn="ctr">
          <a:solidFill>
            <a:schemeClr val="phClr"/>
          </a:solidFill>
          <a:prstDash val="solid"/>
        </a:ln>
      </a:lnStyleLst>
      <a:effectStyleLst>
        <a:effectStyle>
          <a:effectLst>
            <a:outerShdw blurRad="63500" dist="25400" dir="5400000" rotWithShape="0">
              <a:srgbClr val="000000">
                <a:alpha val="43000"/>
              </a:srgbClr>
            </a:outerShdw>
          </a:effectLst>
        </a:effectStyle>
        <a:effectStyle>
          <a:effectLst>
            <a:outerShdw blurRad="63500" dist="25400" dir="5400000" rotWithShape="0">
              <a:srgbClr val="000000">
                <a:alpha val="43000"/>
              </a:srgbClr>
            </a:outerShdw>
          </a:effectLst>
          <a:scene3d>
            <a:camera prst="orthographicFront">
              <a:rot lat="0" lon="0" rev="0"/>
            </a:camera>
            <a:lightRig rig="brightRoom" dir="t">
              <a:rot lat="0" lon="0" rev="8700000"/>
            </a:lightRig>
          </a:scene3d>
          <a:sp3d contourW="12700" prstMaterial="dkEdge">
            <a:bevelT w="0" h="0" prst="relaxedInset"/>
            <a:contourClr>
              <a:schemeClr val="phClr">
                <a:shade val="65000"/>
                <a:satMod val="150000"/>
              </a:schemeClr>
            </a:contourClr>
          </a:sp3d>
        </a:effectStyle>
        <a:effectStyle>
          <a:effectLst>
            <a:outerShdw blurRad="63500" dist="25400" dir="5400000" rotWithShape="0">
              <a:srgbClr val="000000">
                <a:alpha val="43000"/>
              </a:srgbClr>
            </a:outerShdw>
          </a:effectLst>
          <a:scene3d>
            <a:camera prst="orthographicFront">
              <a:rot lat="0" lon="0" rev="0"/>
            </a:camera>
            <a:lightRig rig="glow" dir="t">
              <a:rot lat="0" lon="0" rev="13200000"/>
            </a:lightRig>
          </a:scene3d>
          <a:sp3d prstMaterial="dkEdge">
            <a:bevelT w="63500" h="50800" prst="relaxedInset"/>
          </a:sp3d>
        </a:effectStyle>
      </a:effectStyleLst>
      <a:bgFillStyleLst>
        <a:solidFill>
          <a:schemeClr val="phClr"/>
        </a:solidFill>
        <a:gradFill rotWithShape="1">
          <a:gsLst>
            <a:gs pos="0">
              <a:schemeClr val="phClr">
                <a:tint val="85000"/>
                <a:shade val="95000"/>
                <a:satMod val="200000"/>
              </a:schemeClr>
            </a:gs>
            <a:gs pos="53000">
              <a:schemeClr val="phClr">
                <a:shade val="60000"/>
                <a:satMod val="220000"/>
              </a:schemeClr>
            </a:gs>
            <a:gs pos="100000">
              <a:schemeClr val="phClr">
                <a:shade val="45000"/>
                <a:satMod val="220000"/>
              </a:schemeClr>
            </a:gs>
          </a:gsLst>
          <a:lin ang="16200000" scaled="0"/>
        </a:gradFill>
        <a:gradFill rotWithShape="1">
          <a:gsLst>
            <a:gs pos="0">
              <a:schemeClr val="phClr">
                <a:tint val="83000"/>
                <a:shade val="97000"/>
                <a:satMod val="230000"/>
              </a:schemeClr>
            </a:gs>
            <a:gs pos="100000">
              <a:schemeClr val="phClr">
                <a:shade val="35000"/>
                <a:satMod val="250000"/>
              </a:schemeClr>
            </a:gs>
          </a:gsLst>
          <a:path path="circle">
            <a:fillToRect l="15000" t="50000" r="85000" b="6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Thatch</Template>
  <TotalTime>0</TotalTime>
  <Words>436</Words>
  <Application>Microsoft Office PowerPoint</Application>
  <PresentationFormat>On-screen Show (4:3)</PresentationFormat>
  <Paragraphs>16</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Tw Cen MT</vt:lpstr>
      <vt:lpstr>Thatch</vt:lpstr>
      <vt:lpstr>Cross Laminated Timber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Advantages</vt:lpstr>
      <vt:lpstr>PowerPoint Presentation</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Cross Laminated Timber</dc:title>
  <dc:creator>Rhodri</dc:creator>
  <cp:lastModifiedBy>Rhodri Thomas (1704814)</cp:lastModifiedBy>
  <cp:revision>3</cp:revision>
  <dcterms:created xsi:type="dcterms:W3CDTF">2016-10-31T11:15:41Z</dcterms:created>
  <dcterms:modified xsi:type="dcterms:W3CDTF">2023-10-23T08:36:36Z</dcterms:modified>
</cp:coreProperties>
</file>