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21383625" cy="30275213"/>
  <p:notesSz cx="6858000" cy="9144000"/>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901FF"/>
    <a:srgbClr val="FF6699"/>
    <a:srgbClr val="660066"/>
    <a:srgbClr val="00FFFF"/>
    <a:srgbClr val="FC5A5A"/>
    <a:srgbClr val="04F671"/>
    <a:srgbClr val="75A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660"/>
  </p:normalViewPr>
  <p:slideViewPr>
    <p:cSldViewPr snapToGrid="0">
      <p:cViewPr varScale="1">
        <p:scale>
          <a:sx n="17" d="100"/>
          <a:sy n="17" d="100"/>
        </p:scale>
        <p:origin x="22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AA324C1-EF22-4E64-92B9-DF8404EAD48A}"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229050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AA324C1-EF22-4E64-92B9-DF8404EAD48A}"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1550789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A324C1-EF22-4E64-92B9-DF8404EAD48A}"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2411336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AA324C1-EF22-4E64-92B9-DF8404EAD48A}" type="datetimeFigureOut">
              <a:rPr lang="en-GB" smtClean="0"/>
              <a:t>17/05/2018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1958862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AA324C1-EF22-4E64-92B9-DF8404EAD48A}" type="datetimeFigureOut">
              <a:rPr lang="en-GB" smtClean="0"/>
              <a:t>17/05/2018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2043527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AA324C1-EF22-4E64-92B9-DF8404EAD48A}" type="datetimeFigureOut">
              <a:rPr lang="en-GB" smtClean="0"/>
              <a:t>17/05/2018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2682909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A324C1-EF22-4E64-92B9-DF8404EAD48A}" type="datetimeFigureOut">
              <a:rPr lang="en-GB" smtClean="0"/>
              <a:t>17/05/2018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3007782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A324C1-EF22-4E64-92B9-DF8404EAD48A}" type="datetimeFigureOut">
              <a:rPr lang="en-GB" smtClean="0"/>
              <a:t>17/05/2018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20145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smtClean="0"/>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A324C1-EF22-4E64-92B9-DF8404EAD48A}" type="datetimeFigureOut">
              <a:rPr lang="en-GB" smtClean="0"/>
              <a:t>17/05/2018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1206680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AA324C1-EF22-4E64-92B9-DF8404EAD48A}"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4100472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AA324C1-EF22-4E64-92B9-DF8404EAD48A}"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E080D-9F99-400A-B832-877D2963B361}" type="slidenum">
              <a:rPr lang="en-GB" smtClean="0"/>
              <a:t>‹#›</a:t>
            </a:fld>
            <a:endParaRPr lang="en-GB"/>
          </a:p>
        </p:txBody>
      </p:sp>
    </p:spTree>
    <p:extLst>
      <p:ext uri="{BB962C8B-B14F-4D97-AF65-F5344CB8AC3E}">
        <p14:creationId xmlns:p14="http://schemas.microsoft.com/office/powerpoint/2010/main" val="2186537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DAA324C1-EF22-4E64-92B9-DF8404EAD48A}" type="datetimeFigureOut">
              <a:rPr lang="en-GB" smtClean="0"/>
              <a:t>17/05/2018</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7E5E080D-9F99-400A-B832-877D2963B361}" type="slidenum">
              <a:rPr lang="en-GB" smtClean="0"/>
              <a:t>‹#›</a:t>
            </a:fld>
            <a:endParaRPr lang="en-GB"/>
          </a:p>
        </p:txBody>
      </p:sp>
    </p:spTree>
    <p:extLst>
      <p:ext uri="{BB962C8B-B14F-4D97-AF65-F5344CB8AC3E}">
        <p14:creationId xmlns:p14="http://schemas.microsoft.com/office/powerpoint/2010/main" val="29001434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21324570" cy="30275213"/>
          </a:xfrm>
          <a:prstGeom prst="rect">
            <a:avLst/>
          </a:prstGeom>
        </p:spPr>
      </p:pic>
      <p:sp>
        <p:nvSpPr>
          <p:cNvPr id="6" name="Rectangle 5"/>
          <p:cNvSpPr/>
          <p:nvPr/>
        </p:nvSpPr>
        <p:spPr>
          <a:xfrm>
            <a:off x="4229100" y="1200150"/>
            <a:ext cx="13773149" cy="3046988"/>
          </a:xfrm>
          <a:prstGeom prst="rect">
            <a:avLst/>
          </a:prstGeom>
          <a:noFill/>
        </p:spPr>
        <p:txBody>
          <a:bodyPr wrap="square" lIns="91440" tIns="45720" rIns="91440" bIns="45720">
            <a:spAutoFit/>
          </a:bodyPr>
          <a:lstStyle/>
          <a:p>
            <a:pPr algn="ctr"/>
            <a:r>
              <a:rPr lang="en-US" sz="9600" b="1" spc="50" dirty="0" smtClean="0">
                <a:ln w="9525" cmpd="sng">
                  <a:solidFill>
                    <a:schemeClr val="accent1"/>
                  </a:solidFill>
                  <a:prstDash val="solid"/>
                </a:ln>
                <a:solidFill>
                  <a:srgbClr val="70AD47">
                    <a:tint val="1000"/>
                  </a:srgbClr>
                </a:solidFill>
                <a:effectLst>
                  <a:glow rad="38100">
                    <a:schemeClr val="accent1">
                      <a:alpha val="40000"/>
                    </a:schemeClr>
                  </a:glow>
                </a:effectLst>
              </a:rPr>
              <a:t>Discrimination in the LGBT community.</a:t>
            </a:r>
            <a:endParaRPr lang="en-US" sz="9600" b="1"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7" name="TextBox 6"/>
          <p:cNvSpPr txBox="1"/>
          <p:nvPr/>
        </p:nvSpPr>
        <p:spPr>
          <a:xfrm>
            <a:off x="523872" y="6729073"/>
            <a:ext cx="20335878" cy="6752746"/>
          </a:xfrm>
          <a:prstGeom prst="rect">
            <a:avLst/>
          </a:prstGeom>
          <a:noFill/>
        </p:spPr>
        <p:txBody>
          <a:bodyPr wrap="square" rtlCol="0">
            <a:spAutoFit/>
          </a:bodyPr>
          <a:lstStyle/>
          <a:p>
            <a:r>
              <a:rPr lang="en-GB" sz="3200" b="1" u="sng" dirty="0">
                <a:solidFill>
                  <a:srgbClr val="C901FF"/>
                </a:solidFill>
              </a:rPr>
              <a:t>Aims-</a:t>
            </a:r>
            <a:endParaRPr lang="en-GB" sz="3200" dirty="0">
              <a:solidFill>
                <a:srgbClr val="C901FF"/>
              </a:solidFill>
            </a:endParaRPr>
          </a:p>
          <a:p>
            <a:pPr marL="685800" lvl="0" indent="-685800">
              <a:buFont typeface="Arial" panose="020B0604020202020204" pitchFamily="34" charset="0"/>
              <a:buChar char="•"/>
            </a:pPr>
            <a:r>
              <a:rPr lang="en-GB" sz="3200" dirty="0">
                <a:solidFill>
                  <a:srgbClr val="C901FF"/>
                </a:solidFill>
              </a:rPr>
              <a:t>Highlight something that I believe is a big problem in the LGBTQ+ community. </a:t>
            </a:r>
          </a:p>
          <a:p>
            <a:pPr marL="685800" lvl="0" indent="-685800">
              <a:buFont typeface="Arial" panose="020B0604020202020204" pitchFamily="34" charset="0"/>
              <a:buChar char="•"/>
            </a:pPr>
            <a:r>
              <a:rPr lang="en-GB" sz="3200" dirty="0">
                <a:solidFill>
                  <a:srgbClr val="0070C0"/>
                </a:solidFill>
              </a:rPr>
              <a:t>Give a voice to a community that isn’t a prominent in society as others. </a:t>
            </a:r>
          </a:p>
          <a:p>
            <a:pPr marL="685800" lvl="0" indent="-685800">
              <a:buFont typeface="Arial" panose="020B0604020202020204" pitchFamily="34" charset="0"/>
              <a:buChar char="•"/>
            </a:pPr>
            <a:r>
              <a:rPr lang="en-GB" sz="3200" dirty="0">
                <a:solidFill>
                  <a:srgbClr val="FF6699"/>
                </a:solidFill>
              </a:rPr>
              <a:t>Allow individuals to explore an issue that isn’t as talked about as it should be. </a:t>
            </a:r>
          </a:p>
          <a:p>
            <a:r>
              <a:rPr lang="en-GB" sz="3200" b="1" u="sng" dirty="0">
                <a:solidFill>
                  <a:srgbClr val="FFC000"/>
                </a:solidFill>
              </a:rPr>
              <a:t>Objectives – </a:t>
            </a:r>
            <a:endParaRPr lang="en-GB" sz="3200" dirty="0">
              <a:solidFill>
                <a:srgbClr val="FFC000"/>
              </a:solidFill>
            </a:endParaRPr>
          </a:p>
          <a:p>
            <a:pPr marL="685800" lvl="0" indent="-685800">
              <a:buFont typeface="Arial" panose="020B0604020202020204" pitchFamily="34" charset="0"/>
              <a:buChar char="•"/>
            </a:pPr>
            <a:r>
              <a:rPr lang="en-GB" sz="3200" dirty="0">
                <a:solidFill>
                  <a:srgbClr val="FFC000"/>
                </a:solidFill>
              </a:rPr>
              <a:t>Undertake independent research to see the areas of discrimination that are big within the community.</a:t>
            </a:r>
          </a:p>
          <a:p>
            <a:pPr marL="685800" lvl="0" indent="-685800">
              <a:buFont typeface="Arial" panose="020B0604020202020204" pitchFamily="34" charset="0"/>
              <a:buChar char="•"/>
            </a:pPr>
            <a:r>
              <a:rPr lang="en-GB" sz="3200" dirty="0">
                <a:solidFill>
                  <a:srgbClr val="FF0000"/>
                </a:solidFill>
              </a:rPr>
              <a:t>Undertake independent research regarding the literature surrounding this topic. </a:t>
            </a:r>
          </a:p>
          <a:p>
            <a:pPr marL="685800" lvl="0" indent="-685800">
              <a:buFont typeface="Arial" panose="020B0604020202020204" pitchFamily="34" charset="0"/>
              <a:buChar char="•"/>
            </a:pPr>
            <a:r>
              <a:rPr lang="en-GB" sz="3200" dirty="0">
                <a:solidFill>
                  <a:srgbClr val="00B050"/>
                </a:solidFill>
              </a:rPr>
              <a:t>Work closely with members of the LGBT community to obtain stories for a piece of verbatim theatre.  </a:t>
            </a:r>
          </a:p>
          <a:p>
            <a:pPr marL="685800" lvl="0" indent="-685800">
              <a:buFont typeface="Arial" panose="020B0604020202020204" pitchFamily="34" charset="0"/>
              <a:buChar char="•"/>
            </a:pPr>
            <a:r>
              <a:rPr lang="en-GB" sz="3200" dirty="0">
                <a:solidFill>
                  <a:srgbClr val="00B0F0"/>
                </a:solidFill>
              </a:rPr>
              <a:t>Use the power of social media for members of the LGBT community to complete surveys about discrimination to aid me in completing my interviews. </a:t>
            </a:r>
          </a:p>
          <a:p>
            <a:pPr marL="685800" lvl="0" indent="-685800">
              <a:buFont typeface="Arial" panose="020B0604020202020204" pitchFamily="34" charset="0"/>
              <a:buChar char="•"/>
            </a:pPr>
            <a:r>
              <a:rPr lang="en-GB" sz="3200" dirty="0">
                <a:solidFill>
                  <a:srgbClr val="FF6699"/>
                </a:solidFill>
              </a:rPr>
              <a:t>Tell individual of the community stories authentically. </a:t>
            </a:r>
          </a:p>
          <a:p>
            <a:pPr marL="685800" lvl="0" indent="-685800">
              <a:buFont typeface="Arial" panose="020B0604020202020204" pitchFamily="34" charset="0"/>
              <a:buChar char="•"/>
            </a:pPr>
            <a:r>
              <a:rPr lang="en-GB" sz="3200" dirty="0">
                <a:solidFill>
                  <a:srgbClr val="C901FF"/>
                </a:solidFill>
              </a:rPr>
              <a:t>Remain a duty of care to all individuals taking part.</a:t>
            </a:r>
          </a:p>
          <a:p>
            <a:endParaRPr lang="en-GB" dirty="0"/>
          </a:p>
        </p:txBody>
      </p:sp>
      <p:sp>
        <p:nvSpPr>
          <p:cNvPr id="8" name="TextBox 7"/>
          <p:cNvSpPr txBox="1"/>
          <p:nvPr/>
        </p:nvSpPr>
        <p:spPr>
          <a:xfrm>
            <a:off x="523874" y="4550926"/>
            <a:ext cx="20800695" cy="2554545"/>
          </a:xfrm>
          <a:prstGeom prst="rect">
            <a:avLst/>
          </a:prstGeom>
          <a:noFill/>
        </p:spPr>
        <p:txBody>
          <a:bodyPr wrap="square" rtlCol="0">
            <a:spAutoFit/>
          </a:bodyPr>
          <a:lstStyle/>
          <a:p>
            <a:r>
              <a:rPr lang="en-GB" sz="3200" dirty="0">
                <a:solidFill>
                  <a:srgbClr val="FF0000"/>
                </a:solidFill>
              </a:rPr>
              <a:t>My independent project is looking at discrimination within the </a:t>
            </a:r>
            <a:r>
              <a:rPr lang="en-GB" sz="3200" dirty="0" smtClean="0">
                <a:solidFill>
                  <a:srgbClr val="FF0000"/>
                </a:solidFill>
              </a:rPr>
              <a:t>LGBT community </a:t>
            </a:r>
            <a:r>
              <a:rPr lang="en-GB" sz="3200" dirty="0">
                <a:solidFill>
                  <a:srgbClr val="FF0000"/>
                </a:solidFill>
              </a:rPr>
              <a:t>and how members of the community treat one another. The final outcome </a:t>
            </a:r>
            <a:r>
              <a:rPr lang="en-GB" sz="3200" dirty="0" smtClean="0">
                <a:solidFill>
                  <a:srgbClr val="FF0000"/>
                </a:solidFill>
              </a:rPr>
              <a:t>being  </a:t>
            </a:r>
            <a:r>
              <a:rPr lang="en-GB" sz="3200" dirty="0">
                <a:solidFill>
                  <a:srgbClr val="FF0000"/>
                </a:solidFill>
              </a:rPr>
              <a:t>a verbatim theatre piece based on individual’s stories that I have obtained regarding discrimination, followed by a check in an interview with the members stories I have used and how the process was for them seeing their stories told through theatre in front of an </a:t>
            </a:r>
            <a:r>
              <a:rPr lang="en-GB" sz="3200" dirty="0" smtClean="0">
                <a:solidFill>
                  <a:srgbClr val="FF0000"/>
                </a:solidFill>
              </a:rPr>
              <a:t>audience.</a:t>
            </a:r>
          </a:p>
          <a:p>
            <a:endParaRPr lang="en-US" sz="3200" dirty="0">
              <a:solidFill>
                <a:srgbClr val="002060"/>
              </a:solidFill>
            </a:endParaRPr>
          </a:p>
        </p:txBody>
      </p:sp>
      <p:sp>
        <p:nvSpPr>
          <p:cNvPr id="9" name="TextBox 8"/>
          <p:cNvSpPr txBox="1"/>
          <p:nvPr/>
        </p:nvSpPr>
        <p:spPr>
          <a:xfrm>
            <a:off x="13544550" y="24930568"/>
            <a:ext cx="7315200" cy="5767861"/>
          </a:xfrm>
          <a:prstGeom prst="rect">
            <a:avLst/>
          </a:prstGeom>
          <a:noFill/>
        </p:spPr>
        <p:txBody>
          <a:bodyPr wrap="square" rtlCol="0">
            <a:spAutoFit/>
          </a:bodyPr>
          <a:lstStyle/>
          <a:p>
            <a:r>
              <a:rPr lang="en-US" sz="3200" dirty="0" smtClean="0">
                <a:solidFill>
                  <a:srgbClr val="00B0F0"/>
                </a:solidFill>
              </a:rPr>
              <a:t> </a:t>
            </a:r>
          </a:p>
          <a:p>
            <a:r>
              <a:rPr lang="en-US" sz="3200" dirty="0" smtClean="0">
                <a:solidFill>
                  <a:srgbClr val="00B0F0"/>
                </a:solidFill>
              </a:rPr>
              <a:t>References:</a:t>
            </a:r>
          </a:p>
          <a:p>
            <a:r>
              <a:rPr lang="en-GB" sz="3200" dirty="0" smtClean="0">
                <a:solidFill>
                  <a:srgbClr val="00B0F0"/>
                </a:solidFill>
              </a:rPr>
              <a:t>Allensworth, D. </a:t>
            </a:r>
            <a:r>
              <a:rPr lang="en-GB" sz="3200" i="1" dirty="0" smtClean="0">
                <a:solidFill>
                  <a:srgbClr val="00B0F0"/>
                </a:solidFill>
              </a:rPr>
              <a:t>et al. </a:t>
            </a:r>
            <a:r>
              <a:rPr lang="en-GB" sz="3200" dirty="0" smtClean="0">
                <a:solidFill>
                  <a:srgbClr val="00B0F0"/>
                </a:solidFill>
              </a:rPr>
              <a:t>(2008) ‘Body Image, Body Satisfaction, and Unsafe Anal Intercourse among Men Who Have Sex with Men. Pp. 49-56 </a:t>
            </a:r>
          </a:p>
          <a:p>
            <a:endParaRPr lang="en-GB" sz="3200" dirty="0" smtClean="0">
              <a:solidFill>
                <a:srgbClr val="00B0F0"/>
              </a:solidFill>
            </a:endParaRPr>
          </a:p>
          <a:p>
            <a:r>
              <a:rPr lang="en-GB" sz="3200" dirty="0" smtClean="0">
                <a:solidFill>
                  <a:srgbClr val="00B0F0"/>
                </a:solidFill>
              </a:rPr>
              <a:t>Soans, R. </a:t>
            </a:r>
            <a:r>
              <a:rPr lang="en-GB" sz="3200" i="1" dirty="0" smtClean="0">
                <a:solidFill>
                  <a:srgbClr val="00B0F0"/>
                </a:solidFill>
              </a:rPr>
              <a:t>et al.</a:t>
            </a:r>
            <a:r>
              <a:rPr lang="en-GB" sz="3200" dirty="0" smtClean="0">
                <a:solidFill>
                  <a:srgbClr val="00B0F0"/>
                </a:solidFill>
              </a:rPr>
              <a:t> (2011) </a:t>
            </a:r>
            <a:r>
              <a:rPr lang="en-GB" sz="3200" i="1" dirty="0" smtClean="0">
                <a:solidFill>
                  <a:srgbClr val="00B0F0"/>
                </a:solidFill>
              </a:rPr>
              <a:t>Verbatim </a:t>
            </a:r>
            <a:r>
              <a:rPr lang="en-GB" sz="3200" i="1" dirty="0" smtClean="0">
                <a:solidFill>
                  <a:srgbClr val="00B0F0"/>
                </a:solidFill>
              </a:rPr>
              <a:t>Verbatim</a:t>
            </a:r>
            <a:r>
              <a:rPr lang="en-GB" sz="3200" i="1" dirty="0" smtClean="0">
                <a:solidFill>
                  <a:srgbClr val="00B0F0"/>
                </a:solidFill>
              </a:rPr>
              <a:t> contemporary documentation theatre.</a:t>
            </a:r>
            <a:r>
              <a:rPr lang="en-GB" sz="3200" dirty="0" smtClean="0">
                <a:solidFill>
                  <a:srgbClr val="00B0F0"/>
                </a:solidFill>
              </a:rPr>
              <a:t> London: Oberon Books Ltd. </a:t>
            </a:r>
          </a:p>
          <a:p>
            <a:endParaRPr lang="en-GB" dirty="0"/>
          </a:p>
        </p:txBody>
      </p:sp>
      <p:sp>
        <p:nvSpPr>
          <p:cNvPr id="10" name="TextBox 9"/>
          <p:cNvSpPr txBox="1"/>
          <p:nvPr/>
        </p:nvSpPr>
        <p:spPr>
          <a:xfrm>
            <a:off x="166568" y="16234905"/>
            <a:ext cx="9891711" cy="1077218"/>
          </a:xfrm>
          <a:prstGeom prst="rect">
            <a:avLst/>
          </a:prstGeom>
          <a:noFill/>
        </p:spPr>
        <p:txBody>
          <a:bodyPr wrap="square" rtlCol="0">
            <a:spAutoFit/>
          </a:bodyPr>
          <a:lstStyle/>
          <a:p>
            <a:r>
              <a:rPr lang="en-GB" sz="3200" dirty="0">
                <a:solidFill>
                  <a:srgbClr val="FFFF00"/>
                </a:solidFill>
              </a:rPr>
              <a:t>Verbatim theatre is </a:t>
            </a:r>
            <a:r>
              <a:rPr lang="en-GB" sz="3200" dirty="0" smtClean="0">
                <a:solidFill>
                  <a:srgbClr val="FFFF00"/>
                </a:solidFill>
              </a:rPr>
              <a:t>widely </a:t>
            </a:r>
            <a:r>
              <a:rPr lang="en-GB" sz="3200" dirty="0">
                <a:solidFill>
                  <a:srgbClr val="FFFF00"/>
                </a:solidFill>
              </a:rPr>
              <a:t>talked about as being honest, accurate or truthful (Norton-Taylor, 2008, p.131).</a:t>
            </a:r>
            <a:r>
              <a:rPr lang="en-GB" sz="3200" b="1" dirty="0">
                <a:solidFill>
                  <a:srgbClr val="FFFF00"/>
                </a:solidFill>
              </a:rPr>
              <a:t> </a:t>
            </a:r>
            <a:endParaRPr lang="en-GB" sz="3200" dirty="0">
              <a:solidFill>
                <a:srgbClr val="FFFF00"/>
              </a:solidFill>
            </a:endParaRPr>
          </a:p>
        </p:txBody>
      </p:sp>
      <p:sp>
        <p:nvSpPr>
          <p:cNvPr id="11" name="TextBox 10"/>
          <p:cNvSpPr txBox="1"/>
          <p:nvPr/>
        </p:nvSpPr>
        <p:spPr>
          <a:xfrm>
            <a:off x="10788250" y="15901958"/>
            <a:ext cx="9891710" cy="2554545"/>
          </a:xfrm>
          <a:prstGeom prst="rect">
            <a:avLst/>
          </a:prstGeom>
          <a:noFill/>
        </p:spPr>
        <p:txBody>
          <a:bodyPr wrap="square" rtlCol="0">
            <a:spAutoFit/>
          </a:bodyPr>
          <a:lstStyle/>
          <a:p>
            <a:r>
              <a:rPr lang="en-GB" sz="3200" dirty="0">
                <a:solidFill>
                  <a:srgbClr val="00FFFF"/>
                </a:solidFill>
              </a:rPr>
              <a:t>Robin Soans expresses that verbatim theatre for him isn’t just the case of asking interesting questions, it is also about widening the variety of people you speak to and how important it is to include individuals who traditionally haven’t been seen or heard in theatre. (Soans, 2008, p.18).</a:t>
            </a:r>
          </a:p>
        </p:txBody>
      </p:sp>
      <p:sp>
        <p:nvSpPr>
          <p:cNvPr id="12" name="TextBox 11"/>
          <p:cNvSpPr txBox="1"/>
          <p:nvPr/>
        </p:nvSpPr>
        <p:spPr>
          <a:xfrm>
            <a:off x="10858500" y="19019238"/>
            <a:ext cx="10001250" cy="5016758"/>
          </a:xfrm>
          <a:prstGeom prst="rect">
            <a:avLst/>
          </a:prstGeom>
          <a:noFill/>
        </p:spPr>
        <p:txBody>
          <a:bodyPr wrap="square" rtlCol="0">
            <a:spAutoFit/>
          </a:bodyPr>
          <a:lstStyle/>
          <a:p>
            <a:r>
              <a:rPr lang="en-GB" sz="3200" dirty="0" smtClean="0">
                <a:solidFill>
                  <a:srgbClr val="92D050"/>
                </a:solidFill>
              </a:rPr>
              <a:t>A survey </a:t>
            </a:r>
            <a:r>
              <a:rPr lang="en-GB" sz="3200" dirty="0">
                <a:solidFill>
                  <a:srgbClr val="92D050"/>
                </a:solidFill>
              </a:rPr>
              <a:t>revealed that 82% of individuals have experienced some area of discrimination from members of the LGBT community at some point, 53.66% of that result being discriminated because of their size. In an article that discusses body image and satisfaction amongst gay men using survey results, it states that gay men may feel less confident with their bodies as opposed to heterosexual men, suggesting this is due to the fact of how important appearance is deemed to be in the gay community (Allensworth. D </a:t>
            </a:r>
            <a:r>
              <a:rPr lang="en-GB" sz="3200" i="1" dirty="0">
                <a:solidFill>
                  <a:srgbClr val="92D050"/>
                </a:solidFill>
              </a:rPr>
              <a:t>et al</a:t>
            </a:r>
            <a:r>
              <a:rPr lang="en-GB" sz="3200" dirty="0">
                <a:solidFill>
                  <a:srgbClr val="92D050"/>
                </a:solidFill>
              </a:rPr>
              <a:t>. 2008).</a:t>
            </a:r>
          </a:p>
        </p:txBody>
      </p:sp>
      <p:sp>
        <p:nvSpPr>
          <p:cNvPr id="14" name="TextBox 13"/>
          <p:cNvSpPr txBox="1"/>
          <p:nvPr/>
        </p:nvSpPr>
        <p:spPr>
          <a:xfrm>
            <a:off x="166568" y="18439950"/>
            <a:ext cx="10400345" cy="6555641"/>
          </a:xfrm>
          <a:prstGeom prst="rect">
            <a:avLst/>
          </a:prstGeom>
          <a:noFill/>
        </p:spPr>
        <p:txBody>
          <a:bodyPr wrap="square" rtlCol="0">
            <a:spAutoFit/>
          </a:bodyPr>
          <a:lstStyle/>
          <a:p>
            <a:r>
              <a:rPr lang="en-US" sz="3200" dirty="0" smtClean="0">
                <a:solidFill>
                  <a:srgbClr val="660066"/>
                </a:solidFill>
              </a:rPr>
              <a:t>I conducted a survey with 50 members who identify within the LGBT community, 100% of them believing that discrimination within the community is something that needs to be addressed. </a:t>
            </a:r>
          </a:p>
          <a:p>
            <a:r>
              <a:rPr lang="en-US" sz="3200" dirty="0" smtClean="0">
                <a:solidFill>
                  <a:srgbClr val="660066"/>
                </a:solidFill>
              </a:rPr>
              <a:t>Other statistics I found included:</a:t>
            </a:r>
          </a:p>
          <a:p>
            <a:pPr marL="571500" indent="-571500">
              <a:buFont typeface="Arial" panose="020B0604020202020204" pitchFamily="34" charset="0"/>
              <a:buChar char="•"/>
            </a:pPr>
            <a:r>
              <a:rPr lang="en-US" sz="3200" dirty="0" smtClean="0">
                <a:solidFill>
                  <a:srgbClr val="FFFF00"/>
                </a:solidFill>
              </a:rPr>
              <a:t>17% of the LGBT community have been discriminated against via dating apps.  </a:t>
            </a:r>
          </a:p>
          <a:p>
            <a:pPr marL="571500" indent="-571500">
              <a:buFont typeface="Arial" panose="020B0604020202020204" pitchFamily="34" charset="0"/>
              <a:buChar char="•"/>
            </a:pPr>
            <a:r>
              <a:rPr lang="en-US" sz="3200" dirty="0" smtClean="0">
                <a:solidFill>
                  <a:srgbClr val="0070C0"/>
                </a:solidFill>
              </a:rPr>
              <a:t>58% said they have discriminated against another member of the community.</a:t>
            </a:r>
          </a:p>
          <a:p>
            <a:pPr marL="571500" indent="-571500">
              <a:buFont typeface="Arial" panose="020B0604020202020204" pitchFamily="34" charset="0"/>
              <a:buChar char="•"/>
            </a:pPr>
            <a:r>
              <a:rPr lang="en-US" sz="3200" dirty="0" smtClean="0">
                <a:solidFill>
                  <a:srgbClr val="FF6699"/>
                </a:solidFill>
              </a:rPr>
              <a:t>54% of the LGBT community have been discriminated against by another member of the community because of their size. </a:t>
            </a:r>
          </a:p>
          <a:p>
            <a:pPr marL="571500" indent="-571500">
              <a:buFont typeface="Arial" panose="020B0604020202020204" pitchFamily="34" charset="0"/>
              <a:buChar char="•"/>
            </a:pPr>
            <a:endParaRPr lang="en-GB" sz="3600" dirty="0">
              <a:solidFill>
                <a:srgbClr val="660066"/>
              </a:solidFill>
            </a:endParaRPr>
          </a:p>
        </p:txBody>
      </p:sp>
      <p:sp>
        <p:nvSpPr>
          <p:cNvPr id="15" name="TextBox 14"/>
          <p:cNvSpPr txBox="1"/>
          <p:nvPr/>
        </p:nvSpPr>
        <p:spPr>
          <a:xfrm>
            <a:off x="0" y="26449087"/>
            <a:ext cx="8420100" cy="3539430"/>
          </a:xfrm>
          <a:prstGeom prst="rect">
            <a:avLst/>
          </a:prstGeom>
          <a:noFill/>
        </p:spPr>
        <p:txBody>
          <a:bodyPr wrap="square" rtlCol="0">
            <a:spAutoFit/>
          </a:bodyPr>
          <a:lstStyle/>
          <a:p>
            <a:r>
              <a:rPr lang="en-US" sz="3200" dirty="0" smtClean="0"/>
              <a:t>‘</a:t>
            </a:r>
            <a:r>
              <a:rPr lang="en-US" sz="3200" dirty="0" smtClean="0">
                <a:solidFill>
                  <a:srgbClr val="C901FF"/>
                </a:solidFill>
              </a:rPr>
              <a:t>too masculine to be gay (Anonymous, 2018).</a:t>
            </a:r>
          </a:p>
          <a:p>
            <a:endParaRPr lang="en-US" sz="3200" dirty="0">
              <a:solidFill>
                <a:srgbClr val="C901FF"/>
              </a:solidFill>
            </a:endParaRPr>
          </a:p>
          <a:p>
            <a:r>
              <a:rPr lang="en-US" sz="3200" dirty="0" smtClean="0">
                <a:solidFill>
                  <a:srgbClr val="C901FF"/>
                </a:solidFill>
              </a:rPr>
              <a:t>‘not bisexual, just haven’t fully come out yet (Anonymous, 2018).</a:t>
            </a:r>
          </a:p>
          <a:p>
            <a:endParaRPr lang="en-US" sz="3200" dirty="0">
              <a:solidFill>
                <a:srgbClr val="C901FF"/>
              </a:solidFill>
            </a:endParaRPr>
          </a:p>
          <a:p>
            <a:r>
              <a:rPr lang="en-US" sz="3200" dirty="0" smtClean="0">
                <a:solidFill>
                  <a:srgbClr val="C901FF"/>
                </a:solidFill>
              </a:rPr>
              <a:t>‘the flamboyant gays, to me, dampen the community (Anonymous, 2018).</a:t>
            </a:r>
            <a:endParaRPr lang="en-GB" sz="3200" dirty="0">
              <a:solidFill>
                <a:srgbClr val="C901FF"/>
              </a:solidFill>
            </a:endParaRPr>
          </a:p>
        </p:txBody>
      </p:sp>
      <p:sp>
        <p:nvSpPr>
          <p:cNvPr id="16" name="TextBox 15"/>
          <p:cNvSpPr txBox="1"/>
          <p:nvPr/>
        </p:nvSpPr>
        <p:spPr>
          <a:xfrm>
            <a:off x="715326" y="13142208"/>
            <a:ext cx="20800695" cy="3305649"/>
          </a:xfrm>
          <a:prstGeom prst="rect">
            <a:avLst/>
          </a:prstGeom>
          <a:noFill/>
        </p:spPr>
        <p:txBody>
          <a:bodyPr wrap="square" rtlCol="0">
            <a:spAutoFit/>
          </a:bodyPr>
          <a:lstStyle/>
          <a:p>
            <a:r>
              <a:rPr lang="en-US" sz="3200" dirty="0" smtClean="0">
                <a:solidFill>
                  <a:srgbClr val="04F671"/>
                </a:solidFill>
              </a:rPr>
              <a:t>Verbatim theatre – </a:t>
            </a:r>
          </a:p>
          <a:p>
            <a:r>
              <a:rPr lang="en-US" sz="3200" dirty="0" smtClean="0">
                <a:solidFill>
                  <a:srgbClr val="04F671"/>
                </a:solidFill>
              </a:rPr>
              <a:t>A form of documentary theatre based on the spoken words of individuals through the form of interviews. The interviews are then brought to life through theatre by using exactly what was obtain via the interview process. I interviewed 5 members of the LGBT community to ask them about a time where either they have been. discriminated against by a member in the community or a time where they have discriminated against a member</a:t>
            </a:r>
            <a:endParaRPr lang="en-GB" sz="3200" dirty="0" smtClean="0">
              <a:solidFill>
                <a:srgbClr val="002060"/>
              </a:solidFill>
            </a:endParaRPr>
          </a:p>
          <a:p>
            <a:endParaRPr lang="en-GB" dirty="0"/>
          </a:p>
        </p:txBody>
      </p:sp>
      <p:sp>
        <p:nvSpPr>
          <p:cNvPr id="17" name="Rectangle 16"/>
          <p:cNvSpPr/>
          <p:nvPr/>
        </p:nvSpPr>
        <p:spPr>
          <a:xfrm>
            <a:off x="8504227" y="29255059"/>
            <a:ext cx="4568046" cy="923330"/>
          </a:xfrm>
          <a:prstGeom prst="rect">
            <a:avLst/>
          </a:prstGeom>
          <a:noFill/>
        </p:spPr>
        <p:txBody>
          <a:bodyPr wrap="none" lIns="91440" tIns="45720" rIns="91440" bIns="45720">
            <a:spAutoFit/>
          </a:bodyPr>
          <a:lstStyle/>
          <a:p>
            <a:pPr algn="ctr"/>
            <a:r>
              <a:rPr lang="en-US" sz="5400" b="1" spc="50" dirty="0" smtClean="0">
                <a:ln w="9525" cmpd="sng">
                  <a:solidFill>
                    <a:schemeClr val="accent1"/>
                  </a:solidFill>
                  <a:prstDash val="solid"/>
                </a:ln>
                <a:solidFill>
                  <a:srgbClr val="70AD47">
                    <a:tint val="1000"/>
                  </a:srgbClr>
                </a:solidFill>
                <a:effectLst>
                  <a:glow rad="38100">
                    <a:schemeClr val="accent1">
                      <a:alpha val="40000"/>
                    </a:schemeClr>
                  </a:glow>
                </a:effectLst>
              </a:rPr>
              <a:t>Joseph Pratlett</a:t>
            </a: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422074860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60</TotalTime>
  <Words>654</Words>
  <Application>Microsoft Office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Joseph Pratlett</dc:creator>
  <cp:lastModifiedBy>Joseph Pratlett</cp:lastModifiedBy>
  <cp:revision>7</cp:revision>
  <dcterms:created xsi:type="dcterms:W3CDTF">2018-05-17T22:03:41Z</dcterms:created>
  <dcterms:modified xsi:type="dcterms:W3CDTF">2018-05-17T23:03:59Z</dcterms:modified>
</cp:coreProperties>
</file>