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67" r:id="rId3"/>
    <p:sldId id="268" r:id="rId4"/>
    <p:sldId id="265" r:id="rId5"/>
    <p:sldId id="269" r:id="rId6"/>
    <p:sldId id="270" r:id="rId7"/>
    <p:sldId id="272" r:id="rId8"/>
    <p:sldId id="271" r:id="rId9"/>
    <p:sldId id="264" r:id="rId10"/>
    <p:sldId id="258" r:id="rId11"/>
    <p:sldId id="273" r:id="rId12"/>
    <p:sldId id="274" r:id="rId13"/>
    <p:sldId id="260" r:id="rId14"/>
    <p:sldId id="261" r:id="rId15"/>
    <p:sldId id="263" r:id="rId16"/>
    <p:sldId id="266" r:id="rId17"/>
  </p:sldIdLst>
  <p:sldSz cx="12192000" cy="6858000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Calibri Light" panose="020F0302020204030204" pitchFamily="34" charset="0"/>
      <p:regular r:id="rId22"/>
      <p: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icholas Shilton" initials="NS" lastIdx="1" clrIdx="0">
    <p:extLst>
      <p:ext uri="{19B8F6BF-5375-455C-9EA6-DF929625EA0E}">
        <p15:presenceInfo xmlns:p15="http://schemas.microsoft.com/office/powerpoint/2012/main" userId="ef824442968f3be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5C39A8-FD82-4737-BB96-D9733D9F7388}" v="14" dt="2020-11-24T12:18:28.9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57" d="100"/>
          <a:sy n="57" d="100"/>
        </p:scale>
        <p:origin x="108" y="10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87C3B9-26FA-46A0-8B25-F74259C17B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FCF7AC-4687-4DF7-96D2-96A0A106C2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1290AD-F19F-459B-9713-8E0556071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A0E6D-90B3-47F9-BC17-3DCF6FF16DF3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7871AB-A39D-4C45-8A67-8D3F17DC0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C8F501-BBC1-49BF-BAAC-ED4B0C67C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ECA1-581E-4975-8BA6-FF4D87007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898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A98E4-8E4C-4244-97BC-EE85B08D6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E7C1DF-4E31-4FBC-A116-AB2E450993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680815-2EF4-46E2-9AAA-7970807FD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A0E6D-90B3-47F9-BC17-3DCF6FF16DF3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C0A413-70AB-444F-923B-2322562783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F909C4-9ED1-41D4-B65B-501AE8CE0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ECA1-581E-4975-8BA6-FF4D87007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976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AA0CF-7BF3-4DDE-9018-13CF7C10C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2C8388-E2C7-4D01-A95D-4EBEF0C7F2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D4C2D3-136F-437B-8672-C3BAB6D96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A0E6D-90B3-47F9-BC17-3DCF6FF16DF3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24BB41-5DB9-4BD4-ACE2-A3D6D3F09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5863AF-6D23-44D3-9BC9-B30A06DA2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ECA1-581E-4975-8BA6-FF4D87007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387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2EB95-6627-4F38-A9FA-FD93666E3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4A36D4-D849-4D4A-8BFD-4144D9E6A9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342B81-1EC5-42BE-B1B0-092DED23E1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C020F1-3BF0-4F6A-9CAF-98EF2E15D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A0E6D-90B3-47F9-BC17-3DCF6FF16DF3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F75C8C-08F9-4FDC-9849-FFAC83228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F4FF13-8055-445B-83C1-5F8568214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ECA1-581E-4975-8BA6-FF4D87007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895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BFD50-B416-4BCC-BD33-7F75208687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11ED0C-06D2-4A18-97D4-D8A0DD6F6B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D1F673-62B2-444E-B84B-6B668D09D4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319BEB-785D-4DEC-BD54-51BFA724EA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F8B372-5F11-4559-94E0-AB69E7348D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6A4959-6359-4B72-9078-A9B0DBEBB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A0E6D-90B3-47F9-BC17-3DCF6FF16DF3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958A7EE-1EFA-4FA7-AB95-4FA43E5CF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2CA2E4E-DE04-4EDA-B495-737481104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ECA1-581E-4975-8BA6-FF4D87007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840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C6ABA-AD14-43AF-B7CA-60D7D7244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42E09B-26FA-4A5F-8C79-B1860CAD3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A0E6D-90B3-47F9-BC17-3DCF6FF16DF3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D96371-06F5-4251-95AC-533E9E8DF5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87327D-BB5E-4560-8C89-609F0A316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ECA1-581E-4975-8BA6-FF4D87007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662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208DBF-6372-414A-8278-A8FADB825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A0E6D-90B3-47F9-BC17-3DCF6FF16DF3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40804BB-6ADC-4674-AF45-5CE7D095F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AA9A2C-D7CD-41D2-A55E-C20E5C18B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ECA1-581E-4975-8BA6-FF4D87007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013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B139C-4602-485D-9AAB-368E566EB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86C15E-BDA9-4A62-A703-F13B495404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B65C21-0432-43ED-8F04-CC442E7AA7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67EC57-8956-4C1B-9634-C7DC3241D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A0E6D-90B3-47F9-BC17-3DCF6FF16DF3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A7883E-BDF0-4821-979E-90680C5E1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F8B1C5-3291-4B94-961F-74E20ADCE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ECA1-581E-4975-8BA6-FF4D87007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993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43547-533D-48E3-9BFD-D7D0BDEED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5954D7-1121-4E1C-91E6-71DB5D17F3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6ACB69-010E-4A42-ACFC-10056FD05C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D1DDD1-970E-4B5B-A062-6EE3C8B1E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A0E6D-90B3-47F9-BC17-3DCF6FF16DF3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AED9A8-D802-40CF-8147-0910D0606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0CBB84-D508-4084-BACF-17F611DF99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ECA1-581E-4975-8BA6-FF4D87007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105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08391D-468B-472B-9E2C-30B05788B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39B391-820A-401A-8061-95720997D8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39D54D-D808-41D9-9202-1A5D53459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A0E6D-90B3-47F9-BC17-3DCF6FF16DF3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258636-B030-4E9B-8271-F6EE3A3D9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9F8286-BBD8-411E-AE7B-158066B4F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ECA1-581E-4975-8BA6-FF4D87007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476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9F01EF-35D9-4BC9-9A17-D1A18CA7C4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41B27B-841F-4E64-B644-1589CCDFC8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28B3D7-46E7-4437-980B-1C5BB8707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A0E6D-90B3-47F9-BC17-3DCF6FF16DF3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C20574-57C8-47AC-A391-13119BA50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33D77C-05F1-4564-9625-6ABADF183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ECA1-581E-4975-8BA6-FF4D87007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64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FB0C54-6A54-4C36-95F2-FD91B8A2B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DEB1B3-43D0-46F6-BBE7-C217C20A46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5D089B-4E62-4A1C-8E18-CD33183360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A0E6D-90B3-47F9-BC17-3DCF6FF16DF3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1D8048-92E6-47C2-A0A4-60C44F991B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865029-5AD2-4EE7-950E-D5ABCFD03F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0ECA1-581E-4975-8BA6-FF4D87007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116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FD89E4-776C-4D8A-8A4E-4122261B3A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sz="18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GB" sz="48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Brittany’s political awakening</a:t>
            </a:r>
            <a:endParaRPr lang="en-GB" sz="1800" b="1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DBCBD6B4-6F50-48F7-8557-4F9786393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algn="ctr"/>
            <a:br>
              <a:rPr lang="en-GB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en-GB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MODULE CODE: HPCS6007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1152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2E614F1C-2D93-42D0-B229-7681994499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7403089" y="0"/>
            <a:ext cx="4788912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00F618-EDDE-4D56-A5D2-B0035DE7C3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4735" y="640081"/>
            <a:ext cx="3377183" cy="3708895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Gwenno Piette</a:t>
            </a:r>
          </a:p>
        </p:txBody>
      </p:sp>
      <p:pic>
        <p:nvPicPr>
          <p:cNvPr id="1026" name="Picture 2" descr="Brittany: a Concise History (Histories of Europe): Amazon.co.uk: Gwenno  Piette: 9780708320365: Books">
            <a:extLst>
              <a:ext uri="{FF2B5EF4-FFF2-40B4-BE49-F238E27FC236}">
                <a16:creationId xmlns:a16="http://schemas.microsoft.com/office/drawing/2014/main" id="{0A5F4E5C-AC83-4D77-88D9-6AF0C168838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65" r="-1" b="24017"/>
          <a:stretch/>
        </p:blipFill>
        <p:spPr bwMode="auto">
          <a:xfrm>
            <a:off x="20" y="10"/>
            <a:ext cx="7534636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2842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CC263FCC-695F-4994-AFE7-65D70BD0E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7552267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56E565-78FE-4709-87C2-08FE2E34C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595" y="640081"/>
            <a:ext cx="6274591" cy="394339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>
                <a:solidFill>
                  <a:schemeClr val="bg1"/>
                </a:solidFill>
              </a:rPr>
              <a:t>Sharif </a:t>
            </a:r>
            <a:r>
              <a:rPr lang="en-US" sz="4800" dirty="0" err="1">
                <a:solidFill>
                  <a:schemeClr val="bg1"/>
                </a:solidFill>
              </a:rPr>
              <a:t>Gemie</a:t>
            </a:r>
            <a:endParaRPr lang="en-US" sz="4800" dirty="0">
              <a:solidFill>
                <a:schemeClr val="bg1"/>
              </a:solidFill>
            </a:endParaRPr>
          </a:p>
        </p:txBody>
      </p:sp>
      <p:pic>
        <p:nvPicPr>
          <p:cNvPr id="2050" name="Picture 2" descr="Brittany 1750-1950: The Invisible Nation: Amazon.co.uk: Sharif Gemie:  9780708320020: Books">
            <a:extLst>
              <a:ext uri="{FF2B5EF4-FFF2-40B4-BE49-F238E27FC236}">
                <a16:creationId xmlns:a16="http://schemas.microsoft.com/office/drawing/2014/main" id="{D9B8B321-5045-4056-B2D5-7EFA455C34D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83" r="-1" b="-1"/>
          <a:stretch/>
        </p:blipFill>
        <p:spPr bwMode="auto">
          <a:xfrm>
            <a:off x="7549780" y="10"/>
            <a:ext cx="464222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6421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2CAD20A5-B9BF-4C29-B1C0-882CF36B43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Vercingétorix monument - Wikipedia">
            <a:extLst>
              <a:ext uri="{FF2B5EF4-FFF2-40B4-BE49-F238E27FC236}">
                <a16:creationId xmlns:a16="http://schemas.microsoft.com/office/drawing/2014/main" id="{D83AD73E-0536-4843-9C6C-74D8E398B2D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33" r="3" b="3"/>
          <a:stretch/>
        </p:blipFill>
        <p:spPr bwMode="auto">
          <a:xfrm>
            <a:off x="20" y="1"/>
            <a:ext cx="47527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7283847B-B7B4-4D47-875A-C45ADEF4C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48300" y="685800"/>
            <a:ext cx="6057900" cy="5486400"/>
          </a:xfrm>
          <a:prstGeom prst="rect">
            <a:avLst/>
          </a:prstGeom>
          <a:solidFill>
            <a:schemeClr val="tx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778598-2C9F-4159-BC54-801C58616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2578" y="1259958"/>
            <a:ext cx="4253022" cy="248172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GB" sz="5400" dirty="0" err="1">
                <a:solidFill>
                  <a:schemeClr val="bg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Vercingétorix</a:t>
            </a:r>
            <a:endParaRPr lang="en-US" sz="54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9045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8E09E-BBB2-474F-9694-D15D2072A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191DC3-D7FD-4355-B8F9-723FF7B109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Regionalism</a:t>
            </a:r>
          </a:p>
          <a:p>
            <a:r>
              <a:rPr lang="en-US" dirty="0"/>
              <a:t>‘petite </a:t>
            </a:r>
            <a:r>
              <a:rPr lang="en-US" dirty="0" err="1"/>
              <a:t>patrie</a:t>
            </a:r>
            <a:r>
              <a:rPr lang="en-US" dirty="0"/>
              <a:t>’</a:t>
            </a:r>
          </a:p>
          <a:p>
            <a:r>
              <a:rPr lang="en-US" dirty="0"/>
              <a:t>Peasants into Frenchmen?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1916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9B4B6-76A2-4B43-824E-99CFB721D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Recent work in history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3787EF-A6AB-4258-A712-298C84E198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effectLst/>
                <a:ea typeface="Times New Roman" panose="02020603050405020304" pitchFamily="18" charset="0"/>
              </a:rPr>
              <a:t>Caroline Ford, </a:t>
            </a:r>
            <a:r>
              <a:rPr lang="en-GB" i="1" dirty="0">
                <a:effectLst/>
                <a:ea typeface="Times New Roman" panose="02020603050405020304" pitchFamily="18" charset="0"/>
              </a:rPr>
              <a:t>Creating the Nation</a:t>
            </a:r>
            <a:r>
              <a:rPr lang="en-GB" dirty="0">
                <a:effectLst/>
                <a:ea typeface="Times New Roman" panose="02020603050405020304" pitchFamily="18" charset="0"/>
              </a:rPr>
              <a:t> (1993) has shown how the nation was ‘made’ in provincial France</a:t>
            </a:r>
          </a:p>
          <a:p>
            <a:endParaRPr lang="en-GB" dirty="0">
              <a:effectLst/>
              <a:ea typeface="Times New Roman" panose="02020603050405020304" pitchFamily="18" charset="0"/>
            </a:endParaRPr>
          </a:p>
          <a:p>
            <a:r>
              <a:rPr lang="en-GB" dirty="0">
                <a:effectLst/>
                <a:ea typeface="Calibri" panose="020F0502020204030204" pitchFamily="34" charset="0"/>
              </a:rPr>
              <a:t>Stéphane Gerson, </a:t>
            </a:r>
            <a:r>
              <a:rPr lang="en-GB" i="1" dirty="0">
                <a:effectLst/>
                <a:ea typeface="Calibri" panose="020F0502020204030204" pitchFamily="34" charset="0"/>
              </a:rPr>
              <a:t>The Pride of Place: Local Memories and Political Culture in Nineteenth-Century France</a:t>
            </a:r>
            <a:r>
              <a:rPr lang="en-GB" dirty="0">
                <a:effectLst/>
                <a:ea typeface="Calibri" panose="020F0502020204030204" pitchFamily="34" charset="0"/>
              </a:rPr>
              <a:t> (2003): </a:t>
            </a:r>
          </a:p>
          <a:p>
            <a:pPr lvl="1"/>
            <a:r>
              <a:rPr lang="en-GB" sz="2800" dirty="0">
                <a:effectLst/>
                <a:ea typeface="Times New Roman" panose="02020603050405020304" pitchFamily="18" charset="0"/>
              </a:rPr>
              <a:t>‘French identity was articulated neither in the </a:t>
            </a:r>
            <a:r>
              <a:rPr lang="en-GB" sz="2800" dirty="0" err="1">
                <a:effectLst/>
                <a:ea typeface="Times New Roman" panose="02020603050405020304" pitchFamily="18" charset="0"/>
              </a:rPr>
              <a:t>center</a:t>
            </a:r>
            <a:r>
              <a:rPr lang="en-GB" sz="2800" dirty="0">
                <a:effectLst/>
                <a:ea typeface="Times New Roman" panose="02020603050405020304" pitchFamily="18" charset="0"/>
              </a:rPr>
              <a:t> nor the provinces, but at the juncture of Paris and the localities’</a:t>
            </a:r>
          </a:p>
          <a:p>
            <a:pPr lvl="1"/>
            <a:r>
              <a:rPr lang="en-GB" sz="2800" dirty="0"/>
              <a:t>The state: </a:t>
            </a:r>
            <a:r>
              <a:rPr lang="en-GB" sz="2800" dirty="0">
                <a:effectLst/>
                <a:ea typeface="Times New Roman" panose="02020603050405020304" pitchFamily="18" charset="0"/>
              </a:rPr>
              <a:t>‘simultaneously curbed and galvanized local difference</a:t>
            </a:r>
            <a:r>
              <a:rPr lang="en-GB" sz="2800" dirty="0">
                <a:ea typeface="Times New Roman" panose="02020603050405020304" pitchFamily="18" charset="0"/>
              </a:rPr>
              <a:t>’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431595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D4119-C156-4784-B9D1-133A3FCDD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3 phases of Breton nationalism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94C47F-BCBE-446E-9D6D-74E470C025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44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First </a:t>
            </a:r>
            <a:r>
              <a:rPr lang="en-GB" sz="3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Emsav</a:t>
            </a:r>
            <a:r>
              <a:rPr lang="en-GB" sz="3200" dirty="0"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the birth of the Breton movement before 1914</a:t>
            </a:r>
          </a:p>
          <a:p>
            <a:endParaRPr lang="en-GB" sz="32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Second </a:t>
            </a:r>
            <a:r>
              <a:rPr lang="en-GB" sz="3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Emsav</a:t>
            </a:r>
            <a:r>
              <a:rPr lang="en-GB" sz="3200" dirty="0"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1914–1945</a:t>
            </a:r>
          </a:p>
          <a:p>
            <a:endParaRPr lang="en-GB" sz="32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Third </a:t>
            </a:r>
            <a:r>
              <a:rPr lang="en-GB" sz="3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Emsav</a:t>
            </a:r>
            <a:r>
              <a:rPr lang="en-GB" sz="3200" dirty="0"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3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postwar</a:t>
            </a:r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movements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0340157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53F29798-D584-4792-9B62-3F5F5C36D6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00" name="Picture 4" descr="Goursez Vreizh - Wikidata">
            <a:extLst>
              <a:ext uri="{FF2B5EF4-FFF2-40B4-BE49-F238E27FC236}">
                <a16:creationId xmlns:a16="http://schemas.microsoft.com/office/drawing/2014/main" id="{D05ECFC3-7D0B-4845-BD30-AF764B6F89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300" y="1841500"/>
            <a:ext cx="7023100" cy="4445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Émile Hamonic - Wikipedia">
            <a:extLst>
              <a:ext uri="{FF2B5EF4-FFF2-40B4-BE49-F238E27FC236}">
                <a16:creationId xmlns:a16="http://schemas.microsoft.com/office/drawing/2014/main" id="{E30D1EA2-C139-4414-899F-B6704DB0B70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600" y="1841500"/>
            <a:ext cx="3060700" cy="4445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1F7C099-31BF-4BBB-9C6B-E02568153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62271"/>
            <a:ext cx="10515600" cy="112841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200"/>
              <a:t>Pan-Celticism</a:t>
            </a:r>
          </a:p>
        </p:txBody>
      </p:sp>
    </p:spTree>
    <p:extLst>
      <p:ext uri="{BB962C8B-B14F-4D97-AF65-F5344CB8AC3E}">
        <p14:creationId xmlns:p14="http://schemas.microsoft.com/office/powerpoint/2010/main" val="156164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70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 descr="Gorseddau outside Wales">
            <a:extLst>
              <a:ext uri="{FF2B5EF4-FFF2-40B4-BE49-F238E27FC236}">
                <a16:creationId xmlns:a16="http://schemas.microsoft.com/office/drawing/2014/main" id="{6ADEF875-A1DA-496A-B654-F14877D1360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13"/>
          <a:stretch/>
        </p:blipFill>
        <p:spPr bwMode="auto">
          <a:xfrm>
            <a:off x="20" y="1"/>
            <a:ext cx="12191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244BD8F-7BBF-48B6-A1D0-8A11EFE08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</a:rPr>
              <a:t>Brittany’s Goursez</a:t>
            </a:r>
          </a:p>
        </p:txBody>
      </p:sp>
    </p:spTree>
    <p:extLst>
      <p:ext uri="{BB962C8B-B14F-4D97-AF65-F5344CB8AC3E}">
        <p14:creationId xmlns:p14="http://schemas.microsoft.com/office/powerpoint/2010/main" val="18410059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75A31DFD-4F00-42A1-934F-1CCFB265A49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"/>
          <a:stretch/>
        </p:blipFill>
        <p:spPr bwMode="auto">
          <a:xfrm>
            <a:off x="20" y="10"/>
            <a:ext cx="4637226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B9951BD9-0868-4CDB-ACD6-9C4209B5E4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4637247" y="0"/>
            <a:ext cx="7554754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F2CA1A-3ACA-4829-9D71-411192E46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7328" y="640082"/>
            <a:ext cx="6274591" cy="335160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6000" dirty="0">
                <a:solidFill>
                  <a:schemeClr val="bg1"/>
                </a:solidFill>
              </a:rPr>
              <a:t>Le monument de la </a:t>
            </a:r>
            <a:r>
              <a:rPr lang="en-US" sz="6000" dirty="0" err="1">
                <a:solidFill>
                  <a:schemeClr val="bg1"/>
                </a:solidFill>
              </a:rPr>
              <a:t>honte</a:t>
            </a:r>
            <a:r>
              <a:rPr lang="en-US" sz="6000" dirty="0">
                <a:solidFill>
                  <a:schemeClr val="bg1"/>
                </a:solidFill>
              </a:rPr>
              <a:t> </a:t>
            </a:r>
            <a:br>
              <a:rPr lang="en-US" sz="6000" dirty="0">
                <a:solidFill>
                  <a:schemeClr val="bg1"/>
                </a:solidFill>
              </a:rPr>
            </a:br>
            <a:r>
              <a:rPr lang="en-US" sz="6000" dirty="0">
                <a:solidFill>
                  <a:schemeClr val="bg1"/>
                </a:solidFill>
              </a:rPr>
              <a:t>Monument of shame</a:t>
            </a:r>
            <a:br>
              <a:rPr lang="en-US" sz="6000" dirty="0">
                <a:solidFill>
                  <a:schemeClr val="bg1"/>
                </a:solidFill>
              </a:rPr>
            </a:br>
            <a:br>
              <a:rPr lang="en-US" sz="6000" dirty="0">
                <a:solidFill>
                  <a:schemeClr val="bg1"/>
                </a:solidFill>
              </a:rPr>
            </a:br>
            <a:r>
              <a:rPr lang="en-US" sz="6000" dirty="0">
                <a:solidFill>
                  <a:schemeClr val="bg1"/>
                </a:solidFill>
              </a:rPr>
              <a:t>1911</a:t>
            </a:r>
          </a:p>
        </p:txBody>
      </p:sp>
    </p:spTree>
    <p:extLst>
      <p:ext uri="{BB962C8B-B14F-4D97-AF65-F5344CB8AC3E}">
        <p14:creationId xmlns:p14="http://schemas.microsoft.com/office/powerpoint/2010/main" val="34724678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2EABA-CAE3-4560-A54D-B70FD9803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4580" y="629266"/>
            <a:ext cx="6422848" cy="1676603"/>
          </a:xfrm>
        </p:spPr>
        <p:txBody>
          <a:bodyPr>
            <a:normAutofit/>
          </a:bodyPr>
          <a:lstStyle/>
          <a:p>
            <a:pPr algn="ctr"/>
            <a:r>
              <a:rPr lang="en-US" dirty="0" err="1"/>
              <a:t>Gwalarn</a:t>
            </a:r>
            <a:endParaRPr lang="en-GB" dirty="0"/>
          </a:p>
        </p:txBody>
      </p:sp>
      <p:sp>
        <p:nvSpPr>
          <p:cNvPr id="5126" name="Rectangle 72">
            <a:extLst>
              <a:ext uri="{FF2B5EF4-FFF2-40B4-BE49-F238E27FC236}">
                <a16:creationId xmlns:a16="http://schemas.microsoft.com/office/drawing/2014/main" id="{8E20FA99-AAAC-4AF3-9FAE-707420324F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solidFill>
            <a:srgbClr val="9D8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ounded Rectangle 9">
            <a:extLst>
              <a:ext uri="{FF2B5EF4-FFF2-40B4-BE49-F238E27FC236}">
                <a16:creationId xmlns:a16="http://schemas.microsoft.com/office/drawing/2014/main" id="{9573BE85-6043-4C3A-A7DD-483A0A5FB7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632" y="559407"/>
            <a:ext cx="3666744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4" name="Picture 4" descr="Gwalarn, Niv. 144-145: Amazon.co.uk: Collectif: Books">
            <a:extLst>
              <a:ext uri="{FF2B5EF4-FFF2-40B4-BE49-F238E27FC236}">
                <a16:creationId xmlns:a16="http://schemas.microsoft.com/office/drawing/2014/main" id="{B6A3D89E-9620-4EC6-A9D8-94EB708694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250"/>
          <a:stretch/>
        </p:blipFill>
        <p:spPr bwMode="auto">
          <a:xfrm>
            <a:off x="649224" y="722376"/>
            <a:ext cx="3337560" cy="5413248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0CDC73-12F6-4DF7-89FA-F54DF42BA1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4581" y="2438400"/>
            <a:ext cx="6422848" cy="3785419"/>
          </a:xfrm>
        </p:spPr>
        <p:txBody>
          <a:bodyPr>
            <a:normAutofit/>
          </a:bodyPr>
          <a:lstStyle/>
          <a:p>
            <a:r>
              <a:rPr lang="en-GB" sz="3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Roparz</a:t>
            </a:r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3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Hemon</a:t>
            </a:r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</a:p>
          <a:p>
            <a:r>
              <a:rPr lang="en-GB" sz="3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Jakez</a:t>
            </a:r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3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Riou</a:t>
            </a:r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</a:p>
          <a:p>
            <a:r>
              <a:rPr lang="en-GB" sz="3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Youenn</a:t>
            </a:r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3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Drezen</a:t>
            </a:r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</a:t>
            </a:r>
          </a:p>
          <a:p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3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Abeozen</a:t>
            </a:r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(pseudonym of </a:t>
            </a:r>
            <a:r>
              <a:rPr lang="en-GB" sz="3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Fañch</a:t>
            </a:r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3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Elies</a:t>
            </a:r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9967721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49F59-685A-431D-8B6D-DD427CD69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Gwalarn</a:t>
            </a:r>
            <a:r>
              <a:rPr lang="en-US" dirty="0"/>
              <a:t> and </a:t>
            </a:r>
            <a:r>
              <a:rPr lang="en-US" dirty="0" err="1"/>
              <a:t>Bretonness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375038-B646-46F8-AB6D-644057328E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But it is written in Breton! Ah, these Frenchified Bretons who admire Breton-language literature like they admire village squares and </a:t>
            </a:r>
            <a:r>
              <a:rPr lang="en-GB" sz="3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Bigouden</a:t>
            </a:r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lacework – how gutted they would be if they knew just how little our </a:t>
            </a:r>
            <a:r>
              <a:rPr lang="en-GB" sz="3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literaure</a:t>
            </a:r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cares about ‘being Breton’, how, on the contrary, our literature strives for the universal and rejects all efforts at the level of the territory. - </a:t>
            </a:r>
            <a:r>
              <a:rPr lang="en-GB" sz="3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Roparz</a:t>
            </a:r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3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Hémon</a:t>
            </a:r>
            <a:endParaRPr lang="en-GB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10340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8BC5A-F4CE-4FD4-8901-6BA09268F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6628" y="1783959"/>
            <a:ext cx="4645250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/>
              <a:t>Ar Seiz breur</a:t>
            </a:r>
          </a:p>
        </p:txBody>
      </p:sp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E7D1E3FE-CEC3-4536-A64A-C7319F9634F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13333"/>
          <a:stretch/>
        </p:blipFill>
        <p:spPr bwMode="auto"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61604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82455043-5CFD-4790-A30C-152D3B6945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D790CBA0-32A4-48C6-8140-9148B3A0DA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B4056F06-1067-40CC-8153-8A04EA0AB7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86015350-BCF9-4ACA-99D9-2A98FB05C8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5C57B1E4-5A42-473F-837E-3C5946D1F0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FBD49C7C-52B4-4D8F-B956-ECCA10BD75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BAF0C458-F592-426F-B531-3045000258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7A4B5212-F988-4671-B9F2-02B065E40B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B6C93D35-1EA4-427C-832E-C077C1603A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3" name="Rectangle 82">
            <a:extLst>
              <a:ext uri="{FF2B5EF4-FFF2-40B4-BE49-F238E27FC236}">
                <a16:creationId xmlns:a16="http://schemas.microsoft.com/office/drawing/2014/main" id="{08648C95-1EC5-40D8-8D96-3DC3D112AE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5" name="Group 84">
            <a:extLst>
              <a:ext uri="{FF2B5EF4-FFF2-40B4-BE49-F238E27FC236}">
                <a16:creationId xmlns:a16="http://schemas.microsoft.com/office/drawing/2014/main" id="{010134DF-195E-4609-BE91-D38A8334E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20757759-EC34-4221-B044-E44E140CD7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9DD397B4-F579-4427-8501-9D3412F87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CF669F62-C345-4D12-9436-F3E2B3AE6B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689D0B0E-94E0-4A18-A5D4-F8999345F0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E228B0F-9A61-42D9-A20D-5B4546300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4750" y="609600"/>
            <a:ext cx="6095998" cy="2819399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>
                <a:solidFill>
                  <a:schemeClr val="bg1"/>
                </a:solidFill>
              </a:rPr>
              <a:t>Committed art</a:t>
            </a: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909F982E-B4F0-4CF1-9698-0CA7936295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3" name="Group 92">
            <a:extLst>
              <a:ext uri="{FF2B5EF4-FFF2-40B4-BE49-F238E27FC236}">
                <a16:creationId xmlns:a16="http://schemas.microsoft.com/office/drawing/2014/main" id="{E5A6FD1C-ABC0-436A-9073-E0EED7D89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6FE42E75-3FFE-428A-BBD2-CC87097B5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6F8E869C-899B-4BCE-8E7E-07CF2384D9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ABF071B4-ED93-480C-8E69-73432F0CE4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FCA65703-32A1-4699-BC19-1CA9884BD2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098" name="Picture 2" descr="Komzit Brezoneg d'ho pugale - Collections - Musée de Bretagne">
            <a:extLst>
              <a:ext uri="{FF2B5EF4-FFF2-40B4-BE49-F238E27FC236}">
                <a16:creationId xmlns:a16="http://schemas.microsoft.com/office/drawing/2014/main" id="{F3A9512B-32BD-4F78-B80D-DC29891E17A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2" r="-1" b="-1"/>
          <a:stretch/>
        </p:blipFill>
        <p:spPr bwMode="auto">
          <a:xfrm>
            <a:off x="535164" y="706170"/>
            <a:ext cx="4492357" cy="5431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9" name="Group 98">
            <a:extLst>
              <a:ext uri="{FF2B5EF4-FFF2-40B4-BE49-F238E27FC236}">
                <a16:creationId xmlns:a16="http://schemas.microsoft.com/office/drawing/2014/main" id="{38AF1DD3-8D1D-4757-B035-70019593D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447040" y="850149"/>
            <a:ext cx="304800" cy="429768"/>
            <a:chOff x="215328" y="-46937"/>
            <a:chExt cx="304800" cy="2773841"/>
          </a:xfrm>
        </p:grpSpPr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28184D1F-A6B0-4989-8187-7DA9B69FDB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0E4AAB83-8364-4EEC-B775-EB5BF22973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D8334B8F-87AB-40F9-B22B-309F79C295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1507BCE7-4481-4881-ACD6-7B9E0A53B3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448098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85CBA7-01CB-46FF-8E56-37B7D486A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3" y="3320859"/>
            <a:ext cx="4524973" cy="207633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/>
              <a:t>Traditional imagery </a:t>
            </a:r>
          </a:p>
        </p:txBody>
      </p:sp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BCC55ACC-A2F6-403C-A3A4-D59B3734D4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57312" y="381000"/>
            <a:ext cx="6334689" cy="6477000"/>
          </a:xfrm>
          <a:custGeom>
            <a:avLst/>
            <a:gdLst>
              <a:gd name="connsiteX0" fmla="*/ 3561588 w 6334689"/>
              <a:gd name="connsiteY0" fmla="*/ 0 h 6477000"/>
              <a:gd name="connsiteX1" fmla="*/ 6309883 w 6334689"/>
              <a:gd name="connsiteY1" fmla="*/ 1296087 h 6477000"/>
              <a:gd name="connsiteX2" fmla="*/ 6334689 w 6334689"/>
              <a:gd name="connsiteY2" fmla="*/ 1329261 h 6477000"/>
              <a:gd name="connsiteX3" fmla="*/ 6334689 w 6334689"/>
              <a:gd name="connsiteY3" fmla="*/ 5793916 h 6477000"/>
              <a:gd name="connsiteX4" fmla="*/ 6309883 w 6334689"/>
              <a:gd name="connsiteY4" fmla="*/ 5827089 h 6477000"/>
              <a:gd name="connsiteX5" fmla="*/ 5760467 w 6334689"/>
              <a:gd name="connsiteY5" fmla="*/ 6363539 h 6477000"/>
              <a:gd name="connsiteX6" fmla="*/ 5607796 w 6334689"/>
              <a:gd name="connsiteY6" fmla="*/ 6477000 h 6477000"/>
              <a:gd name="connsiteX7" fmla="*/ 1519571 w 6334689"/>
              <a:gd name="connsiteY7" fmla="*/ 6477000 h 6477000"/>
              <a:gd name="connsiteX8" fmla="*/ 1296088 w 6334689"/>
              <a:gd name="connsiteY8" fmla="*/ 6309883 h 6477000"/>
              <a:gd name="connsiteX9" fmla="*/ 0 w 6334689"/>
              <a:gd name="connsiteY9" fmla="*/ 3561588 h 6477000"/>
              <a:gd name="connsiteX10" fmla="*/ 3561588 w 6334689"/>
              <a:gd name="connsiteY10" fmla="*/ 0 h 647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334689" h="6477000">
                <a:moveTo>
                  <a:pt x="3561588" y="0"/>
                </a:moveTo>
                <a:cubicBezTo>
                  <a:pt x="4668032" y="0"/>
                  <a:pt x="5656635" y="504534"/>
                  <a:pt x="6309883" y="1296087"/>
                </a:cubicBezTo>
                <a:lnTo>
                  <a:pt x="6334689" y="1329261"/>
                </a:lnTo>
                <a:lnTo>
                  <a:pt x="6334689" y="5793916"/>
                </a:lnTo>
                <a:lnTo>
                  <a:pt x="6309883" y="5827089"/>
                </a:lnTo>
                <a:cubicBezTo>
                  <a:pt x="6146571" y="6024977"/>
                  <a:pt x="5962299" y="6204927"/>
                  <a:pt x="5760467" y="6363539"/>
                </a:cubicBezTo>
                <a:lnTo>
                  <a:pt x="5607796" y="6477000"/>
                </a:lnTo>
                <a:lnTo>
                  <a:pt x="1519571" y="6477000"/>
                </a:lnTo>
                <a:lnTo>
                  <a:pt x="1296088" y="6309883"/>
                </a:lnTo>
                <a:cubicBezTo>
                  <a:pt x="504535" y="5656635"/>
                  <a:pt x="0" y="4668032"/>
                  <a:pt x="0" y="3561588"/>
                </a:cubicBezTo>
                <a:cubicBezTo>
                  <a:pt x="0" y="1594577"/>
                  <a:pt x="1594577" y="0"/>
                  <a:pt x="3561588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122" name="Picture 2" descr="Keltia - Collections - Musée de Bretagne">
            <a:extLst>
              <a:ext uri="{FF2B5EF4-FFF2-40B4-BE49-F238E27FC236}">
                <a16:creationId xmlns:a16="http://schemas.microsoft.com/office/drawing/2014/main" id="{AA09AF06-FE20-4FEF-A5FC-40C6C68F9DE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336"/>
          <a:stretch/>
        </p:blipFill>
        <p:spPr bwMode="auto">
          <a:xfrm>
            <a:off x="6021086" y="544777"/>
            <a:ext cx="6170914" cy="6313225"/>
          </a:xfrm>
          <a:custGeom>
            <a:avLst/>
            <a:gdLst/>
            <a:ahLst/>
            <a:cxnLst/>
            <a:rect l="l" t="t" r="r" b="b"/>
            <a:pathLst>
              <a:path w="6170914" h="6313225">
                <a:moveTo>
                  <a:pt x="3397813" y="0"/>
                </a:moveTo>
                <a:cubicBezTo>
                  <a:pt x="4453378" y="0"/>
                  <a:pt x="5396522" y="481334"/>
                  <a:pt x="6019731" y="1236489"/>
                </a:cubicBezTo>
                <a:lnTo>
                  <a:pt x="6170914" y="1438663"/>
                </a:lnTo>
                <a:lnTo>
                  <a:pt x="6170914" y="5356963"/>
                </a:lnTo>
                <a:lnTo>
                  <a:pt x="6019731" y="5559138"/>
                </a:lnTo>
                <a:cubicBezTo>
                  <a:pt x="5786028" y="5842321"/>
                  <a:pt x="5507333" y="6086998"/>
                  <a:pt x="5194591" y="6282226"/>
                </a:cubicBezTo>
                <a:lnTo>
                  <a:pt x="5141791" y="6313225"/>
                </a:lnTo>
                <a:lnTo>
                  <a:pt x="1659199" y="6313225"/>
                </a:lnTo>
                <a:lnTo>
                  <a:pt x="1498064" y="6215333"/>
                </a:lnTo>
                <a:cubicBezTo>
                  <a:pt x="594240" y="5604721"/>
                  <a:pt x="0" y="4570663"/>
                  <a:pt x="0" y="3397813"/>
                </a:cubicBezTo>
                <a:cubicBezTo>
                  <a:pt x="0" y="1521253"/>
                  <a:pt x="1521253" y="0"/>
                  <a:pt x="3397813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55304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D4943-78DF-4501-9191-068D50F67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Collaboration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864F94-D2CE-4784-8F0D-C063BDD530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he number of Breton nationalists who agreed with </a:t>
            </a:r>
            <a:r>
              <a:rPr lang="en-GB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Mordrel</a:t>
            </a: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and </a:t>
            </a:r>
            <a:r>
              <a:rPr lang="en-GB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Debauvais</a:t>
            </a: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[PNB leaders] in seeing the forthcoming war with Germany as a golden opportunity for Brittany was literally a handful, and their actions and beliefs were completely out of step with the rest of the population who regarded Germany as the enemy. </a:t>
            </a:r>
          </a:p>
          <a:p>
            <a:pPr marL="0" indent="0">
              <a:buNone/>
            </a:pP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</a:t>
            </a:r>
            <a:r>
              <a:rPr lang="en-GB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Gwenno</a:t>
            </a: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Piette</a:t>
            </a: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in </a:t>
            </a:r>
            <a:r>
              <a:rPr lang="en-GB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 Concise History of Brittany</a:t>
            </a: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57472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305</Words>
  <Application>Microsoft Office PowerPoint</Application>
  <PresentationFormat>Widescreen</PresentationFormat>
  <Paragraphs>39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Calibri Light</vt:lpstr>
      <vt:lpstr>Arial</vt:lpstr>
      <vt:lpstr>Times New Roman</vt:lpstr>
      <vt:lpstr>Calibri</vt:lpstr>
      <vt:lpstr>Office Theme</vt:lpstr>
      <vt:lpstr> MODULE CODE: HPCS6007 </vt:lpstr>
      <vt:lpstr>Gwenno Piette</vt:lpstr>
      <vt:lpstr>Sharif Gemie</vt:lpstr>
      <vt:lpstr>Vercingétorix</vt:lpstr>
      <vt:lpstr>PowerPoint Presentation</vt:lpstr>
      <vt:lpstr>Recent work in history</vt:lpstr>
      <vt:lpstr>3 phases of Breton nationalism</vt:lpstr>
      <vt:lpstr>Pan-Celticism</vt:lpstr>
      <vt:lpstr>Brittany’s Goursez</vt:lpstr>
      <vt:lpstr>Le monument de la honte  Monument of shame  1911</vt:lpstr>
      <vt:lpstr>Gwalarn</vt:lpstr>
      <vt:lpstr>Gwalarn and Bretonness</vt:lpstr>
      <vt:lpstr>Ar Seiz breur</vt:lpstr>
      <vt:lpstr>Committed art</vt:lpstr>
      <vt:lpstr>Traditional imagery </vt:lpstr>
      <vt:lpstr>Collaboration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MODULE CODE: HPCS6007 </dc:title>
  <dc:creator>Nicholas Shilton</dc:creator>
  <cp:lastModifiedBy>Nicholas Shilton</cp:lastModifiedBy>
  <cp:revision>1</cp:revision>
  <dcterms:created xsi:type="dcterms:W3CDTF">2020-11-24T12:18:36Z</dcterms:created>
  <dcterms:modified xsi:type="dcterms:W3CDTF">2020-11-24T13:30:25Z</dcterms:modified>
</cp:coreProperties>
</file>