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8" r:id="rId13"/>
    <p:sldId id="267" r:id="rId14"/>
    <p:sldId id="269" r:id="rId15"/>
    <p:sldId id="271" r:id="rId16"/>
    <p:sldId id="272" r:id="rId17"/>
    <p:sldId id="273" r:id="rId18"/>
    <p:sldId id="270" r:id="rId19"/>
    <p:sldId id="274" r:id="rId20"/>
    <p:sldId id="275" r:id="rId21"/>
    <p:sldId id="276" r:id="rId22"/>
    <p:sldId id="277" r:id="rId23"/>
    <p:sldId id="278" r:id="rId24"/>
    <p:sldId id="279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 showGuides="1">
      <p:cViewPr varScale="1">
        <p:scale>
          <a:sx n="103" d="100"/>
          <a:sy n="103" d="100"/>
        </p:scale>
        <p:origin x="138" y="40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2A3F93-4689-4ACD-B8F7-E319A4EDA33F}" type="datetimeFigureOut">
              <a:rPr lang="en-GB" smtClean="0"/>
              <a:t>06/10/2016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3B8AC-748D-4C36-A6FF-9173507140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50035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2A3F93-4689-4ACD-B8F7-E319A4EDA33F}" type="datetimeFigureOut">
              <a:rPr lang="en-GB" smtClean="0"/>
              <a:t>06/10/2016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3B8AC-748D-4C36-A6FF-9173507140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74340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2A3F93-4689-4ACD-B8F7-E319A4EDA33F}" type="datetimeFigureOut">
              <a:rPr lang="en-GB" smtClean="0"/>
              <a:t>06/10/2016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3B8AC-748D-4C36-A6FF-9173507140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88025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2A3F93-4689-4ACD-B8F7-E319A4EDA33F}" type="datetimeFigureOut">
              <a:rPr lang="en-GB" smtClean="0"/>
              <a:t>06/10/2016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3B8AC-748D-4C36-A6FF-9173507140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37518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2A3F93-4689-4ACD-B8F7-E319A4EDA33F}" type="datetimeFigureOut">
              <a:rPr lang="en-GB" smtClean="0"/>
              <a:t>06/10/2016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3B8AC-748D-4C36-A6FF-9173507140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58757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2A3F93-4689-4ACD-B8F7-E319A4EDA33F}" type="datetimeFigureOut">
              <a:rPr lang="en-GB" smtClean="0"/>
              <a:t>06/10/2016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3B8AC-748D-4C36-A6FF-9173507140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4338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2A3F93-4689-4ACD-B8F7-E319A4EDA33F}" type="datetimeFigureOut">
              <a:rPr lang="en-GB" smtClean="0"/>
              <a:t>06/10/2016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3B8AC-748D-4C36-A6FF-9173507140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42774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2A3F93-4689-4ACD-B8F7-E319A4EDA33F}" type="datetimeFigureOut">
              <a:rPr lang="en-GB" smtClean="0"/>
              <a:t>06/10/2016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3B8AC-748D-4C36-A6FF-9173507140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00992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2A3F93-4689-4ACD-B8F7-E319A4EDA33F}" type="datetimeFigureOut">
              <a:rPr lang="en-GB" smtClean="0"/>
              <a:t>06/10/2016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3B8AC-748D-4C36-A6FF-9173507140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64796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2A3F93-4689-4ACD-B8F7-E319A4EDA33F}" type="datetimeFigureOut">
              <a:rPr lang="en-GB" smtClean="0"/>
              <a:t>06/10/2016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3B8AC-748D-4C36-A6FF-9173507140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85008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2A3F93-4689-4ACD-B8F7-E319A4EDA33F}" type="datetimeFigureOut">
              <a:rPr lang="en-GB" smtClean="0"/>
              <a:t>06/10/2016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3B8AC-748D-4C36-A6FF-9173507140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97170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2A3F93-4689-4ACD-B8F7-E319A4EDA33F}" type="datetimeFigureOut">
              <a:rPr lang="en-GB" smtClean="0"/>
              <a:t>06/10/2016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E3B8AC-748D-4C36-A6FF-9173507140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44434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Managing Design and Development Projects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Dr John Rees,</a:t>
            </a:r>
          </a:p>
          <a:p>
            <a:r>
              <a:rPr lang="en-GB" dirty="0" smtClean="0"/>
              <a:t>6</a:t>
            </a:r>
            <a:r>
              <a:rPr lang="en-GB" baseline="30000" dirty="0" smtClean="0"/>
              <a:t>th</a:t>
            </a:r>
            <a:r>
              <a:rPr lang="en-GB" dirty="0" smtClean="0"/>
              <a:t> October, 2016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19457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Design Review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Design review is a periodic review of the progress of a </a:t>
            </a:r>
            <a:r>
              <a:rPr lang="en-GB" dirty="0" smtClean="0"/>
              <a:t>project</a:t>
            </a:r>
          </a:p>
          <a:p>
            <a:r>
              <a:rPr lang="en-GB" dirty="0"/>
              <a:t>U</a:t>
            </a:r>
            <a:r>
              <a:rPr lang="en-GB" dirty="0" smtClean="0"/>
              <a:t>sually both </a:t>
            </a:r>
            <a:r>
              <a:rPr lang="en-GB" dirty="0"/>
              <a:t>technical achievements and budgetary </a:t>
            </a:r>
            <a:r>
              <a:rPr lang="en-GB" dirty="0" smtClean="0"/>
              <a:t>performance</a:t>
            </a:r>
          </a:p>
          <a:p>
            <a:r>
              <a:rPr lang="en-GB" dirty="0" smtClean="0"/>
              <a:t>The </a:t>
            </a:r>
            <a:r>
              <a:rPr lang="en-GB" dirty="0"/>
              <a:t>review meeting will include the design team managers and the customer project </a:t>
            </a:r>
            <a:r>
              <a:rPr lang="en-GB" dirty="0" smtClean="0"/>
              <a:t>managers</a:t>
            </a:r>
          </a:p>
          <a:p>
            <a:r>
              <a:rPr lang="en-GB" dirty="0"/>
              <a:t>S</a:t>
            </a:r>
            <a:r>
              <a:rPr lang="en-GB" dirty="0" smtClean="0"/>
              <a:t>tructured </a:t>
            </a:r>
            <a:r>
              <a:rPr lang="en-GB" dirty="0"/>
              <a:t>approach is </a:t>
            </a:r>
            <a:r>
              <a:rPr lang="en-GB" dirty="0" smtClean="0"/>
              <a:t>favoured</a:t>
            </a:r>
          </a:p>
          <a:p>
            <a:pPr lvl="1"/>
            <a:r>
              <a:rPr lang="en-GB" dirty="0" smtClean="0"/>
              <a:t>Time </a:t>
            </a:r>
            <a:r>
              <a:rPr lang="en-GB" dirty="0"/>
              <a:t>basis (monthly, quarterly) or at specific stages in the project</a:t>
            </a:r>
          </a:p>
        </p:txBody>
      </p:sp>
    </p:spTree>
    <p:extLst>
      <p:ext uri="{BB962C8B-B14F-4D97-AF65-F5344CB8AC3E}">
        <p14:creationId xmlns:p14="http://schemas.microsoft.com/office/powerpoint/2010/main" val="17754731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Design Review 1 (DR1)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F</a:t>
            </a:r>
            <a:r>
              <a:rPr lang="en-GB" dirty="0" smtClean="0"/>
              <a:t>ollows the feasibility study and initial design stages</a:t>
            </a:r>
          </a:p>
          <a:p>
            <a:r>
              <a:rPr lang="en-GB" dirty="0" smtClean="0"/>
              <a:t>Considers the detail approach to be taken to the design</a:t>
            </a:r>
          </a:p>
          <a:p>
            <a:r>
              <a:rPr lang="en-GB" dirty="0" smtClean="0"/>
              <a:t>Offers the client detailed idea of product or service</a:t>
            </a:r>
          </a:p>
          <a:p>
            <a:pPr lvl="1"/>
            <a:r>
              <a:rPr lang="en-GB" dirty="0" smtClean="0"/>
              <a:t>Likely physical parameters </a:t>
            </a:r>
          </a:p>
          <a:p>
            <a:pPr lvl="1"/>
            <a:r>
              <a:rPr lang="en-GB" dirty="0" smtClean="0"/>
              <a:t>Expected performance specifications</a:t>
            </a:r>
          </a:p>
          <a:p>
            <a:pPr lvl="1"/>
            <a:r>
              <a:rPr lang="en-GB" dirty="0" smtClean="0"/>
              <a:t>Expected operational capabilities</a:t>
            </a:r>
          </a:p>
          <a:p>
            <a:r>
              <a:rPr lang="en-GB" dirty="0"/>
              <a:t>I</a:t>
            </a:r>
            <a:r>
              <a:rPr lang="en-GB" dirty="0" smtClean="0"/>
              <a:t>mportant that manufacturability/implementation considerations be taken into account</a:t>
            </a:r>
          </a:p>
          <a:p>
            <a:pPr lvl="1"/>
            <a:r>
              <a:rPr lang="en-GB" dirty="0" smtClean="0"/>
              <a:t>Standardisation of technology to the customers preferred parts</a:t>
            </a:r>
          </a:p>
          <a:p>
            <a:pPr lvl="1"/>
            <a:r>
              <a:rPr lang="en-GB" dirty="0" smtClean="0"/>
              <a:t>Reference to the techniques and equipment to be used</a:t>
            </a:r>
          </a:p>
          <a:p>
            <a:pPr lvl="1"/>
            <a:r>
              <a:rPr lang="en-GB" dirty="0" smtClean="0"/>
              <a:t>Ensuring the likely final cost is appropriate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34804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Design Review 2 (DR2)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Follows creation of a working prototype or model</a:t>
            </a:r>
            <a:endParaRPr lang="en-GB" dirty="0"/>
          </a:p>
          <a:p>
            <a:r>
              <a:rPr lang="en-GB" dirty="0" smtClean="0"/>
              <a:t>Approve </a:t>
            </a:r>
            <a:r>
              <a:rPr lang="en-GB" dirty="0"/>
              <a:t>the final functional </a:t>
            </a:r>
            <a:r>
              <a:rPr lang="en-GB" dirty="0" smtClean="0"/>
              <a:t>specifications</a:t>
            </a:r>
          </a:p>
          <a:p>
            <a:r>
              <a:rPr lang="en-GB" dirty="0" smtClean="0"/>
              <a:t>Approve </a:t>
            </a:r>
            <a:r>
              <a:rPr lang="en-GB" dirty="0"/>
              <a:t>the </a:t>
            </a:r>
            <a:r>
              <a:rPr lang="en-GB" dirty="0" smtClean="0"/>
              <a:t>manufacturability/implementation strategy</a:t>
            </a:r>
          </a:p>
          <a:p>
            <a:r>
              <a:rPr lang="en-GB" dirty="0" smtClean="0"/>
              <a:t>Approve the testability/verification processes </a:t>
            </a:r>
            <a:r>
              <a:rPr lang="en-GB" dirty="0"/>
              <a:t>of the </a:t>
            </a:r>
            <a:r>
              <a:rPr lang="en-GB" dirty="0" smtClean="0"/>
              <a:t>product/service</a:t>
            </a:r>
          </a:p>
          <a:p>
            <a:r>
              <a:rPr lang="en-GB" dirty="0" smtClean="0"/>
              <a:t>Conformance </a:t>
            </a:r>
            <a:r>
              <a:rPr lang="en-GB" dirty="0"/>
              <a:t>to standards </a:t>
            </a:r>
            <a:r>
              <a:rPr lang="en-GB" dirty="0" smtClean="0"/>
              <a:t>and compliance for </a:t>
            </a:r>
            <a:r>
              <a:rPr lang="en-GB" dirty="0"/>
              <a:t>parts and techniques </a:t>
            </a:r>
            <a:r>
              <a:rPr lang="en-GB" dirty="0" smtClean="0"/>
              <a:t>scrutinised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11145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Design Review 3 (DR3)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</a:t>
            </a:r>
            <a:r>
              <a:rPr lang="en-GB" dirty="0" smtClean="0"/>
              <a:t>he handing over of the product/service from the design stage to manufacture/implementation</a:t>
            </a:r>
          </a:p>
          <a:p>
            <a:r>
              <a:rPr lang="en-GB" dirty="0" smtClean="0"/>
              <a:t>For a product</a:t>
            </a:r>
          </a:p>
          <a:p>
            <a:pPr lvl="1"/>
            <a:r>
              <a:rPr lang="en-GB" dirty="0"/>
              <a:t>M</a:t>
            </a:r>
            <a:r>
              <a:rPr lang="en-GB" dirty="0" smtClean="0"/>
              <a:t>anufacturing analysis</a:t>
            </a:r>
          </a:p>
          <a:p>
            <a:pPr lvl="1"/>
            <a:r>
              <a:rPr lang="en-GB" dirty="0"/>
              <a:t>C</a:t>
            </a:r>
            <a:r>
              <a:rPr lang="en-GB" dirty="0" smtClean="0"/>
              <a:t>astings, casings, board layouts, and system integration complete at this stage</a:t>
            </a:r>
          </a:p>
          <a:p>
            <a:r>
              <a:rPr lang="en-GB" dirty="0" smtClean="0"/>
              <a:t>For a service</a:t>
            </a:r>
          </a:p>
          <a:p>
            <a:pPr lvl="1"/>
            <a:r>
              <a:rPr lang="en-GB" dirty="0" smtClean="0"/>
              <a:t>Systems engineering analysis</a:t>
            </a:r>
          </a:p>
          <a:p>
            <a:pPr lvl="1"/>
            <a:r>
              <a:rPr lang="en-GB" dirty="0" smtClean="0"/>
              <a:t>Full spec equipment and operational routines complete</a:t>
            </a:r>
          </a:p>
          <a:p>
            <a:r>
              <a:rPr lang="en-GB" dirty="0" smtClean="0"/>
              <a:t>Review against the specifications from DR1, DR2</a:t>
            </a:r>
          </a:p>
          <a:p>
            <a:r>
              <a:rPr lang="en-GB" dirty="0" smtClean="0"/>
              <a:t>Review of full system documentation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53557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Commentary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</a:t>
            </a:r>
            <a:r>
              <a:rPr lang="en-GB" dirty="0" smtClean="0"/>
              <a:t>onsiders specific objectives at specific points in the project</a:t>
            </a:r>
          </a:p>
          <a:p>
            <a:r>
              <a:rPr lang="en-GB" dirty="0" smtClean="0"/>
              <a:t>Forces </a:t>
            </a:r>
            <a:r>
              <a:rPr lang="en-GB" dirty="0"/>
              <a:t>the supplier towards </a:t>
            </a:r>
            <a:r>
              <a:rPr lang="en-GB" dirty="0" smtClean="0"/>
              <a:t>meeting </a:t>
            </a:r>
            <a:r>
              <a:rPr lang="en-GB" dirty="0"/>
              <a:t>specifications with </a:t>
            </a:r>
            <a:r>
              <a:rPr lang="en-GB" dirty="0" smtClean="0"/>
              <a:t>an implementable and </a:t>
            </a:r>
            <a:r>
              <a:rPr lang="en-GB" dirty="0"/>
              <a:t>testable </a:t>
            </a:r>
            <a:r>
              <a:rPr lang="en-GB" dirty="0" smtClean="0"/>
              <a:t>product/service</a:t>
            </a:r>
          </a:p>
          <a:p>
            <a:r>
              <a:rPr lang="en-GB" dirty="0"/>
              <a:t>M</a:t>
            </a:r>
            <a:r>
              <a:rPr lang="en-GB" dirty="0" smtClean="0"/>
              <a:t>eans </a:t>
            </a:r>
            <a:r>
              <a:rPr lang="en-GB" dirty="0"/>
              <a:t>of monitoring and managing progress is needed in order to contract out design work with any kind of </a:t>
            </a:r>
            <a:r>
              <a:rPr lang="en-GB" dirty="0" smtClean="0"/>
              <a:t>confidence</a:t>
            </a:r>
          </a:p>
          <a:p>
            <a:r>
              <a:rPr lang="en-GB" dirty="0" smtClean="0"/>
              <a:t>Structured approach lends itself to contract targets and phased payment</a:t>
            </a:r>
          </a:p>
          <a:p>
            <a:r>
              <a:rPr lang="en-GB" dirty="0" smtClean="0"/>
              <a:t>Key point:  done properly, design </a:t>
            </a:r>
            <a:r>
              <a:rPr lang="en-GB" dirty="0"/>
              <a:t>review should give the project manager early visibility of emerging problems</a:t>
            </a:r>
          </a:p>
        </p:txBody>
      </p:sp>
    </p:spTree>
    <p:extLst>
      <p:ext uri="{BB962C8B-B14F-4D97-AF65-F5344CB8AC3E}">
        <p14:creationId xmlns:p14="http://schemas.microsoft.com/office/powerpoint/2010/main" val="21125273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4800" b="1" dirty="0" smtClean="0"/>
              <a:t>BS7000:  Design </a:t>
            </a:r>
            <a:r>
              <a:rPr lang="en-GB" sz="4800" b="1" dirty="0"/>
              <a:t>Management</a:t>
            </a:r>
            <a:endParaRPr lang="en-GB" sz="4800" dirty="0"/>
          </a:p>
        </p:txBody>
      </p:sp>
    </p:spTree>
    <p:extLst>
      <p:ext uri="{BB962C8B-B14F-4D97-AF65-F5344CB8AC3E}">
        <p14:creationId xmlns:p14="http://schemas.microsoft.com/office/powerpoint/2010/main" val="18685063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BS7000 Structures Responsibilities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BS7000 sets out the elements of the design task for the following groups of people:</a:t>
            </a:r>
          </a:p>
          <a:p>
            <a:pPr lvl="1"/>
            <a:r>
              <a:rPr lang="en-GB" dirty="0" smtClean="0"/>
              <a:t>Senior management</a:t>
            </a:r>
          </a:p>
          <a:p>
            <a:pPr lvl="1"/>
            <a:r>
              <a:rPr lang="en-GB" dirty="0"/>
              <a:t>P</a:t>
            </a:r>
            <a:r>
              <a:rPr lang="en-GB" dirty="0" smtClean="0"/>
              <a:t>roject management</a:t>
            </a:r>
          </a:p>
          <a:p>
            <a:pPr lvl="1"/>
            <a:r>
              <a:rPr lang="en-GB" dirty="0"/>
              <a:t>D</a:t>
            </a:r>
            <a:r>
              <a:rPr lang="en-GB" dirty="0" smtClean="0"/>
              <a:t>esign managers and designers</a:t>
            </a:r>
          </a:p>
          <a:p>
            <a:r>
              <a:rPr lang="en-GB" dirty="0" smtClean="0"/>
              <a:t>The functions are identifiable as different and distinct tasks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340938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Management is Management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Effective management has the following prerequisites</a:t>
            </a:r>
            <a:r>
              <a:rPr lang="en-GB" dirty="0" smtClean="0"/>
              <a:t>:</a:t>
            </a:r>
            <a:endParaRPr lang="en-GB" dirty="0"/>
          </a:p>
          <a:p>
            <a:pPr lvl="1"/>
            <a:r>
              <a:rPr lang="en-GB" dirty="0" smtClean="0"/>
              <a:t>Sincere</a:t>
            </a:r>
            <a:r>
              <a:rPr lang="en-GB" dirty="0"/>
              <a:t>, visible commitment to good </a:t>
            </a:r>
            <a:r>
              <a:rPr lang="en-GB" dirty="0" smtClean="0"/>
              <a:t>design </a:t>
            </a:r>
            <a:r>
              <a:rPr lang="en-GB" dirty="0"/>
              <a:t>by all levels of staff (including the most senior)</a:t>
            </a:r>
          </a:p>
          <a:p>
            <a:pPr lvl="1"/>
            <a:r>
              <a:rPr lang="en-GB" dirty="0"/>
              <a:t>M</a:t>
            </a:r>
            <a:r>
              <a:rPr lang="en-GB" dirty="0" smtClean="0"/>
              <a:t>otivation </a:t>
            </a:r>
            <a:r>
              <a:rPr lang="en-GB" dirty="0"/>
              <a:t>of all staff involved</a:t>
            </a:r>
          </a:p>
          <a:p>
            <a:pPr lvl="1"/>
            <a:r>
              <a:rPr lang="en-GB" dirty="0"/>
              <a:t>P</a:t>
            </a:r>
            <a:r>
              <a:rPr lang="en-GB" dirty="0" smtClean="0"/>
              <a:t>rovision </a:t>
            </a:r>
            <a:r>
              <a:rPr lang="en-GB" dirty="0"/>
              <a:t>of clear objectives</a:t>
            </a:r>
          </a:p>
          <a:p>
            <a:pPr lvl="1"/>
            <a:r>
              <a:rPr lang="en-GB" dirty="0"/>
              <a:t>P</a:t>
            </a:r>
            <a:r>
              <a:rPr lang="en-GB" dirty="0" smtClean="0"/>
              <a:t>rovision </a:t>
            </a:r>
            <a:r>
              <a:rPr lang="en-GB" dirty="0"/>
              <a:t>of adequate resources (personnel and equipment)</a:t>
            </a:r>
          </a:p>
          <a:p>
            <a:pPr lvl="1"/>
            <a:r>
              <a:rPr lang="en-GB" dirty="0"/>
              <a:t>P</a:t>
            </a:r>
            <a:r>
              <a:rPr lang="en-GB" dirty="0" smtClean="0"/>
              <a:t>rovision </a:t>
            </a:r>
            <a:r>
              <a:rPr lang="en-GB" dirty="0"/>
              <a:t>of effective, organisational systems.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404765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Corporate Head of Design Management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Corporate objectives should be precise (and quantified if possible</a:t>
            </a:r>
            <a:r>
              <a:rPr lang="en-GB" dirty="0" smtClean="0"/>
              <a:t>).</a:t>
            </a:r>
            <a:endParaRPr lang="en-GB" dirty="0"/>
          </a:p>
          <a:p>
            <a:r>
              <a:rPr lang="en-GB" dirty="0"/>
              <a:t>To manage design effectively at the corporate level the following needs to be identified</a:t>
            </a:r>
            <a:r>
              <a:rPr lang="en-GB" dirty="0" smtClean="0"/>
              <a:t>:</a:t>
            </a:r>
            <a:endParaRPr lang="en-GB" dirty="0"/>
          </a:p>
          <a:p>
            <a:pPr lvl="1"/>
            <a:r>
              <a:rPr lang="en-GB" dirty="0"/>
              <a:t>the business the organisation is in</a:t>
            </a:r>
          </a:p>
          <a:p>
            <a:pPr lvl="1"/>
            <a:r>
              <a:rPr lang="en-GB" dirty="0"/>
              <a:t>the quantified targets for growth and profitability</a:t>
            </a:r>
          </a:p>
          <a:p>
            <a:pPr lvl="1"/>
            <a:r>
              <a:rPr lang="en-GB" dirty="0"/>
              <a:t>the market position and identity sought</a:t>
            </a:r>
          </a:p>
        </p:txBody>
      </p:sp>
    </p:spTree>
    <p:extLst>
      <p:ext uri="{BB962C8B-B14F-4D97-AF65-F5344CB8AC3E}">
        <p14:creationId xmlns:p14="http://schemas.microsoft.com/office/powerpoint/2010/main" val="352097249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Senior Management Plans the Business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Business plan</a:t>
            </a:r>
          </a:p>
          <a:p>
            <a:r>
              <a:rPr lang="en-GB" dirty="0" smtClean="0"/>
              <a:t>Product plan</a:t>
            </a:r>
          </a:p>
          <a:p>
            <a:r>
              <a:rPr lang="en-GB" dirty="0" smtClean="0"/>
              <a:t>Resource plan</a:t>
            </a:r>
          </a:p>
          <a:p>
            <a:r>
              <a:rPr lang="en-GB" dirty="0" smtClean="0"/>
              <a:t>Financial plan</a:t>
            </a:r>
          </a:p>
          <a:p>
            <a:r>
              <a:rPr lang="en-GB" dirty="0" smtClean="0"/>
              <a:t>Management (organisation) plan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6835117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Basic Organisation-Wide Policies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lvl="0"/>
            <a:r>
              <a:rPr lang="en-GB" dirty="0" smtClean="0"/>
              <a:t>Design </a:t>
            </a:r>
            <a:r>
              <a:rPr lang="en-GB" dirty="0"/>
              <a:t>protection</a:t>
            </a:r>
          </a:p>
          <a:p>
            <a:pPr lvl="0"/>
            <a:r>
              <a:rPr lang="en-GB" dirty="0" smtClean="0"/>
              <a:t>Product </a:t>
            </a:r>
            <a:r>
              <a:rPr lang="en-GB" dirty="0"/>
              <a:t>liability</a:t>
            </a:r>
          </a:p>
          <a:p>
            <a:pPr lvl="0"/>
            <a:r>
              <a:rPr lang="en-GB" dirty="0" smtClean="0"/>
              <a:t>Design </a:t>
            </a:r>
            <a:r>
              <a:rPr lang="en-GB" dirty="0"/>
              <a:t>data presentations and recording</a:t>
            </a:r>
          </a:p>
          <a:p>
            <a:pPr lvl="0"/>
            <a:r>
              <a:rPr lang="en-GB" dirty="0" smtClean="0"/>
              <a:t>Design </a:t>
            </a:r>
            <a:r>
              <a:rPr lang="en-GB" dirty="0"/>
              <a:t>change control</a:t>
            </a:r>
          </a:p>
          <a:p>
            <a:pPr lvl="0"/>
            <a:r>
              <a:rPr lang="en-GB" dirty="0" smtClean="0"/>
              <a:t>Training </a:t>
            </a:r>
            <a:r>
              <a:rPr lang="en-GB" dirty="0"/>
              <a:t>policies</a:t>
            </a:r>
          </a:p>
          <a:p>
            <a:pPr lvl="0"/>
            <a:r>
              <a:rPr lang="en-GB" dirty="0" smtClean="0"/>
              <a:t>Use </a:t>
            </a:r>
            <a:r>
              <a:rPr lang="en-GB" dirty="0"/>
              <a:t>of external consultants / agencies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lvl="0"/>
            <a:r>
              <a:rPr lang="en-GB" dirty="0" smtClean="0"/>
              <a:t>Evaluation of design processes</a:t>
            </a:r>
          </a:p>
          <a:p>
            <a:pPr lvl="0"/>
            <a:r>
              <a:rPr lang="en-GB" dirty="0" smtClean="0"/>
              <a:t>Performance evaluation and career pathing for design staff</a:t>
            </a:r>
          </a:p>
          <a:p>
            <a:pPr lvl="0"/>
            <a:r>
              <a:rPr lang="en-GB" dirty="0" smtClean="0"/>
              <a:t>Design and product (including 3</a:t>
            </a:r>
            <a:r>
              <a:rPr lang="en-GB" baseline="30000" dirty="0" smtClean="0"/>
              <a:t>rd </a:t>
            </a:r>
            <a:r>
              <a:rPr lang="en-GB" dirty="0" smtClean="0"/>
              <a:t>party certification)</a:t>
            </a:r>
          </a:p>
          <a:p>
            <a:pPr lvl="0"/>
            <a:r>
              <a:rPr lang="en-GB" dirty="0" smtClean="0"/>
              <a:t>Assessing new product ideas</a:t>
            </a:r>
          </a:p>
          <a:p>
            <a:pPr lvl="0"/>
            <a:r>
              <a:rPr lang="en-GB" dirty="0" smtClean="0"/>
              <a:t>Quality assurance requirements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4068585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Senior Management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Communicates</a:t>
            </a:r>
          </a:p>
          <a:p>
            <a:r>
              <a:rPr lang="en-GB" dirty="0" smtClean="0"/>
              <a:t>Monitors and controls</a:t>
            </a:r>
          </a:p>
          <a:p>
            <a:r>
              <a:rPr lang="en-GB" dirty="0" smtClean="0"/>
              <a:t>Evaluates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834821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Project Level Design </a:t>
            </a:r>
            <a:r>
              <a:rPr lang="en-GB" dirty="0" smtClean="0"/>
              <a:t>Management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Moving responsibilities as the project develops</a:t>
            </a:r>
          </a:p>
          <a:p>
            <a:r>
              <a:rPr lang="en-GB" dirty="0" smtClean="0"/>
              <a:t>E.g. Project Idea Stage</a:t>
            </a:r>
          </a:p>
          <a:p>
            <a:r>
              <a:rPr lang="en-GB" dirty="0" smtClean="0"/>
              <a:t>The project idea should be assessed to establish whether:</a:t>
            </a:r>
          </a:p>
          <a:p>
            <a:pPr lvl="1"/>
            <a:r>
              <a:rPr lang="en-GB" dirty="0" smtClean="0"/>
              <a:t>Compatible with corporate plans</a:t>
            </a:r>
          </a:p>
          <a:p>
            <a:pPr lvl="1"/>
            <a:r>
              <a:rPr lang="en-GB" dirty="0"/>
              <a:t>V</a:t>
            </a:r>
            <a:r>
              <a:rPr lang="en-GB" dirty="0" smtClean="0"/>
              <a:t>iable, in terms of adequate market demand</a:t>
            </a:r>
          </a:p>
          <a:p>
            <a:pPr lvl="1"/>
            <a:r>
              <a:rPr lang="en-GB" dirty="0" smtClean="0"/>
              <a:t>Worthwhile - generates a return compatible with the risks involved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4487336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Project Level Management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Proposal phase</a:t>
            </a:r>
          </a:p>
          <a:p>
            <a:r>
              <a:rPr lang="en-GB" dirty="0" smtClean="0"/>
              <a:t>Generates an appropriate proposal and submits it for approval</a:t>
            </a:r>
          </a:p>
          <a:p>
            <a:pPr lvl="1"/>
            <a:r>
              <a:rPr lang="en-GB" dirty="0" smtClean="0"/>
              <a:t>Objectives</a:t>
            </a:r>
            <a:endParaRPr lang="en-GB" sz="1400" dirty="0"/>
          </a:p>
          <a:p>
            <a:pPr lvl="1"/>
            <a:r>
              <a:rPr lang="en-GB" dirty="0" smtClean="0"/>
              <a:t>Market </a:t>
            </a:r>
            <a:r>
              <a:rPr lang="en-GB" dirty="0"/>
              <a:t>for the proposed product</a:t>
            </a:r>
            <a:endParaRPr lang="en-GB" sz="1400" dirty="0"/>
          </a:p>
          <a:p>
            <a:pPr lvl="1"/>
            <a:r>
              <a:rPr lang="en-GB" dirty="0" smtClean="0"/>
              <a:t>Development stage </a:t>
            </a:r>
            <a:r>
              <a:rPr lang="en-GB" dirty="0"/>
              <a:t>and completion times</a:t>
            </a:r>
            <a:endParaRPr lang="en-GB" sz="1400" dirty="0"/>
          </a:p>
          <a:p>
            <a:pPr lvl="1"/>
            <a:r>
              <a:rPr lang="en-GB" dirty="0" smtClean="0"/>
              <a:t>Project </a:t>
            </a:r>
            <a:r>
              <a:rPr lang="en-GB" dirty="0"/>
              <a:t>operating costs and capital requirements</a:t>
            </a:r>
            <a:endParaRPr lang="en-GB" sz="1400" dirty="0"/>
          </a:p>
          <a:p>
            <a:pPr lvl="1"/>
            <a:r>
              <a:rPr lang="en-GB" dirty="0" smtClean="0"/>
              <a:t>Subcontractor </a:t>
            </a:r>
            <a:r>
              <a:rPr lang="en-GB" dirty="0"/>
              <a:t>requirements</a:t>
            </a:r>
            <a:endParaRPr lang="en-GB" sz="1400" dirty="0"/>
          </a:p>
          <a:p>
            <a:pPr lvl="1"/>
            <a:r>
              <a:rPr lang="en-GB" dirty="0" smtClean="0"/>
              <a:t>Profit</a:t>
            </a:r>
            <a:r>
              <a:rPr lang="en-GB" dirty="0"/>
              <a:t>, turnover and ROI forecasts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29525009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Design Brief and Project Plan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Following feasibility assessment, the </a:t>
            </a:r>
            <a:r>
              <a:rPr lang="en-GB" b="1" dirty="0" smtClean="0"/>
              <a:t>design brief </a:t>
            </a:r>
            <a:r>
              <a:rPr lang="en-GB" dirty="0" smtClean="0"/>
              <a:t>specifies:</a:t>
            </a:r>
          </a:p>
          <a:p>
            <a:pPr lvl="1"/>
            <a:r>
              <a:rPr lang="en-GB" dirty="0"/>
              <a:t>A</a:t>
            </a:r>
            <a:r>
              <a:rPr lang="en-GB" dirty="0" smtClean="0"/>
              <a:t>ll requirements and constraints (e.g. standards, regulations)</a:t>
            </a:r>
          </a:p>
          <a:p>
            <a:pPr lvl="1"/>
            <a:r>
              <a:rPr lang="en-GB" dirty="0" smtClean="0"/>
              <a:t>Performance requirements</a:t>
            </a:r>
          </a:p>
          <a:p>
            <a:pPr lvl="1"/>
            <a:r>
              <a:rPr lang="en-GB" dirty="0"/>
              <a:t>Cost </a:t>
            </a:r>
            <a:r>
              <a:rPr lang="en-GB" dirty="0" smtClean="0"/>
              <a:t>requirements</a:t>
            </a:r>
          </a:p>
          <a:p>
            <a:pPr lvl="1"/>
            <a:r>
              <a:rPr lang="en-GB" dirty="0" smtClean="0"/>
              <a:t>Timescale</a:t>
            </a:r>
          </a:p>
          <a:p>
            <a:pPr lvl="1"/>
            <a:r>
              <a:rPr lang="en-GB" dirty="0" smtClean="0"/>
              <a:t>Requirements derived from systems engineering</a:t>
            </a:r>
          </a:p>
          <a:p>
            <a:r>
              <a:rPr lang="en-GB" dirty="0" smtClean="0"/>
              <a:t>The </a:t>
            </a:r>
            <a:r>
              <a:rPr lang="en-GB" b="1" dirty="0" smtClean="0"/>
              <a:t>project plan </a:t>
            </a:r>
            <a:r>
              <a:rPr lang="en-GB" dirty="0" smtClean="0"/>
              <a:t>specifies:</a:t>
            </a:r>
          </a:p>
          <a:p>
            <a:pPr lvl="1"/>
            <a:r>
              <a:rPr lang="en-GB" dirty="0" smtClean="0"/>
              <a:t>Resources</a:t>
            </a:r>
            <a:endParaRPr lang="en-GB" sz="1400" dirty="0"/>
          </a:p>
          <a:p>
            <a:pPr lvl="1"/>
            <a:r>
              <a:rPr lang="en-GB" dirty="0" smtClean="0"/>
              <a:t>Cash </a:t>
            </a:r>
            <a:r>
              <a:rPr lang="en-GB" dirty="0"/>
              <a:t>flow</a:t>
            </a:r>
            <a:endParaRPr lang="en-GB" sz="1400" dirty="0"/>
          </a:p>
          <a:p>
            <a:pPr lvl="1"/>
            <a:r>
              <a:rPr lang="en-GB" dirty="0" smtClean="0"/>
              <a:t>Progress</a:t>
            </a:r>
            <a:endParaRPr lang="en-GB" sz="1400" dirty="0"/>
          </a:p>
          <a:p>
            <a:pPr lvl="1"/>
            <a:r>
              <a:rPr lang="en-GB" dirty="0"/>
              <a:t>O</a:t>
            </a:r>
            <a:r>
              <a:rPr lang="en-GB" dirty="0" smtClean="0"/>
              <a:t>rganisation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00309169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Design Brief and Project Plan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Design brief – what we are we going to do</a:t>
            </a:r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Project plan – if we are going to do it, this is </a:t>
            </a:r>
            <a:r>
              <a:rPr lang="en-GB" dirty="0" smtClean="0"/>
              <a:t>what we will need to </a:t>
            </a:r>
            <a:r>
              <a:rPr lang="en-GB" dirty="0" smtClean="0"/>
              <a:t>deliver it, and the sequences to succeed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102784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/>
          <a:srcRect b="17544"/>
          <a:stretch/>
        </p:blipFill>
        <p:spPr>
          <a:xfrm>
            <a:off x="3910093" y="1470049"/>
            <a:ext cx="4371813" cy="5220000"/>
          </a:xfrm>
          <a:prstGeom prst="rect">
            <a:avLst/>
          </a:prstGeom>
        </p:spPr>
      </p:pic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Idealised Product Evolution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104919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Project Control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</a:t>
            </a:r>
            <a:r>
              <a:rPr lang="en-GB" dirty="0" smtClean="0"/>
              <a:t>ystematically monitor the activities against objectives</a:t>
            </a:r>
          </a:p>
          <a:p>
            <a:r>
              <a:rPr lang="en-GB" dirty="0"/>
              <a:t>I</a:t>
            </a:r>
            <a:r>
              <a:rPr lang="en-GB" dirty="0" smtClean="0"/>
              <a:t>dentify deviations and enact corrective actions</a:t>
            </a:r>
          </a:p>
          <a:p>
            <a:r>
              <a:rPr lang="en-GB" dirty="0" smtClean="0"/>
              <a:t>Vehicle is usually review meetings</a:t>
            </a:r>
          </a:p>
          <a:p>
            <a:pPr lvl="1"/>
            <a:r>
              <a:rPr lang="en-GB" dirty="0"/>
              <a:t>C</a:t>
            </a:r>
            <a:r>
              <a:rPr lang="en-GB" dirty="0" smtClean="0"/>
              <a:t>heck the forecast financial returns are likely to be realised</a:t>
            </a:r>
          </a:p>
          <a:p>
            <a:pPr lvl="1"/>
            <a:r>
              <a:rPr lang="en-GB" dirty="0"/>
              <a:t>A</a:t>
            </a:r>
            <a:r>
              <a:rPr lang="en-GB" dirty="0" smtClean="0"/>
              <a:t>ssess whether the likelihood of the brief being met justifies the manufacture of prototypes</a:t>
            </a:r>
          </a:p>
          <a:p>
            <a:pPr lvl="1"/>
            <a:r>
              <a:rPr lang="en-GB" dirty="0"/>
              <a:t>A</a:t>
            </a:r>
            <a:r>
              <a:rPr lang="en-GB" dirty="0" smtClean="0"/>
              <a:t>ssess whether prototypes performance is adequate</a:t>
            </a:r>
          </a:p>
          <a:p>
            <a:pPr lvl="1"/>
            <a:r>
              <a:rPr lang="en-GB" dirty="0"/>
              <a:t>I</a:t>
            </a:r>
            <a:r>
              <a:rPr lang="en-GB" dirty="0" smtClean="0"/>
              <a:t>dentify deviations from the brief (e.g. new / changed materials etc.) </a:t>
            </a:r>
          </a:p>
          <a:p>
            <a:pPr lvl="1"/>
            <a:r>
              <a:rPr lang="en-GB" dirty="0" smtClean="0"/>
              <a:t>Agree changes</a:t>
            </a:r>
          </a:p>
          <a:p>
            <a:pPr lvl="1"/>
            <a:r>
              <a:rPr lang="en-GB" dirty="0"/>
              <a:t>R</a:t>
            </a:r>
            <a:r>
              <a:rPr lang="en-GB" dirty="0" smtClean="0"/>
              <a:t>eview timing and resources</a:t>
            </a:r>
          </a:p>
        </p:txBody>
      </p:sp>
    </p:spTree>
    <p:extLst>
      <p:ext uri="{BB962C8B-B14F-4D97-AF65-F5344CB8AC3E}">
        <p14:creationId xmlns:p14="http://schemas.microsoft.com/office/powerpoint/2010/main" val="36779145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Project Evaluation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Evaluation of the project and it’s management</a:t>
            </a:r>
          </a:p>
          <a:p>
            <a:pPr lvl="1"/>
            <a:r>
              <a:rPr lang="en-GB" dirty="0" smtClean="0"/>
              <a:t>Were targets met?  why not?</a:t>
            </a:r>
          </a:p>
          <a:p>
            <a:pPr lvl="1"/>
            <a:r>
              <a:rPr lang="en-GB" dirty="0" smtClean="0"/>
              <a:t>Were targets correct?</a:t>
            </a:r>
          </a:p>
          <a:p>
            <a:pPr lvl="1"/>
            <a:r>
              <a:rPr lang="en-GB" dirty="0" smtClean="0"/>
              <a:t>Should targets have been exceeded?</a:t>
            </a:r>
          </a:p>
          <a:p>
            <a:pPr lvl="1"/>
            <a:r>
              <a:rPr lang="en-GB" dirty="0" smtClean="0"/>
              <a:t>Were the plans OK?</a:t>
            </a:r>
          </a:p>
          <a:p>
            <a:pPr lvl="1"/>
            <a:r>
              <a:rPr lang="en-GB" dirty="0" smtClean="0"/>
              <a:t>Were the company systems adequate?</a:t>
            </a:r>
          </a:p>
          <a:p>
            <a:pPr lvl="1"/>
            <a:r>
              <a:rPr lang="en-GB" dirty="0" smtClean="0"/>
              <a:t>What needs improvement in the system for future projects?</a:t>
            </a:r>
          </a:p>
          <a:p>
            <a:r>
              <a:rPr lang="en-GB" dirty="0" smtClean="0"/>
              <a:t>(Observational comment – too often this </a:t>
            </a:r>
            <a:r>
              <a:rPr lang="en-GB" dirty="0" smtClean="0"/>
              <a:t>doesn’t occur or it is not visible to the project team.  Next initiative ….)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732717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Design Management, Technical Management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 smtClean="0"/>
              <a:t>Design </a:t>
            </a:r>
            <a:r>
              <a:rPr lang="en-GB" dirty="0"/>
              <a:t>objectives </a:t>
            </a:r>
          </a:p>
          <a:p>
            <a:pPr lvl="0"/>
            <a:r>
              <a:rPr lang="en-GB" dirty="0" smtClean="0"/>
              <a:t>Planning </a:t>
            </a:r>
            <a:endParaRPr lang="en-GB" dirty="0"/>
          </a:p>
          <a:p>
            <a:pPr lvl="0"/>
            <a:r>
              <a:rPr lang="en-GB" dirty="0" smtClean="0"/>
              <a:t>Implementation</a:t>
            </a:r>
            <a:endParaRPr lang="en-GB" dirty="0"/>
          </a:p>
          <a:p>
            <a:pPr lvl="0"/>
            <a:r>
              <a:rPr lang="en-GB" dirty="0" smtClean="0"/>
              <a:t>Evaluation</a:t>
            </a:r>
          </a:p>
          <a:p>
            <a:pPr lvl="0"/>
            <a:endParaRPr lang="en-GB" dirty="0"/>
          </a:p>
          <a:p>
            <a:pPr lvl="0"/>
            <a:r>
              <a:rPr lang="en-GB" dirty="0" smtClean="0"/>
              <a:t>… and make sure the systems engineering is in place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598512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Things People Miss 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Get the staff skills right (training, recruitment, etc.) for the job your design team will actually do</a:t>
            </a:r>
          </a:p>
          <a:p>
            <a:pPr lvl="1"/>
            <a:r>
              <a:rPr lang="en-GB" dirty="0" smtClean="0"/>
              <a:t>What point in great electronics designers if the job is sub-contract management and commissioning?</a:t>
            </a:r>
          </a:p>
          <a:p>
            <a:r>
              <a:rPr lang="en-GB" dirty="0" smtClean="0"/>
              <a:t>Think about the resources</a:t>
            </a:r>
          </a:p>
          <a:p>
            <a:pPr lvl="1"/>
            <a:r>
              <a:rPr lang="en-GB" dirty="0" smtClean="0"/>
              <a:t>Information, specialist services, advice</a:t>
            </a:r>
          </a:p>
          <a:p>
            <a:pPr lvl="1"/>
            <a:r>
              <a:rPr lang="en-GB" dirty="0" smtClean="0"/>
              <a:t>Staffing and life-work balance</a:t>
            </a:r>
          </a:p>
          <a:p>
            <a:pPr lvl="1"/>
            <a:r>
              <a:rPr lang="en-GB" dirty="0" smtClean="0"/>
              <a:t>Tools and equipment</a:t>
            </a:r>
          </a:p>
          <a:p>
            <a:r>
              <a:rPr lang="en-GB" dirty="0" smtClean="0"/>
              <a:t>The absolute basics:  planning, prioritisation, delegation</a:t>
            </a:r>
          </a:p>
          <a:p>
            <a:pPr lvl="1"/>
            <a:r>
              <a:rPr lang="en-GB" dirty="0" smtClean="0"/>
              <a:t>Authority lines consonant with responsibilities</a:t>
            </a:r>
          </a:p>
          <a:p>
            <a:pPr lvl="1"/>
            <a:r>
              <a:rPr lang="en-GB" dirty="0" smtClean="0"/>
              <a:t>Trust your staff, but </a:t>
            </a:r>
            <a:r>
              <a:rPr lang="en-GB" b="1" dirty="0" smtClean="0"/>
              <a:t>always, always, always </a:t>
            </a:r>
            <a:r>
              <a:rPr lang="en-GB" dirty="0" smtClean="0"/>
              <a:t>follow up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88504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Detailed Design Control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en-GB" dirty="0" smtClean="0"/>
              <a:t>Communication </a:t>
            </a:r>
            <a:r>
              <a:rPr lang="en-GB" dirty="0"/>
              <a:t>with other functions to</a:t>
            </a:r>
          </a:p>
          <a:p>
            <a:pPr lvl="1"/>
            <a:r>
              <a:rPr lang="en-GB" dirty="0"/>
              <a:t>design for manufacture, cost and quality</a:t>
            </a:r>
          </a:p>
          <a:p>
            <a:pPr lvl="1"/>
            <a:r>
              <a:rPr lang="en-GB" dirty="0"/>
              <a:t>sales for packaging, distribution etc.</a:t>
            </a:r>
          </a:p>
          <a:p>
            <a:pPr lvl="1"/>
            <a:r>
              <a:rPr lang="en-GB" dirty="0"/>
              <a:t>finance for investment etc.</a:t>
            </a:r>
          </a:p>
          <a:p>
            <a:pPr lvl="1"/>
            <a:r>
              <a:rPr lang="en-GB" dirty="0"/>
              <a:t>product support (maintenance etc.)</a:t>
            </a:r>
          </a:p>
          <a:p>
            <a:pPr lvl="1"/>
            <a:r>
              <a:rPr lang="en-GB" dirty="0"/>
              <a:t>technical literature</a:t>
            </a:r>
          </a:p>
          <a:p>
            <a:pPr lvl="0"/>
            <a:r>
              <a:rPr lang="en-GB" dirty="0" smtClean="0"/>
              <a:t>Standardisation </a:t>
            </a:r>
            <a:r>
              <a:rPr lang="en-GB" dirty="0"/>
              <a:t>of components</a:t>
            </a:r>
          </a:p>
          <a:p>
            <a:pPr lvl="0"/>
            <a:r>
              <a:rPr lang="en-GB" dirty="0" smtClean="0"/>
              <a:t>Change </a:t>
            </a:r>
            <a:r>
              <a:rPr lang="en-GB" dirty="0"/>
              <a:t>control procedures are adopted </a:t>
            </a:r>
          </a:p>
        </p:txBody>
      </p:sp>
    </p:spTree>
    <p:extLst>
      <p:ext uri="{BB962C8B-B14F-4D97-AF65-F5344CB8AC3E}">
        <p14:creationId xmlns:p14="http://schemas.microsoft.com/office/powerpoint/2010/main" val="270590525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Detailed Design Control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/>
              <a:t>D</a:t>
            </a:r>
            <a:r>
              <a:rPr lang="en-GB" dirty="0" smtClean="0"/>
              <a:t>esign reviews ensure design detail is not overlooked</a:t>
            </a:r>
          </a:p>
          <a:p>
            <a:pPr lvl="0"/>
            <a:r>
              <a:rPr lang="en-GB" dirty="0"/>
              <a:t>E</a:t>
            </a:r>
            <a:r>
              <a:rPr lang="en-GB" dirty="0" smtClean="0"/>
              <a:t>nsure completion of the detailed design instructions for manufacture are produced</a:t>
            </a:r>
          </a:p>
          <a:p>
            <a:pPr lvl="1"/>
            <a:r>
              <a:rPr lang="en-GB" dirty="0" smtClean="0"/>
              <a:t>Includes the definition of the mode and media for this data transfer.</a:t>
            </a:r>
          </a:p>
          <a:p>
            <a:pPr lvl="0"/>
            <a:r>
              <a:rPr lang="en-GB" dirty="0"/>
              <a:t>E</a:t>
            </a:r>
            <a:r>
              <a:rPr lang="en-GB" dirty="0" smtClean="0"/>
              <a:t>nsuring quality of design by</a:t>
            </a:r>
          </a:p>
          <a:p>
            <a:pPr lvl="1"/>
            <a:r>
              <a:rPr lang="en-GB" dirty="0" smtClean="0"/>
              <a:t>avoiding complexity</a:t>
            </a:r>
          </a:p>
          <a:p>
            <a:pPr lvl="1"/>
            <a:r>
              <a:rPr lang="en-GB" dirty="0" smtClean="0"/>
              <a:t>avoiding variety</a:t>
            </a:r>
          </a:p>
          <a:p>
            <a:pPr lvl="1"/>
            <a:r>
              <a:rPr lang="en-GB" dirty="0" smtClean="0"/>
              <a:t>avoiding unnecessary costs</a:t>
            </a:r>
          </a:p>
          <a:p>
            <a:pPr lvl="1"/>
            <a:r>
              <a:rPr lang="en-GB" dirty="0" smtClean="0"/>
              <a:t>Meeting the systems </a:t>
            </a:r>
            <a:r>
              <a:rPr lang="en-GB" smtClean="0"/>
              <a:t>engineering objectives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03316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118</TotalTime>
  <Words>1044</Words>
  <Application>Microsoft Office PowerPoint</Application>
  <PresentationFormat>Widescreen</PresentationFormat>
  <Paragraphs>172</Paragraphs>
  <Slides>24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8" baseType="lpstr">
      <vt:lpstr>Arial</vt:lpstr>
      <vt:lpstr>Calibri</vt:lpstr>
      <vt:lpstr>Calibri Light</vt:lpstr>
      <vt:lpstr>Office Theme</vt:lpstr>
      <vt:lpstr>Managing Design and Development Projects</vt:lpstr>
      <vt:lpstr>Design Review</vt:lpstr>
      <vt:lpstr>Design Review 1 (DR1)</vt:lpstr>
      <vt:lpstr>Design Review 2 (DR2)</vt:lpstr>
      <vt:lpstr>Design Review 3 (DR3)</vt:lpstr>
      <vt:lpstr>Commentary</vt:lpstr>
      <vt:lpstr>BS7000:  Design Management</vt:lpstr>
      <vt:lpstr>BS7000 Structures Responsibilities</vt:lpstr>
      <vt:lpstr>Management is Management</vt:lpstr>
      <vt:lpstr>Corporate Head of Design Management</vt:lpstr>
      <vt:lpstr>Senior Management Plans the Business</vt:lpstr>
      <vt:lpstr>Basic Organisation-Wide Policies</vt:lpstr>
      <vt:lpstr>Senior Management</vt:lpstr>
      <vt:lpstr>Project Level Design Management</vt:lpstr>
      <vt:lpstr>Project Level Management</vt:lpstr>
      <vt:lpstr>The Design Brief and Project Plan</vt:lpstr>
      <vt:lpstr>Design Brief and Project Plan</vt:lpstr>
      <vt:lpstr>Idealised Product Evolution</vt:lpstr>
      <vt:lpstr>Project Control</vt:lpstr>
      <vt:lpstr>Project Evaluation</vt:lpstr>
      <vt:lpstr>Design Management, Technical Management</vt:lpstr>
      <vt:lpstr>Things People Miss …</vt:lpstr>
      <vt:lpstr>Detailed Design Control</vt:lpstr>
      <vt:lpstr>Detailed Design Control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Managing Design and Development Projects</dc:title>
  <dc:creator>John Rees</dc:creator>
  <cp:lastModifiedBy>John Rees</cp:lastModifiedBy>
  <cp:revision>7</cp:revision>
  <dcterms:created xsi:type="dcterms:W3CDTF">2016-10-06T08:51:01Z</dcterms:created>
  <dcterms:modified xsi:type="dcterms:W3CDTF">2016-10-06T10:49:58Z</dcterms:modified>
</cp:coreProperties>
</file>