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8" r:id="rId6"/>
    <p:sldId id="260" r:id="rId7"/>
    <p:sldId id="261" r:id="rId8"/>
    <p:sldId id="263" r:id="rId9"/>
    <p:sldId id="264" r:id="rId10"/>
    <p:sldId id="262"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ck Glascott" initials="JG" lastIdx="1" clrIdx="0">
    <p:extLst>
      <p:ext uri="{19B8F6BF-5375-455C-9EA6-DF929625EA0E}">
        <p15:presenceInfo xmlns:p15="http://schemas.microsoft.com/office/powerpoint/2012/main" userId="S::Jack@practique.com::b6bf2d25-b44c-4f4d-acf3-fa65c6940b7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88F52F-3ACA-4EBC-AE17-935FC414384D}" type="datetimeFigureOut">
              <a:rPr lang="en-GB" smtClean="0"/>
              <a:t>25/04/2021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535424-B24D-4199-AAC0-05C62E14F17E}" type="slidenum">
              <a:rPr lang="en-GB" smtClean="0"/>
              <a:t>‹#›</a:t>
            </a:fld>
            <a:endParaRPr lang="en-GB"/>
          </a:p>
        </p:txBody>
      </p:sp>
    </p:spTree>
    <p:extLst>
      <p:ext uri="{BB962C8B-B14F-4D97-AF65-F5344CB8AC3E}">
        <p14:creationId xmlns:p14="http://schemas.microsoft.com/office/powerpoint/2010/main" val="419100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accordance with the change in polluted atmosphere , water and produce, due to being next to a production </a:t>
            </a:r>
            <a:r>
              <a:rPr lang="en-GB" dirty="0" err="1"/>
              <a:t>center</a:t>
            </a:r>
            <a:endParaRPr lang="en-GB" dirty="0"/>
          </a:p>
          <a:p>
            <a:endParaRPr lang="en-GB" dirty="0"/>
          </a:p>
        </p:txBody>
      </p:sp>
      <p:sp>
        <p:nvSpPr>
          <p:cNvPr id="4" name="Slide Number Placeholder 3"/>
          <p:cNvSpPr>
            <a:spLocks noGrp="1"/>
          </p:cNvSpPr>
          <p:nvPr>
            <p:ph type="sldNum" sz="quarter" idx="5"/>
          </p:nvPr>
        </p:nvSpPr>
        <p:spPr/>
        <p:txBody>
          <a:bodyPr/>
          <a:lstStyle/>
          <a:p>
            <a:fld id="{65535424-B24D-4199-AAC0-05C62E14F17E}" type="slidenum">
              <a:rPr lang="en-GB" smtClean="0"/>
              <a:t>2</a:t>
            </a:fld>
            <a:endParaRPr lang="en-GB"/>
          </a:p>
        </p:txBody>
      </p:sp>
    </p:spTree>
    <p:extLst>
      <p:ext uri="{BB962C8B-B14F-4D97-AF65-F5344CB8AC3E}">
        <p14:creationId xmlns:p14="http://schemas.microsoft.com/office/powerpoint/2010/main" val="3369209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amounts are not constant through out their life time and are more presentation for their last years of life</a:t>
            </a:r>
          </a:p>
          <a:p>
            <a:r>
              <a:rPr lang="en-GB" dirty="0"/>
              <a:t>This also </a:t>
            </a:r>
            <a:r>
              <a:rPr lang="en-GB" dirty="0" err="1"/>
              <a:t>appled</a:t>
            </a:r>
            <a:r>
              <a:rPr lang="en-GB" dirty="0"/>
              <a:t> to animal bones as they live in similar conditions thus can act as evidence</a:t>
            </a:r>
          </a:p>
          <a:p>
            <a:endParaRPr lang="en-GB" dirty="0"/>
          </a:p>
        </p:txBody>
      </p:sp>
      <p:sp>
        <p:nvSpPr>
          <p:cNvPr id="4" name="Slide Number Placeholder 3"/>
          <p:cNvSpPr>
            <a:spLocks noGrp="1"/>
          </p:cNvSpPr>
          <p:nvPr>
            <p:ph type="sldNum" sz="quarter" idx="5"/>
          </p:nvPr>
        </p:nvSpPr>
        <p:spPr/>
        <p:txBody>
          <a:bodyPr/>
          <a:lstStyle/>
          <a:p>
            <a:fld id="{65535424-B24D-4199-AAC0-05C62E14F17E}" type="slidenum">
              <a:rPr lang="en-GB" smtClean="0"/>
              <a:t>4</a:t>
            </a:fld>
            <a:endParaRPr lang="en-GB"/>
          </a:p>
        </p:txBody>
      </p:sp>
    </p:spTree>
    <p:extLst>
      <p:ext uri="{BB962C8B-B14F-4D97-AF65-F5344CB8AC3E}">
        <p14:creationId xmlns:p14="http://schemas.microsoft.com/office/powerpoint/2010/main" val="240610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amounts are not constant through out their life time and are more presentation for their last years of life</a:t>
            </a:r>
          </a:p>
          <a:p>
            <a:r>
              <a:rPr lang="en-GB" dirty="0"/>
              <a:t>This also </a:t>
            </a:r>
            <a:r>
              <a:rPr lang="en-GB" dirty="0" err="1"/>
              <a:t>appled</a:t>
            </a:r>
            <a:r>
              <a:rPr lang="en-GB" dirty="0"/>
              <a:t> to animal bones as they live in similar conditions thus can act as evidence</a:t>
            </a:r>
          </a:p>
          <a:p>
            <a:endParaRPr lang="en-GB" dirty="0"/>
          </a:p>
        </p:txBody>
      </p:sp>
      <p:sp>
        <p:nvSpPr>
          <p:cNvPr id="4" name="Slide Number Placeholder 3"/>
          <p:cNvSpPr>
            <a:spLocks noGrp="1"/>
          </p:cNvSpPr>
          <p:nvPr>
            <p:ph type="sldNum" sz="quarter" idx="5"/>
          </p:nvPr>
        </p:nvSpPr>
        <p:spPr/>
        <p:txBody>
          <a:bodyPr/>
          <a:lstStyle/>
          <a:p>
            <a:fld id="{65535424-B24D-4199-AAC0-05C62E14F17E}" type="slidenum">
              <a:rPr lang="en-GB" smtClean="0"/>
              <a:t>5</a:t>
            </a:fld>
            <a:endParaRPr lang="en-GB"/>
          </a:p>
        </p:txBody>
      </p:sp>
    </p:spTree>
    <p:extLst>
      <p:ext uri="{BB962C8B-B14F-4D97-AF65-F5344CB8AC3E}">
        <p14:creationId xmlns:p14="http://schemas.microsoft.com/office/powerpoint/2010/main" val="1114237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amounts are not constant through out their life time and are more presentation for their last years of life</a:t>
            </a:r>
          </a:p>
          <a:p>
            <a:r>
              <a:rPr lang="en-GB" dirty="0"/>
              <a:t>This also </a:t>
            </a:r>
            <a:r>
              <a:rPr lang="en-GB" dirty="0" err="1"/>
              <a:t>appled</a:t>
            </a:r>
            <a:r>
              <a:rPr lang="en-GB" dirty="0"/>
              <a:t> to animal bones as they live in similar conditions thus can act as evidence</a:t>
            </a:r>
          </a:p>
          <a:p>
            <a:endParaRPr lang="en-GB" dirty="0"/>
          </a:p>
        </p:txBody>
      </p:sp>
      <p:sp>
        <p:nvSpPr>
          <p:cNvPr id="4" name="Slide Number Placeholder 3"/>
          <p:cNvSpPr>
            <a:spLocks noGrp="1"/>
          </p:cNvSpPr>
          <p:nvPr>
            <p:ph type="sldNum" sz="quarter" idx="5"/>
          </p:nvPr>
        </p:nvSpPr>
        <p:spPr/>
        <p:txBody>
          <a:bodyPr/>
          <a:lstStyle/>
          <a:p>
            <a:fld id="{65535424-B24D-4199-AAC0-05C62E14F17E}" type="slidenum">
              <a:rPr lang="en-GB" smtClean="0"/>
              <a:t>6</a:t>
            </a:fld>
            <a:endParaRPr lang="en-GB"/>
          </a:p>
        </p:txBody>
      </p:sp>
    </p:spTree>
    <p:extLst>
      <p:ext uri="{BB962C8B-B14F-4D97-AF65-F5344CB8AC3E}">
        <p14:creationId xmlns:p14="http://schemas.microsoft.com/office/powerpoint/2010/main" val="1352670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amounts are not constant through out their life time and are more presentation for their last years of life</a:t>
            </a:r>
          </a:p>
          <a:p>
            <a:r>
              <a:rPr lang="en-GB" dirty="0"/>
              <a:t>This also </a:t>
            </a:r>
            <a:r>
              <a:rPr lang="en-GB" dirty="0" err="1"/>
              <a:t>appled</a:t>
            </a:r>
            <a:r>
              <a:rPr lang="en-GB" dirty="0"/>
              <a:t> to animal bones as they live in similar conditions thus can act as evidence</a:t>
            </a:r>
          </a:p>
          <a:p>
            <a:endParaRPr lang="en-GB" dirty="0"/>
          </a:p>
        </p:txBody>
      </p:sp>
      <p:sp>
        <p:nvSpPr>
          <p:cNvPr id="4" name="Slide Number Placeholder 3"/>
          <p:cNvSpPr>
            <a:spLocks noGrp="1"/>
          </p:cNvSpPr>
          <p:nvPr>
            <p:ph type="sldNum" sz="quarter" idx="5"/>
          </p:nvPr>
        </p:nvSpPr>
        <p:spPr/>
        <p:txBody>
          <a:bodyPr/>
          <a:lstStyle/>
          <a:p>
            <a:fld id="{65535424-B24D-4199-AAC0-05C62E14F17E}" type="slidenum">
              <a:rPr lang="en-GB" smtClean="0"/>
              <a:t>7</a:t>
            </a:fld>
            <a:endParaRPr lang="en-GB"/>
          </a:p>
        </p:txBody>
      </p:sp>
    </p:spTree>
    <p:extLst>
      <p:ext uri="{BB962C8B-B14F-4D97-AF65-F5344CB8AC3E}">
        <p14:creationId xmlns:p14="http://schemas.microsoft.com/office/powerpoint/2010/main" val="2118652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8397-4EC4-44CB-B3BD-57D03862F9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14D007-6A9E-44E5-8BFB-A326D687B6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C0C732-D01E-42CA-9C75-61C2A9128B67}"/>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5" name="Footer Placeholder 4">
            <a:extLst>
              <a:ext uri="{FF2B5EF4-FFF2-40B4-BE49-F238E27FC236}">
                <a16:creationId xmlns:a16="http://schemas.microsoft.com/office/drawing/2014/main" id="{206A0C28-D133-41EC-A851-3D973FB336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7EB2A2-E2F7-4076-BF55-87DACE54FC81}"/>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1981314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8C779-FAFE-448C-A04F-D01A324B9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9EE4AC-84FC-40DB-BDDE-FCE3A4D08A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BA1994-ECA0-436B-A81A-1A8D5F4C959E}"/>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5" name="Footer Placeholder 4">
            <a:extLst>
              <a:ext uri="{FF2B5EF4-FFF2-40B4-BE49-F238E27FC236}">
                <a16:creationId xmlns:a16="http://schemas.microsoft.com/office/drawing/2014/main" id="{4DBC984F-BA05-4E59-83E5-92EDDFCAF2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5E8964-C444-460B-9ADB-38DB0F4E2673}"/>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3437862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E04D4-E623-474B-8E0C-BDC9ED1B97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E54EB07-EA4A-4C7F-BA01-6DF79E6697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AF050F-7D26-45AE-B6B0-450E94FEAACA}"/>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5" name="Footer Placeholder 4">
            <a:extLst>
              <a:ext uri="{FF2B5EF4-FFF2-40B4-BE49-F238E27FC236}">
                <a16:creationId xmlns:a16="http://schemas.microsoft.com/office/drawing/2014/main" id="{127A4FB4-19A4-4C72-845C-6E185AFED0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77CEC0-5DBC-4ECA-8ED3-563ACA2E3CDB}"/>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58939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EF24-24D0-459A-94A1-559FE59E2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9AA19B-7495-4334-A465-64A770CE85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F3AC2F-4E2F-4AD7-ADAA-31A9BB77DA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813607-7DDD-46E5-8926-ADD7ADA3D108}"/>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6" name="Footer Placeholder 5">
            <a:extLst>
              <a:ext uri="{FF2B5EF4-FFF2-40B4-BE49-F238E27FC236}">
                <a16:creationId xmlns:a16="http://schemas.microsoft.com/office/drawing/2014/main" id="{85BB506A-134C-40BF-A746-099CA4280F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80146B-3710-4087-A6C0-C4B45F45F8D5}"/>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1549252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0190F-1661-475E-896D-80C8953CED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237622-54A0-4267-A8EF-0908F72B71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115079-3D2B-45FD-9F2D-B0579BE2E9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790AF5-5E43-4E08-A774-4DC20963E7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E0FBE0-E3C9-44AD-9260-B414710D03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BFB90E-0D0F-4920-A6BF-DC1EA94A1C27}"/>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8" name="Footer Placeholder 7">
            <a:extLst>
              <a:ext uri="{FF2B5EF4-FFF2-40B4-BE49-F238E27FC236}">
                <a16:creationId xmlns:a16="http://schemas.microsoft.com/office/drawing/2014/main" id="{89B76889-EDCB-455A-9C41-7D9366EFF9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41E87-3656-42DB-9663-A41707C13867}"/>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333875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AB171-C99C-4549-8CFE-EDC4C4FF0A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68B984-EEBF-48B6-ADC4-24886FF012EF}"/>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4" name="Footer Placeholder 3">
            <a:extLst>
              <a:ext uri="{FF2B5EF4-FFF2-40B4-BE49-F238E27FC236}">
                <a16:creationId xmlns:a16="http://schemas.microsoft.com/office/drawing/2014/main" id="{FEE487E2-CB7E-4FDC-A70F-48D7866156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584617-C0EF-4850-B1C6-05B271CEF316}"/>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9842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B9E863-7363-4171-B37B-7DBFF91993D2}"/>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3" name="Footer Placeholder 2">
            <a:extLst>
              <a:ext uri="{FF2B5EF4-FFF2-40B4-BE49-F238E27FC236}">
                <a16:creationId xmlns:a16="http://schemas.microsoft.com/office/drawing/2014/main" id="{B6AE38C0-1A7F-427A-9B04-C04521DC6B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1235D5-9C48-4EB9-AAB9-1AB055AD68A8}"/>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1850040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CE6D1-2FB9-4495-9022-10B22D304F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E67B65-284C-4846-9C12-713E36D40E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70C229-4572-4197-A7F8-9EA605052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37D0DF-6966-4E87-99FB-478F29C64866}"/>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6" name="Footer Placeholder 5">
            <a:extLst>
              <a:ext uri="{FF2B5EF4-FFF2-40B4-BE49-F238E27FC236}">
                <a16:creationId xmlns:a16="http://schemas.microsoft.com/office/drawing/2014/main" id="{F5F47976-9722-452D-8C9C-DCB1660A68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A4877A-349B-4643-8FEB-BFFB512FBD01}"/>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1429649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ED8F3-D0B3-4341-A0F7-F273D84EC5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75745A-A655-45B3-9556-25F46ED3DA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632118-FD2C-42A2-B728-37F6E190D6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76F7A5-3EA4-4054-A28C-6F53652205D4}"/>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6" name="Footer Placeholder 5">
            <a:extLst>
              <a:ext uri="{FF2B5EF4-FFF2-40B4-BE49-F238E27FC236}">
                <a16:creationId xmlns:a16="http://schemas.microsoft.com/office/drawing/2014/main" id="{304D115D-A0CA-4267-A103-FF13FD8700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B20310-9BBE-40C7-8EC6-BBCB845C3121}"/>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851532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FE531-52E3-475F-9B03-80760077E8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7ACB69-ABD9-4FF5-8B0B-D83389EF92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B84DDE-D00F-415A-83AB-2271E305A8FD}"/>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5" name="Footer Placeholder 4">
            <a:extLst>
              <a:ext uri="{FF2B5EF4-FFF2-40B4-BE49-F238E27FC236}">
                <a16:creationId xmlns:a16="http://schemas.microsoft.com/office/drawing/2014/main" id="{F6C36A74-0115-4F02-90AB-F93AA755D8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91328F-682E-4207-9C11-8AA148F02B3D}"/>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3512703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A30218-A8AF-4599-B9B9-8DCBC96C7C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11432D-01A0-4D3D-BBBE-A5EA12583D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2E2C79-EFEE-4A50-A62D-8DB5B258B1C7}"/>
              </a:ext>
            </a:extLst>
          </p:cNvPr>
          <p:cNvSpPr>
            <a:spLocks noGrp="1"/>
          </p:cNvSpPr>
          <p:nvPr>
            <p:ph type="dt" sz="half" idx="10"/>
          </p:nvPr>
        </p:nvSpPr>
        <p:spPr/>
        <p:txBody>
          <a:bodyPr/>
          <a:lstStyle/>
          <a:p>
            <a:fld id="{924B2877-A47F-47C4-8C64-82382E9267E6}" type="datetimeFigureOut">
              <a:rPr lang="en-GB" smtClean="0"/>
              <a:t>25/04/2021</a:t>
            </a:fld>
            <a:endParaRPr lang="en-GB"/>
          </a:p>
        </p:txBody>
      </p:sp>
      <p:sp>
        <p:nvSpPr>
          <p:cNvPr id="5" name="Footer Placeholder 4">
            <a:extLst>
              <a:ext uri="{FF2B5EF4-FFF2-40B4-BE49-F238E27FC236}">
                <a16:creationId xmlns:a16="http://schemas.microsoft.com/office/drawing/2014/main" id="{1BB09BCB-DC6A-4443-8332-E584387640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20A156-C1CF-4691-AC83-C4F9C445A24A}"/>
              </a:ext>
            </a:extLst>
          </p:cNvPr>
          <p:cNvSpPr>
            <a:spLocks noGrp="1"/>
          </p:cNvSpPr>
          <p:nvPr>
            <p:ph type="sldNum" sz="quarter" idx="12"/>
          </p:nvPr>
        </p:nvSpPr>
        <p:spPr/>
        <p:txBody>
          <a:bodyPr/>
          <a:lstStyle/>
          <a:p>
            <a:fld id="{131EE954-3222-4E97-BFD6-98D045076FE7}" type="slidenum">
              <a:rPr lang="en-GB" smtClean="0"/>
              <a:t>‹#›</a:t>
            </a:fld>
            <a:endParaRPr lang="en-GB"/>
          </a:p>
        </p:txBody>
      </p:sp>
    </p:spTree>
    <p:extLst>
      <p:ext uri="{BB962C8B-B14F-4D97-AF65-F5344CB8AC3E}">
        <p14:creationId xmlns:p14="http://schemas.microsoft.com/office/powerpoint/2010/main" val="26026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8C464E-3661-478A-9AC6-44681BD0AA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C01AB4-050A-4FA6-AFA0-5BCE0CB127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772E18-869C-4A98-99C9-D8EE71AA0F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4B2877-A47F-47C4-8C64-82382E9267E6}" type="datetimeFigureOut">
              <a:rPr lang="en-GB" smtClean="0"/>
              <a:t>25/04/2021</a:t>
            </a:fld>
            <a:endParaRPr lang="en-GB"/>
          </a:p>
        </p:txBody>
      </p:sp>
      <p:sp>
        <p:nvSpPr>
          <p:cNvPr id="5" name="Footer Placeholder 4">
            <a:extLst>
              <a:ext uri="{FF2B5EF4-FFF2-40B4-BE49-F238E27FC236}">
                <a16:creationId xmlns:a16="http://schemas.microsoft.com/office/drawing/2014/main" id="{16476903-0EF6-4A83-9CB2-1AD1C352F3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EE3636-B97D-4B3E-8C26-1E4CB1C829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EE954-3222-4E97-BFD6-98D045076FE7}" type="slidenum">
              <a:rPr lang="en-GB" smtClean="0"/>
              <a:t>‹#›</a:t>
            </a:fld>
            <a:endParaRPr lang="en-GB"/>
          </a:p>
        </p:txBody>
      </p:sp>
    </p:spTree>
    <p:extLst>
      <p:ext uri="{BB962C8B-B14F-4D97-AF65-F5344CB8AC3E}">
        <p14:creationId xmlns:p14="http://schemas.microsoft.com/office/powerpoint/2010/main" val="17689776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image" Target="../media/image9.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hyperlink" Target="https://medium.com/@metalscom/ancient-coins-still-relevant-today" TargetMode="External"/><Relationship Id="rId2" Type="http://schemas.openxmlformats.org/officeDocument/2006/relationships/hyperlink" Target="https://doi.org/10.1007/s00244-010-9545-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E5D2E-9422-4B0A-9A38-41779D54B5B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3490060-9FE4-410E-AB88-E0B39C6F2DF6}"/>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C09DB14A-628E-4FCC-995A-5B935788C277}"/>
              </a:ext>
            </a:extLst>
          </p:cNvPr>
          <p:cNvPicPr>
            <a:picLocks noChangeAspect="1"/>
          </p:cNvPicPr>
          <p:nvPr/>
        </p:nvPicPr>
        <p:blipFill>
          <a:blip r:embed="rId5"/>
          <a:stretch>
            <a:fillRect/>
          </a:stretch>
        </p:blipFill>
        <p:spPr>
          <a:xfrm>
            <a:off x="1127760" y="25377"/>
            <a:ext cx="9946640" cy="6814208"/>
          </a:xfrm>
          <a:prstGeom prst="rect">
            <a:avLst/>
          </a:prstGeom>
        </p:spPr>
      </p:pic>
      <p:pic>
        <p:nvPicPr>
          <p:cNvPr id="4" name="Recorded Sound">
            <a:hlinkClick r:id="" action="ppaction://media"/>
            <a:extLst>
              <a:ext uri="{FF2B5EF4-FFF2-40B4-BE49-F238E27FC236}">
                <a16:creationId xmlns:a16="http://schemas.microsoft.com/office/drawing/2014/main" id="{06271C0B-8042-4C74-AC2D-1EA15ECB54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16701" y="6426223"/>
            <a:ext cx="406400" cy="406400"/>
          </a:xfrm>
          <a:prstGeom prst="rect">
            <a:avLst/>
          </a:prstGeom>
        </p:spPr>
      </p:pic>
    </p:spTree>
    <p:extLst>
      <p:ext uri="{BB962C8B-B14F-4D97-AF65-F5344CB8AC3E}">
        <p14:creationId xmlns:p14="http://schemas.microsoft.com/office/powerpoint/2010/main" val="4146513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8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151E07-DE72-4F2E-A9D5-D85951968727}"/>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sz="3700" dirty="0">
                <a:solidFill>
                  <a:srgbClr val="FFFFFF"/>
                </a:solidFill>
              </a:rPr>
              <a:t>Comparing metal concentrations in vole remains</a:t>
            </a:r>
          </a:p>
        </p:txBody>
      </p:sp>
      <p:sp>
        <p:nvSpPr>
          <p:cNvPr id="15" name="Rectangle 14">
            <a:extLst>
              <a:ext uri="{FF2B5EF4-FFF2-40B4-BE49-F238E27FC236}">
                <a16:creationId xmlns:a16="http://schemas.microsoft.com/office/drawing/2014/main" id="{33B81349-3A7E-4A66-9ED9-66E6F8E29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454901"/>
            <a:ext cx="3441163" cy="4080255"/>
          </a:xfrm>
          <a:prstGeom prst="rect">
            <a:avLst/>
          </a:prstGeom>
          <a:solidFill>
            <a:srgbClr val="FFBD01">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D48E359-DF1B-49DE-8532-F0C92B841146}"/>
              </a:ext>
            </a:extLst>
          </p:cNvPr>
          <p:cNvPicPr>
            <a:picLocks noChangeAspect="1"/>
          </p:cNvPicPr>
          <p:nvPr/>
        </p:nvPicPr>
        <p:blipFill>
          <a:blip r:embed="rId5"/>
          <a:stretch>
            <a:fillRect/>
          </a:stretch>
        </p:blipFill>
        <p:spPr>
          <a:xfrm>
            <a:off x="524256" y="2964291"/>
            <a:ext cx="3067356" cy="3042619"/>
          </a:xfrm>
          <a:prstGeom prst="rect">
            <a:avLst/>
          </a:prstGeom>
        </p:spPr>
      </p:pic>
      <p:sp>
        <p:nvSpPr>
          <p:cNvPr id="20" name="Rectangle 16">
            <a:extLst>
              <a:ext uri="{FF2B5EF4-FFF2-40B4-BE49-F238E27FC236}">
                <a16:creationId xmlns:a16="http://schemas.microsoft.com/office/drawing/2014/main" id="{4A37A7FF-19A5-40D8-8D0C-E780CBD33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1468" y="2454900"/>
            <a:ext cx="3441163" cy="4080255"/>
          </a:xfrm>
          <a:prstGeom prst="rect">
            <a:avLst/>
          </a:prstGeom>
          <a:solidFill>
            <a:srgbClr val="FFBD01">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E232CF1D-1D60-4593-8A77-23304030BDCD}"/>
              </a:ext>
            </a:extLst>
          </p:cNvPr>
          <p:cNvPicPr>
            <a:picLocks noChangeAspect="1"/>
          </p:cNvPicPr>
          <p:nvPr/>
        </p:nvPicPr>
        <p:blipFill>
          <a:blip r:embed="rId6"/>
          <a:stretch>
            <a:fillRect/>
          </a:stretch>
        </p:blipFill>
        <p:spPr>
          <a:xfrm>
            <a:off x="4138970" y="2997150"/>
            <a:ext cx="3067358" cy="2976899"/>
          </a:xfrm>
          <a:prstGeom prst="rect">
            <a:avLst/>
          </a:prstGeom>
        </p:spPr>
      </p:pic>
      <p:sp>
        <p:nvSpPr>
          <p:cNvPr id="19"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F127A49-3836-41D4-9505-74396FDFE2B9}"/>
              </a:ext>
            </a:extLst>
          </p:cNvPr>
          <p:cNvSpPr txBox="1"/>
          <p:nvPr/>
        </p:nvSpPr>
        <p:spPr>
          <a:xfrm>
            <a:off x="7715893" y="762983"/>
            <a:ext cx="4058292" cy="533092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solidFill>
                  <a:srgbClr val="FFFFFF"/>
                </a:solidFill>
              </a:rPr>
              <a:t>These pie charts present a scientific study termed ’Concentrations of Selected Heavy Metals in Bones’ focusing on the polluted biotopes in Slovakia. The relevance of this study is the presentation of the toxic and nontoxic percentages of metals in bone.</a:t>
            </a:r>
          </a:p>
          <a:p>
            <a:pPr indent="-228600">
              <a:lnSpc>
                <a:spcPct val="90000"/>
              </a:lnSpc>
              <a:spcAft>
                <a:spcPts val="600"/>
              </a:spcAft>
              <a:buFont typeface="Arial" panose="020B0604020202020204" pitchFamily="34" charset="0"/>
              <a:buChar char="•"/>
            </a:pPr>
            <a:r>
              <a:rPr lang="en-US" dirty="0">
                <a:solidFill>
                  <a:srgbClr val="FFFFFF"/>
                </a:solidFill>
              </a:rPr>
              <a:t>LHS image shows the mean concentration of metals in vole bones found in a village. The location is remote from the main airborne metal pollutants. This provides a baseline measurement.</a:t>
            </a:r>
          </a:p>
          <a:p>
            <a:pPr indent="-228600">
              <a:lnSpc>
                <a:spcPct val="90000"/>
              </a:lnSpc>
              <a:spcAft>
                <a:spcPts val="600"/>
              </a:spcAft>
              <a:buFont typeface="Arial" panose="020B0604020202020204" pitchFamily="34" charset="0"/>
              <a:buChar char="•"/>
            </a:pPr>
            <a:r>
              <a:rPr lang="en-US" dirty="0">
                <a:solidFill>
                  <a:srgbClr val="FFFFFF"/>
                </a:solidFill>
              </a:rPr>
              <a:t>RHS Image shows the mean concentration of metals found in the bones of vole remains found near a functioning power station.</a:t>
            </a:r>
          </a:p>
          <a:p>
            <a:pPr indent="-228600">
              <a:lnSpc>
                <a:spcPct val="90000"/>
              </a:lnSpc>
              <a:spcAft>
                <a:spcPts val="600"/>
              </a:spcAft>
              <a:buFont typeface="Arial" panose="020B0604020202020204" pitchFamily="34" charset="0"/>
              <a:buChar char="•"/>
            </a:pPr>
            <a:r>
              <a:rPr lang="en-US" dirty="0">
                <a:solidFill>
                  <a:srgbClr val="FFFFFF"/>
                </a:solidFill>
              </a:rPr>
              <a:t>The enables the profiling environmental conditions through bone analysis.</a:t>
            </a:r>
          </a:p>
          <a:p>
            <a:pPr>
              <a:lnSpc>
                <a:spcPct val="90000"/>
              </a:lnSpc>
              <a:spcAft>
                <a:spcPts val="600"/>
              </a:spcAft>
            </a:pPr>
            <a:endParaRPr lang="en-US" dirty="0">
              <a:solidFill>
                <a:srgbClr val="FFFFFF"/>
              </a:solidFill>
            </a:endParaRPr>
          </a:p>
        </p:txBody>
      </p:sp>
      <p:pic>
        <p:nvPicPr>
          <p:cNvPr id="3" name="Recorded Sound">
            <a:hlinkClick r:id="" action="ppaction://media"/>
            <a:extLst>
              <a:ext uri="{FF2B5EF4-FFF2-40B4-BE49-F238E27FC236}">
                <a16:creationId xmlns:a16="http://schemas.microsoft.com/office/drawing/2014/main" id="{2FC796A8-9F9C-4D5F-AD49-55F49E4EFA8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854734" y="6093906"/>
            <a:ext cx="406400" cy="406400"/>
          </a:xfrm>
          <a:prstGeom prst="rect">
            <a:avLst/>
          </a:prstGeom>
        </p:spPr>
      </p:pic>
    </p:spTree>
    <p:extLst>
      <p:ext uri="{BB962C8B-B14F-4D97-AF65-F5344CB8AC3E}">
        <p14:creationId xmlns:p14="http://schemas.microsoft.com/office/powerpoint/2010/main" val="209045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9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6A6AF55-8C66-4CD7-92B6-82CD8B3687A7}"/>
              </a:ext>
            </a:extLst>
          </p:cNvPr>
          <p:cNvSpPr>
            <a:spLocks noGrp="1"/>
          </p:cNvSpPr>
          <p:nvPr>
            <p:ph type="title"/>
          </p:nvPr>
        </p:nvSpPr>
        <p:spPr>
          <a:xfrm>
            <a:off x="777240" y="731519"/>
            <a:ext cx="2845191" cy="3237579"/>
          </a:xfrm>
        </p:spPr>
        <p:txBody>
          <a:bodyPr vert="horz" lIns="91440" tIns="45720" rIns="91440" bIns="45720" rtlCol="0" anchor="ctr">
            <a:normAutofit/>
          </a:bodyPr>
          <a:lstStyle/>
          <a:p>
            <a:r>
              <a:rPr lang="en-US" sz="3800" dirty="0">
                <a:solidFill>
                  <a:srgbClr val="FFFFFF"/>
                </a:solidFill>
              </a:rPr>
              <a:t>E</a:t>
            </a:r>
            <a:r>
              <a:rPr lang="en-US" sz="3800" kern="1200" dirty="0">
                <a:solidFill>
                  <a:srgbClr val="FFFFFF"/>
                </a:solidFill>
                <a:latin typeface="+mj-lt"/>
                <a:ea typeface="+mj-ea"/>
                <a:cs typeface="+mj-cs"/>
              </a:rPr>
              <a:t>xposure</a:t>
            </a:r>
            <a:r>
              <a:rPr lang="en-US" sz="3800" dirty="0">
                <a:solidFill>
                  <a:srgbClr val="FFFFFF"/>
                </a:solidFill>
              </a:rPr>
              <a:t> and bones</a:t>
            </a:r>
            <a:endParaRPr lang="en-US" sz="3800" kern="1200" dirty="0">
              <a:solidFill>
                <a:srgbClr val="FFFFFF"/>
              </a:solidFill>
              <a:latin typeface="+mj-lt"/>
              <a:ea typeface="+mj-ea"/>
              <a:cs typeface="+mj-cs"/>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F52951-72D2-46EE-8FB2-175CF556EF61}"/>
              </a:ext>
            </a:extLst>
          </p:cNvPr>
          <p:cNvSpPr txBox="1"/>
          <p:nvPr/>
        </p:nvSpPr>
        <p:spPr>
          <a:xfrm>
            <a:off x="4379709" y="686862"/>
            <a:ext cx="7037591" cy="547512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p:txBody>
      </p:sp>
      <p:pic>
        <p:nvPicPr>
          <p:cNvPr id="3" name="Picture 2">
            <a:extLst>
              <a:ext uri="{FF2B5EF4-FFF2-40B4-BE49-F238E27FC236}">
                <a16:creationId xmlns:a16="http://schemas.microsoft.com/office/drawing/2014/main" id="{949DA04C-3602-4448-B825-2E814F82DF0D}"/>
              </a:ext>
            </a:extLst>
          </p:cNvPr>
          <p:cNvPicPr>
            <a:picLocks noChangeAspect="1"/>
          </p:cNvPicPr>
          <p:nvPr/>
        </p:nvPicPr>
        <p:blipFill>
          <a:blip r:embed="rId4"/>
          <a:stretch>
            <a:fillRect/>
          </a:stretch>
        </p:blipFill>
        <p:spPr>
          <a:xfrm>
            <a:off x="4215818" y="686862"/>
            <a:ext cx="7321800" cy="4982891"/>
          </a:xfrm>
          <a:prstGeom prst="rect">
            <a:avLst/>
          </a:prstGeom>
        </p:spPr>
      </p:pic>
      <p:sp>
        <p:nvSpPr>
          <p:cNvPr id="10" name="TextBox 9">
            <a:extLst>
              <a:ext uri="{FF2B5EF4-FFF2-40B4-BE49-F238E27FC236}">
                <a16:creationId xmlns:a16="http://schemas.microsoft.com/office/drawing/2014/main" id="{5D040134-1F0D-4233-BC7E-D9A2AA73D82D}"/>
              </a:ext>
            </a:extLst>
          </p:cNvPr>
          <p:cNvSpPr txBox="1"/>
          <p:nvPr/>
        </p:nvSpPr>
        <p:spPr>
          <a:xfrm>
            <a:off x="10551138" y="6004396"/>
            <a:ext cx="2039750" cy="276999"/>
          </a:xfrm>
          <a:prstGeom prst="rect">
            <a:avLst/>
          </a:prstGeom>
          <a:noFill/>
        </p:spPr>
        <p:txBody>
          <a:bodyPr wrap="square">
            <a:spAutoFit/>
          </a:bodyPr>
          <a:lstStyle/>
          <a:p>
            <a:r>
              <a:rPr lang="en-GB" sz="1200" dirty="0"/>
              <a:t>(Zhang, 2020)</a:t>
            </a:r>
          </a:p>
        </p:txBody>
      </p:sp>
      <p:pic>
        <p:nvPicPr>
          <p:cNvPr id="6" name="Recorded Sound">
            <a:hlinkClick r:id="" action="ppaction://media"/>
            <a:extLst>
              <a:ext uri="{FF2B5EF4-FFF2-40B4-BE49-F238E27FC236}">
                <a16:creationId xmlns:a16="http://schemas.microsoft.com/office/drawing/2014/main" id="{191E8A69-8AF9-4147-A083-1143DEB83A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996635" y="5263353"/>
            <a:ext cx="406400" cy="406400"/>
          </a:xfrm>
          <a:prstGeom prst="rect">
            <a:avLst/>
          </a:prstGeom>
        </p:spPr>
      </p:pic>
    </p:spTree>
    <p:extLst>
      <p:ext uri="{BB962C8B-B14F-4D97-AF65-F5344CB8AC3E}">
        <p14:creationId xmlns:p14="http://schemas.microsoft.com/office/powerpoint/2010/main" val="177741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7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6A6AF55-8C66-4CD7-92B6-82CD8B3687A7}"/>
              </a:ext>
            </a:extLst>
          </p:cNvPr>
          <p:cNvSpPr>
            <a:spLocks noGrp="1"/>
          </p:cNvSpPr>
          <p:nvPr>
            <p:ph type="title"/>
          </p:nvPr>
        </p:nvSpPr>
        <p:spPr>
          <a:xfrm>
            <a:off x="777240" y="731519"/>
            <a:ext cx="2845191" cy="3237579"/>
          </a:xfrm>
        </p:spPr>
        <p:txBody>
          <a:bodyPr vert="horz" lIns="91440" tIns="45720" rIns="91440" bIns="45720" rtlCol="0" anchor="ctr">
            <a:normAutofit/>
          </a:bodyPr>
          <a:lstStyle/>
          <a:p>
            <a:r>
              <a:rPr lang="en-US" sz="3800" kern="1200" dirty="0">
                <a:solidFill>
                  <a:srgbClr val="FFFFFF"/>
                </a:solidFill>
                <a:latin typeface="+mj-lt"/>
                <a:ea typeface="+mj-ea"/>
                <a:cs typeface="+mj-cs"/>
              </a:rPr>
              <a:t>The reaction of metals and the body</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F52951-72D2-46EE-8FB2-175CF556EF61}"/>
              </a:ext>
            </a:extLst>
          </p:cNvPr>
          <p:cNvSpPr txBox="1"/>
          <p:nvPr/>
        </p:nvSpPr>
        <p:spPr>
          <a:xfrm>
            <a:off x="4379709" y="686862"/>
            <a:ext cx="7037591" cy="547512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p:txBody>
      </p:sp>
      <p:sp>
        <p:nvSpPr>
          <p:cNvPr id="8" name="TextBox 7">
            <a:extLst>
              <a:ext uri="{FF2B5EF4-FFF2-40B4-BE49-F238E27FC236}">
                <a16:creationId xmlns:a16="http://schemas.microsoft.com/office/drawing/2014/main" id="{C95855A0-020E-446D-BF7F-EC70F259C0F7}"/>
              </a:ext>
            </a:extLst>
          </p:cNvPr>
          <p:cNvSpPr txBox="1"/>
          <p:nvPr/>
        </p:nvSpPr>
        <p:spPr>
          <a:xfrm>
            <a:off x="4627984" y="529871"/>
            <a:ext cx="6096000" cy="6217087"/>
          </a:xfrm>
          <a:prstGeom prst="rect">
            <a:avLst/>
          </a:prstGeom>
          <a:noFill/>
        </p:spPr>
        <p:txBody>
          <a:bodyPr wrap="square">
            <a:spAutoFit/>
          </a:bodyPr>
          <a:lstStyle/>
          <a:p>
            <a:r>
              <a:rPr lang="en-GB" sz="2000" dirty="0"/>
              <a:t>Within a study of the evolution of metal concentrations in bone remains over time, patterns appear indicating different epochs:</a:t>
            </a:r>
          </a:p>
          <a:p>
            <a:endParaRPr lang="en-GB" sz="2000" dirty="0"/>
          </a:p>
          <a:p>
            <a:pPr marL="342900" indent="-342900">
              <a:buFont typeface="Arial" panose="020B0604020202020204" pitchFamily="34" charset="0"/>
              <a:buChar char="•"/>
            </a:pPr>
            <a:r>
              <a:rPr lang="en-GB" sz="2000" dirty="0"/>
              <a:t>A significant increase in all metal concentrations,  in particular, lead and copper, indicate a shift from the Neolithic period to the Bronze and Iron ages.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Increases in the maximum amount of lead corresponds closely with Roman and Byzantine periods.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Copper values peak around the mid to late Byzantine era and iron concentrations climb during the Islamic period.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Zinc appears to act as a baseline and does not shift significantly between eras. It is therefore a useful baseline measure.</a:t>
            </a:r>
          </a:p>
          <a:p>
            <a:endParaRPr lang="en-GB" dirty="0"/>
          </a:p>
        </p:txBody>
      </p:sp>
      <p:pic>
        <p:nvPicPr>
          <p:cNvPr id="12" name="Recorded Sound">
            <a:hlinkClick r:id="" action="ppaction://media"/>
            <a:extLst>
              <a:ext uri="{FF2B5EF4-FFF2-40B4-BE49-F238E27FC236}">
                <a16:creationId xmlns:a16="http://schemas.microsoft.com/office/drawing/2014/main" id="{577435C5-F4F5-42BC-B8F3-49EC384AD3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970327" y="5205953"/>
            <a:ext cx="406400" cy="406400"/>
          </a:xfrm>
          <a:prstGeom prst="rect">
            <a:avLst/>
          </a:prstGeom>
        </p:spPr>
      </p:pic>
    </p:spTree>
    <p:extLst>
      <p:ext uri="{BB962C8B-B14F-4D97-AF65-F5344CB8AC3E}">
        <p14:creationId xmlns:p14="http://schemas.microsoft.com/office/powerpoint/2010/main" val="33216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515"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6A6AF55-8C66-4CD7-92B6-82CD8B3687A7}"/>
              </a:ext>
            </a:extLst>
          </p:cNvPr>
          <p:cNvSpPr>
            <a:spLocks noGrp="1"/>
          </p:cNvSpPr>
          <p:nvPr>
            <p:ph type="title"/>
          </p:nvPr>
        </p:nvSpPr>
        <p:spPr>
          <a:xfrm>
            <a:off x="777240" y="731519"/>
            <a:ext cx="2845191" cy="3237579"/>
          </a:xfrm>
        </p:spPr>
        <p:txBody>
          <a:bodyPr vert="horz" lIns="91440" tIns="45720" rIns="91440" bIns="45720" rtlCol="0" anchor="ctr">
            <a:normAutofit/>
          </a:bodyPr>
          <a:lstStyle/>
          <a:p>
            <a:r>
              <a:rPr lang="en-US" sz="3800" kern="1200">
                <a:solidFill>
                  <a:srgbClr val="FFFFFF"/>
                </a:solidFill>
                <a:latin typeface="+mj-lt"/>
                <a:ea typeface="+mj-ea"/>
                <a:cs typeface="+mj-cs"/>
              </a:rPr>
              <a:t>Comparison of historical eras</a:t>
            </a:r>
            <a:endParaRPr lang="en-US" sz="3800" kern="1200" dirty="0">
              <a:solidFill>
                <a:srgbClr val="FFFFFF"/>
              </a:solidFill>
              <a:latin typeface="+mj-lt"/>
              <a:ea typeface="+mj-ea"/>
              <a:cs typeface="+mj-cs"/>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F52951-72D2-46EE-8FB2-175CF556EF61}"/>
              </a:ext>
            </a:extLst>
          </p:cNvPr>
          <p:cNvSpPr txBox="1"/>
          <p:nvPr/>
        </p:nvSpPr>
        <p:spPr>
          <a:xfrm>
            <a:off x="4379709" y="686862"/>
            <a:ext cx="7037591" cy="547512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p:txBody>
      </p:sp>
      <p:pic>
        <p:nvPicPr>
          <p:cNvPr id="5" name="Picture 4">
            <a:extLst>
              <a:ext uri="{FF2B5EF4-FFF2-40B4-BE49-F238E27FC236}">
                <a16:creationId xmlns:a16="http://schemas.microsoft.com/office/drawing/2014/main" id="{4C0D4A49-5D4F-474E-AB05-A8B13B265D0E}"/>
              </a:ext>
            </a:extLst>
          </p:cNvPr>
          <p:cNvPicPr>
            <a:picLocks noChangeAspect="1"/>
          </p:cNvPicPr>
          <p:nvPr/>
        </p:nvPicPr>
        <p:blipFill>
          <a:blip r:embed="rId5"/>
          <a:stretch>
            <a:fillRect/>
          </a:stretch>
        </p:blipFill>
        <p:spPr>
          <a:xfrm>
            <a:off x="4044603" y="979713"/>
            <a:ext cx="3812748" cy="2291226"/>
          </a:xfrm>
          <a:prstGeom prst="rect">
            <a:avLst/>
          </a:prstGeom>
        </p:spPr>
      </p:pic>
      <p:pic>
        <p:nvPicPr>
          <p:cNvPr id="10" name="Picture 9">
            <a:extLst>
              <a:ext uri="{FF2B5EF4-FFF2-40B4-BE49-F238E27FC236}">
                <a16:creationId xmlns:a16="http://schemas.microsoft.com/office/drawing/2014/main" id="{25F4BCE2-B2EA-42BF-ADCF-A2BFEE6345F6}"/>
              </a:ext>
            </a:extLst>
          </p:cNvPr>
          <p:cNvPicPr>
            <a:picLocks noChangeAspect="1"/>
          </p:cNvPicPr>
          <p:nvPr/>
        </p:nvPicPr>
        <p:blipFill rotWithShape="1">
          <a:blip r:embed="rId6"/>
          <a:srcRect t="1110"/>
          <a:stretch/>
        </p:blipFill>
        <p:spPr>
          <a:xfrm>
            <a:off x="7811688" y="979713"/>
            <a:ext cx="3913967" cy="2291225"/>
          </a:xfrm>
          <a:prstGeom prst="rect">
            <a:avLst/>
          </a:prstGeom>
        </p:spPr>
      </p:pic>
      <p:pic>
        <p:nvPicPr>
          <p:cNvPr id="14" name="Picture 13">
            <a:extLst>
              <a:ext uri="{FF2B5EF4-FFF2-40B4-BE49-F238E27FC236}">
                <a16:creationId xmlns:a16="http://schemas.microsoft.com/office/drawing/2014/main" id="{5EFC673C-5381-48D2-B601-F876FB89E161}"/>
              </a:ext>
            </a:extLst>
          </p:cNvPr>
          <p:cNvPicPr>
            <a:picLocks noChangeAspect="1"/>
          </p:cNvPicPr>
          <p:nvPr/>
        </p:nvPicPr>
        <p:blipFill>
          <a:blip r:embed="rId7"/>
          <a:stretch>
            <a:fillRect/>
          </a:stretch>
        </p:blipFill>
        <p:spPr>
          <a:xfrm>
            <a:off x="5328618" y="3757768"/>
            <a:ext cx="4440054" cy="2641311"/>
          </a:xfrm>
          <a:prstGeom prst="rect">
            <a:avLst/>
          </a:prstGeom>
        </p:spPr>
      </p:pic>
      <p:pic>
        <p:nvPicPr>
          <p:cNvPr id="15" name="Recorded Sound">
            <a:hlinkClick r:id="" action="ppaction://media"/>
            <a:extLst>
              <a:ext uri="{FF2B5EF4-FFF2-40B4-BE49-F238E27FC236}">
                <a16:creationId xmlns:a16="http://schemas.microsoft.com/office/drawing/2014/main" id="{0AFFD59F-4658-4B95-8066-5A28B66A91B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876997" y="5205953"/>
            <a:ext cx="406400" cy="406400"/>
          </a:xfrm>
          <a:prstGeom prst="rect">
            <a:avLst/>
          </a:prstGeom>
        </p:spPr>
      </p:pic>
    </p:spTree>
    <p:extLst>
      <p:ext uri="{BB962C8B-B14F-4D97-AF65-F5344CB8AC3E}">
        <p14:creationId xmlns:p14="http://schemas.microsoft.com/office/powerpoint/2010/main" val="415835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6697"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19">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6AF55-8C66-4CD7-92B6-82CD8B3687A7}"/>
              </a:ext>
            </a:extLst>
          </p:cNvPr>
          <p:cNvSpPr>
            <a:spLocks noGrp="1"/>
          </p:cNvSpPr>
          <p:nvPr>
            <p:ph type="title"/>
          </p:nvPr>
        </p:nvSpPr>
        <p:spPr>
          <a:xfrm>
            <a:off x="710390" y="681037"/>
            <a:ext cx="3738779" cy="1788811"/>
          </a:xfrm>
        </p:spPr>
        <p:txBody>
          <a:bodyPr vert="horz" lIns="91440" tIns="45720" rIns="91440" bIns="45720" rtlCol="0" anchor="ctr">
            <a:normAutofit/>
          </a:bodyPr>
          <a:lstStyle/>
          <a:p>
            <a:r>
              <a:rPr lang="en-US" sz="2800"/>
              <a:t>How the context of metal working impacts concentrations found in bone</a:t>
            </a:r>
          </a:p>
        </p:txBody>
      </p:sp>
      <p:sp>
        <p:nvSpPr>
          <p:cNvPr id="12" name="TextBox 11">
            <a:extLst>
              <a:ext uri="{FF2B5EF4-FFF2-40B4-BE49-F238E27FC236}">
                <a16:creationId xmlns:a16="http://schemas.microsoft.com/office/drawing/2014/main" id="{3A9B64A0-F232-4923-A283-8A5102E685E7}"/>
              </a:ext>
            </a:extLst>
          </p:cNvPr>
          <p:cNvSpPr txBox="1"/>
          <p:nvPr/>
        </p:nvSpPr>
        <p:spPr>
          <a:xfrm>
            <a:off x="710390" y="2630161"/>
            <a:ext cx="3738780" cy="354680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100" dirty="0"/>
              <a:t>The figures suggest a correlation with the evolution  of mining and production:</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t>Settle and Patterson (1980) reported a similarity between the results of lead concentrations and its production throughout history. Global lead production was around 160 </a:t>
            </a:r>
            <a:r>
              <a:rPr lang="en-US" sz="1100" dirty="0" err="1"/>
              <a:t>tonnes</a:t>
            </a:r>
            <a:r>
              <a:rPr lang="en-US" sz="1100" dirty="0"/>
              <a:t>/year in approximately 2000 B.C.E. This increased to 10,000 </a:t>
            </a:r>
            <a:r>
              <a:rPr lang="en-US" sz="1100" dirty="0" err="1"/>
              <a:t>tonnes</a:t>
            </a:r>
            <a:r>
              <a:rPr lang="en-US" sz="1100" dirty="0"/>
              <a:t>/year by 700 B.C.E. due to the appearance of silver coinage. Global lead production grew during the subsequent flourishing of the Roman Empire when it reached 80,000 tons/year.</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t>From this it can be understood that environmental pollutants can be used as indicators of both the placement and the discovery of mining and metal production. This establishes a relationship between atmospheric pollutants and human activity (</a:t>
            </a:r>
            <a:r>
              <a:rPr lang="en-US" sz="1100" dirty="0" err="1"/>
              <a:t>Nriagu</a:t>
            </a:r>
            <a:r>
              <a:rPr lang="en-US" sz="1100" dirty="0"/>
              <a:t>, 1996). </a:t>
            </a:r>
          </a:p>
        </p:txBody>
      </p:sp>
      <p:pic>
        <p:nvPicPr>
          <p:cNvPr id="7" name="Picture 6">
            <a:extLst>
              <a:ext uri="{FF2B5EF4-FFF2-40B4-BE49-F238E27FC236}">
                <a16:creationId xmlns:a16="http://schemas.microsoft.com/office/drawing/2014/main" id="{0039315F-5BED-4B9A-8C11-E96F75BCAD97}"/>
              </a:ext>
            </a:extLst>
          </p:cNvPr>
          <p:cNvPicPr>
            <a:picLocks noChangeAspect="1"/>
          </p:cNvPicPr>
          <p:nvPr/>
        </p:nvPicPr>
        <p:blipFill rotWithShape="1">
          <a:blip r:embed="rId5"/>
          <a:srcRect l="12864" r="15755" b="-2"/>
          <a:stretch/>
        </p:blipFill>
        <p:spPr>
          <a:xfrm>
            <a:off x="5170507" y="484633"/>
            <a:ext cx="6542215" cy="5888736"/>
          </a:xfrm>
          <a:prstGeom prst="rect">
            <a:avLst/>
          </a:prstGeom>
        </p:spPr>
      </p:pic>
      <p:sp>
        <p:nvSpPr>
          <p:cNvPr id="4" name="TextBox 3">
            <a:extLst>
              <a:ext uri="{FF2B5EF4-FFF2-40B4-BE49-F238E27FC236}">
                <a16:creationId xmlns:a16="http://schemas.microsoft.com/office/drawing/2014/main" id="{9BF52951-72D2-46EE-8FB2-175CF556EF61}"/>
              </a:ext>
            </a:extLst>
          </p:cNvPr>
          <p:cNvSpPr txBox="1"/>
          <p:nvPr/>
        </p:nvSpPr>
        <p:spPr>
          <a:xfrm>
            <a:off x="4379709" y="686862"/>
            <a:ext cx="7037591" cy="547512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p:txBody>
      </p:sp>
      <p:sp>
        <p:nvSpPr>
          <p:cNvPr id="45" name="TextBox 44">
            <a:extLst>
              <a:ext uri="{FF2B5EF4-FFF2-40B4-BE49-F238E27FC236}">
                <a16:creationId xmlns:a16="http://schemas.microsoft.com/office/drawing/2014/main" id="{5859CEBE-4DF1-403A-B6F7-FA326E412BC1}"/>
              </a:ext>
            </a:extLst>
          </p:cNvPr>
          <p:cNvSpPr txBox="1"/>
          <p:nvPr/>
        </p:nvSpPr>
        <p:spPr>
          <a:xfrm>
            <a:off x="10444406" y="6364220"/>
            <a:ext cx="1268316" cy="253916"/>
          </a:xfrm>
          <a:prstGeom prst="rect">
            <a:avLst/>
          </a:prstGeom>
          <a:noFill/>
        </p:spPr>
        <p:txBody>
          <a:bodyPr wrap="square">
            <a:spAutoFit/>
          </a:bodyPr>
          <a:lstStyle/>
          <a:p>
            <a:r>
              <a:rPr lang="en-GB" sz="1050" dirty="0"/>
              <a:t>(Metals.com, 2019)</a:t>
            </a:r>
          </a:p>
        </p:txBody>
      </p:sp>
      <p:pic>
        <p:nvPicPr>
          <p:cNvPr id="14" name="Recorded Sound">
            <a:hlinkClick r:id="" action="ppaction://media"/>
            <a:extLst>
              <a:ext uri="{FF2B5EF4-FFF2-40B4-BE49-F238E27FC236}">
                <a16:creationId xmlns:a16="http://schemas.microsoft.com/office/drawing/2014/main" id="{E676E52A-59FE-4ADE-93C7-9EF7DCF911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26294" y="5807830"/>
            <a:ext cx="406400" cy="406400"/>
          </a:xfrm>
          <a:prstGeom prst="rect">
            <a:avLst/>
          </a:prstGeom>
        </p:spPr>
      </p:pic>
    </p:spTree>
    <p:extLst>
      <p:ext uri="{BB962C8B-B14F-4D97-AF65-F5344CB8AC3E}">
        <p14:creationId xmlns:p14="http://schemas.microsoft.com/office/powerpoint/2010/main" val="12993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6512"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F52951-72D2-46EE-8FB2-175CF556EF61}"/>
              </a:ext>
            </a:extLst>
          </p:cNvPr>
          <p:cNvSpPr txBox="1"/>
          <p:nvPr/>
        </p:nvSpPr>
        <p:spPr>
          <a:xfrm>
            <a:off x="4379709" y="686862"/>
            <a:ext cx="7037591" cy="547512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p:txBody>
      </p:sp>
      <p:sp>
        <p:nvSpPr>
          <p:cNvPr id="5" name="Title 4">
            <a:extLst>
              <a:ext uri="{FF2B5EF4-FFF2-40B4-BE49-F238E27FC236}">
                <a16:creationId xmlns:a16="http://schemas.microsoft.com/office/drawing/2014/main" id="{791E8A52-C54E-45D5-82C2-87DDAB4D21CC}"/>
              </a:ext>
            </a:extLst>
          </p:cNvPr>
          <p:cNvSpPr>
            <a:spLocks noGrp="1"/>
          </p:cNvSpPr>
          <p:nvPr>
            <p:ph type="title"/>
          </p:nvPr>
        </p:nvSpPr>
        <p:spPr>
          <a:xfrm>
            <a:off x="844732" y="1083582"/>
            <a:ext cx="2884093" cy="1326515"/>
          </a:xfrm>
        </p:spPr>
        <p:txBody>
          <a:bodyPr>
            <a:normAutofit/>
          </a:bodyPr>
          <a:lstStyle/>
          <a:p>
            <a:r>
              <a:rPr lang="en-GB" sz="4800" dirty="0">
                <a:solidFill>
                  <a:schemeClr val="bg1"/>
                </a:solidFill>
              </a:rPr>
              <a:t>Conclusion</a:t>
            </a:r>
          </a:p>
        </p:txBody>
      </p:sp>
      <p:sp>
        <p:nvSpPr>
          <p:cNvPr id="12" name="TextBox 11">
            <a:extLst>
              <a:ext uri="{FF2B5EF4-FFF2-40B4-BE49-F238E27FC236}">
                <a16:creationId xmlns:a16="http://schemas.microsoft.com/office/drawing/2014/main" id="{9DBF1432-B163-4F04-8843-18EAF22A019E}"/>
              </a:ext>
            </a:extLst>
          </p:cNvPr>
          <p:cNvSpPr txBox="1"/>
          <p:nvPr/>
        </p:nvSpPr>
        <p:spPr>
          <a:xfrm>
            <a:off x="4840840" y="1002907"/>
            <a:ext cx="6096000" cy="5078313"/>
          </a:xfrm>
          <a:prstGeom prst="rect">
            <a:avLst/>
          </a:prstGeom>
          <a:noFill/>
        </p:spPr>
        <p:txBody>
          <a:bodyPr wrap="square">
            <a:spAutoFit/>
          </a:bodyPr>
          <a:lstStyle/>
          <a:p>
            <a:r>
              <a:rPr lang="en-GB" sz="2400" dirty="0"/>
              <a:t>Through the study of metal in bone remains it is possible to discover a context for the remains and the environment they lived in whether human or animal.</a:t>
            </a:r>
          </a:p>
          <a:p>
            <a:endParaRPr lang="en-GB" sz="2400" dirty="0"/>
          </a:p>
          <a:p>
            <a:r>
              <a:rPr lang="en-GB" sz="2400" dirty="0"/>
              <a:t>There is a relationship between atmospheric pollutants and human activity.</a:t>
            </a:r>
          </a:p>
          <a:p>
            <a:endParaRPr lang="en-GB" sz="2400" dirty="0"/>
          </a:p>
          <a:p>
            <a:r>
              <a:rPr lang="en-GB" sz="2400" dirty="0"/>
              <a:t>The study of metallurgical concentrations within bone remains is not limited to human bones and the study of animal bones can be just as fruitful. </a:t>
            </a:r>
          </a:p>
          <a:p>
            <a:endParaRPr lang="en-GB" dirty="0"/>
          </a:p>
          <a:p>
            <a:endParaRPr lang="en-GB" dirty="0"/>
          </a:p>
        </p:txBody>
      </p:sp>
      <p:pic>
        <p:nvPicPr>
          <p:cNvPr id="7" name="Recorded Sound">
            <a:hlinkClick r:id="" action="ppaction://media"/>
            <a:extLst>
              <a:ext uri="{FF2B5EF4-FFF2-40B4-BE49-F238E27FC236}">
                <a16:creationId xmlns:a16="http://schemas.microsoft.com/office/drawing/2014/main" id="{0BC89B08-F9C2-4467-87B3-9CF5D739FC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970327" y="5205953"/>
            <a:ext cx="406400" cy="406400"/>
          </a:xfrm>
          <a:prstGeom prst="rect">
            <a:avLst/>
          </a:prstGeom>
        </p:spPr>
      </p:pic>
    </p:spTree>
    <p:extLst>
      <p:ext uri="{BB962C8B-B14F-4D97-AF65-F5344CB8AC3E}">
        <p14:creationId xmlns:p14="http://schemas.microsoft.com/office/powerpoint/2010/main" val="3879142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62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AC38011-7446-408B-907E-AD27E765F7CA}"/>
              </a:ext>
            </a:extLst>
          </p:cNvPr>
          <p:cNvSpPr txBox="1"/>
          <p:nvPr/>
        </p:nvSpPr>
        <p:spPr>
          <a:xfrm>
            <a:off x="4810259" y="649480"/>
            <a:ext cx="6555347" cy="5546047"/>
          </a:xfrm>
          <a:prstGeom prst="rect">
            <a:avLst/>
          </a:prstGeom>
        </p:spPr>
        <p:txBody>
          <a:bodyPr vert="horz" lIns="91440" tIns="45720" rIns="91440" bIns="45720" rtlCol="0" anchor="ctr">
            <a:normAutofit fontScale="92500" lnSpcReduction="10000"/>
          </a:bodyPr>
          <a:lstStyle/>
          <a:p>
            <a:pPr>
              <a:lnSpc>
                <a:spcPct val="90000"/>
              </a:lnSpc>
              <a:spcAft>
                <a:spcPts val="600"/>
              </a:spcAft>
            </a:pPr>
            <a:r>
              <a:rPr lang="en-US" sz="1300" u="sng" dirty="0"/>
              <a:t>Bibliography:</a:t>
            </a:r>
          </a:p>
          <a:p>
            <a:pPr>
              <a:lnSpc>
                <a:spcPct val="90000"/>
              </a:lnSpc>
              <a:spcAft>
                <a:spcPts val="600"/>
              </a:spcAft>
            </a:pPr>
            <a:r>
              <a:rPr lang="en-US" sz="1300" dirty="0" err="1"/>
              <a:t>D'Haese</a:t>
            </a:r>
            <a:r>
              <a:rPr lang="en-US" sz="1300" dirty="0"/>
              <a:t>, P., </a:t>
            </a:r>
            <a:r>
              <a:rPr lang="en-US" sz="1300" dirty="0" err="1"/>
              <a:t>Couttenye</a:t>
            </a:r>
            <a:r>
              <a:rPr lang="en-US" sz="1300" dirty="0"/>
              <a:t>, M., Lamberts, V., </a:t>
            </a:r>
            <a:r>
              <a:rPr lang="en-US" sz="1300" dirty="0" err="1"/>
              <a:t>Elseviers</a:t>
            </a:r>
            <a:r>
              <a:rPr lang="en-US" sz="1300" dirty="0"/>
              <a:t>, M., Goodman, W., </a:t>
            </a:r>
            <a:r>
              <a:rPr lang="en-US" sz="1300" dirty="0" err="1"/>
              <a:t>Schrooten</a:t>
            </a:r>
            <a:r>
              <a:rPr lang="en-US" sz="1300" dirty="0"/>
              <a:t>, I., Cabrera, W., De </a:t>
            </a:r>
            <a:r>
              <a:rPr lang="en-US" sz="1300" dirty="0" err="1"/>
              <a:t>Broe</a:t>
            </a:r>
            <a:r>
              <a:rPr lang="en-US" sz="1300" dirty="0"/>
              <a:t>, M., 1999. Aluminum, iron, lead, cadmium, copper, zinc, chromium, magnesium, strontium, and calcium content in bone of end-stage renal failure patients. Clin Chem. PMID: 10471660. </a:t>
            </a:r>
          </a:p>
          <a:p>
            <a:pPr>
              <a:lnSpc>
                <a:spcPct val="90000"/>
              </a:lnSpc>
              <a:spcAft>
                <a:spcPts val="600"/>
              </a:spcAft>
            </a:pPr>
            <a:r>
              <a:rPr lang="en-US" sz="1300" dirty="0" err="1"/>
              <a:t>Gohain</a:t>
            </a:r>
            <a:r>
              <a:rPr lang="en-US" sz="1300" dirty="0"/>
              <a:t>, M., Pratibha, D., 2020. Trace metals in indoor dust from a university campus in Northeast India: implication for health risk, Environmental Monitoring and Assessment, 10.1007/s10661-020-08684-6, 192, 11.</a:t>
            </a:r>
          </a:p>
          <a:p>
            <a:pPr>
              <a:lnSpc>
                <a:spcPct val="90000"/>
              </a:lnSpc>
              <a:spcAft>
                <a:spcPts val="600"/>
              </a:spcAft>
            </a:pPr>
            <a:r>
              <a:rPr lang="en-US" sz="1300" dirty="0"/>
              <a:t>López-Costas, O., </a:t>
            </a:r>
            <a:r>
              <a:rPr lang="en-US" sz="1300" dirty="0" err="1"/>
              <a:t>Kylander</a:t>
            </a:r>
            <a:r>
              <a:rPr lang="en-US" sz="1300" dirty="0"/>
              <a:t>, M., </a:t>
            </a:r>
            <a:r>
              <a:rPr lang="en-US" sz="1300" dirty="0" err="1"/>
              <a:t>Mattielli</a:t>
            </a:r>
            <a:r>
              <a:rPr lang="en-US" sz="1300" dirty="0"/>
              <a:t>, N., Álvarez-Fernández, N., Pérez-Rodríguez, M., </a:t>
            </a:r>
            <a:r>
              <a:rPr lang="en-US" sz="1300" dirty="0" err="1"/>
              <a:t>Mighall</a:t>
            </a:r>
            <a:r>
              <a:rPr lang="en-US" sz="1300" dirty="0"/>
              <a:t>, T., </a:t>
            </a:r>
            <a:r>
              <a:rPr lang="en-US" sz="1300" dirty="0" err="1"/>
              <a:t>Bindler</a:t>
            </a:r>
            <a:r>
              <a:rPr lang="en-US" sz="1300" dirty="0"/>
              <a:t>, R., Martínez </a:t>
            </a:r>
            <a:r>
              <a:rPr lang="en-US" sz="1300" dirty="0" err="1"/>
              <a:t>Cortizas</a:t>
            </a:r>
            <a:r>
              <a:rPr lang="en-US" sz="1300" dirty="0"/>
              <a:t>, A., 2020. Human bones tell the story of atmospheric mercury and lead exposure at the edge of Roman World, Science of The Total Environment, Volume 710, 136319, ISSN 0048-9697, https://doi.org/10.1016/j.scitotenv.2019.136319.</a:t>
            </a:r>
          </a:p>
          <a:p>
            <a:pPr>
              <a:lnSpc>
                <a:spcPct val="90000"/>
              </a:lnSpc>
              <a:spcAft>
                <a:spcPts val="600"/>
              </a:spcAft>
            </a:pPr>
            <a:r>
              <a:rPr lang="en-US" sz="1300" dirty="0"/>
              <a:t>Martin, K. </a:t>
            </a:r>
            <a:r>
              <a:rPr lang="en-US" sz="1300"/>
              <a:t>2004  ‘Hand </a:t>
            </a:r>
            <a:r>
              <a:rPr lang="en-US" sz="1300" dirty="0"/>
              <a:t>X-Ray</a:t>
            </a:r>
            <a:r>
              <a:rPr lang="en-US" sz="1300"/>
              <a:t>’, Available </a:t>
            </a:r>
            <a:r>
              <a:rPr lang="en-US" sz="1300" dirty="0"/>
              <a:t>at: https://www.healthpages.org/health-a-z/hand-x-ray/, [accessed 18/04/2021]</a:t>
            </a:r>
          </a:p>
          <a:p>
            <a:pPr>
              <a:lnSpc>
                <a:spcPct val="90000"/>
              </a:lnSpc>
              <a:spcAft>
                <a:spcPts val="600"/>
              </a:spcAft>
            </a:pPr>
            <a:r>
              <a:rPr lang="en-US" sz="1300" dirty="0" err="1"/>
              <a:t>Martınez-Garcıa</a:t>
            </a:r>
            <a:r>
              <a:rPr lang="en-US" sz="1300" dirty="0"/>
              <a:t> , M., </a:t>
            </a:r>
            <a:r>
              <a:rPr lang="en-US" sz="1300" dirty="0" err="1"/>
              <a:t>Morenoa</a:t>
            </a:r>
            <a:r>
              <a:rPr lang="en-US" sz="1300" dirty="0"/>
              <a:t>, J., Moreno-</a:t>
            </a:r>
            <a:r>
              <a:rPr lang="en-US" sz="1300" dirty="0" err="1"/>
              <a:t>Clavela</a:t>
            </a:r>
            <a:r>
              <a:rPr lang="en-US" sz="1300" dirty="0"/>
              <a:t> , J., Vergara. N., </a:t>
            </a:r>
            <a:r>
              <a:rPr lang="en-US" sz="1300" dirty="0" err="1"/>
              <a:t>Garcıa-Sancheza</a:t>
            </a:r>
            <a:r>
              <a:rPr lang="en-US" sz="1300" dirty="0"/>
              <a:t>, A., </a:t>
            </a:r>
            <a:r>
              <a:rPr lang="en-US" sz="1300" dirty="0" err="1"/>
              <a:t>Guillamonb</a:t>
            </a:r>
            <a:r>
              <a:rPr lang="en-US" sz="1300" dirty="0"/>
              <a:t>, A., </a:t>
            </a:r>
            <a:r>
              <a:rPr lang="en-US" sz="1300" dirty="0" err="1"/>
              <a:t>Portıc</a:t>
            </a:r>
            <a:r>
              <a:rPr lang="en-US" sz="1300" dirty="0"/>
              <a:t>, M., Moreno-</a:t>
            </a:r>
            <a:r>
              <a:rPr lang="en-US" sz="1300" dirty="0" err="1"/>
              <a:t>Graua</a:t>
            </a:r>
            <a:r>
              <a:rPr lang="en-US" sz="1300" dirty="0"/>
              <a:t>, S., 2005. Heavy metals in human bones in different historical epochs, Science of the Total Environment - Journal - Elsevier 348 51 – 72 </a:t>
            </a:r>
          </a:p>
          <a:p>
            <a:pPr>
              <a:lnSpc>
                <a:spcPct val="90000"/>
              </a:lnSpc>
              <a:spcAft>
                <a:spcPts val="600"/>
              </a:spcAft>
            </a:pPr>
            <a:r>
              <a:rPr lang="en-US" sz="1300" dirty="0" err="1"/>
              <a:t>Macrovector</a:t>
            </a:r>
            <a:r>
              <a:rPr lang="en-US" sz="1300" dirty="0"/>
              <a:t>., 2019. ‘Archaeology infographic’ available at: https://www.freepik.com/free-vector/archeology-infographics-illustration_3791831.htm [Accessed 16/04/2021]</a:t>
            </a:r>
          </a:p>
          <a:p>
            <a:pPr>
              <a:lnSpc>
                <a:spcPct val="90000"/>
              </a:lnSpc>
              <a:spcAft>
                <a:spcPts val="600"/>
              </a:spcAft>
            </a:pPr>
            <a:r>
              <a:rPr lang="en-US" sz="1300" dirty="0" err="1"/>
              <a:t>Martiniaková</a:t>
            </a:r>
            <a:r>
              <a:rPr lang="en-US" sz="1300" dirty="0"/>
              <a:t>, M., </a:t>
            </a:r>
            <a:r>
              <a:rPr lang="en-US" sz="1300" dirty="0" err="1"/>
              <a:t>Omelka</a:t>
            </a:r>
            <a:r>
              <a:rPr lang="en-US" sz="1300" dirty="0"/>
              <a:t>, R., </a:t>
            </a:r>
            <a:r>
              <a:rPr lang="en-US" sz="1300" dirty="0" err="1"/>
              <a:t>Jančová</a:t>
            </a:r>
            <a:r>
              <a:rPr lang="en-US" sz="1300" dirty="0"/>
              <a:t>, A. et al, 2011. Concentrations of Selected Heavy Metals in Bones and Femoral Bone Structure of Bank (</a:t>
            </a:r>
            <a:r>
              <a:rPr lang="en-US" sz="1300" dirty="0" err="1"/>
              <a:t>Myodes</a:t>
            </a:r>
            <a:r>
              <a:rPr lang="en-US" sz="1300" dirty="0"/>
              <a:t> </a:t>
            </a:r>
            <a:r>
              <a:rPr lang="en-US" sz="1300" dirty="0" err="1"/>
              <a:t>glareolus</a:t>
            </a:r>
            <a:r>
              <a:rPr lang="en-US" sz="1300" dirty="0"/>
              <a:t>) and Common (Microtus </a:t>
            </a:r>
            <a:r>
              <a:rPr lang="en-US" sz="1300" dirty="0" err="1"/>
              <a:t>arvalis</a:t>
            </a:r>
            <a:r>
              <a:rPr lang="en-US" sz="1300" dirty="0"/>
              <a:t>) Voles from Different Polluted Biotopes in Slovakia. Arch Environ </a:t>
            </a:r>
            <a:r>
              <a:rPr lang="en-US" sz="1300" dirty="0" err="1"/>
              <a:t>Contam</a:t>
            </a:r>
            <a:r>
              <a:rPr lang="en-US" sz="1300" dirty="0"/>
              <a:t> </a:t>
            </a:r>
            <a:r>
              <a:rPr lang="en-US" sz="1300" dirty="0" err="1"/>
              <a:t>Toxicol</a:t>
            </a:r>
            <a:r>
              <a:rPr lang="en-US" sz="1300" dirty="0"/>
              <a:t> 60, 524–532. </a:t>
            </a:r>
            <a:r>
              <a:rPr lang="en-US" sz="1300" dirty="0">
                <a:hlinkClick r:id="rId2"/>
              </a:rPr>
              <a:t>https://doi.org/10.1007/s00244-010-9545-y</a:t>
            </a:r>
            <a:endParaRPr lang="en-US" sz="1300" dirty="0"/>
          </a:p>
          <a:p>
            <a:pPr>
              <a:lnSpc>
                <a:spcPct val="90000"/>
              </a:lnSpc>
              <a:spcAft>
                <a:spcPts val="600"/>
              </a:spcAft>
            </a:pPr>
            <a:r>
              <a:rPr lang="en-US" sz="1300" dirty="0"/>
              <a:t>Metals.com., 2019, ‘</a:t>
            </a:r>
            <a:r>
              <a:rPr lang="en-GB" sz="1300" dirty="0"/>
              <a:t>Ancient Coins: Still Relevant Today’, available at: </a:t>
            </a:r>
            <a:r>
              <a:rPr lang="en-GB" sz="1300" dirty="0">
                <a:hlinkClick r:id="rId3"/>
              </a:rPr>
              <a:t>https://medium.com/@metalscom/ancient-coins-still-relevant-today</a:t>
            </a:r>
            <a:r>
              <a:rPr lang="en-GB" sz="1300" dirty="0"/>
              <a:t> [accessed 25/4/2021]</a:t>
            </a:r>
          </a:p>
          <a:p>
            <a:pPr>
              <a:lnSpc>
                <a:spcPct val="90000"/>
              </a:lnSpc>
              <a:spcAft>
                <a:spcPts val="600"/>
              </a:spcAft>
            </a:pPr>
            <a:r>
              <a:rPr lang="en-GB" sz="1400" dirty="0" err="1"/>
              <a:t>Nriagu</a:t>
            </a:r>
            <a:r>
              <a:rPr lang="en-GB" sz="1400" dirty="0"/>
              <a:t>, J., 1996 A history of global metal pollution. Science; 272:223 – 4.</a:t>
            </a:r>
            <a:endParaRPr lang="en-US" sz="1300" dirty="0"/>
          </a:p>
          <a:p>
            <a:pPr>
              <a:lnSpc>
                <a:spcPct val="90000"/>
              </a:lnSpc>
              <a:spcAft>
                <a:spcPts val="600"/>
              </a:spcAft>
            </a:pPr>
            <a:r>
              <a:rPr lang="en-GB" sz="1400" dirty="0"/>
              <a:t>Settle, D., Patterson, C., 1980 Lead in albacore: guide to lead pollution in Americans. Science; 207:1167 – 76.</a:t>
            </a:r>
            <a:endParaRPr lang="en-US" sz="1300" dirty="0"/>
          </a:p>
          <a:p>
            <a:pPr>
              <a:lnSpc>
                <a:spcPct val="90000"/>
              </a:lnSpc>
              <a:spcAft>
                <a:spcPts val="600"/>
              </a:spcAft>
            </a:pPr>
            <a:r>
              <a:rPr lang="en-US" sz="1300" dirty="0"/>
              <a:t>Zhang, S., Sun, L., Zhang, J., Liu, S., Han, J., Liu, Y., 2020. Adverse Impact of Heavy Metals on Bone Cells and Bone Metabolism Dependently and Independently through Anemia, Adv. Sci. 7, 2000383. https://doi.org/10.1002/advs.202000383  </a:t>
            </a:r>
          </a:p>
        </p:txBody>
      </p:sp>
    </p:spTree>
    <p:extLst>
      <p:ext uri="{BB962C8B-B14F-4D97-AF65-F5344CB8AC3E}">
        <p14:creationId xmlns:p14="http://schemas.microsoft.com/office/powerpoint/2010/main" val="37791420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A5E45391F8BD34FB7D463C99A8F0495" ma:contentTypeVersion="4" ma:contentTypeDescription="Create a new document." ma:contentTypeScope="" ma:versionID="948130481a52a770bbec10e268b2d8ae">
  <xsd:schema xmlns:xsd="http://www.w3.org/2001/XMLSchema" xmlns:xs="http://www.w3.org/2001/XMLSchema" xmlns:p="http://schemas.microsoft.com/office/2006/metadata/properties" xmlns:ns3="c38315e3-25b9-4e4c-8ca2-1116979878aa" targetNamespace="http://schemas.microsoft.com/office/2006/metadata/properties" ma:root="true" ma:fieldsID="d630e1b5e1be604a388bffc76c3b79b2" ns3:_="">
    <xsd:import namespace="c38315e3-25b9-4e4c-8ca2-1116979878a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8315e3-25b9-4e4c-8ca2-1116979878a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F0A17A2-63D3-4755-8458-93A46AA45E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8315e3-25b9-4e4c-8ca2-1116979878a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4EFB5C3-1982-4D75-AEAC-91AE6A094F68}">
  <ds:schemaRefs>
    <ds:schemaRef ds:uri="http://schemas.microsoft.com/sharepoint/v3/contenttype/forms"/>
  </ds:schemaRefs>
</ds:datastoreItem>
</file>

<file path=customXml/itemProps3.xml><?xml version="1.0" encoding="utf-8"?>
<ds:datastoreItem xmlns:ds="http://schemas.openxmlformats.org/officeDocument/2006/customXml" ds:itemID="{4CB01F4E-5341-4036-9F72-898A2D93730A}">
  <ds:schemaRef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purl.org/dc/terms/"/>
    <ds:schemaRef ds:uri="http://schemas.openxmlformats.org/package/2006/metadata/core-properties"/>
    <ds:schemaRef ds:uri="c38315e3-25b9-4e4c-8ca2-1116979878aa"/>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3600</TotalTime>
  <Words>1147</Words>
  <Application>Microsoft Office PowerPoint</Application>
  <PresentationFormat>Widescreen</PresentationFormat>
  <Paragraphs>57</Paragraphs>
  <Slides>8</Slides>
  <Notes>5</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Comparing metal concentrations in vole remains</vt:lpstr>
      <vt:lpstr>Exposure and bones</vt:lpstr>
      <vt:lpstr>The reaction of metals and the body</vt:lpstr>
      <vt:lpstr>Comparison of historical eras</vt:lpstr>
      <vt:lpstr>How the context of metal working impacts concentrations found in bone</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Glascott</dc:creator>
  <cp:lastModifiedBy>Jack Glascott</cp:lastModifiedBy>
  <cp:revision>22</cp:revision>
  <dcterms:created xsi:type="dcterms:W3CDTF">2021-04-23T00:35:34Z</dcterms:created>
  <dcterms:modified xsi:type="dcterms:W3CDTF">2021-04-25T22:01:36Z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0x010100BA5E45391F8BD34FB7D463C99A8F0495</vt:lpwstr>
  </property>
</Properties>
</file>