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5530" autoAdjust="0"/>
  </p:normalViewPr>
  <p:slideViewPr>
    <p:cSldViewPr snapToGrid="0" showGuides="1">
      <p:cViewPr varScale="1">
        <p:scale>
          <a:sx n="70" d="100"/>
          <a:sy n="70" d="100"/>
        </p:scale>
        <p:origin x="154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4CBA64-D316-4B8A-B856-B308DB0280E9}" type="datetimeFigureOut">
              <a:rPr lang="en-GB" smtClean="0"/>
              <a:t>23/07/2026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BC459-F10E-41E4-9167-A6C93E18F14D}" type="slidenum">
              <a:rPr lang="en-GB" smtClean="0"/>
              <a:t>‹#›</a:t>
            </a:fld>
            <a:endParaRPr lang="en-GB"/>
          </a:p>
        </p:txBody>
      </p:sp>
    </p:spTree>
    <p:extLst>
      <p:ext uri="{BB962C8B-B14F-4D97-AF65-F5344CB8AC3E}">
        <p14:creationId xmlns:p14="http://schemas.microsoft.com/office/powerpoint/2010/main" val="2559040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C53BC459-F10E-41E4-9167-A6C93E18F14D}" type="slidenum">
              <a:rPr lang="en-GB" smtClean="0"/>
              <a:t>1</a:t>
            </a:fld>
            <a:endParaRPr lang="en-GB"/>
          </a:p>
        </p:txBody>
      </p:sp>
    </p:spTree>
    <p:extLst>
      <p:ext uri="{BB962C8B-B14F-4D97-AF65-F5344CB8AC3E}">
        <p14:creationId xmlns:p14="http://schemas.microsoft.com/office/powerpoint/2010/main" val="170303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The terms health, well-being and sustainable development are interrelated in health and social care. Health is not just the lack of disease, however is reflected in physical, mental and social wellbeing, influenced by social, environmental, economic and medical conditions (WHO, 2014). Wellbeing covers the physical, emotional, psychological and social dimensions, and affects an individual's overall quality of life, engagement with society (</a:t>
            </a:r>
            <a:r>
              <a:rPr lang="en-GB" sz="1200" kern="1200" dirty="0" err="1">
                <a:solidFill>
                  <a:schemeClr val="tx1"/>
                </a:solidFill>
                <a:effectLst/>
                <a:latin typeface="+mn-lt"/>
                <a:ea typeface="+mn-ea"/>
                <a:cs typeface="+mn-cs"/>
              </a:rPr>
              <a:t>Eijkens</a:t>
            </a:r>
            <a:r>
              <a:rPr lang="en-GB" sz="1200" kern="1200" dirty="0">
                <a:solidFill>
                  <a:schemeClr val="tx1"/>
                </a:solidFill>
                <a:effectLst/>
                <a:latin typeface="+mn-lt"/>
                <a:ea typeface="+mn-ea"/>
                <a:cs typeface="+mn-cs"/>
              </a:rPr>
              <a:t> et al., 2026). Sustainable Development is about developing today without doing harm to future generations’ ability to develop. In the UK, there is a growing burden of population ageing, the increasing prevalence of chronic disease and health inequalities. The concepts are more relevant in the UK with the problems of population ageing, growing prevalence of chronic diseases and inequalities in health. There may be a need for coordinated care plan of older adults which also increases system stresses (Reeves et al., 2023).</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2</a:t>
            </a:fld>
            <a:endParaRPr lang="en-GB"/>
          </a:p>
        </p:txBody>
      </p:sp>
    </p:spTree>
    <p:extLst>
      <p:ext uri="{BB962C8B-B14F-4D97-AF65-F5344CB8AC3E}">
        <p14:creationId xmlns:p14="http://schemas.microsoft.com/office/powerpoint/2010/main" val="1860804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Integration of Health and Wellbeing Approaches</a:t>
            </a:r>
          </a:p>
          <a:p>
            <a:r>
              <a:rPr lang="en-GB" sz="1200" kern="1200" dirty="0">
                <a:solidFill>
                  <a:schemeClr val="tx1"/>
                </a:solidFill>
                <a:effectLst/>
                <a:latin typeface="+mn-lt"/>
                <a:ea typeface="+mn-ea"/>
                <a:cs typeface="+mn-cs"/>
              </a:rPr>
              <a:t>Today, the concept of 'health and wellbeing' is gaining traction as an important target for health and healthcare systems. The international organisation, WHO, has developed a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approach, which is one framework that supports this.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promotes an approach where sectors outside healthcare (housing, transport, education and employment) include considerations of the health impacts of their decisions and acknowledge that in the field of health (migration), they are just a small part of the bigger picture of social determinants (WHO, 2014).</a:t>
            </a:r>
            <a:endParaRPr lang="en-GB" dirty="0">
              <a:effectLst/>
            </a:endParaRPr>
          </a:p>
          <a:p>
            <a:r>
              <a:rPr lang="en-GB" sz="1200" kern="1200" dirty="0">
                <a:solidFill>
                  <a:schemeClr val="tx1"/>
                </a:solidFill>
                <a:effectLst/>
                <a:latin typeface="+mn-lt"/>
                <a:ea typeface="+mn-ea"/>
                <a:cs typeface="+mn-cs"/>
              </a:rPr>
              <a:t>In England, integrated healthcare is being modelled by a form called Integrated Care Systems (ICSs). There is a consensus that ICSs have been a relatively newer phenomenon which can be described as the co-ordinating of services from multiple domains of the health system with a view towards sharing and streamlining services to address the needs of the population (Peters et al., 2023). They are focused on tackling health inequalities, improving/organising services and improving the health of the population.</a:t>
            </a:r>
            <a:endParaRPr lang="en-GB" dirty="0">
              <a:effectLst/>
            </a:endParaRPr>
          </a:p>
          <a:p>
            <a:r>
              <a:rPr lang="en-GB" sz="1200" kern="1200" dirty="0">
                <a:solidFill>
                  <a:schemeClr val="tx1"/>
                </a:solidFill>
                <a:effectLst/>
                <a:latin typeface="+mn-lt"/>
                <a:ea typeface="+mn-ea"/>
                <a:cs typeface="+mn-cs"/>
              </a:rPr>
              <a:t>Integrated services provide numerous benefits such as better care coordination, improved care outcomes, improved prevention methods, more efficient use of services and fewer fragmentation of services (Miller et al., 2021). Yet current governance structures, funding challenges and workforce shortages and organisational cultures are still primarily restricting the effectiveness of the models of integrated care in England.</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3</a:t>
            </a:fld>
            <a:endParaRPr lang="en-GB"/>
          </a:p>
        </p:txBody>
      </p:sp>
    </p:spTree>
    <p:extLst>
      <p:ext uri="{BB962C8B-B14F-4D97-AF65-F5344CB8AC3E}">
        <p14:creationId xmlns:p14="http://schemas.microsoft.com/office/powerpoint/2010/main" val="247606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Perspectives – Holistic Health Model</a:t>
            </a:r>
          </a:p>
          <a:p>
            <a:r>
              <a:rPr lang="en-GB" sz="1200" kern="1200" dirty="0">
                <a:solidFill>
                  <a:schemeClr val="tx1"/>
                </a:solidFill>
                <a:effectLst/>
                <a:latin typeface="+mn-lt"/>
                <a:ea typeface="+mn-ea"/>
                <a:cs typeface="+mn-cs"/>
              </a:rPr>
              <a:t>The biopsychosocial model (BPS) considers health outcomes to be the result of interactions between an individual's living conditions (social), psychological characteristics and biological makeup. The biopsychosocial approach does not ignore other factors of health and well-being, unlike the traditional medical model, which has been focused predominantly on disease and treatment.</a:t>
            </a:r>
            <a:endParaRPr lang="en-GB" dirty="0">
              <a:effectLst/>
            </a:endParaRPr>
          </a:p>
          <a:p>
            <a:r>
              <a:rPr lang="en-GB" sz="1200" kern="1200" dirty="0">
                <a:solidFill>
                  <a:schemeClr val="tx1"/>
                </a:solidFill>
                <a:effectLst/>
                <a:latin typeface="+mn-lt"/>
                <a:ea typeface="+mn-ea"/>
                <a:cs typeface="+mn-cs"/>
              </a:rPr>
              <a:t>In health and social care, it is not only the biological explanation that can be used to explain inequalities. The health outcomes and quality of life are strongly related to social circumstances like income, housing and transportation facilities, education and social support (</a:t>
            </a:r>
            <a:r>
              <a:rPr lang="en-GB" sz="1200" kern="1200" dirty="0" err="1">
                <a:solidFill>
                  <a:schemeClr val="tx1"/>
                </a:solidFill>
                <a:effectLst/>
                <a:latin typeface="+mn-lt"/>
                <a:ea typeface="+mn-ea"/>
                <a:cs typeface="+mn-cs"/>
              </a:rPr>
              <a:t>Eijkens</a:t>
            </a:r>
            <a:r>
              <a:rPr lang="en-GB" sz="1200" kern="1200" dirty="0">
                <a:solidFill>
                  <a:schemeClr val="tx1"/>
                </a:solidFill>
                <a:effectLst/>
                <a:latin typeface="+mn-lt"/>
                <a:ea typeface="+mn-ea"/>
                <a:cs typeface="+mn-cs"/>
              </a:rPr>
              <a:t> et al. 2026). Social and economic factors, including social vulnerability and mental health problems also affect access to healthcare (Lowther-Payne et al., 2023) particularly vulnerable groups.</a:t>
            </a:r>
            <a:endParaRPr lang="en-GB" dirty="0">
              <a:effectLst/>
            </a:endParaRPr>
          </a:p>
          <a:p>
            <a:r>
              <a:rPr lang="en-GB" sz="1200" kern="1200" dirty="0">
                <a:solidFill>
                  <a:schemeClr val="tx1"/>
                </a:solidFill>
                <a:effectLst/>
                <a:latin typeface="+mn-lt"/>
                <a:ea typeface="+mn-ea"/>
                <a:cs typeface="+mn-cs"/>
              </a:rPr>
              <a:t>Cultural, Community and Natural Assets were quickly identified as key research priorities and as key assets to have a role in the wellbeing promotion process. Engaging in community actions and enjoying access to nature will have a positive impact on mental health and help to alleviate social isolation and enhance social connection (Thomson et al., 2021). Thus, neither a medical model alone would be sufficient to tackle health problems in society. Holistic approaches give a more comprehensive view of the needs in health and benefit interventions that include individual, as well as societal determinants of health.</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4</a:t>
            </a:fld>
            <a:endParaRPr lang="en-GB"/>
          </a:p>
        </p:txBody>
      </p:sp>
    </p:spTree>
    <p:extLst>
      <p:ext uri="{BB962C8B-B14F-4D97-AF65-F5344CB8AC3E}">
        <p14:creationId xmlns:p14="http://schemas.microsoft.com/office/powerpoint/2010/main" val="3567118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Sustainable Development and Public Health</a:t>
            </a:r>
          </a:p>
          <a:p>
            <a:r>
              <a:rPr lang="en-GB" sz="1200" kern="1200" dirty="0">
                <a:solidFill>
                  <a:schemeClr val="tx1"/>
                </a:solidFill>
                <a:effectLst/>
                <a:latin typeface="+mn-lt"/>
                <a:ea typeface="+mn-ea"/>
                <a:cs typeface="+mn-cs"/>
              </a:rPr>
              <a:t>Sustainable development has a major role in the modern health system in the sense of prevention, health promotion and an efficient use of resources. Sustainable health aims to enhance the health of the population and ensure sustainable pressure is not placed on health and social care services over the longer-term. Sustainable solutions are about prevention of illness and early intervention to minimise the demand for health services in the future, rather than focusing solely on treating illnesses. (WHO, 2014)</a:t>
            </a:r>
            <a:endParaRPr lang="en-GB" dirty="0">
              <a:effectLst/>
            </a:endParaRPr>
          </a:p>
          <a:p>
            <a:r>
              <a:rPr lang="en-GB" sz="1200" kern="1200" dirty="0">
                <a:solidFill>
                  <a:schemeClr val="tx1"/>
                </a:solidFill>
                <a:effectLst/>
                <a:latin typeface="+mn-lt"/>
                <a:ea typeface="+mn-ea"/>
                <a:cs typeface="+mn-cs"/>
              </a:rPr>
              <a:t>Place-based interventions are one of the crucial practices to advocate sustainable public health. Delivered through interventions, people's living, working and socialising environments are targeted for improvement. These can include measures that aim to build better quality homes, employment prospects, access to community services and neighbourhood spaces and places (McGowan et al, 2021). By mobilising local conditions that affect health, place based approaches can make a difference to health outcomes and contribute especially to health inequalities.</a:t>
            </a:r>
            <a:endParaRPr lang="en-GB" dirty="0">
              <a:effectLst/>
            </a:endParaRPr>
          </a:p>
          <a:p>
            <a:r>
              <a:rPr lang="en-GB" sz="1200" kern="1200" dirty="0">
                <a:solidFill>
                  <a:schemeClr val="tx1"/>
                </a:solidFill>
                <a:effectLst/>
                <a:latin typeface="+mn-lt"/>
                <a:ea typeface="+mn-ea"/>
                <a:cs typeface="+mn-cs"/>
              </a:rPr>
              <a:t>A multi-sectoral focus and alignment are key to place-based interventions being effective, with evidence indicating that place-based initiatives that engage with the local community are more likely to be effective if they are based on local community needs. Likewise, cultural, community and natural assets have been recognised as being a valuable asset for boosting wellbeing and enabling to tackle structural health inequalities (Thomson et al., 2021). Whilst at the time of implementation there can be a huge investment in sustainable interventions, these can benefit in the long term if there is less disease burden, good well-being, and lower healthcare costs in the future.</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5</a:t>
            </a:fld>
            <a:endParaRPr lang="en-GB"/>
          </a:p>
        </p:txBody>
      </p:sp>
    </p:spTree>
    <p:extLst>
      <p:ext uri="{BB962C8B-B14F-4D97-AF65-F5344CB8AC3E}">
        <p14:creationId xmlns:p14="http://schemas.microsoft.com/office/powerpoint/2010/main" val="3429165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 in Health and Well-being</a:t>
            </a:r>
          </a:p>
          <a:p>
            <a:r>
              <a:rPr lang="en-GB" sz="1200" kern="1200" dirty="0">
                <a:solidFill>
                  <a:schemeClr val="tx1"/>
                </a:solidFill>
                <a:effectLst/>
                <a:latin typeface="+mn-lt"/>
                <a:ea typeface="+mn-ea"/>
                <a:cs typeface="+mn-cs"/>
              </a:rPr>
              <a:t>Moving policies and governance have a significant role to play in achieving health and well-being outcomes. Integrated Care Systems (ICSs) are one of the largest NHS reforms currently in place in England, to improve population health and reduce inequalities by enhancing the partnership working between all healthcare providers, local authorities and community organisations. ICSs aim to achieve better health outcomes for populations, better quality of services provided, redress inequalities and foster partnership working between different sectors. They follow the trend of public health goals to prevent acquiring disease, person centred care or "person health based care" (Peters et al., 2023).</a:t>
            </a:r>
            <a:endParaRPr lang="en-GB" dirty="0">
              <a:effectLst/>
            </a:endParaRPr>
          </a:p>
          <a:p>
            <a:r>
              <a:rPr lang="en-GB" sz="1200" kern="1200" dirty="0">
                <a:solidFill>
                  <a:schemeClr val="tx1"/>
                </a:solidFill>
                <a:effectLst/>
                <a:latin typeface="+mn-lt"/>
                <a:ea typeface="+mn-ea"/>
                <a:cs typeface="+mn-cs"/>
              </a:rPr>
              <a:t>Despite these aspirations, however, there are a number of governance related concerns that affect their capacity to be put into practice. Funding continues to be a big constraint, especially in areas with an inadequate supply of funding. Organisational fragmentation, and delay, can also cause difficulties in working together because of the different priorities and organisational approaches between the health service and local authorities. There are also some challenges, like limited capacity of service providers, challenges in conducting assessments in integrated services because of the lack of an accountability system, and workforce shortages (Miller et al., 2021).</a:t>
            </a:r>
            <a:endParaRPr lang="en-GB" dirty="0">
              <a:effectLst/>
            </a:endParaRPr>
          </a:p>
          <a:p>
            <a:r>
              <a:rPr lang="en-GB" sz="1200" kern="1200" dirty="0">
                <a:solidFill>
                  <a:schemeClr val="tx1"/>
                </a:solidFill>
                <a:effectLst/>
                <a:latin typeface="+mn-lt"/>
                <a:ea typeface="+mn-ea"/>
                <a:cs typeface="+mn-cs"/>
              </a:rPr>
              <a:t>How far each area in England has come towards integrating has also been found to be different and there is a lack of progress in some areas. There is an improvement in partnership working but constraints on structures and finances prevent integrated care schemes from being effective.</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6</a:t>
            </a:fld>
            <a:endParaRPr lang="en-GB"/>
          </a:p>
        </p:txBody>
      </p:sp>
    </p:spTree>
    <p:extLst>
      <p:ext uri="{BB962C8B-B14F-4D97-AF65-F5344CB8AC3E}">
        <p14:creationId xmlns:p14="http://schemas.microsoft.com/office/powerpoint/2010/main" val="32573506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Service Delivery and Integrated Care Models</a:t>
            </a:r>
          </a:p>
          <a:p>
            <a:r>
              <a:rPr lang="en-GB" sz="1200" kern="1200" dirty="0">
                <a:solidFill>
                  <a:schemeClr val="tx1"/>
                </a:solidFill>
                <a:effectLst/>
                <a:latin typeface="+mn-lt"/>
                <a:ea typeface="+mn-ea"/>
                <a:cs typeface="+mn-cs"/>
              </a:rPr>
              <a:t>Integrated care models aim to improve service, and care delivery on a person and community level, to streamline care. They can include the introduction of multidisciplinary teams and community health programmes, social prescribing or digital tools and systems, such as telehealth services. These strategies seek to strive for continuity of care, and to reduce the fragmentation of health and social care. (Miller et al, 2021). The idea of 'integrated care' is important, particularly with the older person. Throughout England, the older population is increasing and there is clearly a higher demand for social care and health care services, many of those who have multilingual LTCs (Reeves et al., 2023) need services and/or support and care over time. Services must be coordinated – e.g. Primary care, hospitals, social care providers and community services.</a:t>
            </a:r>
            <a:endParaRPr lang="en-GB" dirty="0">
              <a:effectLst/>
            </a:endParaRPr>
          </a:p>
          <a:p>
            <a:r>
              <a:rPr lang="en-GB" sz="1200" kern="1200" dirty="0">
                <a:solidFill>
                  <a:schemeClr val="tx1"/>
                </a:solidFill>
                <a:effectLst/>
                <a:latin typeface="+mn-lt"/>
                <a:ea typeface="+mn-ea"/>
                <a:cs typeface="+mn-cs"/>
              </a:rPr>
              <a:t>Good continuity of care, better management of chronic diseases and a reduced number of unnecessary admissions to hospital can be achieved through integrated care. Professional integration of care models promotes collaboration between professionals and appropriate care, which is provided at the right time for each person (Peters et al., 2023). Unfortunately, integration of services is still a problem. Human resource problems and economic issues are still under stress on healthcare systems. The opportunities for care integration are present but the outcomes of successful implementation differ depending on available resources (Miller et al., 2021), and leadership and collaboration.</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7</a:t>
            </a:fld>
            <a:endParaRPr lang="en-GB"/>
          </a:p>
        </p:txBody>
      </p:sp>
    </p:spTree>
    <p:extLst>
      <p:ext uri="{BB962C8B-B14F-4D97-AF65-F5344CB8AC3E}">
        <p14:creationId xmlns:p14="http://schemas.microsoft.com/office/powerpoint/2010/main" val="988521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Public Health Initiatives and Community Wellbeing</a:t>
            </a:r>
          </a:p>
          <a:p>
            <a:r>
              <a:rPr lang="en-GB" sz="1200" kern="1200" dirty="0">
                <a:solidFill>
                  <a:schemeClr val="tx1"/>
                </a:solidFill>
                <a:effectLst/>
                <a:latin typeface="+mn-lt"/>
                <a:ea typeface="+mn-ea"/>
                <a:cs typeface="+mn-cs"/>
              </a:rPr>
              <a:t>Community-based strategies for wellbeing and reducing inequities are increasingly being recognised as important to public health programs and campaigns. By tackling other determinants of health beyond clinical services, community, cultural and natural assets can help enhance social bonds, mental health and support better health and wellbeing outcomes within communities (Thomson et al. 2021). Social work practices such as social prescribing, community arts activities, access to green spaces and community wellbeing work. Social prescribing bridges the gap between people and the community services in which they can access to help improve their mental, emotional and social wellbeing. Moreover, living in a cultural and community life can help to decrease loneliness and boost quality of life (Thomson et al., 2021).</a:t>
            </a:r>
            <a:endParaRPr lang="en-GB" dirty="0">
              <a:effectLst/>
            </a:endParaRPr>
          </a:p>
          <a:p>
            <a:r>
              <a:rPr lang="en-GB" sz="1200" kern="1200" dirty="0">
                <a:solidFill>
                  <a:schemeClr val="tx1"/>
                </a:solidFill>
                <a:effectLst/>
                <a:latin typeface="+mn-lt"/>
                <a:ea typeface="+mn-ea"/>
                <a:cs typeface="+mn-cs"/>
              </a:rPr>
              <a:t>Studies have shown that there are correlations between community participation and positive health outcomes. Community engagement can positively impact mental health and wellbeing, increase the social support and social resilience of vulnerable groups (Thomson et al., 2021). Yet, another body of evidence exists that if implemented correctly, place-based work can be capable of addressing health inequities (McGowan et al., 2021). However, it requires ongoing support, leadership and participation of the community for community initiatives to work. They may only be effective and sustainable in the long-term with long-term investment and commitment.</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8</a:t>
            </a:fld>
            <a:endParaRPr lang="en-GB"/>
          </a:p>
        </p:txBody>
      </p:sp>
    </p:spTree>
    <p:extLst>
      <p:ext uri="{BB962C8B-B14F-4D97-AF65-F5344CB8AC3E}">
        <p14:creationId xmlns:p14="http://schemas.microsoft.com/office/powerpoint/2010/main" val="2189745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Health Inequalities and Equity of Access</a:t>
            </a:r>
          </a:p>
          <a:p>
            <a:r>
              <a:rPr lang="en-GB" sz="1200" kern="1200" dirty="0">
                <a:solidFill>
                  <a:schemeClr val="tx1"/>
                </a:solidFill>
                <a:effectLst/>
                <a:latin typeface="+mn-lt"/>
                <a:ea typeface="+mn-ea"/>
                <a:cs typeface="+mn-cs"/>
              </a:rPr>
              <a:t>Inequalities in health are a real challenge in England, and they pose a threat to access to health services and quality of life. The inequalities amongst income groups, by geographical area, ethnic groups and amongst older people. People in socioeconomic disadvantage experience poor health outcomes and they are also often encounter more significant barriers to receiving health care (</a:t>
            </a:r>
            <a:r>
              <a:rPr lang="en-GB" sz="1200" kern="1200" dirty="0" err="1">
                <a:solidFill>
                  <a:schemeClr val="tx1"/>
                </a:solidFill>
                <a:effectLst/>
                <a:latin typeface="+mn-lt"/>
                <a:ea typeface="+mn-ea"/>
                <a:cs typeface="+mn-cs"/>
              </a:rPr>
              <a:t>Eijkens</a:t>
            </a:r>
            <a:r>
              <a:rPr lang="en-GB" sz="1200" kern="1200" dirty="0">
                <a:solidFill>
                  <a:schemeClr val="tx1"/>
                </a:solidFill>
                <a:effectLst/>
                <a:latin typeface="+mn-lt"/>
                <a:ea typeface="+mn-ea"/>
                <a:cs typeface="+mn-cs"/>
              </a:rPr>
              <a:t> et al., 2026). These are all recognised as challenges in mental health services. Ethnicity, socioeconomic status and geographic location play a role in inequality of access to mental healthcare. Others have restricted access, delayed treatment and poor health care experiences thus experiencing inequities in health (Lowther-Payne et al, 2023).</a:t>
            </a:r>
            <a:endParaRPr lang="en-GB" dirty="0">
              <a:effectLst/>
            </a:endParaRPr>
          </a:p>
          <a:p>
            <a:r>
              <a:rPr lang="en-GB" sz="1200" kern="1200" dirty="0">
                <a:solidFill>
                  <a:schemeClr val="tx1"/>
                </a:solidFill>
                <a:effectLst/>
                <a:latin typeface="+mn-lt"/>
                <a:ea typeface="+mn-ea"/>
                <a:cs typeface="+mn-cs"/>
              </a:rPr>
              <a:t>The other major aspect is geographical accessibility. Transport accessibility could be a determinant of access to the healthcare services, particularly where there is disparity in accessibility of public transport amongst rural and urban residents, and other groups of poor people (Chen et al., 2025). Socio-economic inequalities are also evident in relation to health-related quality of life (QOL): Literature shows that those who have worse health-related quality of life (QOL) are also worse off in terms of socio-economic status (SES) both physically and mentally. The findings suggest that the structural causes play a significant role in the inequalities in health and that a multi-sectoral approach of the healthcare, transport, housing and education sectors would be effective in addressing the inequality.</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9</a:t>
            </a:fld>
            <a:endParaRPr lang="en-GB"/>
          </a:p>
        </p:txBody>
      </p:sp>
    </p:spTree>
    <p:extLst>
      <p:ext uri="{BB962C8B-B14F-4D97-AF65-F5344CB8AC3E}">
        <p14:creationId xmlns:p14="http://schemas.microsoft.com/office/powerpoint/2010/main" val="637882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Current Challenges Affecting Health and Well-being </a:t>
            </a:r>
          </a:p>
          <a:p>
            <a:r>
              <a:rPr lang="en-GB" sz="1200" kern="1200" dirty="0">
                <a:solidFill>
                  <a:schemeClr val="tx1"/>
                </a:solidFill>
                <a:effectLst/>
                <a:latin typeface="+mn-lt"/>
                <a:ea typeface="+mn-ea"/>
                <a:cs typeface="+mn-cs"/>
              </a:rPr>
              <a:t>Despite the government's commitment to increasing health and wellbeing, there are several issues which continue to impact the delivery of health services throughout England. The cost of living crisis presents a significant challenge and whilst this has impacted the physical health of its people, it has affected mental health to the same extent. Increased inflation of food, energy and housing has also made it harder for households to cover their financial requirements and negatively affected health and wellbeing, as they are now in a greater need of health and social care needs (The Guardian, 2024).</a:t>
            </a:r>
            <a:endParaRPr lang="en-GB" dirty="0">
              <a:effectLst/>
            </a:endParaRPr>
          </a:p>
          <a:p>
            <a:r>
              <a:rPr lang="en-GB" sz="1200" kern="1200" dirty="0">
                <a:solidFill>
                  <a:schemeClr val="tx1"/>
                </a:solidFill>
                <a:effectLst/>
                <a:latin typeface="+mn-lt"/>
                <a:ea typeface="+mn-ea"/>
                <a:cs typeface="+mn-cs"/>
              </a:rPr>
              <a:t>However, there is still a lot of worry around in the health sector within the NHS over employee health and welfare. Whilst there are initiatives in place for employee wellbeing in the workplace, it is often difficult to get these programs off the ground due to challenges with accessibility, lack of resources, priority conflict and lack of leadership support in the organisation. These barriers may decrease the level of staff engagement, increase staff burnout, and/or impact service quality (Quirk et al., 2018).</a:t>
            </a:r>
            <a:endParaRPr lang="en-GB" dirty="0">
              <a:effectLst/>
            </a:endParaRPr>
          </a:p>
          <a:p>
            <a:r>
              <a:rPr lang="en-GB" sz="1200" kern="1200" dirty="0">
                <a:solidFill>
                  <a:schemeClr val="tx1"/>
                </a:solidFill>
                <a:effectLst/>
                <a:latin typeface="+mn-lt"/>
                <a:ea typeface="+mn-ea"/>
                <a:cs typeface="+mn-cs"/>
              </a:rPr>
              <a:t>There is also a challenge to the patient experience. Increased waiting time between seeing a GP (McDonald 2024) and issues with making appointments to see a GP were identified by </a:t>
            </a:r>
            <a:r>
              <a:rPr lang="en-GB" sz="1200" kern="1200" dirty="0" err="1">
                <a:solidFill>
                  <a:schemeClr val="tx1"/>
                </a:solidFill>
                <a:effectLst/>
                <a:latin typeface="+mn-lt"/>
                <a:ea typeface="+mn-ea"/>
                <a:cs typeface="+mn-cs"/>
              </a:rPr>
              <a:t>Healthwatch</a:t>
            </a:r>
            <a:r>
              <a:rPr lang="en-GB" sz="1200" kern="1200" dirty="0">
                <a:solidFill>
                  <a:schemeClr val="tx1"/>
                </a:solidFill>
                <a:effectLst/>
                <a:latin typeface="+mn-lt"/>
                <a:ea typeface="+mn-ea"/>
                <a:cs typeface="+mn-cs"/>
              </a:rPr>
              <a:t> Sutton. Taken together, these challenges put the sustainability of health care services at risk, and can exacerbate existing health inequalities if not addressed specifically by policy and organisational interventions.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10</a:t>
            </a:fld>
            <a:endParaRPr lang="en-GB"/>
          </a:p>
        </p:txBody>
      </p:sp>
    </p:spTree>
    <p:extLst>
      <p:ext uri="{BB962C8B-B14F-4D97-AF65-F5344CB8AC3E}">
        <p14:creationId xmlns:p14="http://schemas.microsoft.com/office/powerpoint/2010/main" val="2908498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 for Improvement</a:t>
            </a:r>
          </a:p>
          <a:p>
            <a:r>
              <a:rPr lang="en-GB" sz="1200" kern="1200" dirty="0">
                <a:solidFill>
                  <a:schemeClr val="tx1"/>
                </a:solidFill>
                <a:effectLst/>
                <a:latin typeface="+mn-lt"/>
                <a:ea typeface="+mn-ea"/>
                <a:cs typeface="+mn-cs"/>
              </a:rPr>
              <a:t>Some different approaches can enhance the integration of health, well-being, and sustainable development in health and social care. Firstly, work needs to be done to strengthen systems of integrated care by improving the working relationship between NHS organisations, local authorities, social care providers and community groups with each other. Services can be linked and/or Population Health Managed if good working partnerships can be established that can facilitate this (Peters et al., 2023).</a:t>
            </a:r>
            <a:endParaRPr lang="en-GB" dirty="0">
              <a:effectLst/>
            </a:endParaRPr>
          </a:p>
          <a:p>
            <a:r>
              <a:rPr lang="en-GB" sz="1200" kern="1200" dirty="0">
                <a:solidFill>
                  <a:schemeClr val="tx1"/>
                </a:solidFill>
                <a:effectLst/>
                <a:latin typeface="+mn-lt"/>
                <a:ea typeface="+mn-ea"/>
                <a:cs typeface="+mn-cs"/>
              </a:rPr>
              <a:t>Secondly, a greater emphasis needs to be given to investing in place and community-based, as well as prevention-centred interventions, in disadvantaged communities. Local interventions that SDPs have implemented to positively influence the trends and health inequalities in their local communities have proven to be effective (McGowan et al., 2021). Thirdly, for the aspect of healthcare access to plan, it should be enriched with digital inclusion. The greater the vulnerability of a group, the more important is the issue of equitability. Boosting work in mental health services and community wellbeing programme work to reduce inequalities with access to and outcomes of services, is the fourth priority (Lowther-Payne, 2023).</a:t>
            </a:r>
            <a:endParaRPr lang="en-GB" dirty="0">
              <a:effectLst/>
            </a:endParaRPr>
          </a:p>
          <a:p>
            <a:r>
              <a:rPr lang="en-GB" sz="1200" kern="1200" dirty="0">
                <a:solidFill>
                  <a:schemeClr val="tx1"/>
                </a:solidFill>
                <a:effectLst/>
                <a:latin typeface="+mn-lt"/>
                <a:ea typeface="+mn-ea"/>
                <a:cs typeface="+mn-cs"/>
              </a:rPr>
              <a:t>Lastly, the health and well-being of workers should be foregrounded using positive leadership, proper resources and viable staffing levels. By ensuring staff wellbeing, the quality of services, and the resilience of services are improved (</a:t>
            </a:r>
            <a:r>
              <a:rPr lang="en-GB" sz="1200" kern="1200" dirty="0" err="1">
                <a:solidFill>
                  <a:schemeClr val="tx1"/>
                </a:solidFill>
                <a:effectLst/>
                <a:latin typeface="+mn-lt"/>
                <a:ea typeface="+mn-ea"/>
                <a:cs typeface="+mn-cs"/>
              </a:rPr>
              <a:t>Parbery</a:t>
            </a:r>
            <a:r>
              <a:rPr lang="en-GB" sz="1200" kern="1200" dirty="0">
                <a:solidFill>
                  <a:schemeClr val="tx1"/>
                </a:solidFill>
                <a:effectLst/>
                <a:latin typeface="+mn-lt"/>
                <a:ea typeface="+mn-ea"/>
                <a:cs typeface="+mn-cs"/>
              </a:rPr>
              <a:t>-Clark et al., 2024).</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11</a:t>
            </a:fld>
            <a:endParaRPr lang="en-GB"/>
          </a:p>
        </p:txBody>
      </p:sp>
    </p:spTree>
    <p:extLst>
      <p:ext uri="{BB962C8B-B14F-4D97-AF65-F5344CB8AC3E}">
        <p14:creationId xmlns:p14="http://schemas.microsoft.com/office/powerpoint/2010/main" val="2889345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In conclusion, lifelong learning takes place within today's health and social care settings where concepts of health, well-being and sustainable development are interwoven. Health in All Policies and Integrated Care Systems are both sets of integrated strategies to improve the coordination of services, prevention and population health results. Information shows that the social determinants, community assets and place-based interventions are having an impact on wellbeing. Inequalities in access to and quality of healthcare, however, continue to be significant issues, as do inequities in mental health and quality of life services. More integration and more targeted interventions, including long-term investment in prevention, community services and the wellbeing of the workforce, are needed to achieve sustainable improvement. Health and social care systems have the opportunity to be more effective, sustainable and equitable when they tackle the structural inequalities and seek to improve the governance of the system, so that greater collaboration can take place.</a:t>
            </a:r>
            <a:endParaRPr lang="en-GB" dirty="0">
              <a:effectLst/>
            </a:endParaRPr>
          </a:p>
          <a:p>
            <a:r>
              <a:rPr lang="en-GB" sz="1200" kern="1200" dirty="0">
                <a:solidFill>
                  <a:schemeClr val="tx1"/>
                </a:solidFill>
                <a:effectLst/>
                <a:latin typeface="+mn-lt"/>
                <a:ea typeface="+mn-ea"/>
                <a:cs typeface="+mn-cs"/>
              </a:rPr>
              <a:t>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12</a:t>
            </a:fld>
            <a:endParaRPr lang="en-GB"/>
          </a:p>
        </p:txBody>
      </p:sp>
    </p:spTree>
    <p:extLst>
      <p:ext uri="{BB962C8B-B14F-4D97-AF65-F5344CB8AC3E}">
        <p14:creationId xmlns:p14="http://schemas.microsoft.com/office/powerpoint/2010/main" val="2641830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Quirk, H., Crank, H., Carter, A., Leahy, H. and Copeland, R.J., 2018. Barriers and facilitators to implementing workplace health and wellbeing services in the NHS from the perspective of senior leaders and wellbeing practitioners: a qualitative study. </a:t>
            </a:r>
            <a:r>
              <a:rPr lang="en-GB" sz="1200" i="1" kern="1200" dirty="0">
                <a:solidFill>
                  <a:schemeClr val="tx1"/>
                </a:solidFill>
                <a:effectLst/>
                <a:latin typeface="+mn-lt"/>
                <a:ea typeface="+mn-ea"/>
                <a:cs typeface="+mn-cs"/>
              </a:rPr>
              <a:t>BMC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(1), p.1362.</a:t>
            </a:r>
            <a:endParaRPr lang="en-GB" dirty="0">
              <a:effectLst/>
            </a:endParaRPr>
          </a:p>
          <a:p>
            <a:r>
              <a:rPr lang="en-GB" sz="1200" kern="1200" dirty="0">
                <a:solidFill>
                  <a:schemeClr val="tx1"/>
                </a:solidFill>
                <a:effectLst/>
                <a:latin typeface="+mn-lt"/>
                <a:ea typeface="+mn-ea"/>
                <a:cs typeface="+mn-cs"/>
              </a:rPr>
              <a:t>Reeves, C., Islam, A. and Gentry, T., 2023. The state of health and care of older people in England 2023. </a:t>
            </a:r>
            <a:r>
              <a:rPr lang="en-GB" sz="1200" i="1" kern="1200" dirty="0">
                <a:solidFill>
                  <a:schemeClr val="tx1"/>
                </a:solidFill>
                <a:effectLst/>
                <a:latin typeface="+mn-lt"/>
                <a:ea typeface="+mn-ea"/>
                <a:cs typeface="+mn-cs"/>
              </a:rPr>
              <a:t>Age UK. age_uk_briefing_state_of_health_and_care_of_older_people_july2023. pdf (</a:t>
            </a:r>
            <a:r>
              <a:rPr lang="en-GB" sz="1200" i="1" kern="1200" dirty="0" err="1">
                <a:solidFill>
                  <a:schemeClr val="tx1"/>
                </a:solidFill>
                <a:effectLst/>
                <a:latin typeface="+mn-lt"/>
                <a:ea typeface="+mn-ea"/>
                <a:cs typeface="+mn-cs"/>
              </a:rPr>
              <a:t>ageuk</a:t>
            </a:r>
            <a:r>
              <a:rPr lang="en-GB" sz="1200" i="1" kern="1200" dirty="0">
                <a:solidFill>
                  <a:schemeClr val="tx1"/>
                </a:solidFill>
                <a:effectLst/>
                <a:latin typeface="+mn-lt"/>
                <a:ea typeface="+mn-ea"/>
                <a:cs typeface="+mn-cs"/>
              </a:rPr>
              <a:t>. org. </a:t>
            </a:r>
            <a:r>
              <a:rPr lang="en-GB" sz="1200" i="1" kern="1200" dirty="0" err="1">
                <a:solidFill>
                  <a:schemeClr val="tx1"/>
                </a:solidFill>
                <a:effectLst/>
                <a:latin typeface="+mn-lt"/>
                <a:ea typeface="+mn-ea"/>
                <a:cs typeface="+mn-cs"/>
              </a:rPr>
              <a:t>uk</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a:t>
            </a:r>
            <a:endParaRPr lang="en-GB" dirty="0">
              <a:effectLst/>
            </a:endParaRPr>
          </a:p>
          <a:p>
            <a:r>
              <a:rPr lang="en-US" sz="1200" kern="1200" dirty="0">
                <a:solidFill>
                  <a:schemeClr val="tx1"/>
                </a:solidFill>
                <a:effectLst/>
                <a:latin typeface="+mn-lt"/>
                <a:ea typeface="+mn-ea"/>
                <a:cs typeface="+mn-cs"/>
              </a:rPr>
              <a:t>The Guardian. 2024. </a:t>
            </a:r>
            <a:r>
              <a:rPr lang="en-GB" sz="1200" kern="1200" dirty="0">
                <a:solidFill>
                  <a:schemeClr val="tx1"/>
                </a:solidFill>
                <a:effectLst/>
                <a:latin typeface="+mn-lt"/>
                <a:ea typeface="+mn-ea"/>
                <a:cs typeface="+mn-cs"/>
              </a:rPr>
              <a:t>NHS trusts across England say cost of living crisis has worsened health. Available at: https://www.theguardian.com/society/article/2024/may/21/nhs-trusts-across-england-say-cost-of-living-crisis-has-worsened-health</a:t>
            </a:r>
            <a:endParaRPr lang="en-GB" dirty="0">
              <a:effectLst/>
            </a:endParaRPr>
          </a:p>
          <a:p>
            <a:r>
              <a:rPr lang="en-GB" sz="1200" kern="1200" dirty="0">
                <a:solidFill>
                  <a:schemeClr val="tx1"/>
                </a:solidFill>
                <a:effectLst/>
                <a:latin typeface="+mn-lt"/>
                <a:ea typeface="+mn-ea"/>
                <a:cs typeface="+mn-cs"/>
              </a:rPr>
              <a:t>Thomson, L.J., Gordon-Nesbitt, R., Elsden, E. and Chatterjee, H.J., 2021. The role of cultural, community and natural assets in addressing societal and structural health inequalities in the UK: future research priorities. </a:t>
            </a:r>
            <a:r>
              <a:rPr lang="en-GB" sz="1200" i="1" kern="1200" dirty="0">
                <a:solidFill>
                  <a:schemeClr val="tx1"/>
                </a:solidFill>
                <a:effectLst/>
                <a:latin typeface="+mn-lt"/>
                <a:ea typeface="+mn-ea"/>
                <a:cs typeface="+mn-cs"/>
              </a:rPr>
              <a:t>International Journal for Equity in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 p.249.</a:t>
            </a:r>
            <a:endParaRPr lang="en-GB" dirty="0">
              <a:effectLst/>
            </a:endParaRPr>
          </a:p>
          <a:p>
            <a:r>
              <a:rPr lang="en-GB" sz="1200" kern="1200" dirty="0">
                <a:solidFill>
                  <a:schemeClr val="tx1"/>
                </a:solidFill>
                <a:effectLst/>
                <a:latin typeface="+mn-lt"/>
                <a:ea typeface="+mn-ea"/>
                <a:cs typeface="+mn-cs"/>
              </a:rPr>
              <a:t>WHO. 2014.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Framework for Country Action. Available at: https://www.afro.who.int/sites/default/files/2017-06/140120HPRHiAPFramework.pdf</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C53BC459-F10E-41E4-9167-A6C93E18F14D}" type="slidenum">
              <a:rPr lang="en-GB" smtClean="0"/>
              <a:t>13</a:t>
            </a:fld>
            <a:endParaRPr lang="en-GB"/>
          </a:p>
        </p:txBody>
      </p:sp>
    </p:spTree>
    <p:extLst>
      <p:ext uri="{BB962C8B-B14F-4D97-AF65-F5344CB8AC3E}">
        <p14:creationId xmlns:p14="http://schemas.microsoft.com/office/powerpoint/2010/main" val="2867631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7/23/2026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2" y="3103808"/>
            <a:ext cx="8915399" cy="1055387"/>
          </a:xfrm>
        </p:spPr>
        <p:txBody>
          <a:bodyPr/>
          <a:lstStyle/>
          <a:p>
            <a:pPr algn="ctr"/>
            <a:r>
              <a:rPr lang="en-GB" dirty="0">
                <a:latin typeface="Times New Roman" panose="02020603050405020304" pitchFamily="18" charset="0"/>
                <a:cs typeface="Times New Roman" panose="02020603050405020304" pitchFamily="18" charset="0"/>
              </a:rPr>
              <a:t>Component 1: Presentation</a:t>
            </a:r>
          </a:p>
        </p:txBody>
      </p:sp>
      <p:sp>
        <p:nvSpPr>
          <p:cNvPr id="3" name="Subtitle 2"/>
          <p:cNvSpPr>
            <a:spLocks noGrp="1"/>
          </p:cNvSpPr>
          <p:nvPr>
            <p:ph type="subTitle" idx="1"/>
          </p:nvPr>
        </p:nvSpPr>
        <p:spPr>
          <a:xfrm>
            <a:off x="2692244" y="4159195"/>
            <a:ext cx="8915399" cy="1996906"/>
          </a:xfrm>
        </p:spPr>
        <p:txBody>
          <a:bodyPr>
            <a:normAutofit/>
          </a:bodyPr>
          <a:lstStyle/>
          <a:p>
            <a:pPr algn="ctr"/>
            <a:r>
              <a:rPr lang="en-GB" sz="2800" dirty="0">
                <a:latin typeface="Times New Roman" panose="02020603050405020304" pitchFamily="18" charset="0"/>
                <a:cs typeface="Times New Roman" panose="02020603050405020304" pitchFamily="18" charset="0"/>
              </a:rPr>
              <a:t>Integration of Health, Wellbeing and Sustainable Development in Health and Social Care</a:t>
            </a:r>
          </a:p>
          <a:p>
            <a:r>
              <a:rPr lang="en-US" dirty="0">
                <a:latin typeface="Times New Roman" panose="02020603050405020304" pitchFamily="18" charset="0"/>
                <a:cs typeface="Times New Roman" panose="02020603050405020304" pitchFamily="18" charset="0"/>
              </a:rPr>
              <a:t>Name: </a:t>
            </a:r>
            <a:r>
              <a:rPr lang="en-PK" dirty="0">
                <a:latin typeface="Times New Roman" panose="02020603050405020304" pitchFamily="18" charset="0"/>
                <a:cs typeface="Times New Roman" panose="02020603050405020304" pitchFamily="18" charset="0"/>
              </a:rPr>
              <a:t>Salamata Jalloh</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Student ID: 2246031</a:t>
            </a:r>
          </a:p>
          <a:p>
            <a:endParaRPr lang="en-GB" dirty="0"/>
          </a:p>
        </p:txBody>
      </p:sp>
    </p:spTree>
    <p:extLst>
      <p:ext uri="{BB962C8B-B14F-4D97-AF65-F5344CB8AC3E}">
        <p14:creationId xmlns:p14="http://schemas.microsoft.com/office/powerpoint/2010/main" val="887681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38020"/>
          </a:xfrm>
        </p:spPr>
        <p:txBody>
          <a:bodyPr>
            <a:normAutofit fontScale="90000"/>
          </a:bodyPr>
          <a:lstStyle/>
          <a:p>
            <a:pPr algn="ctr"/>
            <a:r>
              <a:rPr lang="en-GB"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2239016" y="1435858"/>
            <a:ext cx="8915400" cy="4626173"/>
          </a:xfrm>
        </p:spPr>
        <p:txBody>
          <a:bodyPr>
            <a:normAutofit fontScale="85000" lnSpcReduction="20000"/>
          </a:bodyPr>
          <a:lstStyle/>
          <a:p>
            <a:pPr marL="0" indent="0">
              <a:buNone/>
            </a:pPr>
            <a:r>
              <a:rPr lang="en-GB" sz="2400" b="1" dirty="0">
                <a:latin typeface="Times New Roman" panose="02020603050405020304" pitchFamily="18" charset="0"/>
                <a:cs typeface="Times New Roman" panose="02020603050405020304" pitchFamily="18" charset="0"/>
              </a:rPr>
              <a:t>Key Concepts</a:t>
            </a:r>
            <a:endParaRPr lang="en-GB" sz="2400" dirty="0">
              <a:latin typeface="Times New Roman" panose="02020603050405020304" pitchFamily="18" charset="0"/>
              <a:cs typeface="Times New Roman" panose="02020603050405020304" pitchFamily="18" charset="0"/>
            </a:endParaRPr>
          </a:p>
          <a:p>
            <a:pPr marL="0" indent="0">
              <a:buNone/>
            </a:pPr>
            <a:r>
              <a:rPr lang="en-GB" sz="1900" b="1" dirty="0">
                <a:latin typeface="Times New Roman" panose="02020603050405020304" pitchFamily="18" charset="0"/>
                <a:cs typeface="Times New Roman" panose="02020603050405020304" pitchFamily="18" charset="0"/>
              </a:rPr>
              <a:t>Health</a:t>
            </a:r>
            <a:endParaRPr lang="en-GB" sz="19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Health is more than the absence of sickness…”</a:t>
            </a:r>
          </a:p>
          <a:p>
            <a:r>
              <a:rPr lang="en-GB" sz="1700" dirty="0">
                <a:latin typeface="Times New Roman" panose="02020603050405020304" pitchFamily="18" charset="0"/>
                <a:cs typeface="Times New Roman" panose="02020603050405020304" pitchFamily="18" charset="0"/>
              </a:rPr>
              <a:t>Embodies physical, mental and social well-being (WHO, 2014)</a:t>
            </a:r>
          </a:p>
          <a:p>
            <a:r>
              <a:rPr lang="en-GB" sz="1700" dirty="0">
                <a:latin typeface="Times New Roman" panose="02020603050405020304" pitchFamily="18" charset="0"/>
                <a:cs typeface="Times New Roman" panose="02020603050405020304" pitchFamily="18" charset="0"/>
              </a:rPr>
              <a:t>Faced with social, economic and environmental challenges (WHO, 2014)</a:t>
            </a:r>
          </a:p>
          <a:p>
            <a:pPr marL="0" indent="0">
              <a:buNone/>
            </a:pPr>
            <a:r>
              <a:rPr lang="en-GB" sz="1900" b="1" dirty="0">
                <a:latin typeface="Times New Roman" panose="02020603050405020304" pitchFamily="18" charset="0"/>
                <a:cs typeface="Times New Roman" panose="02020603050405020304" pitchFamily="18" charset="0"/>
              </a:rPr>
              <a:t>Wellbeing</a:t>
            </a:r>
            <a:endParaRPr lang="en-GB" sz="19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Holistic Concept covering Physical, Emotional, Psychological and Social aspects.</a:t>
            </a:r>
          </a:p>
          <a:p>
            <a:r>
              <a:rPr lang="en-GB" sz="1700" dirty="0">
                <a:latin typeface="Times New Roman" panose="02020603050405020304" pitchFamily="18" charset="0"/>
                <a:cs typeface="Times New Roman" panose="02020603050405020304" pitchFamily="18" charset="0"/>
              </a:rPr>
              <a:t>The objective of facilitating residents' access to and full engagement with their community is directly related to achieving positive Outcomes for Quality of Life and Social Participation (</a:t>
            </a:r>
            <a:r>
              <a:rPr lang="en-GB" sz="1700" dirty="0" err="1">
                <a:latin typeface="Times New Roman" panose="02020603050405020304" pitchFamily="18" charset="0"/>
                <a:cs typeface="Times New Roman" panose="02020603050405020304" pitchFamily="18" charset="0"/>
              </a:rPr>
              <a:t>Eijkens</a:t>
            </a:r>
            <a:r>
              <a:rPr lang="en-GB" sz="1700" dirty="0">
                <a:latin typeface="Times New Roman" panose="02020603050405020304" pitchFamily="18" charset="0"/>
                <a:cs typeface="Times New Roman" panose="02020603050405020304" pitchFamily="18" charset="0"/>
              </a:rPr>
              <a:t> et al., 2026).</a:t>
            </a:r>
            <a:endParaRPr lang="en-GB" dirty="0">
              <a:latin typeface="Times New Roman" panose="02020603050405020304" pitchFamily="18" charset="0"/>
              <a:cs typeface="Times New Roman" panose="02020603050405020304" pitchFamily="18" charset="0"/>
            </a:endParaRPr>
          </a:p>
          <a:p>
            <a:pPr marL="0" indent="0">
              <a:buNone/>
            </a:pPr>
            <a:r>
              <a:rPr lang="en-GB" sz="1700" b="1" dirty="0">
                <a:latin typeface="Times New Roman" panose="02020603050405020304" pitchFamily="18" charset="0"/>
                <a:cs typeface="Times New Roman" panose="02020603050405020304" pitchFamily="18" charset="0"/>
              </a:rPr>
              <a:t>Sustainable Development</a:t>
            </a:r>
            <a:endParaRPr lang="en-GB" sz="1700" dirty="0">
              <a:latin typeface="Times New Roman" panose="02020603050405020304" pitchFamily="18" charset="0"/>
              <a:cs typeface="Times New Roman" panose="02020603050405020304" pitchFamily="18" charset="0"/>
            </a:endParaRPr>
          </a:p>
          <a:p>
            <a:r>
              <a:rPr lang="en-GB" sz="1500" dirty="0">
                <a:latin typeface="Times New Roman" panose="02020603050405020304" pitchFamily="18" charset="0"/>
                <a:cs typeface="Times New Roman" panose="02020603050405020304" pitchFamily="18" charset="0"/>
              </a:rPr>
              <a:t>Convey the maintenance of health, not without the utilisation of humans and nature to the detriment of both present and future generations.</a:t>
            </a:r>
          </a:p>
          <a:p>
            <a:r>
              <a:rPr lang="en-GB" sz="1500" dirty="0">
                <a:latin typeface="Times New Roman" panose="02020603050405020304" pitchFamily="18" charset="0"/>
                <a:cs typeface="Times New Roman" panose="02020603050405020304" pitchFamily="18" charset="0"/>
              </a:rPr>
              <a:t>To see the population's needs in relation to the supply of healthcare in the long term (WHO, 2014)</a:t>
            </a:r>
          </a:p>
          <a:p>
            <a:pPr marL="0" indent="0">
              <a:buNone/>
            </a:pPr>
            <a:r>
              <a:rPr lang="en-GB" sz="1700" b="1" dirty="0">
                <a:latin typeface="Times New Roman" panose="02020603050405020304" pitchFamily="18" charset="0"/>
                <a:cs typeface="Times New Roman" panose="02020603050405020304" pitchFamily="18" charset="0"/>
              </a:rPr>
              <a:t>Relevance</a:t>
            </a:r>
            <a:endParaRPr lang="en-GB" sz="1700" dirty="0">
              <a:latin typeface="Times New Roman" panose="02020603050405020304" pitchFamily="18" charset="0"/>
              <a:cs typeface="Times New Roman" panose="02020603050405020304" pitchFamily="18" charset="0"/>
            </a:endParaRPr>
          </a:p>
          <a:p>
            <a:r>
              <a:rPr lang="en-GB" sz="1500" dirty="0">
                <a:latin typeface="Times New Roman" panose="02020603050405020304" pitchFamily="18" charset="0"/>
                <a:cs typeface="Times New Roman" panose="02020603050405020304" pitchFamily="18" charset="0"/>
              </a:rPr>
              <a:t>In the UK, the importance of the subject of Health and Social Care is on the rise in policy-making.</a:t>
            </a:r>
          </a:p>
          <a:p>
            <a:r>
              <a:rPr lang="en-GB" sz="1500" dirty="0">
                <a:latin typeface="Times New Roman" panose="02020603050405020304" pitchFamily="18" charset="0"/>
                <a:cs typeface="Times New Roman" panose="02020603050405020304" pitchFamily="18" charset="0"/>
              </a:rPr>
              <a:t>Due to an increased ageing population, chronic diseases and health inequalities (Reeves et al., 2023)</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183836" y="1262130"/>
            <a:ext cx="2126222" cy="1977881"/>
          </a:xfrm>
          <a:prstGeom prst="rect">
            <a:avLst/>
          </a:prstGeom>
        </p:spPr>
      </p:pic>
    </p:spTree>
    <p:extLst>
      <p:ext uri="{BB962C8B-B14F-4D97-AF65-F5344CB8AC3E}">
        <p14:creationId xmlns:p14="http://schemas.microsoft.com/office/powerpoint/2010/main" val="3296994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Integration of Health and Wellbeing Approaches 	</a:t>
            </a:r>
            <a:endParaRPr lang="en-GB" sz="3200" dirty="0"/>
          </a:p>
        </p:txBody>
      </p:sp>
      <p:sp>
        <p:nvSpPr>
          <p:cNvPr id="3" name="Content Placeholder 2"/>
          <p:cNvSpPr>
            <a:spLocks noGrp="1"/>
          </p:cNvSpPr>
          <p:nvPr>
            <p:ph idx="1"/>
          </p:nvPr>
        </p:nvSpPr>
        <p:spPr>
          <a:xfrm>
            <a:off x="2112962" y="1440543"/>
            <a:ext cx="8915400" cy="5226957"/>
          </a:xfrm>
        </p:spPr>
        <p:txBody>
          <a:bodyPr>
            <a:normAutofit fontScale="40000" lnSpcReduction="20000"/>
          </a:bodyPr>
          <a:lstStyle/>
          <a:p>
            <a:pPr marL="0" indent="0">
              <a:buNone/>
            </a:pPr>
            <a:r>
              <a:rPr lang="en-GB" sz="3700" b="1" dirty="0">
                <a:latin typeface="Times New Roman" panose="02020603050405020304" pitchFamily="18" charset="0"/>
                <a:cs typeface="Times New Roman" panose="02020603050405020304" pitchFamily="18" charset="0"/>
              </a:rPr>
              <a:t>Health in All Policies (</a:t>
            </a:r>
            <a:r>
              <a:rPr lang="en-GB" sz="3700" b="1" dirty="0" err="1">
                <a:latin typeface="Times New Roman" panose="02020603050405020304" pitchFamily="18" charset="0"/>
                <a:cs typeface="Times New Roman" panose="02020603050405020304" pitchFamily="18" charset="0"/>
              </a:rPr>
              <a:t>HiAP</a:t>
            </a:r>
            <a:r>
              <a:rPr lang="en-GB" sz="3700" b="1" dirty="0">
                <a:latin typeface="Times New Roman" panose="02020603050405020304" pitchFamily="18" charset="0"/>
                <a:cs typeface="Times New Roman" panose="02020603050405020304" pitchFamily="18" charset="0"/>
              </a:rPr>
              <a:t>)</a:t>
            </a:r>
            <a:endParaRPr lang="en-GB" sz="37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This is a WHO idea of a working together across sectors.</a:t>
            </a:r>
          </a:p>
          <a:p>
            <a:r>
              <a:rPr lang="en-GB" sz="2800" dirty="0">
                <a:latin typeface="Times New Roman" panose="02020603050405020304" pitchFamily="18" charset="0"/>
                <a:cs typeface="Times New Roman" panose="02020603050405020304" pitchFamily="18" charset="0"/>
              </a:rPr>
              <a:t>Comprises healthcare, housing, transport, education and employment.</a:t>
            </a:r>
          </a:p>
          <a:p>
            <a:r>
              <a:rPr lang="en-GB" sz="2800" dirty="0">
                <a:latin typeface="Times New Roman" panose="02020603050405020304" pitchFamily="18" charset="0"/>
                <a:cs typeface="Times New Roman" panose="02020603050405020304" pitchFamily="18" charset="0"/>
              </a:rPr>
              <a:t>Beyond socio-economic determinants of health, there are other social drivers of health.</a:t>
            </a:r>
          </a:p>
          <a:p>
            <a:pPr marL="0" indent="0">
              <a:buNone/>
            </a:pPr>
            <a:r>
              <a:rPr lang="en-GB" sz="3700" b="1" dirty="0">
                <a:latin typeface="Times New Roman" panose="02020603050405020304" pitchFamily="18" charset="0"/>
                <a:cs typeface="Times New Roman" panose="02020603050405020304" pitchFamily="18" charset="0"/>
              </a:rPr>
              <a:t>Integrated Care Systems (ICSs)</a:t>
            </a:r>
          </a:p>
          <a:p>
            <a:r>
              <a:rPr lang="en-GB" sz="2800" dirty="0">
                <a:latin typeface="Times New Roman" panose="02020603050405020304" pitchFamily="18" charset="0"/>
                <a:cs typeface="Times New Roman" panose="02020603050405020304" pitchFamily="18" charset="0"/>
              </a:rPr>
              <a:t>Made available throughout England to support working together</a:t>
            </a:r>
          </a:p>
          <a:p>
            <a:r>
              <a:rPr lang="en-GB" sz="2800" dirty="0">
                <a:latin typeface="Times New Roman" panose="02020603050405020304" pitchFamily="18" charset="0"/>
                <a:cs typeface="Times New Roman" panose="02020603050405020304" pitchFamily="18" charset="0"/>
              </a:rPr>
              <a:t>Ensures all community care providers are networked together and working in partnership with the NHS and local authority</a:t>
            </a:r>
          </a:p>
          <a:p>
            <a:r>
              <a:rPr lang="en-GB" sz="2800" dirty="0">
                <a:latin typeface="Times New Roman" panose="02020603050405020304" pitchFamily="18" charset="0"/>
                <a:cs typeface="Times New Roman" panose="02020603050405020304" pitchFamily="18" charset="0"/>
              </a:rPr>
              <a:t>The work will centre on population health and the resulting inequities (Peters et al., 2023)</a:t>
            </a:r>
          </a:p>
          <a:p>
            <a:pPr marL="0" indent="0">
              <a:buNone/>
            </a:pPr>
            <a:r>
              <a:rPr lang="en-GB" sz="3700" b="1" dirty="0">
                <a:latin typeface="Times New Roman" panose="02020603050405020304" pitchFamily="18" charset="0"/>
                <a:cs typeface="Times New Roman" panose="02020603050405020304" pitchFamily="18" charset="0"/>
              </a:rPr>
              <a:t>Benefits of Integration</a:t>
            </a:r>
          </a:p>
          <a:p>
            <a:r>
              <a:rPr lang="en-GB" sz="2800" dirty="0">
                <a:latin typeface="Times New Roman" panose="02020603050405020304" pitchFamily="18" charset="0"/>
                <a:cs typeface="Times New Roman" panose="02020603050405020304" pitchFamily="18" charset="0"/>
              </a:rPr>
              <a:t>EFCs are monitored to ensure there is better coordination of care.</a:t>
            </a:r>
          </a:p>
          <a:p>
            <a:r>
              <a:rPr lang="en-GB" sz="2800" dirty="0">
                <a:latin typeface="Times New Roman" panose="02020603050405020304" pitchFamily="18" charset="0"/>
                <a:cs typeface="Times New Roman" panose="02020603050405020304" pitchFamily="18" charset="0"/>
              </a:rPr>
              <a:t>Better patient outcomes</a:t>
            </a:r>
          </a:p>
          <a:p>
            <a:r>
              <a:rPr lang="en-GB" sz="2800" dirty="0">
                <a:latin typeface="Times New Roman" panose="02020603050405020304" pitchFamily="18" charset="0"/>
                <a:cs typeface="Times New Roman" panose="02020603050405020304" pitchFamily="18" charset="0"/>
              </a:rPr>
              <a:t>An increased emphasis on preventing the first problem is needed.</a:t>
            </a:r>
          </a:p>
          <a:p>
            <a:r>
              <a:rPr lang="en-GB" sz="2800" dirty="0">
                <a:latin typeface="Times New Roman" panose="02020603050405020304" pitchFamily="18" charset="0"/>
                <a:cs typeface="Times New Roman" panose="02020603050405020304" pitchFamily="18" charset="0"/>
              </a:rPr>
              <a:t>More effectively making use of resources. More efficient use of resources.</a:t>
            </a:r>
          </a:p>
          <a:p>
            <a:r>
              <a:rPr lang="en-GB" sz="2800" dirty="0">
                <a:latin typeface="Times New Roman" panose="02020603050405020304" pitchFamily="18" charset="0"/>
                <a:cs typeface="Times New Roman" panose="02020603050405020304" pitchFamily="18" charset="0"/>
              </a:rPr>
              <a:t>Less fragmentation of services (Miller et al., 2021)</a:t>
            </a:r>
          </a:p>
          <a:p>
            <a:pPr marL="0" indent="0">
              <a:buNone/>
            </a:pPr>
            <a:r>
              <a:rPr lang="en-GB" sz="3700" b="1" dirty="0">
                <a:latin typeface="Times New Roman" panose="02020603050405020304" pitchFamily="18" charset="0"/>
                <a:cs typeface="Times New Roman" panose="02020603050405020304" pitchFamily="18" charset="0"/>
              </a:rPr>
              <a:t>Critical Discussion</a:t>
            </a:r>
          </a:p>
          <a:p>
            <a:r>
              <a:rPr lang="en-GB" sz="2800" dirty="0">
                <a:latin typeface="Times New Roman" panose="02020603050405020304" pitchFamily="18" charset="0"/>
                <a:cs typeface="Times New Roman" panose="02020603050405020304" pitchFamily="18" charset="0"/>
              </a:rPr>
              <a:t>This enhances the coordination of services but comes with the following limitations:</a:t>
            </a:r>
          </a:p>
          <a:p>
            <a:r>
              <a:rPr lang="en-GB" sz="2800" dirty="0">
                <a:latin typeface="Times New Roman" panose="02020603050405020304" pitchFamily="18" charset="0"/>
                <a:cs typeface="Times New Roman" panose="02020603050405020304" pitchFamily="18" charset="0"/>
              </a:rPr>
              <a:t>Organisational boundaries</a:t>
            </a:r>
          </a:p>
          <a:p>
            <a:r>
              <a:rPr lang="en-GB" sz="2800" dirty="0">
                <a:latin typeface="Times New Roman" panose="02020603050405020304" pitchFamily="18" charset="0"/>
                <a:cs typeface="Times New Roman" panose="02020603050405020304" pitchFamily="18" charset="0"/>
              </a:rPr>
              <a:t>Workforce shortages</a:t>
            </a:r>
          </a:p>
          <a:p>
            <a:r>
              <a:rPr lang="en-GB" sz="2800" dirty="0">
                <a:latin typeface="Times New Roman" panose="02020603050405020304" pitchFamily="18" charset="0"/>
                <a:cs typeface="Times New Roman" panose="02020603050405020304" pitchFamily="18" charset="0"/>
              </a:rPr>
              <a:t>The cost of the maintenance is part of the limitation. Expenses are amongst the constraints (Peters et al., 2023).</a:t>
            </a:r>
          </a:p>
        </p:txBody>
      </p:sp>
      <p:pic>
        <p:nvPicPr>
          <p:cNvPr id="4" name="Picture 3"/>
          <p:cNvPicPr>
            <a:picLocks noChangeAspect="1"/>
          </p:cNvPicPr>
          <p:nvPr/>
        </p:nvPicPr>
        <p:blipFill>
          <a:blip r:embed="rId3"/>
          <a:stretch>
            <a:fillRect/>
          </a:stretch>
        </p:blipFill>
        <p:spPr>
          <a:xfrm>
            <a:off x="7429499" y="3863521"/>
            <a:ext cx="4371975" cy="1927679"/>
          </a:xfrm>
          <a:prstGeom prst="rect">
            <a:avLst/>
          </a:prstGeom>
        </p:spPr>
      </p:pic>
    </p:spTree>
    <p:extLst>
      <p:ext uri="{BB962C8B-B14F-4D97-AF65-F5344CB8AC3E}">
        <p14:creationId xmlns:p14="http://schemas.microsoft.com/office/powerpoint/2010/main" val="1074244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348339"/>
            <a:ext cx="8911687" cy="1280890"/>
          </a:xfrm>
        </p:spPr>
        <p:txBody>
          <a:bodyPr>
            <a:normAutofit/>
          </a:bodyPr>
          <a:lstStyle/>
          <a:p>
            <a:r>
              <a:rPr lang="en-GB" sz="3200" b="1" dirty="0">
                <a:solidFill>
                  <a:schemeClr val="tx1">
                    <a:lumMod val="95000"/>
                    <a:lumOff val="5000"/>
                  </a:schemeClr>
                </a:solidFill>
                <a:latin typeface="Times New Roman" panose="02020603050405020304" pitchFamily="18" charset="0"/>
                <a:cs typeface="Times New Roman" panose="02020603050405020304" pitchFamily="18" charset="0"/>
              </a:rPr>
              <a:t>Theoretical Perspectives – Holistic Health Model </a:t>
            </a:r>
          </a:p>
        </p:txBody>
      </p:sp>
      <p:sp>
        <p:nvSpPr>
          <p:cNvPr id="3" name="Content Placeholder 2"/>
          <p:cNvSpPr>
            <a:spLocks noGrp="1"/>
          </p:cNvSpPr>
          <p:nvPr>
            <p:ph idx="1"/>
          </p:nvPr>
        </p:nvSpPr>
        <p:spPr>
          <a:xfrm>
            <a:off x="2589212" y="1233714"/>
            <a:ext cx="8915400" cy="4949372"/>
          </a:xfrm>
        </p:spPr>
        <p:txBody>
          <a:bodyPr>
            <a:normAutofit fontScale="85000" lnSpcReduction="20000"/>
          </a:bodyPr>
          <a:lstStyle/>
          <a:p>
            <a:pPr marL="0" indent="0">
              <a:buNone/>
            </a:pPr>
            <a:r>
              <a:rPr lang="en-GB" b="1" dirty="0">
                <a:latin typeface="Times New Roman" panose="02020603050405020304" pitchFamily="18" charset="0"/>
                <a:cs typeface="Times New Roman" panose="02020603050405020304" pitchFamily="18" charset="0"/>
              </a:rPr>
              <a:t>Biopsychosocial Approach</a:t>
            </a:r>
          </a:p>
          <a:p>
            <a:pPr lvl="0"/>
            <a:r>
              <a:rPr lang="en-GB" sz="1500" dirty="0">
                <a:latin typeface="Times New Roman" panose="02020603050405020304" pitchFamily="18" charset="0"/>
                <a:cs typeface="Times New Roman" panose="02020603050405020304" pitchFamily="18" charset="0"/>
              </a:rPr>
              <a:t>Health is influenced by:</a:t>
            </a:r>
          </a:p>
          <a:p>
            <a:pPr lvl="1"/>
            <a:r>
              <a:rPr lang="en-GB" sz="1500" dirty="0">
                <a:latin typeface="Times New Roman" panose="02020603050405020304" pitchFamily="18" charset="0"/>
                <a:cs typeface="Times New Roman" panose="02020603050405020304" pitchFamily="18" charset="0"/>
              </a:rPr>
              <a:t>Biological factors</a:t>
            </a:r>
          </a:p>
          <a:p>
            <a:pPr lvl="1"/>
            <a:r>
              <a:rPr lang="en-GB" sz="1500" dirty="0">
                <a:latin typeface="Times New Roman" panose="02020603050405020304" pitchFamily="18" charset="0"/>
                <a:cs typeface="Times New Roman" panose="02020603050405020304" pitchFamily="18" charset="0"/>
              </a:rPr>
              <a:t>Psychological factors</a:t>
            </a:r>
          </a:p>
          <a:p>
            <a:pPr lvl="1"/>
            <a:r>
              <a:rPr lang="en-GB" sz="1500" dirty="0">
                <a:latin typeface="Times New Roman" panose="02020603050405020304" pitchFamily="18" charset="0"/>
                <a:cs typeface="Times New Roman" panose="02020603050405020304" pitchFamily="18" charset="0"/>
              </a:rPr>
              <a:t>Social factors</a:t>
            </a:r>
          </a:p>
          <a:p>
            <a:pPr marL="0" indent="0">
              <a:buNone/>
            </a:pPr>
            <a:r>
              <a:rPr lang="en-GB" b="1" dirty="0">
                <a:latin typeface="Times New Roman" panose="02020603050405020304" pitchFamily="18" charset="0"/>
                <a:cs typeface="Times New Roman" panose="02020603050405020304" pitchFamily="18" charset="0"/>
              </a:rPr>
              <a:t>Application in Health and Social Care</a:t>
            </a:r>
          </a:p>
          <a:p>
            <a:r>
              <a:rPr lang="en-GB" sz="1400" dirty="0">
                <a:latin typeface="Times New Roman" panose="02020603050405020304" pitchFamily="18" charset="0"/>
                <a:cs typeface="Times New Roman" panose="02020603050405020304" pitchFamily="18" charset="0"/>
              </a:rPr>
              <a:t>There are health inequalities which cannot only be understood on the basis of medicine.</a:t>
            </a:r>
          </a:p>
          <a:p>
            <a:r>
              <a:rPr lang="en-GB" sz="1400" dirty="0">
                <a:latin typeface="Times New Roman" panose="02020603050405020304" pitchFamily="18" charset="0"/>
                <a:cs typeface="Times New Roman" panose="02020603050405020304" pitchFamily="18" charset="0"/>
              </a:rPr>
              <a:t>Affected by income, housing, transportation and social support (</a:t>
            </a:r>
            <a:r>
              <a:rPr lang="en-GB" sz="1400" dirty="0" err="1">
                <a:latin typeface="Times New Roman" panose="02020603050405020304" pitchFamily="18" charset="0"/>
                <a:cs typeface="Times New Roman" panose="02020603050405020304" pitchFamily="18" charset="0"/>
              </a:rPr>
              <a:t>Eijkens</a:t>
            </a:r>
            <a:r>
              <a:rPr lang="en-GB" sz="1400" dirty="0">
                <a:latin typeface="Times New Roman" panose="02020603050405020304" pitchFamily="18" charset="0"/>
                <a:cs typeface="Times New Roman" panose="02020603050405020304" pitchFamily="18" charset="0"/>
              </a:rPr>
              <a:t> et al, 2026)</a:t>
            </a:r>
          </a:p>
          <a:p>
            <a:r>
              <a:rPr lang="en-GB" sz="1400" dirty="0">
                <a:latin typeface="Times New Roman" panose="02020603050405020304" pitchFamily="18" charset="0"/>
                <a:cs typeface="Times New Roman" panose="02020603050405020304" pitchFamily="18" charset="0"/>
              </a:rPr>
              <a:t>Social conditions impact the access people have to mental health services (Lowther-Payne et al., 2023)</a:t>
            </a:r>
          </a:p>
          <a:p>
            <a:pPr marL="0" indent="0">
              <a:buNone/>
            </a:pPr>
            <a:r>
              <a:rPr lang="en-GB" b="1" dirty="0">
                <a:latin typeface="Times New Roman" panose="02020603050405020304" pitchFamily="18" charset="0"/>
                <a:cs typeface="Times New Roman" panose="02020603050405020304" pitchFamily="18" charset="0"/>
              </a:rPr>
              <a:t>Evidence</a:t>
            </a:r>
          </a:p>
          <a:p>
            <a:r>
              <a:rPr lang="en-GB" sz="1400" dirty="0">
                <a:latin typeface="Times New Roman" panose="02020603050405020304" pitchFamily="18" charset="0"/>
                <a:cs typeface="Times New Roman" panose="02020603050405020304" pitchFamily="18" charset="0"/>
              </a:rPr>
              <a:t>Developed to increase assets within the community, the programme also has a positive impact on mental health.</a:t>
            </a:r>
          </a:p>
          <a:p>
            <a:r>
              <a:rPr lang="en-GB" sz="1400" dirty="0">
                <a:latin typeface="Times New Roman" panose="02020603050405020304" pitchFamily="18" charset="0"/>
                <a:cs typeface="Times New Roman" panose="02020603050405020304" pitchFamily="18" charset="0"/>
              </a:rPr>
              <a:t>There are benefits to taking part in culture on wellbeing grounds.</a:t>
            </a:r>
          </a:p>
          <a:p>
            <a:pPr lvl="0"/>
            <a:r>
              <a:rPr lang="en-GB" sz="1400" dirty="0">
                <a:latin typeface="Times New Roman" panose="02020603050405020304" pitchFamily="18" charset="0"/>
                <a:cs typeface="Times New Roman" panose="02020603050405020304" pitchFamily="18" charset="0"/>
              </a:rPr>
              <a:t>Natural environments reduce isolation (Thomson et al., 2021)</a:t>
            </a:r>
          </a:p>
          <a:p>
            <a:pPr marL="0" indent="0">
              <a:buNone/>
            </a:pPr>
            <a:r>
              <a:rPr lang="en-GB" b="1" dirty="0">
                <a:latin typeface="Times New Roman" panose="02020603050405020304" pitchFamily="18" charset="0"/>
                <a:cs typeface="Times New Roman" panose="02020603050405020304" pitchFamily="18" charset="0"/>
              </a:rPr>
              <a:t>Critical Analysis</a:t>
            </a:r>
          </a:p>
          <a:p>
            <a:r>
              <a:rPr lang="en-GB" sz="1200" dirty="0">
                <a:latin typeface="Times New Roman" panose="02020603050405020304" pitchFamily="18" charset="0"/>
                <a:cs typeface="Times New Roman" panose="02020603050405020304" pitchFamily="18" charset="0"/>
              </a:rPr>
              <a:t>The medical model does not apply to complex health issues.</a:t>
            </a:r>
          </a:p>
          <a:p>
            <a:r>
              <a:rPr lang="en-GB" sz="1200" dirty="0">
                <a:latin typeface="Times New Roman" panose="02020603050405020304" pitchFamily="18" charset="0"/>
                <a:cs typeface="Times New Roman" panose="02020603050405020304" pitchFamily="18" charset="0"/>
              </a:rPr>
              <a:t>Essentially, a holistic approach offers a wider knowledge of wellbeing.</a:t>
            </a:r>
          </a:p>
          <a:p>
            <a:r>
              <a:rPr lang="en-GB" sz="1200" dirty="0">
                <a:latin typeface="Times New Roman" panose="02020603050405020304" pitchFamily="18" charset="0"/>
                <a:cs typeface="Times New Roman" panose="02020603050405020304" pitchFamily="18" charset="0"/>
              </a:rPr>
              <a:t>To help support interventions that are tailored to be more effective (Thomson et al., 2021).</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277350" y="1233714"/>
            <a:ext cx="2227262" cy="2089555"/>
          </a:xfrm>
          <a:prstGeom prst="rect">
            <a:avLst/>
          </a:prstGeom>
        </p:spPr>
      </p:pic>
    </p:spTree>
    <p:extLst>
      <p:ext uri="{BB962C8B-B14F-4D97-AF65-F5344CB8AC3E}">
        <p14:creationId xmlns:p14="http://schemas.microsoft.com/office/powerpoint/2010/main" val="3333342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98290"/>
          </a:xfrm>
        </p:spPr>
        <p:txBody>
          <a:bodyPr>
            <a:normAutofit/>
          </a:bodyPr>
          <a:lstStyle/>
          <a:p>
            <a:pPr algn="ctr"/>
            <a:r>
              <a:rPr lang="en-GB" sz="3200" b="1" dirty="0">
                <a:latin typeface="Times New Roman" panose="02020603050405020304" pitchFamily="18" charset="0"/>
                <a:cs typeface="Times New Roman" panose="02020603050405020304" pitchFamily="18" charset="0"/>
              </a:rPr>
              <a:t>Sustainable Development and Public Health</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422400"/>
            <a:ext cx="8915400" cy="5004158"/>
          </a:xfrm>
        </p:spPr>
        <p:txBody>
          <a:bodyPr>
            <a:normAutofit fontScale="92500" lnSpcReduction="10000"/>
          </a:bodyPr>
          <a:lstStyle/>
          <a:p>
            <a:pPr marL="0" indent="0">
              <a:buNone/>
            </a:pPr>
            <a:r>
              <a:rPr lang="en-GB" sz="1500" b="1" dirty="0">
                <a:latin typeface="Times New Roman" panose="02020603050405020304" pitchFamily="18" charset="0"/>
                <a:cs typeface="Times New Roman" panose="02020603050405020304" pitchFamily="18" charset="0"/>
              </a:rPr>
              <a:t>Sustainable Development in Healthcare</a:t>
            </a:r>
          </a:p>
          <a:p>
            <a:r>
              <a:rPr lang="en-GB" sz="1200" dirty="0">
                <a:latin typeface="Times New Roman" panose="02020603050405020304" pitchFamily="18" charset="0"/>
                <a:cs typeface="Times New Roman" panose="02020603050405020304" pitchFamily="18" charset="0"/>
              </a:rPr>
              <a:t>Emphasise the focus on prevention and health promotion.</a:t>
            </a:r>
          </a:p>
          <a:p>
            <a:r>
              <a:rPr lang="en-GB" sz="1200" dirty="0">
                <a:latin typeface="Times New Roman" panose="02020603050405020304" pitchFamily="18" charset="0"/>
                <a:cs typeface="Times New Roman" panose="02020603050405020304" pitchFamily="18" charset="0"/>
              </a:rPr>
              <a:t>Minimises kind of long haul stress on services (WHO, 2014)</a:t>
            </a:r>
          </a:p>
          <a:p>
            <a:pPr marL="0" indent="0">
              <a:buNone/>
            </a:pPr>
            <a:r>
              <a:rPr lang="en-GB" sz="1500" b="1" dirty="0">
                <a:latin typeface="Times New Roman" panose="02020603050405020304" pitchFamily="18" charset="0"/>
                <a:cs typeface="Times New Roman" panose="02020603050405020304" pitchFamily="18" charset="0"/>
              </a:rPr>
              <a:t>Public Health Approaches</a:t>
            </a:r>
          </a:p>
          <a:p>
            <a:pPr lvl="0"/>
            <a:r>
              <a:rPr lang="en-GB" sz="1200" dirty="0">
                <a:latin typeface="Times New Roman" panose="02020603050405020304" pitchFamily="18" charset="0"/>
                <a:cs typeface="Times New Roman" panose="02020603050405020304" pitchFamily="18" charset="0"/>
              </a:rPr>
              <a:t>Place-based interventions improve:</a:t>
            </a:r>
          </a:p>
          <a:p>
            <a:pPr lvl="1"/>
            <a:r>
              <a:rPr lang="en-GB" sz="1200" dirty="0">
                <a:latin typeface="Times New Roman" panose="02020603050405020304" pitchFamily="18" charset="0"/>
                <a:cs typeface="Times New Roman" panose="02020603050405020304" pitchFamily="18" charset="0"/>
              </a:rPr>
              <a:t>Housing</a:t>
            </a:r>
          </a:p>
          <a:p>
            <a:pPr lvl="1"/>
            <a:r>
              <a:rPr lang="en-GB" sz="1200" dirty="0">
                <a:latin typeface="Times New Roman" panose="02020603050405020304" pitchFamily="18" charset="0"/>
                <a:cs typeface="Times New Roman" panose="02020603050405020304" pitchFamily="18" charset="0"/>
              </a:rPr>
              <a:t>Employment</a:t>
            </a:r>
          </a:p>
          <a:p>
            <a:pPr lvl="1"/>
            <a:r>
              <a:rPr lang="en-GB" sz="1200" dirty="0">
                <a:latin typeface="Times New Roman" panose="02020603050405020304" pitchFamily="18" charset="0"/>
                <a:cs typeface="Times New Roman" panose="02020603050405020304" pitchFamily="18" charset="0"/>
              </a:rPr>
              <a:t>Local environments</a:t>
            </a:r>
          </a:p>
          <a:p>
            <a:pPr lvl="0"/>
            <a:r>
              <a:rPr lang="en-GB" sz="1200" dirty="0">
                <a:latin typeface="Times New Roman" panose="02020603050405020304" pitchFamily="18" charset="0"/>
                <a:cs typeface="Times New Roman" panose="02020603050405020304" pitchFamily="18" charset="0"/>
              </a:rPr>
              <a:t>Target social determinants of health (McGowan et al., 2021)</a:t>
            </a:r>
          </a:p>
          <a:p>
            <a:pPr marL="0" indent="0">
              <a:buNone/>
            </a:pPr>
            <a:r>
              <a:rPr lang="en-GB" sz="1500" b="1" dirty="0">
                <a:latin typeface="Times New Roman" panose="02020603050405020304" pitchFamily="18" charset="0"/>
                <a:cs typeface="Times New Roman" panose="02020603050405020304" pitchFamily="18" charset="0"/>
              </a:rPr>
              <a:t>Evidence</a:t>
            </a:r>
          </a:p>
          <a:p>
            <a:r>
              <a:rPr lang="en-GB" sz="1200" dirty="0">
                <a:latin typeface="Times New Roman" panose="02020603050405020304" pitchFamily="18" charset="0"/>
                <a:cs typeface="Times New Roman" panose="02020603050405020304" pitchFamily="18" charset="0"/>
              </a:rPr>
              <a:t>Place-based initiatives have a positive effect on the outcomes.</a:t>
            </a:r>
          </a:p>
          <a:p>
            <a:r>
              <a:rPr lang="en-GB" sz="1200" dirty="0">
                <a:latin typeface="Times New Roman" panose="02020603050405020304" pitchFamily="18" charset="0"/>
                <a:cs typeface="Times New Roman" panose="02020603050405020304" pitchFamily="18" charset="0"/>
              </a:rPr>
              <a:t>To be effective, they can help to reduce health inequalities (McGowan et al., 2021)</a:t>
            </a:r>
          </a:p>
          <a:p>
            <a:pPr marL="0" indent="0">
              <a:buNone/>
            </a:pPr>
            <a:r>
              <a:rPr lang="en-GB" sz="1500" b="1" dirty="0">
                <a:latin typeface="Times New Roman" panose="02020603050405020304" pitchFamily="18" charset="0"/>
                <a:cs typeface="Times New Roman" panose="02020603050405020304" pitchFamily="18" charset="0"/>
              </a:rPr>
              <a:t>Critical Analysis</a:t>
            </a:r>
          </a:p>
          <a:p>
            <a:r>
              <a:rPr lang="en-GB" sz="1200" dirty="0">
                <a:latin typeface="Times New Roman" panose="02020603050405020304" pitchFamily="18" charset="0"/>
                <a:cs typeface="Times New Roman" panose="02020603050405020304" pitchFamily="18" charset="0"/>
              </a:rPr>
              <a:t>Requires upfront investment</a:t>
            </a:r>
          </a:p>
          <a:p>
            <a:r>
              <a:rPr lang="en-GB" sz="1200" dirty="0">
                <a:latin typeface="Times New Roman" panose="02020603050405020304" pitchFamily="18" charset="0"/>
                <a:cs typeface="Times New Roman" panose="02020603050405020304" pitchFamily="18" charset="0"/>
              </a:rPr>
              <a:t>Comprising less waste in the system</a:t>
            </a:r>
          </a:p>
          <a:p>
            <a:r>
              <a:rPr lang="en-GB" sz="1200" dirty="0">
                <a:latin typeface="Times New Roman" panose="02020603050405020304" pitchFamily="18" charset="0"/>
                <a:cs typeface="Times New Roman" panose="02020603050405020304" pitchFamily="18" charset="0"/>
              </a:rPr>
              <a:t>Assesses and manages child risk factors, including low birth weight and early childhood behavioural and/or learning difficulties, which increase odds of problem behaviour later in life (</a:t>
            </a:r>
            <a:r>
              <a:rPr lang="en-GB" sz="1200" dirty="0" err="1">
                <a:latin typeface="Times New Roman" panose="02020603050405020304" pitchFamily="18" charset="0"/>
                <a:cs typeface="Times New Roman" panose="02020603050405020304" pitchFamily="18" charset="0"/>
              </a:rPr>
              <a:t>Maloy</a:t>
            </a:r>
            <a:r>
              <a:rPr lang="en-GB" sz="1200" dirty="0">
                <a:latin typeface="Times New Roman" panose="02020603050405020304" pitchFamily="18" charset="0"/>
                <a:cs typeface="Times New Roman" panose="02020603050405020304" pitchFamily="18" charset="0"/>
              </a:rPr>
              <a:t>, 2016)</a:t>
            </a:r>
          </a:p>
          <a:p>
            <a:endParaRPr lang="en-GB" sz="11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04654" y="1526947"/>
            <a:ext cx="3562350" cy="3571875"/>
          </a:xfrm>
          <a:prstGeom prst="rect">
            <a:avLst/>
          </a:prstGeom>
        </p:spPr>
      </p:pic>
      <p:sp>
        <p:nvSpPr>
          <p:cNvPr id="5" name="TextBox 4"/>
          <p:cNvSpPr txBox="1"/>
          <p:nvPr/>
        </p:nvSpPr>
        <p:spPr>
          <a:xfrm>
            <a:off x="8302321" y="5203369"/>
            <a:ext cx="3954363" cy="215444"/>
          </a:xfrm>
          <a:prstGeom prst="rect">
            <a:avLst/>
          </a:prstGeom>
          <a:noFill/>
        </p:spPr>
        <p:txBody>
          <a:bodyPr wrap="square" rtlCol="0">
            <a:spAutoFit/>
          </a:bodyPr>
          <a:lstStyle/>
          <a:p>
            <a:pPr algn="ctr"/>
            <a:r>
              <a:rPr lang="en-US" sz="800" i="1" dirty="0">
                <a:latin typeface="Times New Roman" panose="02020603050405020304" pitchFamily="18" charset="0"/>
                <a:cs typeface="Times New Roman" panose="02020603050405020304" pitchFamily="18" charset="0"/>
              </a:rPr>
              <a:t>Key environmental and quality challenges in healthcare institutions.</a:t>
            </a:r>
            <a:endParaRPr lang="en-GB" sz="8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4499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Policy and Governance in Health and Wellbeing</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625600"/>
            <a:ext cx="8915400" cy="4902200"/>
          </a:xfrm>
        </p:spPr>
        <p:txBody>
          <a:bodyPr>
            <a:normAutofit fontScale="77500" lnSpcReduction="20000"/>
          </a:bodyPr>
          <a:lstStyle/>
          <a:p>
            <a:pPr marL="0" indent="0">
              <a:buNone/>
            </a:pPr>
            <a:r>
              <a:rPr lang="en-GB" b="1" dirty="0">
                <a:latin typeface="Times New Roman" panose="02020603050405020304" pitchFamily="18" charset="0"/>
                <a:cs typeface="Times New Roman" panose="02020603050405020304" pitchFamily="18" charset="0"/>
              </a:rPr>
              <a:t>UK Policy Context</a:t>
            </a:r>
          </a:p>
          <a:p>
            <a:pPr lvl="0"/>
            <a:r>
              <a:rPr lang="en-GB" sz="1600" dirty="0">
                <a:latin typeface="Times New Roman" panose="02020603050405020304" pitchFamily="18" charset="0"/>
                <a:cs typeface="Times New Roman" panose="02020603050405020304" pitchFamily="18" charset="0"/>
              </a:rPr>
              <a:t>ICSs are a major NHS governance reform.</a:t>
            </a:r>
          </a:p>
          <a:p>
            <a:pPr lvl="0"/>
            <a:r>
              <a:rPr lang="en-GB" sz="1600" dirty="0">
                <a:latin typeface="Times New Roman" panose="02020603050405020304" pitchFamily="18" charset="0"/>
                <a:cs typeface="Times New Roman" panose="02020603050405020304" pitchFamily="18" charset="0"/>
              </a:rPr>
              <a:t>Focus on collaboration and integration (Peters et al., 2023)</a:t>
            </a:r>
          </a:p>
          <a:p>
            <a:pPr marL="0" indent="0">
              <a:buNone/>
            </a:pPr>
            <a:r>
              <a:rPr lang="en-GB" b="1" dirty="0">
                <a:latin typeface="Times New Roman" panose="02020603050405020304" pitchFamily="18" charset="0"/>
                <a:cs typeface="Times New Roman" panose="02020603050405020304" pitchFamily="18" charset="0"/>
              </a:rPr>
              <a:t>Policy Objectives</a:t>
            </a:r>
          </a:p>
          <a:p>
            <a:pPr lvl="0"/>
            <a:r>
              <a:rPr lang="en-GB" sz="1600" dirty="0">
                <a:latin typeface="Times New Roman" panose="02020603050405020304" pitchFamily="18" charset="0"/>
                <a:cs typeface="Times New Roman" panose="02020603050405020304" pitchFamily="18" charset="0"/>
              </a:rPr>
              <a:t>Improve population health</a:t>
            </a:r>
          </a:p>
          <a:p>
            <a:pPr lvl="0"/>
            <a:r>
              <a:rPr lang="en-GB" sz="1600" dirty="0">
                <a:latin typeface="Times New Roman" panose="02020603050405020304" pitchFamily="18" charset="0"/>
                <a:cs typeface="Times New Roman" panose="02020603050405020304" pitchFamily="18" charset="0"/>
              </a:rPr>
              <a:t>Reduce inequalities</a:t>
            </a:r>
          </a:p>
          <a:p>
            <a:pPr lvl="0"/>
            <a:r>
              <a:rPr lang="en-GB" sz="1600" dirty="0">
                <a:latin typeface="Times New Roman" panose="02020603050405020304" pitchFamily="18" charset="0"/>
                <a:cs typeface="Times New Roman" panose="02020603050405020304" pitchFamily="18" charset="0"/>
              </a:rPr>
              <a:t>Enhance service quality</a:t>
            </a:r>
          </a:p>
          <a:p>
            <a:pPr lvl="0"/>
            <a:r>
              <a:rPr lang="en-GB" sz="1600" dirty="0">
                <a:latin typeface="Times New Roman" panose="02020603050405020304" pitchFamily="18" charset="0"/>
                <a:cs typeface="Times New Roman" panose="02020603050405020304" pitchFamily="18" charset="0"/>
              </a:rPr>
              <a:t>Strengthen collaboration </a:t>
            </a:r>
          </a:p>
          <a:p>
            <a:pPr marL="0" indent="0">
              <a:buNone/>
            </a:pPr>
            <a:r>
              <a:rPr lang="en-GB" b="1" dirty="0">
                <a:latin typeface="Times New Roman" panose="02020603050405020304" pitchFamily="18" charset="0"/>
                <a:cs typeface="Times New Roman" panose="02020603050405020304" pitchFamily="18" charset="0"/>
              </a:rPr>
              <a:t>Governance Challenges</a:t>
            </a:r>
          </a:p>
          <a:p>
            <a:pPr lvl="0"/>
            <a:r>
              <a:rPr lang="en-GB" sz="1400" dirty="0">
                <a:latin typeface="Times New Roman" panose="02020603050405020304" pitchFamily="18" charset="0"/>
                <a:cs typeface="Times New Roman" panose="02020603050405020304" pitchFamily="18" charset="0"/>
              </a:rPr>
              <a:t>Funding limitations</a:t>
            </a:r>
          </a:p>
          <a:p>
            <a:pPr lvl="0"/>
            <a:r>
              <a:rPr lang="en-GB" sz="1400" dirty="0">
                <a:latin typeface="Times New Roman" panose="02020603050405020304" pitchFamily="18" charset="0"/>
                <a:cs typeface="Times New Roman" panose="02020603050405020304" pitchFamily="18" charset="0"/>
              </a:rPr>
              <a:t>Organisational complexity</a:t>
            </a:r>
          </a:p>
          <a:p>
            <a:pPr lvl="0"/>
            <a:r>
              <a:rPr lang="en-GB" sz="1400" dirty="0">
                <a:latin typeface="Times New Roman" panose="02020603050405020304" pitchFamily="18" charset="0"/>
                <a:cs typeface="Times New Roman" panose="02020603050405020304" pitchFamily="18" charset="0"/>
              </a:rPr>
              <a:t>Workforce shortages</a:t>
            </a:r>
          </a:p>
          <a:p>
            <a:pPr lvl="0"/>
            <a:r>
              <a:rPr lang="en-GB" sz="1400" dirty="0">
                <a:latin typeface="Times New Roman" panose="02020603050405020304" pitchFamily="18" charset="0"/>
                <a:cs typeface="Times New Roman" panose="02020603050405020304" pitchFamily="18" charset="0"/>
              </a:rPr>
              <a:t>Accountability issues</a:t>
            </a:r>
          </a:p>
          <a:p>
            <a:pPr marL="0" indent="0">
              <a:buNone/>
            </a:pPr>
            <a:r>
              <a:rPr lang="en-GB" b="1" dirty="0">
                <a:latin typeface="Times New Roman" panose="02020603050405020304" pitchFamily="18" charset="0"/>
                <a:cs typeface="Times New Roman" panose="02020603050405020304" pitchFamily="18" charset="0"/>
              </a:rPr>
              <a:t>Critical Discussion</a:t>
            </a:r>
          </a:p>
          <a:p>
            <a:r>
              <a:rPr lang="en-GB" sz="1400" dirty="0">
                <a:latin typeface="Times New Roman" panose="02020603050405020304" pitchFamily="18" charset="0"/>
                <a:cs typeface="Times New Roman" panose="02020603050405020304" pitchFamily="18" charset="0"/>
              </a:rPr>
              <a:t>Pupils' progress is not consistent throughout England.</a:t>
            </a:r>
          </a:p>
          <a:p>
            <a:r>
              <a:rPr lang="en-GB" sz="1400" dirty="0">
                <a:latin typeface="Times New Roman" panose="02020603050405020304" pitchFamily="18" charset="0"/>
                <a:cs typeface="Times New Roman" panose="02020603050405020304" pitchFamily="18" charset="0"/>
              </a:rPr>
              <a:t>Unfortunately, there are still some structural and financial obstacles that exist.</a:t>
            </a:r>
          </a:p>
          <a:p>
            <a:r>
              <a:rPr lang="en-GB" sz="1400" dirty="0">
                <a:latin typeface="Times New Roman" panose="02020603050405020304" pitchFamily="18" charset="0"/>
                <a:cs typeface="Times New Roman" panose="02020603050405020304" pitchFamily="18" charset="0"/>
              </a:rPr>
              <a:t>Does not have an effective impact on the integration (Miller et al., 2021)</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042336" y="2324100"/>
            <a:ext cx="3462276" cy="3121025"/>
          </a:xfrm>
          <a:prstGeom prst="rect">
            <a:avLst/>
          </a:prstGeom>
        </p:spPr>
      </p:pic>
    </p:spTree>
    <p:extLst>
      <p:ext uri="{BB962C8B-B14F-4D97-AF65-F5344CB8AC3E}">
        <p14:creationId xmlns:p14="http://schemas.microsoft.com/office/powerpoint/2010/main" val="1846304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Service Delivery and Integrated Care Models</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50584" y="1406863"/>
            <a:ext cx="8915400" cy="5125792"/>
          </a:xfrm>
        </p:spPr>
        <p:txBody>
          <a:bodyPr>
            <a:normAutofit fontScale="92500" lnSpcReduction="10000"/>
          </a:bodyPr>
          <a:lstStyle/>
          <a:p>
            <a:pPr marL="0" indent="0">
              <a:buNone/>
            </a:pPr>
            <a:r>
              <a:rPr lang="en-GB" sz="1600" b="1" dirty="0">
                <a:latin typeface="Times New Roman" panose="02020603050405020304" pitchFamily="18" charset="0"/>
                <a:cs typeface="Times New Roman" panose="02020603050405020304" pitchFamily="18" charset="0"/>
              </a:rPr>
              <a:t>Examples of Integrated Care</a:t>
            </a:r>
          </a:p>
          <a:p>
            <a:pPr lvl="0"/>
            <a:r>
              <a:rPr lang="en-GB" sz="1300" dirty="0">
                <a:latin typeface="Times New Roman" panose="02020603050405020304" pitchFamily="18" charset="0"/>
                <a:cs typeface="Times New Roman" panose="02020603050405020304" pitchFamily="18" charset="0"/>
              </a:rPr>
              <a:t>Multidisciplinary teams</a:t>
            </a:r>
          </a:p>
          <a:p>
            <a:pPr lvl="0"/>
            <a:r>
              <a:rPr lang="en-GB" sz="1300" dirty="0">
                <a:latin typeface="Times New Roman" panose="02020603050405020304" pitchFamily="18" charset="0"/>
                <a:cs typeface="Times New Roman" panose="02020603050405020304" pitchFamily="18" charset="0"/>
              </a:rPr>
              <a:t>Community health programmes</a:t>
            </a:r>
          </a:p>
          <a:p>
            <a:pPr lvl="0"/>
            <a:r>
              <a:rPr lang="en-GB" sz="1300" dirty="0">
                <a:latin typeface="Times New Roman" panose="02020603050405020304" pitchFamily="18" charset="0"/>
                <a:cs typeface="Times New Roman" panose="02020603050405020304" pitchFamily="18" charset="0"/>
              </a:rPr>
              <a:t>Social prescribing</a:t>
            </a:r>
          </a:p>
          <a:p>
            <a:pPr lvl="0"/>
            <a:r>
              <a:rPr lang="en-GB" sz="1300" dirty="0">
                <a:latin typeface="Times New Roman" panose="02020603050405020304" pitchFamily="18" charset="0"/>
                <a:cs typeface="Times New Roman" panose="02020603050405020304" pitchFamily="18" charset="0"/>
              </a:rPr>
              <a:t>Telehealth and digital services</a:t>
            </a:r>
          </a:p>
          <a:p>
            <a:pPr marL="0" indent="0">
              <a:buNone/>
            </a:pPr>
            <a:r>
              <a:rPr lang="en-GB" sz="1600" b="1" dirty="0">
                <a:latin typeface="Times New Roman" panose="02020603050405020304" pitchFamily="18" charset="0"/>
                <a:cs typeface="Times New Roman" panose="02020603050405020304" pitchFamily="18" charset="0"/>
              </a:rPr>
              <a:t>Older People Focus</a:t>
            </a:r>
          </a:p>
          <a:p>
            <a:pPr lvl="0"/>
            <a:r>
              <a:rPr lang="en-GB" sz="1300" dirty="0">
                <a:latin typeface="Times New Roman" panose="02020603050405020304" pitchFamily="18" charset="0"/>
                <a:cs typeface="Times New Roman" panose="02020603050405020304" pitchFamily="18" charset="0"/>
              </a:rPr>
              <a:t>An increase in the ageing population leads to more demand for ageing products.</a:t>
            </a:r>
          </a:p>
          <a:p>
            <a:pPr lvl="0"/>
            <a:r>
              <a:rPr lang="en-GB" sz="1300" dirty="0">
                <a:latin typeface="Times New Roman" panose="02020603050405020304" pitchFamily="18" charset="0"/>
                <a:cs typeface="Times New Roman" panose="02020603050405020304" pitchFamily="18" charset="0"/>
              </a:rPr>
              <a:t>There were several global chronic conditions that were present (Reeves et al., 2023).</a:t>
            </a:r>
          </a:p>
          <a:p>
            <a:pPr lvl="0"/>
            <a:r>
              <a:rPr lang="en-GB" sz="1300" dirty="0">
                <a:latin typeface="Times New Roman" panose="02020603050405020304" pitchFamily="18" charset="0"/>
                <a:cs typeface="Times New Roman" panose="02020603050405020304" pitchFamily="18" charset="0"/>
              </a:rPr>
              <a:t>Needs multi-agency coordination and support.</a:t>
            </a:r>
          </a:p>
          <a:p>
            <a:pPr marL="0" indent="0">
              <a:buNone/>
            </a:pPr>
            <a:r>
              <a:rPr lang="en-GB" sz="1600" b="1" dirty="0">
                <a:latin typeface="Times New Roman" panose="02020603050405020304" pitchFamily="18" charset="0"/>
                <a:cs typeface="Times New Roman" panose="02020603050405020304" pitchFamily="18" charset="0"/>
              </a:rPr>
              <a:t>Benefits</a:t>
            </a:r>
            <a:r>
              <a:rPr lang="en-GB" sz="1600" dirty="0">
                <a:latin typeface="Times New Roman" panose="02020603050405020304" pitchFamily="18" charset="0"/>
                <a:cs typeface="Times New Roman" panose="02020603050405020304" pitchFamily="18" charset="0"/>
              </a:rPr>
              <a:t> </a:t>
            </a:r>
          </a:p>
          <a:p>
            <a:pPr lvl="0"/>
            <a:r>
              <a:rPr lang="en-GB" sz="1300" dirty="0">
                <a:latin typeface="Times New Roman" panose="02020603050405020304" pitchFamily="18" charset="0"/>
                <a:cs typeface="Times New Roman" panose="02020603050405020304" pitchFamily="18" charset="0"/>
              </a:rPr>
              <a:t>Better continuity of care will be provided.</a:t>
            </a:r>
          </a:p>
          <a:p>
            <a:pPr lvl="0"/>
            <a:r>
              <a:rPr lang="en-GB" sz="1300" dirty="0">
                <a:latin typeface="Times New Roman" panose="02020603050405020304" pitchFamily="18" charset="0"/>
                <a:cs typeface="Times New Roman" panose="02020603050405020304" pitchFamily="18" charset="0"/>
              </a:rPr>
              <a:t>Timely care around chronic diseases that improves </a:t>
            </a:r>
            <a:r>
              <a:rPr lang="en-GB" sz="1300" dirty="0" err="1">
                <a:latin typeface="Times New Roman" panose="02020603050405020304" pitchFamily="18" charset="0"/>
                <a:cs typeface="Times New Roman" panose="02020603050405020304" pitchFamily="18" charset="0"/>
              </a:rPr>
              <a:t>health.On</a:t>
            </a:r>
            <a:r>
              <a:rPr lang="en-GB" sz="1300" dirty="0">
                <a:latin typeface="Times New Roman" panose="02020603050405020304" pitchFamily="18" charset="0"/>
                <a:cs typeface="Times New Roman" panose="02020603050405020304" pitchFamily="18" charset="0"/>
              </a:rPr>
              <a:t>-time delivery of chronic disease management.</a:t>
            </a:r>
          </a:p>
          <a:p>
            <a:pPr lvl="0"/>
            <a:r>
              <a:rPr lang="en-GB" sz="1300" dirty="0">
                <a:latin typeface="Times New Roman" panose="02020603050405020304" pitchFamily="18" charset="0"/>
                <a:cs typeface="Times New Roman" panose="02020603050405020304" pitchFamily="18" charset="0"/>
              </a:rPr>
              <a:t>Significant decrease in hospitalisation (Peters et al., 2023) </a:t>
            </a:r>
          </a:p>
          <a:p>
            <a:pPr marL="0" indent="0">
              <a:buNone/>
            </a:pPr>
            <a:r>
              <a:rPr lang="en-GB" sz="1500" b="1" dirty="0">
                <a:latin typeface="Times New Roman" panose="02020603050405020304" pitchFamily="18" charset="0"/>
                <a:cs typeface="Times New Roman" panose="02020603050405020304" pitchFamily="18" charset="0"/>
              </a:rPr>
              <a:t>Critical Analysis</a:t>
            </a:r>
          </a:p>
          <a:p>
            <a:pPr lvl="0"/>
            <a:r>
              <a:rPr lang="en-GB" sz="1200" dirty="0">
                <a:latin typeface="Times New Roman" panose="02020603050405020304" pitchFamily="18" charset="0"/>
                <a:cs typeface="Times New Roman" panose="02020603050405020304" pitchFamily="18" charset="0"/>
              </a:rPr>
              <a:t>Improves patient-centred care</a:t>
            </a:r>
          </a:p>
          <a:p>
            <a:pPr lvl="0"/>
            <a:r>
              <a:rPr lang="en-GB" sz="1200" dirty="0">
                <a:latin typeface="Times New Roman" panose="02020603050405020304" pitchFamily="18" charset="0"/>
                <a:cs typeface="Times New Roman" panose="02020603050405020304" pitchFamily="18" charset="0"/>
              </a:rPr>
              <a:t>Limited by workforce shortages</a:t>
            </a:r>
          </a:p>
          <a:p>
            <a:pPr lvl="0"/>
            <a:r>
              <a:rPr lang="en-GB" sz="1200" dirty="0">
                <a:latin typeface="Times New Roman" panose="02020603050405020304" pitchFamily="18" charset="0"/>
                <a:cs typeface="Times New Roman" panose="02020603050405020304" pitchFamily="18" charset="0"/>
              </a:rPr>
              <a:t>Increased service demand pressures systems (Miller et al., 2021)</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71603" y="2247900"/>
            <a:ext cx="4226721" cy="2388507"/>
          </a:xfrm>
          <a:prstGeom prst="rect">
            <a:avLst/>
          </a:prstGeom>
        </p:spPr>
      </p:pic>
    </p:spTree>
    <p:extLst>
      <p:ext uri="{BB962C8B-B14F-4D97-AF65-F5344CB8AC3E}">
        <p14:creationId xmlns:p14="http://schemas.microsoft.com/office/powerpoint/2010/main" val="2593049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Public Health Initiatives and Community Wellbeing</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2362200"/>
            <a:ext cx="8915400" cy="4152900"/>
          </a:xfrm>
        </p:spPr>
        <p:txBody>
          <a:bodyPr>
            <a:normAutofit fontScale="85000" lnSpcReduction="20000"/>
          </a:bodyPr>
          <a:lstStyle/>
          <a:p>
            <a:pPr marL="0" indent="0">
              <a:buNone/>
            </a:pPr>
            <a:r>
              <a:rPr lang="en-GB" b="1" dirty="0">
                <a:latin typeface="Times New Roman" panose="02020603050405020304" pitchFamily="18" charset="0"/>
                <a:cs typeface="Times New Roman" panose="02020603050405020304" pitchFamily="18" charset="0"/>
              </a:rPr>
              <a:t>Community-Based Health Promotion</a:t>
            </a:r>
          </a:p>
          <a:p>
            <a:pPr lvl="0"/>
            <a:r>
              <a:rPr lang="en-GB" sz="1300" dirty="0">
                <a:latin typeface="Times New Roman" panose="02020603050405020304" pitchFamily="18" charset="0"/>
                <a:cs typeface="Times New Roman" panose="02020603050405020304" pitchFamily="18" charset="0"/>
              </a:rPr>
              <a:t>The well-being of communities is enhanced by the use of community assets.</a:t>
            </a:r>
          </a:p>
          <a:p>
            <a:pPr lvl="0"/>
            <a:r>
              <a:rPr lang="en-GB" sz="1300" dirty="0">
                <a:latin typeface="Times New Roman" panose="02020603050405020304" pitchFamily="18" charset="0"/>
                <a:cs typeface="Times New Roman" panose="02020603050405020304" pitchFamily="18" charset="0"/>
              </a:rPr>
              <a:t>Decrease social isolation (Thomson et al., 2021)</a:t>
            </a:r>
          </a:p>
          <a:p>
            <a:pPr marL="0" indent="0">
              <a:buNone/>
            </a:pPr>
            <a:r>
              <a:rPr lang="en-GB" b="1" dirty="0">
                <a:latin typeface="Times New Roman" panose="02020603050405020304" pitchFamily="18" charset="0"/>
                <a:cs typeface="Times New Roman" panose="02020603050405020304" pitchFamily="18" charset="0"/>
              </a:rPr>
              <a:t>Examples</a:t>
            </a:r>
          </a:p>
          <a:p>
            <a:pPr lvl="0"/>
            <a:r>
              <a:rPr lang="en-GB" sz="1300" dirty="0">
                <a:latin typeface="Times New Roman" panose="02020603050405020304" pitchFamily="18" charset="0"/>
                <a:cs typeface="Times New Roman" panose="02020603050405020304" pitchFamily="18" charset="0"/>
              </a:rPr>
              <a:t>Social prescribing</a:t>
            </a:r>
          </a:p>
          <a:p>
            <a:pPr lvl="0"/>
            <a:r>
              <a:rPr lang="en-GB" sz="1300" dirty="0">
                <a:latin typeface="Times New Roman" panose="02020603050405020304" pitchFamily="18" charset="0"/>
                <a:cs typeface="Times New Roman" panose="02020603050405020304" pitchFamily="18" charset="0"/>
              </a:rPr>
              <a:t>Community arts programmes</a:t>
            </a:r>
          </a:p>
          <a:p>
            <a:pPr lvl="0"/>
            <a:r>
              <a:rPr lang="en-GB" sz="1300" dirty="0">
                <a:latin typeface="Times New Roman" panose="02020603050405020304" pitchFamily="18" charset="0"/>
                <a:cs typeface="Times New Roman" panose="02020603050405020304" pitchFamily="18" charset="0"/>
              </a:rPr>
              <a:t>Green spaces</a:t>
            </a:r>
          </a:p>
          <a:p>
            <a:pPr lvl="0"/>
            <a:r>
              <a:rPr lang="en-GB" sz="1300" dirty="0">
                <a:latin typeface="Times New Roman" panose="02020603050405020304" pitchFamily="18" charset="0"/>
                <a:cs typeface="Times New Roman" panose="02020603050405020304" pitchFamily="18" charset="0"/>
              </a:rPr>
              <a:t>Local wellbeing initiatives</a:t>
            </a:r>
          </a:p>
          <a:p>
            <a:pPr marL="0" indent="0">
              <a:buNone/>
            </a:pPr>
            <a:r>
              <a:rPr lang="en-GB" b="1" dirty="0">
                <a:latin typeface="Times New Roman" panose="02020603050405020304" pitchFamily="18" charset="0"/>
                <a:cs typeface="Times New Roman" panose="02020603050405020304" pitchFamily="18" charset="0"/>
              </a:rPr>
              <a:t>Evidence</a:t>
            </a:r>
          </a:p>
          <a:p>
            <a:pPr lvl="0"/>
            <a:r>
              <a:rPr lang="en-GB" sz="1300" dirty="0">
                <a:latin typeface="Times New Roman" panose="02020603050405020304" pitchFamily="18" charset="0"/>
                <a:cs typeface="Times New Roman" panose="02020603050405020304" pitchFamily="18" charset="0"/>
              </a:rPr>
              <a:t>Community participation improves mental health.</a:t>
            </a:r>
          </a:p>
          <a:p>
            <a:pPr lvl="0"/>
            <a:r>
              <a:rPr lang="en-GB" sz="1300" dirty="0">
                <a:latin typeface="Times New Roman" panose="02020603050405020304" pitchFamily="18" charset="0"/>
                <a:cs typeface="Times New Roman" panose="02020603050405020304" pitchFamily="18" charset="0"/>
              </a:rPr>
              <a:t>Strengthens social support networks (Thomson et al., 2021)</a:t>
            </a:r>
          </a:p>
          <a:p>
            <a:pPr marL="0" indent="0">
              <a:buNone/>
            </a:pPr>
            <a:r>
              <a:rPr lang="en-GB" b="1" dirty="0">
                <a:latin typeface="Times New Roman" panose="02020603050405020304" pitchFamily="18" charset="0"/>
                <a:cs typeface="Times New Roman" panose="02020603050405020304" pitchFamily="18" charset="0"/>
              </a:rPr>
              <a:t>Critical Discussion</a:t>
            </a:r>
          </a:p>
          <a:p>
            <a:r>
              <a:rPr lang="en-GB" sz="1300" dirty="0">
                <a:latin typeface="Times New Roman" panose="02020603050405020304" pitchFamily="18" charset="0"/>
                <a:cs typeface="Times New Roman" panose="02020603050405020304" pitchFamily="18" charset="0"/>
              </a:rPr>
              <a:t>Implements measures that go beyond factors specific to the pandemic for emergencies</a:t>
            </a:r>
          </a:p>
          <a:p>
            <a:r>
              <a:rPr lang="en-GB" sz="1300" dirty="0">
                <a:latin typeface="Times New Roman" panose="02020603050405020304" pitchFamily="18" charset="0"/>
                <a:cs typeface="Times New Roman" panose="02020603050405020304" pitchFamily="18" charset="0"/>
              </a:rPr>
              <a:t>Needs commitment and investment over the long-term</a:t>
            </a:r>
          </a:p>
          <a:p>
            <a:r>
              <a:rPr lang="en-GB" sz="1300" dirty="0">
                <a:latin typeface="Times New Roman" panose="02020603050405020304" pitchFamily="18" charset="0"/>
                <a:cs typeface="Times New Roman" panose="02020603050405020304" pitchFamily="18" charset="0"/>
              </a:rPr>
              <a:t>Effectiveness is only sustainable, so it depends on sustainability (McGowan et al., 2021)</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39658" y="2976664"/>
            <a:ext cx="4188783" cy="2421985"/>
          </a:xfrm>
          <a:prstGeom prst="rect">
            <a:avLst/>
          </a:prstGeom>
        </p:spPr>
      </p:pic>
    </p:spTree>
    <p:extLst>
      <p:ext uri="{BB962C8B-B14F-4D97-AF65-F5344CB8AC3E}">
        <p14:creationId xmlns:p14="http://schemas.microsoft.com/office/powerpoint/2010/main" val="3185044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47490"/>
          </a:xfrm>
        </p:spPr>
        <p:txBody>
          <a:bodyPr>
            <a:normAutofit/>
          </a:bodyPr>
          <a:lstStyle/>
          <a:p>
            <a:pPr algn="ctr"/>
            <a:r>
              <a:rPr lang="en-GB" sz="3200" b="1" dirty="0">
                <a:latin typeface="Times New Roman" panose="02020603050405020304" pitchFamily="18" charset="0"/>
                <a:cs typeface="Times New Roman" panose="02020603050405020304" pitchFamily="18" charset="0"/>
              </a:rPr>
              <a:t>Health Inequalities and Equity of Access</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66641" y="1730427"/>
            <a:ext cx="8915400" cy="4493654"/>
          </a:xfrm>
        </p:spPr>
        <p:txBody>
          <a:bodyPr>
            <a:normAutofit fontScale="92500" lnSpcReduction="20000"/>
          </a:bodyPr>
          <a:lstStyle/>
          <a:p>
            <a:pPr marL="0" indent="0">
              <a:buNone/>
            </a:pPr>
            <a:r>
              <a:rPr lang="en-GB" sz="1500" b="1" dirty="0">
                <a:latin typeface="Times New Roman" panose="02020603050405020304" pitchFamily="18" charset="0"/>
                <a:cs typeface="Times New Roman" panose="02020603050405020304" pitchFamily="18" charset="0"/>
              </a:rPr>
              <a:t>Existing Inequalities</a:t>
            </a:r>
          </a:p>
          <a:p>
            <a:r>
              <a:rPr lang="en-GB" sz="1300" dirty="0">
                <a:latin typeface="Times New Roman" panose="02020603050405020304" pitchFamily="18" charset="0"/>
                <a:cs typeface="Times New Roman" panose="02020603050405020304" pitchFamily="18" charset="0"/>
              </a:rPr>
              <a:t>The potential impact on income, geographic areas, ethnic backgrounds and on age groups.</a:t>
            </a:r>
          </a:p>
          <a:p>
            <a:r>
              <a:rPr lang="en-GB" sz="1300" dirty="0">
                <a:latin typeface="Times New Roman" panose="02020603050405020304" pitchFamily="18" charset="0"/>
                <a:cs typeface="Times New Roman" panose="02020603050405020304" pitchFamily="18" charset="0"/>
              </a:rPr>
              <a:t>Collectively, barriers to care were correlated with reduced results (</a:t>
            </a:r>
            <a:r>
              <a:rPr lang="en-GB" sz="1300" dirty="0" err="1">
                <a:latin typeface="Times New Roman" panose="02020603050405020304" pitchFamily="18" charset="0"/>
                <a:cs typeface="Times New Roman" panose="02020603050405020304" pitchFamily="18" charset="0"/>
              </a:rPr>
              <a:t>Eijkens</a:t>
            </a:r>
            <a:r>
              <a:rPr lang="en-GB" sz="1300" dirty="0">
                <a:latin typeface="Times New Roman" panose="02020603050405020304" pitchFamily="18" charset="0"/>
                <a:cs typeface="Times New Roman" panose="02020603050405020304" pitchFamily="18" charset="0"/>
              </a:rPr>
              <a:t> et al., 2026) .</a:t>
            </a:r>
          </a:p>
          <a:p>
            <a:pPr marL="0" indent="0">
              <a:buNone/>
            </a:pPr>
            <a:r>
              <a:rPr lang="en-GB" sz="1500" b="1" dirty="0">
                <a:latin typeface="Times New Roman" panose="02020603050405020304" pitchFamily="18" charset="0"/>
                <a:cs typeface="Times New Roman" panose="02020603050405020304" pitchFamily="18" charset="0"/>
              </a:rPr>
              <a:t>Mental Health Services</a:t>
            </a:r>
          </a:p>
          <a:p>
            <a:pPr lvl="0"/>
            <a:r>
              <a:rPr lang="en-GB" sz="1400" dirty="0">
                <a:latin typeface="Times New Roman" panose="02020603050405020304" pitchFamily="18" charset="0"/>
                <a:cs typeface="Times New Roman" panose="02020603050405020304" pitchFamily="18" charset="0"/>
              </a:rPr>
              <a:t>Observed that there is disparities in access to AMOPs by ethnicity and SE status.</a:t>
            </a:r>
          </a:p>
          <a:p>
            <a:pPr lvl="0"/>
            <a:r>
              <a:rPr lang="en-GB" sz="1400" dirty="0">
                <a:latin typeface="Times New Roman" panose="02020603050405020304" pitchFamily="18" charset="0"/>
                <a:cs typeface="Times New Roman" panose="02020603050405020304" pitchFamily="18" charset="0"/>
              </a:rPr>
              <a:t>Despite these trends, there were concerns that these experiences were not occurring as quickly as they should have been, that delayed treatment, and that there was less timely treatment (Lowther-Payne et al., 2023).</a:t>
            </a:r>
          </a:p>
          <a:p>
            <a:pPr marL="0" indent="0">
              <a:buNone/>
            </a:pPr>
            <a:r>
              <a:rPr lang="en-GB" sz="1500" b="1" dirty="0">
                <a:latin typeface="Times New Roman" panose="02020603050405020304" pitchFamily="18" charset="0"/>
                <a:cs typeface="Times New Roman" panose="02020603050405020304" pitchFamily="18" charset="0"/>
              </a:rPr>
              <a:t>Healthcare Accessibility</a:t>
            </a:r>
          </a:p>
          <a:p>
            <a:r>
              <a:rPr lang="en-GB" sz="1300" dirty="0">
                <a:latin typeface="Times New Roman" panose="02020603050405020304" pitchFamily="18" charset="0"/>
                <a:cs typeface="Times New Roman" panose="02020603050405020304" pitchFamily="18" charset="0"/>
              </a:rPr>
              <a:t>Transport's an influence on service access and is a part of accessibility of services.</a:t>
            </a:r>
          </a:p>
          <a:p>
            <a:r>
              <a:rPr lang="en-GB" sz="1300" dirty="0">
                <a:latin typeface="Times New Roman" panose="02020603050405020304" pitchFamily="18" charset="0"/>
                <a:cs typeface="Times New Roman" panose="02020603050405020304" pitchFamily="18" charset="0"/>
              </a:rPr>
              <a:t>The trends in social inequalities are most pronounced in the rural and deprived areas (Chen et al., 2025)</a:t>
            </a:r>
          </a:p>
          <a:p>
            <a:pPr marL="0" indent="0">
              <a:buNone/>
            </a:pPr>
            <a:r>
              <a:rPr lang="en-GB" sz="1500" b="1" dirty="0">
                <a:latin typeface="Times New Roman" panose="02020603050405020304" pitchFamily="18" charset="0"/>
                <a:cs typeface="Times New Roman" panose="02020603050405020304" pitchFamily="18" charset="0"/>
              </a:rPr>
              <a:t>Quality of Life</a:t>
            </a:r>
          </a:p>
          <a:p>
            <a:r>
              <a:rPr lang="en-GB" sz="1300" dirty="0">
                <a:latin typeface="Times New Roman" panose="02020603050405020304" pitchFamily="18" charset="0"/>
                <a:cs typeface="Times New Roman" panose="02020603050405020304" pitchFamily="18" charset="0"/>
              </a:rPr>
              <a:t>If an individual is socially and economically disadvantaged well-being is not as good.</a:t>
            </a:r>
          </a:p>
          <a:p>
            <a:r>
              <a:rPr lang="en-GB" sz="1300" dirty="0">
                <a:latin typeface="Times New Roman" panose="02020603050405020304" pitchFamily="18" charset="0"/>
                <a:cs typeface="Times New Roman" panose="02020603050405020304" pitchFamily="18" charset="0"/>
              </a:rPr>
              <a:t>Impacts the physical and mental health outcome </a:t>
            </a:r>
            <a:r>
              <a:rPr lang="en-GB" sz="1300" dirty="0" err="1">
                <a:latin typeface="Times New Roman" panose="02020603050405020304" pitchFamily="18" charset="0"/>
                <a:cs typeface="Times New Roman" panose="02020603050405020304" pitchFamily="18" charset="0"/>
              </a:rPr>
              <a:t>Eijkens</a:t>
            </a:r>
            <a:r>
              <a:rPr lang="en-GB" sz="1300" dirty="0">
                <a:latin typeface="Times New Roman" panose="02020603050405020304" pitchFamily="18" charset="0"/>
                <a:cs typeface="Times New Roman" panose="02020603050405020304" pitchFamily="18" charset="0"/>
              </a:rPr>
              <a:t> et al, (2026)</a:t>
            </a:r>
          </a:p>
          <a:p>
            <a:pPr marL="0" indent="0">
              <a:buNone/>
            </a:pPr>
            <a:r>
              <a:rPr lang="en-GB" sz="1500" b="1" dirty="0">
                <a:latin typeface="Times New Roman" panose="02020603050405020304" pitchFamily="18" charset="0"/>
                <a:cs typeface="Times New Roman" panose="02020603050405020304" pitchFamily="18" charset="0"/>
              </a:rPr>
              <a:t>Critical Analysis</a:t>
            </a:r>
          </a:p>
          <a:p>
            <a:r>
              <a:rPr lang="en-GB" sz="1300" dirty="0">
                <a:latin typeface="Times New Roman" panose="02020603050405020304" pitchFamily="18" charset="0"/>
                <a:cs typeface="Times New Roman" panose="02020603050405020304" pitchFamily="18" charset="0"/>
              </a:rPr>
              <a:t>Structural inequalities that are based on various factors.</a:t>
            </a:r>
          </a:p>
          <a:p>
            <a:r>
              <a:rPr lang="en-GB" sz="1300" dirty="0">
                <a:latin typeface="Times New Roman" panose="02020603050405020304" pitchFamily="18" charset="0"/>
                <a:cs typeface="Times New Roman" panose="02020603050405020304" pitchFamily="18" charset="0"/>
              </a:rPr>
              <a:t>Will take multi-sector action (housing, transport, education, healthcare)</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23762" y="4747074"/>
            <a:ext cx="4314858" cy="1835834"/>
          </a:xfrm>
          <a:prstGeom prst="rect">
            <a:avLst/>
          </a:prstGeom>
        </p:spPr>
      </p:pic>
    </p:spTree>
    <p:extLst>
      <p:ext uri="{BB962C8B-B14F-4D97-AF65-F5344CB8AC3E}">
        <p14:creationId xmlns:p14="http://schemas.microsoft.com/office/powerpoint/2010/main" val="3540145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Current Challenges Affecting Health and Well-being</a:t>
            </a:r>
          </a:p>
        </p:txBody>
      </p:sp>
      <p:sp>
        <p:nvSpPr>
          <p:cNvPr id="3" name="Content Placeholder 2"/>
          <p:cNvSpPr>
            <a:spLocks noGrp="1"/>
          </p:cNvSpPr>
          <p:nvPr>
            <p:ph idx="1"/>
          </p:nvPr>
        </p:nvSpPr>
        <p:spPr>
          <a:xfrm>
            <a:off x="2589212" y="2021983"/>
            <a:ext cx="8915400" cy="4353059"/>
          </a:xfrm>
        </p:spPr>
        <p:txBody>
          <a:bodyPr>
            <a:normAutofit fontScale="77500" lnSpcReduction="20000"/>
          </a:bodyPr>
          <a:lstStyle/>
          <a:p>
            <a:pPr marL="0" indent="0">
              <a:buNone/>
            </a:pPr>
            <a:r>
              <a:rPr lang="en-GB" b="1" dirty="0">
                <a:latin typeface="Times New Roman" panose="02020603050405020304" pitchFamily="18" charset="0"/>
                <a:cs typeface="Times New Roman" panose="02020603050405020304" pitchFamily="18" charset="0"/>
              </a:rPr>
              <a:t>Cost-of-Living Crisis</a:t>
            </a:r>
          </a:p>
          <a:p>
            <a:r>
              <a:rPr lang="en-GB" sz="1600" dirty="0">
                <a:latin typeface="Times New Roman" panose="02020603050405020304" pitchFamily="18" charset="0"/>
                <a:cs typeface="Times New Roman" panose="02020603050405020304" pitchFamily="18" charset="0"/>
              </a:rPr>
              <a:t>Relationship between an increase in cost of living and physical and mental wellness problems.</a:t>
            </a:r>
          </a:p>
          <a:p>
            <a:r>
              <a:rPr lang="en-GB" sz="1600" dirty="0">
                <a:latin typeface="Times New Roman" panose="02020603050405020304" pitchFamily="18" charset="0"/>
                <a:cs typeface="Times New Roman" panose="02020603050405020304" pitchFamily="18" charset="0"/>
              </a:rPr>
              <a:t>One example of this is the surge in demand for services, evident in 2024, as indicated by the Guardian. (The Guardian, 2024).</a:t>
            </a:r>
          </a:p>
          <a:p>
            <a:pPr marL="0" indent="0">
              <a:buNone/>
            </a:pPr>
            <a:r>
              <a:rPr lang="en-GB" b="1" dirty="0">
                <a:latin typeface="Times New Roman" panose="02020603050405020304" pitchFamily="18" charset="0"/>
                <a:cs typeface="Times New Roman" panose="02020603050405020304" pitchFamily="18" charset="0"/>
              </a:rPr>
              <a:t>NHS Workforce Wellbeing</a:t>
            </a:r>
          </a:p>
          <a:p>
            <a:pPr lvl="0"/>
            <a:r>
              <a:rPr lang="en-GB" sz="1400" dirty="0">
                <a:latin typeface="Times New Roman" panose="02020603050405020304" pitchFamily="18" charset="0"/>
                <a:cs typeface="Times New Roman" panose="02020603050405020304" pitchFamily="18" charset="0"/>
              </a:rPr>
              <a:t>Barriers include:</a:t>
            </a:r>
          </a:p>
          <a:p>
            <a:pPr lvl="1"/>
            <a:r>
              <a:rPr lang="en-GB" sz="1400" dirty="0">
                <a:latin typeface="Times New Roman" panose="02020603050405020304" pitchFamily="18" charset="0"/>
                <a:cs typeface="Times New Roman" panose="02020603050405020304" pitchFamily="18" charset="0"/>
              </a:rPr>
              <a:t>Limited resources</a:t>
            </a:r>
          </a:p>
          <a:p>
            <a:pPr lvl="1"/>
            <a:r>
              <a:rPr lang="en-GB" sz="1400" dirty="0">
                <a:latin typeface="Times New Roman" panose="02020603050405020304" pitchFamily="18" charset="0"/>
                <a:cs typeface="Times New Roman" panose="02020603050405020304" pitchFamily="18" charset="0"/>
              </a:rPr>
              <a:t>Competing priorities</a:t>
            </a:r>
          </a:p>
          <a:p>
            <a:pPr lvl="1"/>
            <a:r>
              <a:rPr lang="en-GB" sz="1400" dirty="0">
                <a:latin typeface="Times New Roman" panose="02020603050405020304" pitchFamily="18" charset="0"/>
                <a:cs typeface="Times New Roman" panose="02020603050405020304" pitchFamily="18" charset="0"/>
              </a:rPr>
              <a:t>Leadership challenges (Quirk et al., 2018)</a:t>
            </a:r>
          </a:p>
          <a:p>
            <a:pPr marL="0" indent="0">
              <a:buNone/>
            </a:pPr>
            <a:r>
              <a:rPr lang="en-GB" b="1" dirty="0">
                <a:latin typeface="Times New Roman" panose="02020603050405020304" pitchFamily="18" charset="0"/>
                <a:cs typeface="Times New Roman" panose="02020603050405020304" pitchFamily="18" charset="0"/>
              </a:rPr>
              <a:t>Patient Experience</a:t>
            </a:r>
          </a:p>
          <a:p>
            <a:r>
              <a:rPr lang="en-GB" sz="1400" dirty="0">
                <a:latin typeface="Times New Roman" panose="02020603050405020304" pitchFamily="18" charset="0"/>
                <a:cs typeface="Times New Roman" panose="02020603050405020304" pitchFamily="18" charset="0"/>
              </a:rPr>
              <a:t>Access issues to GP appointments (delays and restricted times prevailing for GP appointments)</a:t>
            </a:r>
          </a:p>
          <a:p>
            <a:r>
              <a:rPr lang="en-GB" sz="1400" dirty="0">
                <a:latin typeface="Times New Roman" panose="02020603050405020304" pitchFamily="18" charset="0"/>
                <a:cs typeface="Times New Roman" panose="02020603050405020304" pitchFamily="18" charset="0"/>
              </a:rPr>
              <a:t>Postpones seeking treatment (McDonald, 2024)</a:t>
            </a:r>
          </a:p>
          <a:p>
            <a:pPr marL="0" indent="0">
              <a:buNone/>
            </a:pPr>
            <a:r>
              <a:rPr lang="en-GB" b="1" dirty="0">
                <a:latin typeface="Times New Roman" panose="02020603050405020304" pitchFamily="18" charset="0"/>
                <a:cs typeface="Times New Roman" panose="02020603050405020304" pitchFamily="18" charset="0"/>
              </a:rPr>
              <a:t>Critical Discussion</a:t>
            </a:r>
          </a:p>
          <a:p>
            <a:r>
              <a:rPr lang="en-GB" sz="1400" dirty="0">
                <a:latin typeface="Times New Roman" panose="02020603050405020304" pitchFamily="18" charset="0"/>
                <a:cs typeface="Times New Roman" panose="02020603050405020304" pitchFamily="18" charset="0"/>
              </a:rPr>
              <a:t>The service could be at risk for sustainability because of challenges.</a:t>
            </a:r>
          </a:p>
          <a:p>
            <a:r>
              <a:rPr lang="en-GB" sz="1400" dirty="0">
                <a:latin typeface="Times New Roman" panose="02020603050405020304" pitchFamily="18" charset="0"/>
                <a:cs typeface="Times New Roman" panose="02020603050405020304" pitchFamily="18" charset="0"/>
              </a:rPr>
              <a:t>There is a growing risk to worsen inequalities in health.</a:t>
            </a:r>
          </a:p>
          <a:p>
            <a:r>
              <a:rPr lang="en-GB" sz="1400" dirty="0">
                <a:latin typeface="Times New Roman" panose="02020603050405020304" pitchFamily="18" charset="0"/>
                <a:cs typeface="Times New Roman" panose="02020603050405020304" pitchFamily="18" charset="0"/>
              </a:rPr>
              <a:t>Decides action should be taken in terms of policy (The Guardian, 2024; Quirk et al., 2018)</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77250" y="3657600"/>
            <a:ext cx="3486149" cy="2717441"/>
          </a:xfrm>
          <a:prstGeom prst="rect">
            <a:avLst/>
          </a:prstGeom>
        </p:spPr>
      </p:pic>
    </p:spTree>
    <p:extLst>
      <p:ext uri="{BB962C8B-B14F-4D97-AF65-F5344CB8AC3E}">
        <p14:creationId xmlns:p14="http://schemas.microsoft.com/office/powerpoint/2010/main" val="1142989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Recommendations for Improvement</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80343" y="1676400"/>
            <a:ext cx="9124269" cy="5181600"/>
          </a:xfrm>
        </p:spPr>
        <p:txBody>
          <a:bodyPr>
            <a:normAutofit fontScale="25000" lnSpcReduction="20000"/>
          </a:bodyPr>
          <a:lstStyle/>
          <a:p>
            <a:pPr marL="0" indent="0">
              <a:buNone/>
            </a:pPr>
            <a:r>
              <a:rPr lang="en-GB" sz="5600" b="1" dirty="0">
                <a:latin typeface="Times New Roman" panose="02020603050405020304" pitchFamily="18" charset="0"/>
                <a:cs typeface="Times New Roman" panose="02020603050405020304" pitchFamily="18" charset="0"/>
              </a:rPr>
              <a:t>Recommendation 1</a:t>
            </a:r>
          </a:p>
          <a:p>
            <a:r>
              <a:rPr lang="en-GB" sz="4400" dirty="0">
                <a:latin typeface="Times New Roman" panose="02020603050405020304" pitchFamily="18" charset="0"/>
                <a:cs typeface="Times New Roman" panose="02020603050405020304" pitchFamily="18" charset="0"/>
              </a:rPr>
              <a:t>Maintain strong, mature and robust level of Integrated Care Systems (ICSs).</a:t>
            </a:r>
          </a:p>
          <a:p>
            <a:r>
              <a:rPr lang="en-GB" sz="4400" dirty="0">
                <a:latin typeface="Times New Roman" panose="02020603050405020304" pitchFamily="18" charset="0"/>
                <a:cs typeface="Times New Roman" panose="02020603050405020304" pitchFamily="18" charset="0"/>
              </a:rPr>
              <a:t>Reflect on the opportunities for collaboration to be strengthened across health and social care (Peters et al. 2023).</a:t>
            </a:r>
            <a:endParaRPr lang="en-GB" dirty="0">
              <a:latin typeface="Times New Roman" panose="02020603050405020304" pitchFamily="18" charset="0"/>
              <a:cs typeface="Times New Roman" panose="02020603050405020304" pitchFamily="18" charset="0"/>
            </a:endParaRPr>
          </a:p>
          <a:p>
            <a:pPr marL="0" indent="0">
              <a:buNone/>
            </a:pPr>
            <a:r>
              <a:rPr lang="en-GB" sz="5600" b="1" dirty="0">
                <a:latin typeface="Times New Roman" panose="02020603050405020304" pitchFamily="18" charset="0"/>
                <a:cs typeface="Times New Roman" panose="02020603050405020304" pitchFamily="18" charset="0"/>
              </a:rPr>
              <a:t>Recommendation 2</a:t>
            </a:r>
          </a:p>
          <a:p>
            <a:pPr lvl="0"/>
            <a:r>
              <a:rPr lang="en-GB" sz="4400" dirty="0">
                <a:latin typeface="Times New Roman" panose="02020603050405020304" pitchFamily="18" charset="0"/>
                <a:cs typeface="Times New Roman" panose="02020603050405020304" pitchFamily="18" charset="0"/>
              </a:rPr>
              <a:t>Expand preventive and place-based interventions.</a:t>
            </a:r>
          </a:p>
          <a:p>
            <a:pPr lvl="0"/>
            <a:r>
              <a:rPr lang="en-GB" sz="4400" dirty="0">
                <a:latin typeface="Times New Roman" panose="02020603050405020304" pitchFamily="18" charset="0"/>
                <a:cs typeface="Times New Roman" panose="02020603050405020304" pitchFamily="18" charset="0"/>
              </a:rPr>
              <a:t>Target disadvantaged communities (McGowan et al., 2021)</a:t>
            </a:r>
          </a:p>
          <a:p>
            <a:pPr marL="0" indent="0">
              <a:buNone/>
            </a:pPr>
            <a:r>
              <a:rPr lang="en-GB" sz="5600" b="1" dirty="0">
                <a:latin typeface="Times New Roman" panose="02020603050405020304" pitchFamily="18" charset="0"/>
                <a:cs typeface="Times New Roman" panose="02020603050405020304" pitchFamily="18" charset="0"/>
              </a:rPr>
              <a:t>Recommendation 3</a:t>
            </a:r>
          </a:p>
          <a:p>
            <a:r>
              <a:rPr lang="en-GB" sz="4400" dirty="0">
                <a:latin typeface="Times New Roman" panose="02020603050405020304" pitchFamily="18" charset="0"/>
                <a:cs typeface="Times New Roman" panose="02020603050405020304" pitchFamily="18" charset="0"/>
              </a:rPr>
              <a:t>Strengthen “two-way traffic” in transport and digital technology; do more for no extra cost.</a:t>
            </a:r>
          </a:p>
          <a:p>
            <a:r>
              <a:rPr lang="en-GB" sz="4400" dirty="0">
                <a:latin typeface="Times New Roman" panose="02020603050405020304" pitchFamily="18" charset="0"/>
                <a:cs typeface="Times New Roman" panose="02020603050405020304" pitchFamily="18" charset="0"/>
              </a:rPr>
              <a:t>Within the health and care system, minimise the obstacles faced in accessing health services.</a:t>
            </a:r>
          </a:p>
          <a:p>
            <a:pPr marL="0" indent="0">
              <a:buNone/>
            </a:pPr>
            <a:r>
              <a:rPr lang="en-GB" sz="5600" b="1" dirty="0">
                <a:latin typeface="Times New Roman" panose="02020603050405020304" pitchFamily="18" charset="0"/>
                <a:cs typeface="Times New Roman" panose="02020603050405020304" pitchFamily="18" charset="0"/>
              </a:rPr>
              <a:t>Recommendation 4</a:t>
            </a:r>
          </a:p>
          <a:p>
            <a:r>
              <a:rPr lang="en-GB" sz="4400" dirty="0">
                <a:latin typeface="Times New Roman" panose="02020603050405020304" pitchFamily="18" charset="0"/>
                <a:cs typeface="Times New Roman" panose="02020603050405020304" pitchFamily="18" charset="0"/>
              </a:rPr>
              <a:t>Efforts to boost investment in mental health and wellbeing should be made.</a:t>
            </a:r>
          </a:p>
          <a:p>
            <a:r>
              <a:rPr lang="en-GB" sz="4400" dirty="0">
                <a:latin typeface="Times New Roman" panose="02020603050405020304" pitchFamily="18" charset="0"/>
                <a:cs typeface="Times New Roman" panose="02020603050405020304" pitchFamily="18" charset="0"/>
              </a:rPr>
              <a:t>Tackle the inequalities in services (Lowther-Payne et al., 2023)</a:t>
            </a:r>
            <a:endParaRPr lang="en-GB" dirty="0">
              <a:latin typeface="Times New Roman" panose="02020603050405020304" pitchFamily="18" charset="0"/>
              <a:cs typeface="Times New Roman" panose="02020603050405020304" pitchFamily="18" charset="0"/>
            </a:endParaRPr>
          </a:p>
          <a:p>
            <a:pPr marL="0" indent="0">
              <a:buNone/>
            </a:pPr>
            <a:r>
              <a:rPr lang="en-GB" sz="5600" b="1" dirty="0">
                <a:latin typeface="Times New Roman" panose="02020603050405020304" pitchFamily="18" charset="0"/>
                <a:cs typeface="Times New Roman" panose="02020603050405020304" pitchFamily="18" charset="0"/>
              </a:rPr>
              <a:t>Recommendation 5</a:t>
            </a:r>
          </a:p>
          <a:p>
            <a:pPr lvl="0"/>
            <a:r>
              <a:rPr lang="en-GB" sz="4400" dirty="0">
                <a:latin typeface="Times New Roman" panose="02020603050405020304" pitchFamily="18" charset="0"/>
                <a:cs typeface="Times New Roman" panose="02020603050405020304" pitchFamily="18" charset="0"/>
              </a:rPr>
              <a:t>Prioritise workforce wellbeing</a:t>
            </a:r>
          </a:p>
          <a:p>
            <a:pPr lvl="0"/>
            <a:r>
              <a:rPr lang="en-GB" sz="4400" dirty="0">
                <a:latin typeface="Times New Roman" panose="02020603050405020304" pitchFamily="18" charset="0"/>
                <a:cs typeface="Times New Roman" panose="02020603050405020304" pitchFamily="18" charset="0"/>
              </a:rPr>
              <a:t>Improve retention and service quality.</a:t>
            </a:r>
            <a:endParaRPr lang="en-GB" dirty="0">
              <a:latin typeface="Times New Roman" panose="02020603050405020304" pitchFamily="18" charset="0"/>
              <a:cs typeface="Times New Roman" panose="02020603050405020304" pitchFamily="18" charset="0"/>
            </a:endParaRPr>
          </a:p>
          <a:p>
            <a:pPr marL="0" indent="0">
              <a:buNone/>
            </a:pPr>
            <a:r>
              <a:rPr lang="en-GB" sz="5600" b="1" dirty="0">
                <a:latin typeface="Times New Roman" panose="02020603050405020304" pitchFamily="18" charset="0"/>
                <a:cs typeface="Times New Roman" panose="02020603050405020304" pitchFamily="18" charset="0"/>
              </a:rPr>
              <a:t>Justification</a:t>
            </a:r>
          </a:p>
          <a:p>
            <a:r>
              <a:rPr lang="en-GB" sz="4400" dirty="0">
                <a:latin typeface="Times New Roman" panose="02020603050405020304" pitchFamily="18" charset="0"/>
                <a:cs typeface="Times New Roman" panose="02020603050405020304" pitchFamily="18" charset="0"/>
              </a:rPr>
              <a:t>Takes into account the social determinants of health.</a:t>
            </a:r>
          </a:p>
          <a:p>
            <a:r>
              <a:rPr lang="en-GB" sz="4400" dirty="0">
                <a:latin typeface="Times New Roman" panose="02020603050405020304" pitchFamily="18" charset="0"/>
                <a:cs typeface="Times New Roman" panose="02020603050405020304" pitchFamily="18" charset="0"/>
              </a:rPr>
              <a:t>Fosters good stewardship and fair employment practices</a:t>
            </a:r>
          </a:p>
          <a:p>
            <a:r>
              <a:rPr lang="en-GB" sz="4400" dirty="0">
                <a:latin typeface="Times New Roman" panose="02020603050405020304" pitchFamily="18" charset="0"/>
                <a:cs typeface="Times New Roman" panose="02020603050405020304" pitchFamily="18" charset="0"/>
              </a:rPr>
              <a:t>Maps resilience and supports longer term system resilience (</a:t>
            </a:r>
            <a:r>
              <a:rPr lang="en-GB" sz="4400" dirty="0" err="1">
                <a:latin typeface="Times New Roman" panose="02020603050405020304" pitchFamily="18" charset="0"/>
                <a:cs typeface="Times New Roman" panose="02020603050405020304" pitchFamily="18" charset="0"/>
              </a:rPr>
              <a:t>Parbery</a:t>
            </a:r>
            <a:r>
              <a:rPr lang="en-GB" sz="4400" dirty="0">
                <a:latin typeface="Times New Roman" panose="02020603050405020304" pitchFamily="18" charset="0"/>
                <a:cs typeface="Times New Roman" panose="02020603050405020304" pitchFamily="18" charset="0"/>
              </a:rPr>
              <a:t>-Clark et al., 2024)</a:t>
            </a: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915401" y="2957290"/>
            <a:ext cx="3028950" cy="2776760"/>
          </a:xfrm>
          <a:prstGeom prst="rect">
            <a:avLst/>
          </a:prstGeom>
        </p:spPr>
      </p:pic>
    </p:spTree>
    <p:extLst>
      <p:ext uri="{BB962C8B-B14F-4D97-AF65-F5344CB8AC3E}">
        <p14:creationId xmlns:p14="http://schemas.microsoft.com/office/powerpoint/2010/main" val="2092097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1382" y="725710"/>
            <a:ext cx="8911687" cy="1280890"/>
          </a:xfrm>
        </p:spPr>
        <p:txBody>
          <a:bodyPr>
            <a:normAutofit/>
          </a:bodyPr>
          <a:lstStyle/>
          <a:p>
            <a:pPr algn="ctr"/>
            <a:r>
              <a:rPr lang="en-GB" sz="3200"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2589212" y="1770743"/>
            <a:ext cx="8915400" cy="3614057"/>
          </a:xfrm>
        </p:spPr>
        <p:txBody>
          <a:bodyPr>
            <a:normAutofit/>
          </a:bodyPr>
          <a:lstStyle/>
          <a:p>
            <a:r>
              <a:rPr lang="en-GB" sz="1200" dirty="0">
                <a:latin typeface="Times New Roman" panose="02020603050405020304" pitchFamily="18" charset="0"/>
                <a:cs typeface="Times New Roman" panose="02020603050405020304" pitchFamily="18" charset="0"/>
              </a:rPr>
              <a:t>In health and social care, the ideas of health, well being and sustainable development are interrelated.</a:t>
            </a:r>
          </a:p>
          <a:p>
            <a:r>
              <a:rPr lang="en-GB" sz="1200" dirty="0">
                <a:latin typeface="Times New Roman" panose="02020603050405020304" pitchFamily="18" charset="0"/>
                <a:cs typeface="Times New Roman" panose="02020603050405020304" pitchFamily="18" charset="0"/>
              </a:rPr>
              <a:t>Integrated strategies improve integration in terms of coordination, prevention and overall population health.</a:t>
            </a:r>
          </a:p>
          <a:p>
            <a:r>
              <a:rPr lang="en-GB" sz="1200" dirty="0">
                <a:latin typeface="Times New Roman" panose="02020603050405020304" pitchFamily="18" charset="0"/>
                <a:cs typeface="Times New Roman" panose="02020603050405020304" pitchFamily="18" charset="0"/>
              </a:rPr>
              <a:t>All ICSs improve the implementation of ICS by enhancing coordinated services and working together.</a:t>
            </a:r>
          </a:p>
          <a:p>
            <a:r>
              <a:rPr lang="en-GB" sz="1200" dirty="0">
                <a:latin typeface="Times New Roman" panose="02020603050405020304" pitchFamily="18" charset="0"/>
                <a:cs typeface="Times New Roman" panose="02020603050405020304" pitchFamily="18" charset="0"/>
              </a:rPr>
              <a:t>The social determinants have a great impact on health and well-being outcomes.</a:t>
            </a:r>
          </a:p>
          <a:p>
            <a:r>
              <a:rPr lang="en-GB" sz="1200" dirty="0">
                <a:latin typeface="Times New Roman" panose="02020603050405020304" pitchFamily="18" charset="0"/>
                <a:cs typeface="Times New Roman" panose="02020603050405020304" pitchFamily="18" charset="0"/>
              </a:rPr>
              <a:t>Place-based strategies and Community assets enhance Public Health!</a:t>
            </a:r>
          </a:p>
          <a:p>
            <a:r>
              <a:rPr lang="en-GB" sz="1200" dirty="0">
                <a:latin typeface="Times New Roman" panose="02020603050405020304" pitchFamily="18" charset="0"/>
                <a:cs typeface="Times New Roman" panose="02020603050405020304" pitchFamily="18" charset="0"/>
              </a:rPr>
              <a:t>Access and outcomes continue to be a big challenge with regard to health inequalities.</a:t>
            </a:r>
          </a:p>
          <a:p>
            <a:r>
              <a:rPr lang="en-GB" sz="1200" dirty="0">
                <a:latin typeface="Times New Roman" panose="02020603050405020304" pitchFamily="18" charset="0"/>
                <a:cs typeface="Times New Roman" panose="02020603050405020304" pitchFamily="18" charset="0"/>
              </a:rPr>
              <a:t>There remain disparities in mental health and the quality of life amongst individuals and groups.</a:t>
            </a:r>
          </a:p>
          <a:p>
            <a:r>
              <a:rPr lang="en-GB" sz="1200" dirty="0">
                <a:latin typeface="Times New Roman" panose="02020603050405020304" pitchFamily="18" charset="0"/>
                <a:cs typeface="Times New Roman" panose="02020603050405020304" pitchFamily="18" charset="0"/>
              </a:rPr>
              <a:t>These inequalities are not primarily due to the structural or social characteristics.</a:t>
            </a:r>
          </a:p>
          <a:p>
            <a:r>
              <a:rPr lang="en-GB" sz="1200" dirty="0">
                <a:latin typeface="Times New Roman" panose="02020603050405020304" pitchFamily="18" charset="0"/>
                <a:cs typeface="Times New Roman" panose="02020603050405020304" pitchFamily="18" charset="0"/>
              </a:rPr>
              <a:t>It is essential they deliver more integrated and preventative services to respond in ways that will lead to sustainable improvement.</a:t>
            </a:r>
          </a:p>
          <a:p>
            <a:r>
              <a:rPr lang="en-GB" sz="1200" dirty="0">
                <a:latin typeface="Times New Roman" panose="02020603050405020304" pitchFamily="18" charset="0"/>
                <a:cs typeface="Times New Roman" panose="02020603050405020304" pitchFamily="18" charset="0"/>
              </a:rPr>
              <a:t>With the most noticeable components being improved health and wellbeing, workers need to feel good and healthy in order to get the best outcomes for health.</a:t>
            </a:r>
          </a:p>
          <a:p>
            <a:r>
              <a:rPr lang="en-GB" sz="1200" dirty="0">
                <a:latin typeface="Times New Roman" panose="02020603050405020304" pitchFamily="18" charset="0"/>
                <a:cs typeface="Times New Roman" panose="02020603050405020304" pitchFamily="18" charset="0"/>
              </a:rPr>
              <a:t>Cooperation will increase equity and efficiency.</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0251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40233"/>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br>
              <a:rPr lang="en-US" sz="3200" b="1"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r>
              <a:rPr lang="en-GB" sz="1200" dirty="0">
                <a:latin typeface="Times New Roman" panose="02020603050405020304" pitchFamily="18" charset="0"/>
                <a:cs typeface="Times New Roman" panose="02020603050405020304" pitchFamily="18" charset="0"/>
              </a:rPr>
              <a:t>Chen, Z. and </a:t>
            </a:r>
            <a:r>
              <a:rPr lang="en-GB" sz="1200" dirty="0" err="1">
                <a:latin typeface="Times New Roman" panose="02020603050405020304" pitchFamily="18" charset="0"/>
                <a:cs typeface="Times New Roman" panose="02020603050405020304" pitchFamily="18" charset="0"/>
              </a:rPr>
              <a:t>Botta</a:t>
            </a:r>
            <a:r>
              <a:rPr lang="en-GB" sz="1200" dirty="0">
                <a:latin typeface="Times New Roman" panose="02020603050405020304" pitchFamily="18" charset="0"/>
                <a:cs typeface="Times New Roman" panose="02020603050405020304" pitchFamily="18" charset="0"/>
              </a:rPr>
              <a:t>, F., 2025. The geography of inequalities in access to healthcare across England: the role of bus travel time variability. </a:t>
            </a:r>
            <a:r>
              <a:rPr lang="en-GB" sz="1200" i="1" dirty="0">
                <a:latin typeface="Times New Roman" panose="02020603050405020304" pitchFamily="18" charset="0"/>
                <a:cs typeface="Times New Roman" panose="02020603050405020304" pitchFamily="18" charset="0"/>
              </a:rPr>
              <a:t>Journal of Physics: Complexity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6</a:t>
            </a:r>
            <a:r>
              <a:rPr lang="en-GB" sz="1200" dirty="0">
                <a:latin typeface="Times New Roman" panose="02020603050405020304" pitchFamily="18" charset="0"/>
                <a:cs typeface="Times New Roman" panose="02020603050405020304" pitchFamily="18" charset="0"/>
              </a:rPr>
              <a:t>(2), p.025017.</a:t>
            </a:r>
          </a:p>
          <a:p>
            <a:r>
              <a:rPr lang="en-GB" sz="1200" dirty="0" err="1">
                <a:latin typeface="Times New Roman" panose="02020603050405020304" pitchFamily="18" charset="0"/>
                <a:cs typeface="Times New Roman" panose="02020603050405020304" pitchFamily="18" charset="0"/>
              </a:rPr>
              <a:t>Eijkens</a:t>
            </a:r>
            <a:r>
              <a:rPr lang="en-GB" sz="1200" dirty="0">
                <a:latin typeface="Times New Roman" panose="02020603050405020304" pitchFamily="18" charset="0"/>
                <a:cs typeface="Times New Roman" panose="02020603050405020304" pitchFamily="18" charset="0"/>
              </a:rPr>
              <a:t>, J., </a:t>
            </a:r>
            <a:r>
              <a:rPr lang="en-GB" sz="1200" dirty="0" err="1">
                <a:latin typeface="Times New Roman" panose="02020603050405020304" pitchFamily="18" charset="0"/>
                <a:cs typeface="Times New Roman" panose="02020603050405020304" pitchFamily="18" charset="0"/>
              </a:rPr>
              <a:t>Bonsel</a:t>
            </a:r>
            <a:r>
              <a:rPr lang="en-GB" sz="1200" dirty="0">
                <a:latin typeface="Times New Roman" panose="02020603050405020304" pitchFamily="18" charset="0"/>
                <a:cs typeface="Times New Roman" panose="02020603050405020304" pitchFamily="18" charset="0"/>
              </a:rPr>
              <a:t>, J.M., Feng, Y.S., Janssen, M.F., </a:t>
            </a:r>
            <a:r>
              <a:rPr lang="en-GB" sz="1200" dirty="0" err="1">
                <a:latin typeface="Times New Roman" panose="02020603050405020304" pitchFamily="18" charset="0"/>
                <a:cs typeface="Times New Roman" panose="02020603050405020304" pitchFamily="18" charset="0"/>
              </a:rPr>
              <a:t>Lubetkin</a:t>
            </a:r>
            <a:r>
              <a:rPr lang="en-GB" sz="1200" dirty="0">
                <a:latin typeface="Times New Roman" panose="02020603050405020304" pitchFamily="18" charset="0"/>
                <a:cs typeface="Times New Roman" panose="02020603050405020304" pitchFamily="18" charset="0"/>
              </a:rPr>
              <a:t>, E.I. and </a:t>
            </a:r>
            <a:r>
              <a:rPr lang="en-GB" sz="1200" dirty="0" err="1">
                <a:latin typeface="Times New Roman" panose="02020603050405020304" pitchFamily="18" charset="0"/>
                <a:cs typeface="Times New Roman" panose="02020603050405020304" pitchFamily="18" charset="0"/>
              </a:rPr>
              <a:t>Haagsma</a:t>
            </a:r>
            <a:r>
              <a:rPr lang="en-GB" sz="1200" dirty="0">
                <a:latin typeface="Times New Roman" panose="02020603050405020304" pitchFamily="18" charset="0"/>
                <a:cs typeface="Times New Roman" panose="02020603050405020304" pitchFamily="18" charset="0"/>
              </a:rPr>
              <a:t>, J.A., 2026. Socioeconomic inequalities in health-related quality of life during the COVID-19 pandemic: a six-country comparison using the EQ-5D-5 L. </a:t>
            </a:r>
            <a:r>
              <a:rPr lang="en-GB" sz="1200" i="1" dirty="0">
                <a:latin typeface="Times New Roman" panose="02020603050405020304" pitchFamily="18" charset="0"/>
                <a:cs typeface="Times New Roman" panose="02020603050405020304" pitchFamily="18" charset="0"/>
              </a:rPr>
              <a:t>Quality of Life Research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35</a:t>
            </a:r>
            <a:r>
              <a:rPr lang="en-GB" sz="1200" dirty="0">
                <a:latin typeface="Times New Roman" panose="02020603050405020304" pitchFamily="18" charset="0"/>
                <a:cs typeface="Times New Roman" panose="02020603050405020304" pitchFamily="18" charset="0"/>
              </a:rPr>
              <a:t>(7), p.188.</a:t>
            </a:r>
          </a:p>
          <a:p>
            <a:r>
              <a:rPr lang="en-GB" sz="1200" dirty="0">
                <a:latin typeface="Times New Roman" panose="02020603050405020304" pitchFamily="18" charset="0"/>
                <a:cs typeface="Times New Roman" panose="02020603050405020304" pitchFamily="18" charset="0"/>
              </a:rPr>
              <a:t>Lowther-Payne, H.J., </a:t>
            </a:r>
            <a:r>
              <a:rPr lang="en-GB" sz="1200" dirty="0" err="1">
                <a:latin typeface="Times New Roman" panose="02020603050405020304" pitchFamily="18" charset="0"/>
                <a:cs typeface="Times New Roman" panose="02020603050405020304" pitchFamily="18" charset="0"/>
              </a:rPr>
              <a:t>Ushakova</a:t>
            </a:r>
            <a:r>
              <a:rPr lang="en-GB" sz="1200" dirty="0">
                <a:latin typeface="Times New Roman" panose="02020603050405020304" pitchFamily="18" charset="0"/>
                <a:cs typeface="Times New Roman" panose="02020603050405020304" pitchFamily="18" charset="0"/>
              </a:rPr>
              <a:t>, A., Beckwith, A., Liberty, C., Edge, R. and </a:t>
            </a:r>
            <a:r>
              <a:rPr lang="en-GB" sz="1200" dirty="0" err="1">
                <a:latin typeface="Times New Roman" panose="02020603050405020304" pitchFamily="18" charset="0"/>
                <a:cs typeface="Times New Roman" panose="02020603050405020304" pitchFamily="18" charset="0"/>
              </a:rPr>
              <a:t>Lobban</a:t>
            </a:r>
            <a:r>
              <a:rPr lang="en-GB" sz="1200" dirty="0">
                <a:latin typeface="Times New Roman" panose="02020603050405020304" pitchFamily="18" charset="0"/>
                <a:cs typeface="Times New Roman" panose="02020603050405020304" pitchFamily="18" charset="0"/>
              </a:rPr>
              <a:t>, F., 2023. Understanding inequalities in access to adult mental health services in the UK: a systematic mapping review. </a:t>
            </a:r>
            <a:r>
              <a:rPr lang="en-GB" sz="1200" i="1" dirty="0">
                <a:latin typeface="Times New Roman" panose="02020603050405020304" pitchFamily="18" charset="0"/>
                <a:cs typeface="Times New Roman" panose="02020603050405020304" pitchFamily="18" charset="0"/>
              </a:rPr>
              <a:t>BMC health services research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23</a:t>
            </a:r>
            <a:r>
              <a:rPr lang="en-GB" sz="1200" dirty="0">
                <a:latin typeface="Times New Roman" panose="02020603050405020304" pitchFamily="18" charset="0"/>
                <a:cs typeface="Times New Roman" panose="02020603050405020304" pitchFamily="18" charset="0"/>
              </a:rPr>
              <a:t>(1), p.1042.</a:t>
            </a:r>
          </a:p>
          <a:p>
            <a:r>
              <a:rPr lang="en-GB" sz="1200" dirty="0">
                <a:latin typeface="Times New Roman" panose="02020603050405020304" pitchFamily="18" charset="0"/>
                <a:cs typeface="Times New Roman" panose="02020603050405020304" pitchFamily="18" charset="0"/>
              </a:rPr>
              <a:t>McDonald, A., 2024. </a:t>
            </a:r>
            <a:r>
              <a:rPr lang="en-GB" sz="1200" dirty="0" err="1">
                <a:latin typeface="Times New Roman" panose="02020603050405020304" pitchFamily="18" charset="0"/>
                <a:cs typeface="Times New Roman" panose="02020603050405020304" pitchFamily="18" charset="0"/>
              </a:rPr>
              <a:t>Healthwatch</a:t>
            </a:r>
            <a:r>
              <a:rPr lang="en-GB" sz="1200" dirty="0">
                <a:latin typeface="Times New Roman" panose="02020603050405020304" pitchFamily="18" charset="0"/>
                <a:cs typeface="Times New Roman" panose="02020603050405020304" pitchFamily="18" charset="0"/>
              </a:rPr>
              <a:t> Sutton.</a:t>
            </a:r>
          </a:p>
          <a:p>
            <a:r>
              <a:rPr lang="en-GB" sz="1200" dirty="0">
                <a:latin typeface="Times New Roman" panose="02020603050405020304" pitchFamily="18" charset="0"/>
                <a:cs typeface="Times New Roman" panose="02020603050405020304" pitchFamily="18" charset="0"/>
              </a:rPr>
              <a:t>McGowan, V.J., Buckner, S., Mead, R., McGill, E., </a:t>
            </a:r>
            <a:r>
              <a:rPr lang="en-GB" sz="1200" dirty="0" err="1">
                <a:latin typeface="Times New Roman" panose="02020603050405020304" pitchFamily="18" charset="0"/>
                <a:cs typeface="Times New Roman" panose="02020603050405020304" pitchFamily="18" charset="0"/>
              </a:rPr>
              <a:t>Ronzi</a:t>
            </a:r>
            <a:r>
              <a:rPr lang="en-GB" sz="1200" dirty="0">
                <a:latin typeface="Times New Roman" panose="02020603050405020304" pitchFamily="18" charset="0"/>
                <a:cs typeface="Times New Roman" panose="02020603050405020304" pitchFamily="18" charset="0"/>
              </a:rPr>
              <a:t>, S., Beyer, F. and </a:t>
            </a:r>
            <a:r>
              <a:rPr lang="en-GB" sz="1200" dirty="0" err="1">
                <a:latin typeface="Times New Roman" panose="02020603050405020304" pitchFamily="18" charset="0"/>
                <a:cs typeface="Times New Roman" panose="02020603050405020304" pitchFamily="18" charset="0"/>
              </a:rPr>
              <a:t>Bambra</a:t>
            </a:r>
            <a:r>
              <a:rPr lang="en-GB" sz="1200" dirty="0">
                <a:latin typeface="Times New Roman" panose="02020603050405020304" pitchFamily="18" charset="0"/>
                <a:cs typeface="Times New Roman" panose="02020603050405020304" pitchFamily="18" charset="0"/>
              </a:rPr>
              <a:t>, C., 2021. Examining the effectiveness of place-based interventions to improve public health and reduce health inequalities: an umbrella review. </a:t>
            </a:r>
            <a:r>
              <a:rPr lang="en-GB" sz="1200" i="1" dirty="0">
                <a:latin typeface="Times New Roman" panose="02020603050405020304" pitchFamily="18" charset="0"/>
                <a:cs typeface="Times New Roman" panose="02020603050405020304" pitchFamily="18" charset="0"/>
              </a:rPr>
              <a:t>BMC public health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21</a:t>
            </a:r>
            <a:r>
              <a:rPr lang="en-GB" sz="1200" dirty="0">
                <a:latin typeface="Times New Roman" panose="02020603050405020304" pitchFamily="18" charset="0"/>
                <a:cs typeface="Times New Roman" panose="02020603050405020304" pitchFamily="18" charset="0"/>
              </a:rPr>
              <a:t>(1), p.1888.</a:t>
            </a:r>
          </a:p>
          <a:p>
            <a:r>
              <a:rPr lang="en-GB" sz="1200" dirty="0">
                <a:latin typeface="Times New Roman" panose="02020603050405020304" pitchFamily="18" charset="0"/>
                <a:cs typeface="Times New Roman" panose="02020603050405020304" pitchFamily="18" charset="0"/>
              </a:rPr>
              <a:t>Miller, R., Glasby, J. and Dickinson, H., 2021. Integrated health and social care in England: ten years on. </a:t>
            </a:r>
            <a:r>
              <a:rPr lang="en-GB" sz="1200" i="1" dirty="0">
                <a:latin typeface="Times New Roman" panose="02020603050405020304" pitchFamily="18" charset="0"/>
                <a:cs typeface="Times New Roman" panose="02020603050405020304" pitchFamily="18" charset="0"/>
              </a:rPr>
              <a:t>International journal of integrated care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21</a:t>
            </a:r>
            <a:r>
              <a:rPr lang="en-GB" sz="1200" dirty="0">
                <a:latin typeface="Times New Roman" panose="02020603050405020304" pitchFamily="18" charset="0"/>
                <a:cs typeface="Times New Roman" panose="02020603050405020304" pitchFamily="18" charset="0"/>
              </a:rPr>
              <a:t>(4), p.6.</a:t>
            </a:r>
          </a:p>
          <a:p>
            <a:r>
              <a:rPr lang="en-GB" sz="1200" dirty="0" err="1">
                <a:latin typeface="Times New Roman" panose="02020603050405020304" pitchFamily="18" charset="0"/>
                <a:cs typeface="Times New Roman" panose="02020603050405020304" pitchFamily="18" charset="0"/>
              </a:rPr>
              <a:t>Parbery</a:t>
            </a:r>
            <a:r>
              <a:rPr lang="en-GB" sz="1200" dirty="0">
                <a:latin typeface="Times New Roman" panose="02020603050405020304" pitchFamily="18" charset="0"/>
                <a:cs typeface="Times New Roman" panose="02020603050405020304" pitchFamily="18" charset="0"/>
              </a:rPr>
              <a:t>-Clark, C., </a:t>
            </a:r>
            <a:r>
              <a:rPr lang="en-GB" sz="1200" dirty="0" err="1">
                <a:latin typeface="Times New Roman" panose="02020603050405020304" pitchFamily="18" charset="0"/>
                <a:cs typeface="Times New Roman" panose="02020603050405020304" pitchFamily="18" charset="0"/>
              </a:rPr>
              <a:t>McSweeney</a:t>
            </a:r>
            <a:r>
              <a:rPr lang="en-GB" sz="1200" dirty="0">
                <a:latin typeface="Times New Roman" panose="02020603050405020304" pitchFamily="18" charset="0"/>
                <a:cs typeface="Times New Roman" panose="02020603050405020304" pitchFamily="18" charset="0"/>
              </a:rPr>
              <a:t>, L., </a:t>
            </a:r>
            <a:r>
              <a:rPr lang="en-GB" sz="1200" dirty="0" err="1">
                <a:latin typeface="Times New Roman" panose="02020603050405020304" pitchFamily="18" charset="0"/>
                <a:cs typeface="Times New Roman" panose="02020603050405020304" pitchFamily="18" charset="0"/>
              </a:rPr>
              <a:t>Lally</a:t>
            </a:r>
            <a:r>
              <a:rPr lang="en-GB" sz="1200" dirty="0">
                <a:latin typeface="Times New Roman" panose="02020603050405020304" pitchFamily="18" charset="0"/>
                <a:cs typeface="Times New Roman" panose="02020603050405020304" pitchFamily="18" charset="0"/>
              </a:rPr>
              <a:t>, J. and Sowden, S., 2024. How can health systems approach reducing health inequalities? An in-depth qualitative case study in the UK. </a:t>
            </a:r>
            <a:r>
              <a:rPr lang="en-GB" sz="1200" i="1" dirty="0">
                <a:latin typeface="Times New Roman" panose="02020603050405020304" pitchFamily="18" charset="0"/>
                <a:cs typeface="Times New Roman" panose="02020603050405020304" pitchFamily="18" charset="0"/>
              </a:rPr>
              <a:t>BMC Public Health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24</a:t>
            </a:r>
            <a:r>
              <a:rPr lang="en-GB" sz="1200" dirty="0">
                <a:latin typeface="Times New Roman" panose="02020603050405020304" pitchFamily="18" charset="0"/>
                <a:cs typeface="Times New Roman" panose="02020603050405020304" pitchFamily="18" charset="0"/>
              </a:rPr>
              <a:t>(1), p.2168.</a:t>
            </a:r>
          </a:p>
          <a:p>
            <a:r>
              <a:rPr lang="en-GB" sz="1200" dirty="0">
                <a:latin typeface="Times New Roman" panose="02020603050405020304" pitchFamily="18" charset="0"/>
                <a:cs typeface="Times New Roman" panose="02020603050405020304" pitchFamily="18" charset="0"/>
              </a:rPr>
              <a:t>Peters, M., </a:t>
            </a:r>
            <a:r>
              <a:rPr lang="en-GB" sz="1200" dirty="0" err="1">
                <a:latin typeface="Times New Roman" panose="02020603050405020304" pitchFamily="18" charset="0"/>
                <a:cs typeface="Times New Roman" panose="02020603050405020304" pitchFamily="18" charset="0"/>
              </a:rPr>
              <a:t>Lalani</a:t>
            </a:r>
            <a:r>
              <a:rPr lang="en-GB" sz="1200" dirty="0">
                <a:latin typeface="Times New Roman" panose="02020603050405020304" pitchFamily="18" charset="0"/>
                <a:cs typeface="Times New Roman" panose="02020603050405020304" pitchFamily="18" charset="0"/>
              </a:rPr>
              <a:t>, M., Hogan, H., </a:t>
            </a:r>
            <a:r>
              <a:rPr lang="en-GB" sz="1200" dirty="0" err="1">
                <a:latin typeface="Times New Roman" panose="02020603050405020304" pitchFamily="18" charset="0"/>
                <a:cs typeface="Times New Roman" panose="02020603050405020304" pitchFamily="18" charset="0"/>
              </a:rPr>
              <a:t>Caiels</a:t>
            </a:r>
            <a:r>
              <a:rPr lang="en-GB" sz="1200" dirty="0">
                <a:latin typeface="Times New Roman" panose="02020603050405020304" pitchFamily="18" charset="0"/>
                <a:cs typeface="Times New Roman" panose="02020603050405020304" pitchFamily="18" charset="0"/>
              </a:rPr>
              <a:t>, J., Crocker, H., Gunn, S., Hay, H., Page, B., </a:t>
            </a:r>
            <a:r>
              <a:rPr lang="en-GB" sz="1200" dirty="0" err="1">
                <a:latin typeface="Times New Roman" panose="02020603050405020304" pitchFamily="18" charset="0"/>
                <a:cs typeface="Times New Roman" panose="02020603050405020304" pitchFamily="18" charset="0"/>
              </a:rPr>
              <a:t>Sugavanam</a:t>
            </a:r>
            <a:r>
              <a:rPr lang="en-GB" sz="1200" dirty="0">
                <a:latin typeface="Times New Roman" panose="02020603050405020304" pitchFamily="18" charset="0"/>
                <a:cs typeface="Times New Roman" panose="02020603050405020304" pitchFamily="18" charset="0"/>
              </a:rPr>
              <a:t>, P. and Fitzpatrick, R., 2023. Integrated care systems in England: progress towards forming new multi-stakeholder partnerships to develop quality. </a:t>
            </a:r>
            <a:r>
              <a:rPr lang="en-GB" sz="1200" i="1" dirty="0">
                <a:latin typeface="Times New Roman" panose="02020603050405020304" pitchFamily="18" charset="0"/>
                <a:cs typeface="Times New Roman" panose="02020603050405020304" pitchFamily="18" charset="0"/>
              </a:rPr>
              <a:t>International Journal of Integrated Care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23</a:t>
            </a:r>
            <a:r>
              <a:rPr lang="en-GB" sz="1200" dirty="0">
                <a:latin typeface="Times New Roman" panose="02020603050405020304" pitchFamily="18" charset="0"/>
                <a:cs typeface="Times New Roman" panose="02020603050405020304" pitchFamily="18" charset="0"/>
              </a:rPr>
              <a:t>(S1).</a:t>
            </a:r>
          </a:p>
        </p:txBody>
      </p:sp>
    </p:spTree>
    <p:extLst>
      <p:ext uri="{BB962C8B-B14F-4D97-AF65-F5344CB8AC3E}">
        <p14:creationId xmlns:p14="http://schemas.microsoft.com/office/powerpoint/2010/main" val="271181411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117</TotalTime>
  <Words>5084</Words>
  <PresentationFormat>Widescreen</PresentationFormat>
  <Paragraphs>256</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Wisp</vt:lpstr>
      <vt:lpstr>Component 1: Presentation</vt:lpstr>
      <vt:lpstr>Introduction</vt:lpstr>
      <vt:lpstr>Integration of Health and Wellbeing Approaches  </vt:lpstr>
      <vt:lpstr>Theoretical Perspectives – Holistic Health Model </vt:lpstr>
      <vt:lpstr>Sustainable Development and Public Health</vt:lpstr>
      <vt:lpstr>Policy and Governance in Health and Wellbeing</vt:lpstr>
      <vt:lpstr>Service Delivery and Integrated Care Models</vt:lpstr>
      <vt:lpstr>Public Health Initiatives and Community Wellbeing</vt:lpstr>
      <vt:lpstr>Health Inequalities and Equity of Access</vt:lpstr>
      <vt:lpstr>Current Challenges Affecting Health and Well-being</vt:lpstr>
      <vt:lpstr>Recommendations for Improvement</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2026-06-17T17:38:09Z</dcterms:created>
  <dcterms:modified xsi:type="dcterms:W3CDTF">2026-07-23T15:16:03Z</dcterms:modified>
</cp:coreProperties>
</file>