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7" r:id="rId1"/>
    <p:sldMasterId id="2147483706" r:id="rId2"/>
    <p:sldMasterId id="2147483717" r:id="rId3"/>
    <p:sldMasterId id="2147483724" r:id="rId4"/>
  </p:sldMasterIdLst>
  <p:notesMasterIdLst>
    <p:notesMasterId r:id="rId15"/>
  </p:notesMasterIdLst>
  <p:handoutMasterIdLst>
    <p:handoutMasterId r:id="rId16"/>
  </p:handoutMasterIdLst>
  <p:sldIdLst>
    <p:sldId id="264" r:id="rId5"/>
    <p:sldId id="256" r:id="rId6"/>
    <p:sldId id="266" r:id="rId7"/>
    <p:sldId id="267" r:id="rId8"/>
    <p:sldId id="258" r:id="rId9"/>
    <p:sldId id="262" r:id="rId10"/>
    <p:sldId id="268" r:id="rId11"/>
    <p:sldId id="263" r:id="rId12"/>
    <p:sldId id="269" r:id="rId13"/>
    <p:sldId id="265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0803F-DD36-4091-8A94-87F091E69B9E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B3821F-8C33-444F-820D-564C1FDFD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686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47708-9607-49AF-B609-A4F2D52DCD6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89B574-476E-4635-8FF1-3099DDE07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353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 up:</a:t>
            </a:r>
          </a:p>
          <a:p>
            <a:r>
              <a:rPr lang="en-GB" dirty="0"/>
              <a:t>Which words relate to language. nationality other?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B574-476E-4635-8FF1-3099DDE07CC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946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2527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1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06254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4653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7633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2AEAF-3113-C798-362D-9E71F9306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C9CECC-E672-8519-DD65-A9D3240249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9DBEB-5F6A-360C-893C-A8606D07A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B3A8C-026C-D98F-2C7A-A2B30E015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686D3-6BA5-FB6A-8BCB-993396543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576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83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857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1285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95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274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266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9239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51081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542396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72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4361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5937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19889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90075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581635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7072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2533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888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0053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9319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image" Target="../media/image9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396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330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37" r:id="rId3"/>
    <p:sldLayoutId id="2147483738" r:id="rId4"/>
    <p:sldLayoutId id="214748378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510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39" r:id="rId3"/>
    <p:sldLayoutId id="2147483740" r:id="rId4"/>
    <p:sldLayoutId id="2147483741" r:id="rId5"/>
    <p:sldLayoutId id="214748374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5871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45" r:id="rId4"/>
    <p:sldLayoutId id="2147483746" r:id="rId5"/>
    <p:sldLayoutId id="2147483747" r:id="rId6"/>
    <p:sldLayoutId id="214748374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en.wikipedia.org/wiki/2014%E2%80%9315_Cymru_Allianc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harpjacqui.blogspot.com/2009_11_01_archive.html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889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73C7C-3199-4615-BD6A-98C0B3DE4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2842"/>
            <a:ext cx="9361251" cy="3443591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ECIE5016/C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Cymru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Ddwyieithog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Dathlu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Iaith a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 </a:t>
            </a:r>
            <a:r>
              <a:rPr lang="en-GB" sz="3200" dirty="0" err="1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Wales:Celebrating</a:t>
            </a:r>
            <a:r>
              <a:rPr lang="en-GB" sz="32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Language and Cultural Diversity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F6902E-19D7-4402-85C9-D5447A5BF3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309353"/>
            <a:ext cx="7766936" cy="1548522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sz="4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Sesiwn/Session 1</a:t>
            </a:r>
          </a:p>
        </p:txBody>
      </p:sp>
    </p:spTree>
    <p:extLst>
      <p:ext uri="{BB962C8B-B14F-4D97-AF65-F5344CB8AC3E}">
        <p14:creationId xmlns:p14="http://schemas.microsoft.com/office/powerpoint/2010/main" val="1877048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F438A-3341-306D-215C-D37AC2EAB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13" y="59992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 err="1"/>
              <a:t>Gweithgaredd</a:t>
            </a:r>
            <a:r>
              <a:rPr lang="en-GB" b="1" dirty="0"/>
              <a:t>: 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hunaniaeth</a:t>
            </a:r>
            <a:r>
              <a:rPr lang="en-GB" b="1" dirty="0"/>
              <a:t> </a:t>
            </a:r>
            <a:r>
              <a:rPr lang="en-GB" b="1" dirty="0" err="1"/>
              <a:t>Gymraeg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>
                <a:solidFill>
                  <a:schemeClr val="accent1"/>
                </a:solidFill>
              </a:rPr>
              <a:t>Activity: What is a Welsh identity?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3A41B-7144-EE05-172C-4515471CE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5720" y="2732862"/>
            <a:ext cx="4161611" cy="3575934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When you think of Wales what three words come to mind?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D4DB13-E732-615D-45FF-90BFF5AEA68D}"/>
              </a:ext>
            </a:extLst>
          </p:cNvPr>
          <p:cNvSpPr txBox="1">
            <a:spLocks/>
          </p:cNvSpPr>
          <p:nvPr/>
        </p:nvSpPr>
        <p:spPr>
          <a:xfrm>
            <a:off x="1167007" y="2666956"/>
            <a:ext cx="4161611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Pan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err="1"/>
              <a:t>Gymru</a:t>
            </a:r>
            <a:r>
              <a:rPr lang="en-GB" dirty="0"/>
              <a:t> pa </a:t>
            </a:r>
            <a:r>
              <a:rPr lang="en-GB" dirty="0" err="1"/>
              <a:t>dri</a:t>
            </a:r>
            <a:r>
              <a:rPr lang="en-GB" dirty="0"/>
              <a:t> gair sy’n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872DF4-5A01-7EFD-479E-D6BD559F1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30400" y="2956142"/>
            <a:ext cx="1891443" cy="2262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191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CA3A-405F-399E-DA61-7FB5F0E6D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Grid GED – </a:t>
            </a:r>
            <a:r>
              <a:rPr lang="en-GB" dirty="0" err="1">
                <a:solidFill>
                  <a:schemeClr val="accent1"/>
                </a:solidFill>
              </a:rPr>
              <a:t>Gwybod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Eisiau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gwybod</a:t>
            </a:r>
            <a:r>
              <a:rPr lang="en-GB" dirty="0">
                <a:solidFill>
                  <a:schemeClr val="accent1"/>
                </a:solidFill>
              </a:rPr>
              <a:t>…</a:t>
            </a:r>
            <a:r>
              <a:rPr lang="en-GB" dirty="0" err="1">
                <a:solidFill>
                  <a:schemeClr val="accent1"/>
                </a:solidFill>
              </a:rPr>
              <a:t>cwestiynau</a:t>
            </a:r>
            <a:r>
              <a:rPr lang="en-GB" dirty="0">
                <a:solidFill>
                  <a:schemeClr val="accent1"/>
                </a:solidFill>
              </a:rPr>
              <a:t>?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KWL Grid – Know, Want to know ….questions?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94EF48-D163-F1A8-9AB0-7B79AC428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45773" y="1575616"/>
            <a:ext cx="5300453" cy="3948838"/>
          </a:xfrm>
        </p:spPr>
      </p:pic>
    </p:spTree>
    <p:extLst>
      <p:ext uri="{BB962C8B-B14F-4D97-AF65-F5344CB8AC3E}">
        <p14:creationId xmlns:p14="http://schemas.microsoft.com/office/powerpoint/2010/main" val="2674850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637D-92F6-45D7-B57E-0DC919F84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Deilliannau Dysgu / </a:t>
            </a:r>
            <a:r>
              <a:rPr lang="cy-GB" sz="4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br>
              <a:rPr lang="en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2BA3-39F1-46C2-89D2-397366D7BA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101" y="1253330"/>
            <a:ext cx="5181600" cy="4947053"/>
          </a:xfrm>
        </p:spPr>
        <p:txBody>
          <a:bodyPr>
            <a:normAutofit fontScale="40000" lnSpcReduction="20000"/>
          </a:bodyPr>
          <a:lstStyle/>
          <a:p>
            <a:pPr lvl="0"/>
            <a:endParaRPr lang="cy-GB" sz="2300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sz="6200" dirty="0">
                <a:latin typeface="Arial" panose="020B0604020202020204" pitchFamily="34" charset="0"/>
                <a:cs typeface="Arial" panose="020B0604020202020204" pitchFamily="34" charset="0"/>
              </a:rPr>
              <a:t>Ar ôl cwblhau’r modiwl hwn yn llwyddiannus, dylai’r myfyriwr allu: 
dadansoddi’n feirniadol arwyddocâd hanesyddol a chyfredol yr iaith Gymraeg a diwylliant 
adfyfyrio ar rôl iaith a diwylliant wrth siapio hunaniaeth a pherthyn mewn lleoliadau ysgol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6200" dirty="0">
                <a:latin typeface="Arial" panose="020B0604020202020204" pitchFamily="34" charset="0"/>
                <a:cs typeface="Arial" panose="020B0604020202020204" pitchFamily="34" charset="0"/>
              </a:rPr>
              <a:t>gwerthuso dulliau ysgol o hybu’r iaith Gymraeg a threftadaeth diwylliannol</a:t>
            </a:r>
            <a:endParaRPr lang="en-GB" sz="25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C5D22-152B-64C2-18D9-201D714521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038" y="1215025"/>
            <a:ext cx="5401850" cy="469889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 </a:t>
            </a:r>
          </a:p>
          <a:p>
            <a:pPr lvl="0"/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analyse the historical and contemporary significance of the Welsh language and culture;</a:t>
            </a:r>
          </a:p>
          <a:p>
            <a:pPr lvl="0"/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the role of language and culture in shaping identity and belonging in school settings;</a:t>
            </a:r>
          </a:p>
          <a:p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school-based approaches to promoting Welsh language and cultural heritage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174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5E25A6-7387-444C-9402-3AD080DFE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077" y="192353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Cydran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(60%)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1/Case Study (60%)                                                                   </a:t>
            </a:r>
            <a:br>
              <a:rPr lang="en-GB" sz="36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chemeClr val="accent5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465B6-0C55-47A8-B0A9-84394B9D8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231" y="1124076"/>
            <a:ext cx="4896350" cy="4878789"/>
          </a:xfrm>
        </p:spPr>
        <p:txBody>
          <a:bodyPr>
            <a:normAutofit/>
          </a:bodyPr>
          <a:lstStyle/>
          <a:p>
            <a:pPr hangingPunct="0"/>
            <a:r>
              <a:rPr lang="en-GB" sz="2400" b="1" dirty="0">
                <a:solidFill>
                  <a:schemeClr val="accent5"/>
                </a:solidFill>
              </a:rPr>
              <a:t>Prepare a case study (2400 words) that includes an activity or activities that promotes Welsh language in your setting</a:t>
            </a:r>
          </a:p>
          <a:p>
            <a:pPr hangingPunct="0"/>
            <a:r>
              <a:rPr lang="en-GB" sz="2400" dirty="0">
                <a:solidFill>
                  <a:schemeClr val="accent5"/>
                </a:solidFill>
              </a:rPr>
              <a:t>The portfolio should include:</a:t>
            </a:r>
            <a:endParaRPr lang="en-GB" sz="2400" b="1" dirty="0">
              <a:solidFill>
                <a:schemeClr val="accent5"/>
              </a:solidFill>
            </a:endParaRPr>
          </a:p>
          <a:p>
            <a:pPr lvl="0" hangingPunct="0"/>
            <a:r>
              <a:rPr lang="en-GB" sz="2400" dirty="0">
                <a:solidFill>
                  <a:schemeClr val="accent5"/>
                </a:solidFill>
              </a:rPr>
              <a:t> A rationale of your choice</a:t>
            </a:r>
            <a:endParaRPr lang="en-GB" sz="2400" b="1" dirty="0">
              <a:solidFill>
                <a:schemeClr val="accent5"/>
              </a:solidFill>
            </a:endParaRPr>
          </a:p>
          <a:p>
            <a:pPr lvl="0" hangingPunct="0"/>
            <a:r>
              <a:rPr lang="en-GB" sz="2400" dirty="0">
                <a:solidFill>
                  <a:schemeClr val="accent5"/>
                </a:solidFill>
              </a:rPr>
              <a:t> An overview of the chosen activities</a:t>
            </a:r>
            <a:endParaRPr lang="en-GB" sz="2400" b="1" dirty="0">
              <a:solidFill>
                <a:schemeClr val="accent5"/>
              </a:solidFill>
            </a:endParaRPr>
          </a:p>
          <a:p>
            <a:pPr lvl="0" hangingPunct="0"/>
            <a:r>
              <a:rPr lang="en-GB" sz="2400" dirty="0">
                <a:solidFill>
                  <a:schemeClr val="accent5"/>
                </a:solidFill>
              </a:rPr>
              <a:t> An evaluation of the activities</a:t>
            </a:r>
            <a:endParaRPr lang="en-GB" sz="2400" b="1" dirty="0">
              <a:solidFill>
                <a:schemeClr val="accent5"/>
              </a:solidFill>
            </a:endParaRPr>
          </a:p>
          <a:p>
            <a:r>
              <a:rPr lang="en-US" sz="2400" b="1" dirty="0">
                <a:solidFill>
                  <a:schemeClr val="accent5"/>
                </a:solidFill>
              </a:rPr>
              <a:t> Submission date  via Turnitin – 3/1/27   23:59</a:t>
            </a:r>
            <a:endParaRPr lang="en-GB" sz="2400" b="1" dirty="0">
              <a:solidFill>
                <a:schemeClr val="accent5"/>
              </a:solidFill>
            </a:endParaRPr>
          </a:p>
          <a:p>
            <a:endParaRPr lang="en-GB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D2963CAA-A0D6-7067-BDC9-6CED52AF2C6F}"/>
              </a:ext>
            </a:extLst>
          </p:cNvPr>
          <p:cNvSpPr txBox="1">
            <a:spLocks/>
          </p:cNvSpPr>
          <p:nvPr/>
        </p:nvSpPr>
        <p:spPr>
          <a:xfrm>
            <a:off x="351934" y="1124076"/>
            <a:ext cx="5369615" cy="4878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GB" sz="2400" b="1" dirty="0" err="1"/>
              <a:t>Paratowch</a:t>
            </a:r>
            <a:r>
              <a:rPr lang="en-GB" sz="2400" b="1" dirty="0"/>
              <a:t> </a:t>
            </a:r>
            <a:r>
              <a:rPr lang="en-GB" sz="2400" b="1" dirty="0" err="1"/>
              <a:t>astudiaeth</a:t>
            </a:r>
            <a:r>
              <a:rPr lang="en-GB" sz="2400" b="1" dirty="0"/>
              <a:t> </a:t>
            </a:r>
            <a:r>
              <a:rPr lang="en-GB" sz="2400" b="1" dirty="0" err="1"/>
              <a:t>achos</a:t>
            </a:r>
            <a:r>
              <a:rPr lang="en-GB" sz="2400" b="1" dirty="0"/>
              <a:t> (2400 o </a:t>
            </a:r>
            <a:r>
              <a:rPr lang="en-GB" sz="2400" b="1" dirty="0" err="1"/>
              <a:t>eiriau</a:t>
            </a:r>
            <a:r>
              <a:rPr lang="en-GB" sz="2400" b="1" dirty="0"/>
              <a:t>) sy'n cynnwys </a:t>
            </a:r>
            <a:r>
              <a:rPr lang="en-GB" sz="2400" b="1" dirty="0" err="1"/>
              <a:t>gweithgaredd</a:t>
            </a:r>
            <a:r>
              <a:rPr lang="en-GB" sz="2400" b="1" dirty="0"/>
              <a:t> neu </a:t>
            </a:r>
            <a:r>
              <a:rPr lang="en-GB" sz="2400" b="1" dirty="0" err="1"/>
              <a:t>weithgareddau</a:t>
            </a:r>
            <a:r>
              <a:rPr lang="en-GB" sz="2400" b="1" dirty="0"/>
              <a:t> sy'n </a:t>
            </a:r>
            <a:r>
              <a:rPr lang="en-GB" sz="2400" b="1" dirty="0" err="1"/>
              <a:t>hyrwyddo'r</a:t>
            </a:r>
            <a:r>
              <a:rPr lang="en-GB" sz="2400" b="1" dirty="0"/>
              <a:t> </a:t>
            </a:r>
            <a:r>
              <a:rPr lang="en-GB" sz="2400" b="1" dirty="0" err="1"/>
              <a:t>Gymraeg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eich </a:t>
            </a:r>
            <a:r>
              <a:rPr lang="en-GB" sz="2400" b="1" dirty="0" err="1"/>
              <a:t>lleoliad</a:t>
            </a:r>
            <a:r>
              <a:rPr lang="en-GB" sz="2400" b="1" dirty="0"/>
              <a:t>
</a:t>
            </a:r>
            <a:r>
              <a:rPr lang="en-GB" sz="2400" dirty="0" err="1"/>
              <a:t>Dylai'r</a:t>
            </a:r>
            <a:r>
              <a:rPr lang="en-GB" sz="2400" dirty="0"/>
              <a:t> </a:t>
            </a:r>
            <a:r>
              <a:rPr lang="en-GB" sz="2400" dirty="0" err="1"/>
              <a:t>portffolio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: 
 </a:t>
            </a:r>
            <a:r>
              <a:rPr lang="en-GB" sz="2400" dirty="0" err="1"/>
              <a:t>Rhesymeg</a:t>
            </a:r>
            <a:r>
              <a:rPr lang="en-GB" sz="2400" dirty="0"/>
              <a:t> o'ch dewis
 </a:t>
            </a:r>
            <a:r>
              <a:rPr lang="en-GB" sz="2400" dirty="0" err="1"/>
              <a:t>Trosolwg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a </a:t>
            </a:r>
            <a:r>
              <a:rPr lang="en-GB" sz="2400" dirty="0" err="1"/>
              <a:t>ddewiswyd</a:t>
            </a:r>
            <a:r>
              <a:rPr lang="en-GB" sz="2400" dirty="0"/>
              <a:t>
 </a:t>
            </a:r>
            <a:r>
              <a:rPr lang="en-GB" sz="2400" dirty="0" err="1"/>
              <a:t>Gwerthusiad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b="1" dirty="0"/>
              <a:t>
 </a:t>
            </a:r>
            <a:r>
              <a:rPr lang="en-GB" sz="2400" b="1" dirty="0" err="1"/>
              <a:t>Dyddiad</a:t>
            </a:r>
            <a:r>
              <a:rPr lang="en-GB" sz="2400" b="1" dirty="0"/>
              <a:t> </a:t>
            </a:r>
            <a:r>
              <a:rPr lang="en-GB" sz="2400" b="1" dirty="0" err="1"/>
              <a:t>cyflwyno</a:t>
            </a:r>
            <a:r>
              <a:rPr lang="en-GB" sz="2400" b="1" dirty="0"/>
              <a:t> drwy Turnitin – 3/1/27 23:59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973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9AE-D02B-D239-DB26-CF9F9AD28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783" y="127130"/>
            <a:ext cx="11481847" cy="1325563"/>
          </a:xfrm>
        </p:spPr>
        <p:txBody>
          <a:bodyPr/>
          <a:lstStyle/>
          <a:p>
            <a:r>
              <a:rPr lang="en-GB" b="1" dirty="0" err="1"/>
              <a:t>Ystyriwch</a:t>
            </a:r>
            <a:r>
              <a:rPr lang="en-GB" b="1" dirty="0"/>
              <a:t> / </a:t>
            </a:r>
            <a:r>
              <a:rPr lang="en-GB" b="1" dirty="0">
                <a:solidFill>
                  <a:schemeClr val="accent1"/>
                </a:solidFill>
              </a:rPr>
              <a:t>Consider</a:t>
            </a:r>
            <a:r>
              <a:rPr lang="en-GB" b="1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807CA-F777-2AE0-EBBA-32B5E8806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2822" y="1641033"/>
            <a:ext cx="5050959" cy="3575934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Which of these activities could make a strong case study?</a:t>
            </a:r>
          </a:p>
          <a:p>
            <a:r>
              <a:rPr lang="en-GB" dirty="0">
                <a:solidFill>
                  <a:schemeClr val="accent1"/>
                </a:solidFill>
              </a:rPr>
              <a:t>Welsh Week activities</a:t>
            </a:r>
          </a:p>
          <a:p>
            <a:r>
              <a:rPr lang="en-GB" dirty="0">
                <a:solidFill>
                  <a:schemeClr val="accent1"/>
                </a:solidFill>
              </a:rPr>
              <a:t>Welsh-medium nursery</a:t>
            </a:r>
          </a:p>
          <a:p>
            <a:r>
              <a:rPr lang="en-GB" dirty="0">
                <a:solidFill>
                  <a:schemeClr val="accent1"/>
                </a:solidFill>
              </a:rPr>
              <a:t>St David’s Day project</a:t>
            </a:r>
          </a:p>
          <a:p>
            <a:r>
              <a:rPr lang="en-GB" dirty="0">
                <a:solidFill>
                  <a:schemeClr val="accent1"/>
                </a:solidFill>
              </a:rPr>
              <a:t>Outdoor learning linked to Welsh heritage</a:t>
            </a:r>
          </a:p>
          <a:p>
            <a:r>
              <a:rPr lang="en-GB" b="1" dirty="0">
                <a:solidFill>
                  <a:schemeClr val="accent1"/>
                </a:solidFill>
              </a:rPr>
              <a:t>Work in pairs to justify choice.</a:t>
            </a:r>
          </a:p>
          <a:p>
            <a:r>
              <a:rPr lang="en-GB" b="1" dirty="0">
                <a:solidFill>
                  <a:schemeClr val="accent1"/>
                </a:solidFill>
              </a:rPr>
              <a:t>Work in pairs to come up with own idea to share with group?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45CC65-D3C2-470D-DDA7-2C02ADBA7B69}"/>
              </a:ext>
            </a:extLst>
          </p:cNvPr>
          <p:cNvSpPr txBox="1">
            <a:spLocks/>
          </p:cNvSpPr>
          <p:nvPr/>
        </p:nvSpPr>
        <p:spPr>
          <a:xfrm>
            <a:off x="556619" y="1641033"/>
            <a:ext cx="5050959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Pa un </a:t>
            </a:r>
            <a:r>
              <a:rPr lang="en-GB" b="1" dirty="0" err="1"/>
              <a:t>o'r</a:t>
            </a:r>
            <a:r>
              <a:rPr lang="en-GB" b="1" dirty="0"/>
              <a:t> </a:t>
            </a:r>
            <a:r>
              <a:rPr lang="en-GB" b="1" dirty="0" err="1"/>
              <a:t>gweithgareddau</a:t>
            </a:r>
            <a:r>
              <a:rPr lang="en-GB" b="1" dirty="0"/>
              <a:t> </a:t>
            </a:r>
            <a:r>
              <a:rPr lang="en-GB" b="1" dirty="0" err="1"/>
              <a:t>hyn</a:t>
            </a:r>
            <a:r>
              <a:rPr lang="en-GB" b="1" dirty="0"/>
              <a:t>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wneud</a:t>
            </a:r>
            <a:r>
              <a:rPr lang="en-GB" b="1" dirty="0"/>
              <a:t> </a:t>
            </a:r>
            <a:r>
              <a:rPr lang="en-GB" b="1" dirty="0" err="1"/>
              <a:t>astudiaeth</a:t>
            </a:r>
            <a:r>
              <a:rPr lang="en-GB" b="1" dirty="0"/>
              <a:t> </a:t>
            </a:r>
            <a:r>
              <a:rPr lang="en-GB" b="1" dirty="0" err="1"/>
              <a:t>achos</a:t>
            </a:r>
            <a:r>
              <a:rPr lang="en-GB" b="1" dirty="0"/>
              <a:t> </a:t>
            </a:r>
            <a:r>
              <a:rPr lang="en-GB" b="1" dirty="0" err="1"/>
              <a:t>gref</a:t>
            </a:r>
            <a:r>
              <a:rPr lang="en-GB" b="1" dirty="0"/>
              <a:t>? </a:t>
            </a:r>
            <a:r>
              <a:rPr lang="en-GB" dirty="0"/>
              <a:t>
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
</a:t>
            </a:r>
            <a:r>
              <a:rPr lang="en-GB" dirty="0" err="1"/>
              <a:t>Meithrinfa</a:t>
            </a:r>
            <a:r>
              <a:rPr lang="en-GB" dirty="0"/>
              <a:t> cyfrwng Cymraeg
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Gŵyl</a:t>
            </a:r>
            <a:r>
              <a:rPr lang="en-GB" dirty="0"/>
              <a:t> Dewi
Dysgu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sy'n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threftadaeth</a:t>
            </a:r>
            <a:r>
              <a:rPr lang="en-GB" dirty="0"/>
              <a:t> Cymru
</a:t>
            </a:r>
            <a:r>
              <a:rPr lang="en-GB" b="1" dirty="0" err="1"/>
              <a:t>Gweithiwch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parau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gyfiawnhau</a:t>
            </a:r>
            <a:r>
              <a:rPr lang="en-GB" b="1" dirty="0"/>
              <a:t> dewis. </a:t>
            </a:r>
          </a:p>
          <a:p>
            <a:r>
              <a:rPr lang="en-GB" b="1" dirty="0" err="1"/>
              <a:t>Gweithiwch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parau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ddod</a:t>
            </a:r>
            <a:r>
              <a:rPr lang="en-GB" b="1" dirty="0"/>
              <a:t> o </a:t>
            </a:r>
            <a:r>
              <a:rPr lang="en-GB" b="1" dirty="0" err="1"/>
              <a:t>hyd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syniad</a:t>
            </a:r>
            <a:r>
              <a:rPr lang="en-GB" b="1" dirty="0"/>
              <a:t> eich </a:t>
            </a:r>
            <a:r>
              <a:rPr lang="en-GB" b="1" dirty="0" err="1"/>
              <a:t>hun</a:t>
            </a:r>
            <a:r>
              <a:rPr lang="en-GB" b="1" dirty="0"/>
              <a:t> </a:t>
            </a:r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rannu</a:t>
            </a:r>
            <a:r>
              <a:rPr lang="en-GB" b="1" dirty="0"/>
              <a:t> </a:t>
            </a:r>
            <a:r>
              <a:rPr lang="en-GB" b="1" dirty="0" err="1"/>
              <a:t>gyda'r</a:t>
            </a:r>
            <a:r>
              <a:rPr lang="en-GB" b="1" dirty="0"/>
              <a:t> </a:t>
            </a:r>
            <a:r>
              <a:rPr lang="en-GB" b="1" dirty="0" err="1"/>
              <a:t>grŵp</a:t>
            </a:r>
            <a:r>
              <a:rPr lang="en-GB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56579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C47BE0-B1C6-4D93-9866-0CFEC8721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636" y="379550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Cydran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 –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Pwerpwynt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(40%)</a:t>
            </a:r>
            <a:b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Assessment Component 2- Individual PowerPoint Presentation (40%)</a:t>
            </a:r>
            <a:b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B8E47E-7517-4F25-AF1B-C0663A271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9457" y="1705113"/>
            <a:ext cx="4409694" cy="4614899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lang="en-US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 (12 mins)</a:t>
            </a:r>
          </a:p>
          <a:p>
            <a:r>
              <a:rPr lang="en-US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explore an historical event that has significantly impacted on the role of the Welsh language in education.</a:t>
            </a:r>
            <a:endParaRPr lang="en-GB" sz="2000" dirty="0">
              <a:solidFill>
                <a:schemeClr val="accent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slides via Turnitin: 23:59  3/1/27</a:t>
            </a:r>
          </a:p>
          <a:p>
            <a:endParaRPr lang="en-GB" b="1" dirty="0">
              <a:solidFill>
                <a:schemeClr val="accent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AC62A8D3-835F-D3A4-542E-399639FDE2BC}"/>
              </a:ext>
            </a:extLst>
          </p:cNvPr>
          <p:cNvSpPr txBox="1">
            <a:spLocks/>
          </p:cNvSpPr>
          <p:nvPr/>
        </p:nvSpPr>
        <p:spPr>
          <a:xfrm>
            <a:off x="1037102" y="1863551"/>
            <a:ext cx="4409694" cy="4614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(12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)
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Archwilio'n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ddigwyddiad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hanesyddol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effeithio'n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Sleidiau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PowerPoint trwy Turnitin: 23:59 3/1/27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287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415CF-5BD2-2691-CC2D-B4B29A12E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897D-D70D-724D-CEB2-C7F6146C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3894" y="149465"/>
            <a:ext cx="11481847" cy="1325563"/>
          </a:xfrm>
        </p:spPr>
        <p:txBody>
          <a:bodyPr>
            <a:normAutofit/>
          </a:bodyPr>
          <a:lstStyle/>
          <a:p>
            <a:r>
              <a:rPr lang="en-GB" sz="3600" b="1" dirty="0" err="1"/>
              <a:t>Ystyriwch</a:t>
            </a:r>
            <a:r>
              <a:rPr lang="en-GB" sz="3600" b="1" dirty="0"/>
              <a:t> / </a:t>
            </a:r>
            <a:r>
              <a:rPr lang="en-GB" sz="3600" b="1" dirty="0">
                <a:solidFill>
                  <a:srgbClr val="0070C0"/>
                </a:solidFill>
              </a:rPr>
              <a:t>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A8C97-4638-5227-9B48-D07BAE757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818" y="1578545"/>
            <a:ext cx="5231105" cy="4081717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0070C0"/>
                </a:solidFill>
              </a:rPr>
              <a:t>Which of these activities could make a strong </a:t>
            </a:r>
            <a:r>
              <a:rPr lang="en-GB" sz="1800" b="1" dirty="0" err="1">
                <a:solidFill>
                  <a:srgbClr val="0070C0"/>
                </a:solidFill>
              </a:rPr>
              <a:t>presenation</a:t>
            </a:r>
            <a:r>
              <a:rPr lang="en-GB" sz="1800" b="1" dirty="0">
                <a:solidFill>
                  <a:srgbClr val="0070C0"/>
                </a:solidFill>
              </a:rPr>
              <a:t>?</a:t>
            </a:r>
          </a:p>
          <a:p>
            <a:r>
              <a:rPr lang="en-GB" sz="1800" dirty="0">
                <a:solidFill>
                  <a:srgbClr val="0070C0"/>
                </a:solidFill>
              </a:rPr>
              <a:t>Opening of first Welsh medium primary school in Aberystwyth</a:t>
            </a:r>
          </a:p>
          <a:p>
            <a:r>
              <a:rPr lang="en-GB" sz="1800" dirty="0">
                <a:solidFill>
                  <a:srgbClr val="0070C0"/>
                </a:solidFill>
              </a:rPr>
              <a:t>Welsh education devolved to Welsh Parliament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The Welsh Not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The Welsh Language Act 1993</a:t>
            </a:r>
          </a:p>
          <a:p>
            <a:r>
              <a:rPr lang="en-GB" sz="1800" dirty="0">
                <a:solidFill>
                  <a:srgbClr val="0070C0"/>
                </a:solidFill>
              </a:rPr>
              <a:t>Curriculum for Wales 2022</a:t>
            </a:r>
          </a:p>
          <a:p>
            <a:r>
              <a:rPr lang="en-GB" sz="1800" b="1" dirty="0">
                <a:solidFill>
                  <a:srgbClr val="0070C0"/>
                </a:solidFill>
              </a:rPr>
              <a:t>Work in pairs to justify choice.</a:t>
            </a:r>
          </a:p>
          <a:p>
            <a:r>
              <a:rPr lang="en-GB" sz="1800" b="1" dirty="0">
                <a:solidFill>
                  <a:srgbClr val="0070C0"/>
                </a:solidFill>
              </a:rPr>
              <a:t>Work in pairs to come up with own idea to share with group?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5C2E91-FF13-DC21-71CC-8976F2F2FF58}"/>
              </a:ext>
            </a:extLst>
          </p:cNvPr>
          <p:cNvSpPr txBox="1">
            <a:spLocks/>
          </p:cNvSpPr>
          <p:nvPr/>
        </p:nvSpPr>
        <p:spPr>
          <a:xfrm>
            <a:off x="868393" y="1578545"/>
            <a:ext cx="4826791" cy="40817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Pa un </a:t>
            </a:r>
            <a:r>
              <a:rPr lang="en-GB" sz="1800" b="1" dirty="0" err="1"/>
              <a:t>o'r</a:t>
            </a:r>
            <a:r>
              <a:rPr lang="en-GB" sz="1800" b="1" dirty="0"/>
              <a:t> </a:t>
            </a:r>
            <a:r>
              <a:rPr lang="en-GB" sz="1800" b="1" dirty="0" err="1"/>
              <a:t>gweithgareddau</a:t>
            </a:r>
            <a:r>
              <a:rPr lang="en-GB" sz="1800" b="1" dirty="0"/>
              <a:t> </a:t>
            </a:r>
            <a:r>
              <a:rPr lang="en-GB" sz="1800" b="1" dirty="0" err="1"/>
              <a:t>hyn</a:t>
            </a:r>
            <a:r>
              <a:rPr lang="en-GB" sz="1800" b="1" dirty="0"/>
              <a:t> </a:t>
            </a:r>
            <a:r>
              <a:rPr lang="en-GB" sz="1800" b="1" dirty="0" err="1"/>
              <a:t>allai</a:t>
            </a:r>
            <a:r>
              <a:rPr lang="en-GB" sz="1800" b="1" dirty="0"/>
              <a:t> </a:t>
            </a:r>
            <a:r>
              <a:rPr lang="en-GB" sz="1800" b="1" dirty="0" err="1"/>
              <a:t>wneud</a:t>
            </a:r>
            <a:r>
              <a:rPr lang="en-GB" sz="1800" b="1" dirty="0"/>
              <a:t> </a:t>
            </a:r>
            <a:r>
              <a:rPr lang="en-GB" sz="1800" b="1" dirty="0" err="1"/>
              <a:t>presenation</a:t>
            </a:r>
            <a:r>
              <a:rPr lang="en-GB" sz="1800" b="1" dirty="0"/>
              <a:t> </a:t>
            </a:r>
            <a:r>
              <a:rPr lang="en-GB" sz="1800" b="1" dirty="0" err="1"/>
              <a:t>cryf</a:t>
            </a:r>
            <a:r>
              <a:rPr lang="en-GB" sz="1800" b="1" dirty="0"/>
              <a:t>? 
</a:t>
            </a:r>
            <a:r>
              <a:rPr lang="en-GB" sz="1800" dirty="0"/>
              <a:t>Agor yr </a:t>
            </a:r>
            <a:r>
              <a:rPr lang="en-GB" sz="1800" dirty="0" err="1"/>
              <a:t>ysgol</a:t>
            </a:r>
            <a:r>
              <a:rPr lang="en-GB" sz="1800" dirty="0"/>
              <a:t> </a:t>
            </a:r>
            <a:r>
              <a:rPr lang="en-GB" sz="1800" dirty="0" err="1"/>
              <a:t>gynradd</a:t>
            </a:r>
            <a:r>
              <a:rPr lang="en-GB" sz="1800" dirty="0"/>
              <a:t> </a:t>
            </a:r>
            <a:r>
              <a:rPr lang="en-GB" sz="1800" dirty="0" err="1"/>
              <a:t>Gymraeg</a:t>
            </a:r>
            <a:r>
              <a:rPr lang="en-GB" sz="1800" dirty="0"/>
              <a:t> </a:t>
            </a:r>
            <a:r>
              <a:rPr lang="en-GB" sz="1800" dirty="0" err="1"/>
              <a:t>gyntaf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Aberystwyth
Addysg Cymru </a:t>
            </a:r>
            <a:r>
              <a:rPr lang="en-GB" sz="1800" dirty="0" err="1"/>
              <a:t>wedi'i</a:t>
            </a:r>
            <a:r>
              <a:rPr lang="en-GB" sz="1800" dirty="0"/>
              <a:t> </a:t>
            </a:r>
            <a:r>
              <a:rPr lang="en-GB" sz="1800" dirty="0" err="1"/>
              <a:t>datganoli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Senedd Cymru
</a:t>
            </a:r>
            <a:r>
              <a:rPr lang="en-GB" sz="1800" dirty="0" err="1"/>
              <a:t>Nid</a:t>
            </a:r>
            <a:r>
              <a:rPr lang="en-GB" sz="1800" dirty="0"/>
              <a:t> </a:t>
            </a:r>
            <a:r>
              <a:rPr lang="en-GB" sz="1800" dirty="0" err="1"/>
              <a:t>yw'r</a:t>
            </a:r>
            <a:r>
              <a:rPr lang="en-GB" sz="1800" dirty="0"/>
              <a:t> Cymry
</a:t>
            </a:r>
            <a:r>
              <a:rPr lang="en-GB" sz="1800" dirty="0" err="1"/>
              <a:t>Deddf</a:t>
            </a:r>
            <a:r>
              <a:rPr lang="en-GB" sz="1800" dirty="0"/>
              <a:t> yr Iaith </a:t>
            </a:r>
            <a:r>
              <a:rPr lang="en-GB" sz="1800" dirty="0" err="1"/>
              <a:t>Gymraeg</a:t>
            </a:r>
            <a:r>
              <a:rPr lang="en-GB" sz="1800" dirty="0"/>
              <a:t> 1993
Cwricwlwm Cymru 2022</a:t>
            </a:r>
            <a:r>
              <a:rPr lang="en-GB" sz="1800" b="1" dirty="0"/>
              <a:t>
</a:t>
            </a:r>
            <a:r>
              <a:rPr lang="en-GB" sz="1800" b="1" dirty="0" err="1"/>
              <a:t>Gweithiwch</a:t>
            </a:r>
            <a:r>
              <a:rPr lang="en-GB" sz="1800" b="1" dirty="0"/>
              <a:t> </a:t>
            </a:r>
            <a:r>
              <a:rPr lang="en-GB" sz="1800" b="1" dirty="0" err="1"/>
              <a:t>mewn</a:t>
            </a:r>
            <a:r>
              <a:rPr lang="en-GB" sz="1800" b="1" dirty="0"/>
              <a:t> </a:t>
            </a:r>
            <a:r>
              <a:rPr lang="en-GB" sz="1800" b="1" dirty="0" err="1"/>
              <a:t>parau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gyfiawnhau</a:t>
            </a:r>
            <a:r>
              <a:rPr lang="en-GB" sz="1800" b="1" dirty="0"/>
              <a:t> dewis. 
Gweithio </a:t>
            </a:r>
            <a:r>
              <a:rPr lang="en-GB" sz="1800" b="1" dirty="0" err="1"/>
              <a:t>mewn</a:t>
            </a:r>
            <a:r>
              <a:rPr lang="en-GB" sz="1800" b="1" dirty="0"/>
              <a:t> </a:t>
            </a:r>
            <a:r>
              <a:rPr lang="en-GB" sz="1800" b="1" dirty="0" err="1"/>
              <a:t>parau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ddod</a:t>
            </a:r>
            <a:r>
              <a:rPr lang="en-GB" sz="1800" b="1" dirty="0"/>
              <a:t> o </a:t>
            </a:r>
            <a:r>
              <a:rPr lang="en-GB" sz="1800" b="1" dirty="0" err="1"/>
              <a:t>hyd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syniad</a:t>
            </a:r>
            <a:r>
              <a:rPr lang="en-GB" sz="1800" b="1" dirty="0"/>
              <a:t> eich </a:t>
            </a:r>
            <a:r>
              <a:rPr lang="en-GB" sz="1800" b="1" dirty="0" err="1"/>
              <a:t>hun</a:t>
            </a:r>
            <a:r>
              <a:rPr lang="en-GB" sz="1800" b="1" dirty="0"/>
              <a:t> </a:t>
            </a:r>
            <a:r>
              <a:rPr lang="en-GB" sz="1800" b="1" dirty="0" err="1"/>
              <a:t>i'w</a:t>
            </a:r>
            <a:r>
              <a:rPr lang="en-GB" sz="1800" b="1" dirty="0"/>
              <a:t> </a:t>
            </a:r>
            <a:r>
              <a:rPr lang="en-GB" sz="1800" b="1" dirty="0" err="1"/>
              <a:t>rannu</a:t>
            </a:r>
            <a:r>
              <a:rPr lang="en-GB" sz="1800" b="1" dirty="0"/>
              <a:t> </a:t>
            </a:r>
            <a:r>
              <a:rPr lang="en-GB" sz="1800" b="1" dirty="0" err="1"/>
              <a:t>gyda'r</a:t>
            </a:r>
            <a:r>
              <a:rPr lang="en-GB" sz="1800" b="1" dirty="0"/>
              <a:t> </a:t>
            </a:r>
            <a:r>
              <a:rPr lang="en-GB" sz="1800" b="1" dirty="0" err="1"/>
              <a:t>grŵp</a:t>
            </a:r>
            <a:r>
              <a:rPr lang="en-GB" sz="18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15984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3285E-65D3-4110-3E25-1A68A0FA8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482" y="265815"/>
            <a:ext cx="11481847" cy="1325563"/>
          </a:xfrm>
        </p:spPr>
        <p:txBody>
          <a:bodyPr/>
          <a:lstStyle/>
          <a:p>
            <a:r>
              <a:rPr lang="en-GB" dirty="0" err="1"/>
              <a:t>Amserlen</a:t>
            </a:r>
            <a:r>
              <a:rPr lang="en-GB" dirty="0"/>
              <a:t> y modiwl /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Module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504BD-5EE8-7B0D-434B-CD2E79D14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216" y="1690688"/>
            <a:ext cx="5486399" cy="3575934"/>
          </a:xfrm>
        </p:spPr>
        <p:txBody>
          <a:bodyPr>
            <a:normAutofit/>
          </a:bodyPr>
          <a:lstStyle/>
          <a:p>
            <a:r>
              <a:rPr lang="en-GB" sz="2000" b="1" dirty="0"/>
              <a:t>Sesiwn 1: Cymru </a:t>
            </a:r>
            <a:r>
              <a:rPr lang="en-GB" sz="2000" b="1" dirty="0" err="1"/>
              <a:t>Ddwyieithog</a:t>
            </a:r>
            <a:r>
              <a:rPr lang="en-GB" sz="2000" b="1" dirty="0"/>
              <a:t>: Iaith, Hanes ac </a:t>
            </a:r>
            <a:r>
              <a:rPr lang="en-GB" sz="2000" b="1" dirty="0" err="1"/>
              <a:t>Hunaniaeth</a:t>
            </a:r>
            <a:r>
              <a:rPr lang="en-GB" sz="2000" dirty="0"/>
              <a:t>? </a:t>
            </a:r>
          </a:p>
          <a:p>
            <a:r>
              <a:rPr lang="en-GB" sz="2000" b="1" dirty="0"/>
              <a:t>Sesiwn 2: </a:t>
            </a:r>
            <a:r>
              <a:rPr lang="en-GB" sz="2000" dirty="0"/>
              <a:t>Deall </a:t>
            </a:r>
            <a:r>
              <a:rPr lang="en-GB" sz="2000" dirty="0" err="1"/>
              <a:t>Dwyieithrwydd</a:t>
            </a:r>
            <a:r>
              <a:rPr lang="en-GB" sz="2000" dirty="0"/>
              <a:t>: Iaith a Dysgu</a:t>
            </a:r>
          </a:p>
          <a:p>
            <a:r>
              <a:rPr lang="en-GB" sz="2000" b="1" dirty="0"/>
              <a:t>Sesiwn 3: </a:t>
            </a:r>
            <a:r>
              <a:rPr lang="en-GB" sz="2000" b="1" dirty="0" err="1"/>
              <a:t>Buddiannau</a:t>
            </a:r>
            <a:r>
              <a:rPr lang="en-GB" sz="2000" b="1" dirty="0"/>
              <a:t>, Polisi ac </a:t>
            </a:r>
            <a:r>
              <a:rPr lang="en-GB" sz="2000" b="1" dirty="0" err="1"/>
              <a:t>Ymarfer</a:t>
            </a:r>
            <a:endParaRPr lang="en-GB" sz="2000" dirty="0"/>
          </a:p>
          <a:p>
            <a:r>
              <a:rPr lang="en-GB" sz="2000" b="1" dirty="0"/>
              <a:t>Sesiwn 4: </a:t>
            </a:r>
            <a:r>
              <a:rPr lang="en-GB" sz="2000" dirty="0"/>
              <a:t>Iaith, </a:t>
            </a:r>
            <a:r>
              <a:rPr lang="en-GB" sz="2000" dirty="0" err="1"/>
              <a:t>Pwer</a:t>
            </a:r>
            <a:r>
              <a:rPr lang="en-GB" sz="2000" dirty="0"/>
              <a:t> a </a:t>
            </a:r>
            <a:r>
              <a:rPr lang="en-GB" sz="2000" dirty="0" err="1"/>
              <a:t>Dyfodol</a:t>
            </a:r>
            <a:r>
              <a:rPr lang="en-GB" sz="2000" dirty="0"/>
              <a:t> </a:t>
            </a:r>
            <a:r>
              <a:rPr lang="en-GB" sz="2000" dirty="0" err="1"/>
              <a:t>Dwyieithrwydd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Pa sesiwn </a:t>
            </a:r>
            <a:r>
              <a:rPr lang="en-GB" sz="2000" dirty="0" err="1"/>
              <a:t>dybiwch</a:t>
            </a:r>
            <a:r>
              <a:rPr lang="en-GB" sz="2000" dirty="0"/>
              <a:t> chi fydd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fwyaf</a:t>
            </a:r>
            <a:r>
              <a:rPr lang="en-GB" sz="2000" dirty="0"/>
              <a:t> </a:t>
            </a:r>
            <a:r>
              <a:rPr lang="en-GB" sz="2000" dirty="0" err="1"/>
              <a:t>defnyddiol</a:t>
            </a:r>
            <a:r>
              <a:rPr lang="en-GB" sz="2000" dirty="0"/>
              <a:t> </a:t>
            </a:r>
            <a:r>
              <a:rPr lang="en-GB" sz="2000" dirty="0" err="1"/>
              <a:t>i’ch</a:t>
            </a:r>
            <a:r>
              <a:rPr lang="en-GB" sz="2000" dirty="0"/>
              <a:t> </a:t>
            </a:r>
            <a:r>
              <a:rPr lang="en-GB" sz="2000" dirty="0" err="1"/>
              <a:t>ymarfer</a:t>
            </a:r>
            <a:r>
              <a:rPr lang="en-GB" sz="2000" dirty="0"/>
              <a:t> a </a:t>
            </a:r>
            <a:r>
              <a:rPr lang="en-GB" sz="2000" dirty="0" err="1"/>
              <a:t>pham</a:t>
            </a:r>
            <a:r>
              <a:rPr lang="en-GB" sz="2000" dirty="0"/>
              <a:t>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B2BC55-3FC2-3C70-BBA6-E1EA6F28B165}"/>
              </a:ext>
            </a:extLst>
          </p:cNvPr>
          <p:cNvSpPr txBox="1">
            <a:spLocks/>
          </p:cNvSpPr>
          <p:nvPr/>
        </p:nvSpPr>
        <p:spPr>
          <a:xfrm>
            <a:off x="6268386" y="1690688"/>
            <a:ext cx="5326505" cy="357593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500" b="1" dirty="0">
                <a:solidFill>
                  <a:schemeClr val="accent5">
                    <a:lumMod val="75000"/>
                  </a:schemeClr>
                </a:solidFill>
              </a:rPr>
              <a:t>Session 1:</a:t>
            </a:r>
            <a:r>
              <a:rPr lang="en-GB" sz="2500" dirty="0">
                <a:solidFill>
                  <a:schemeClr val="accent5">
                    <a:lumMod val="75000"/>
                  </a:schemeClr>
                </a:solidFill>
              </a:rPr>
              <a:t> Bilingual Wales: Language, History and Identity?</a:t>
            </a:r>
            <a:br>
              <a:rPr lang="en-GB" sz="25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2500" b="1" dirty="0">
                <a:solidFill>
                  <a:schemeClr val="accent5">
                    <a:lumMod val="75000"/>
                  </a:schemeClr>
                </a:solidFill>
              </a:rPr>
              <a:t>Session 2:</a:t>
            </a:r>
            <a:r>
              <a:rPr lang="en-GB" sz="2500" dirty="0">
                <a:solidFill>
                  <a:schemeClr val="accent5">
                    <a:lumMod val="75000"/>
                  </a:schemeClr>
                </a:solidFill>
              </a:rPr>
              <a:t> Understanding Bilingualism: Language and Learning</a:t>
            </a:r>
            <a:br>
              <a:rPr lang="en-GB" sz="25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2500" b="1" dirty="0">
                <a:solidFill>
                  <a:schemeClr val="accent5">
                    <a:lumMod val="75000"/>
                  </a:schemeClr>
                </a:solidFill>
              </a:rPr>
              <a:t>Session 3:</a:t>
            </a:r>
            <a:r>
              <a:rPr lang="en-GB" sz="2500" dirty="0">
                <a:solidFill>
                  <a:schemeClr val="accent5">
                    <a:lumMod val="75000"/>
                  </a:schemeClr>
                </a:solidFill>
              </a:rPr>
              <a:t> Benefits, Policy and Practice</a:t>
            </a:r>
            <a:br>
              <a:rPr lang="en-GB" sz="25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2500" b="1" dirty="0">
                <a:solidFill>
                  <a:schemeClr val="accent5">
                    <a:lumMod val="75000"/>
                  </a:schemeClr>
                </a:solidFill>
              </a:rPr>
              <a:t>Session 4:</a:t>
            </a:r>
            <a:r>
              <a:rPr lang="en-GB" sz="2500" dirty="0">
                <a:solidFill>
                  <a:schemeClr val="accent5">
                    <a:lumMod val="75000"/>
                  </a:schemeClr>
                </a:solidFill>
              </a:rPr>
              <a:t> Language and Power</a:t>
            </a:r>
          </a:p>
          <a:p>
            <a:endParaRPr lang="en-GB" sz="25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2500" dirty="0">
                <a:solidFill>
                  <a:schemeClr val="accent5">
                    <a:lumMod val="75000"/>
                  </a:schemeClr>
                </a:solidFill>
              </a:rPr>
              <a:t>Which session do you believe will be most useful to your practice and why?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654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135</TotalTime>
  <Words>778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Wingdings</vt:lpstr>
      <vt:lpstr>UWTSD Title Page 1</vt:lpstr>
      <vt:lpstr>UWTSD Holding Page</vt:lpstr>
      <vt:lpstr>UWTSD Text 2</vt:lpstr>
      <vt:lpstr>UWTSD Text 4</vt:lpstr>
      <vt:lpstr>PowerPoint Presentation</vt:lpstr>
      <vt:lpstr>ECIE5016/C  Cymru Ddwyieithog: Dathlu Amrywiaeth Iaith a Diwylliant  Bilingual Wales:Celebrating Language and Cultural Diversity</vt:lpstr>
      <vt:lpstr>Gweithgaredd: Beth yw hunaniaeth Gymraeg?  Activity: What is a Welsh identity? </vt:lpstr>
      <vt:lpstr>Grid GED – Gwybod Eisiau gwybod…cwestiynau? KWL Grid – Know, Want to know ….questions?</vt:lpstr>
      <vt:lpstr>Deilliannau Dysgu / Learning Outcomes </vt:lpstr>
      <vt:lpstr>Cydran Asesu 1/Astudiaeth Achos (60%)       Assessment Component 1/Case Study (60%)                                                                    </vt:lpstr>
      <vt:lpstr>Ystyriwch / Consider:</vt:lpstr>
      <vt:lpstr>Cydran Asesu 2 – Cyflwyniad Pwerpwynt Unigol (40%)   Assessment Component 2- Individual PowerPoint Presentation (40%) </vt:lpstr>
      <vt:lpstr>Ystyriwch / Consider:</vt:lpstr>
      <vt:lpstr>Amserlen y modiwl / Module schedule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 5004 - Celebrating Language and Cultural Belonging to Wales.</dc:title>
  <dc:creator>annmarie walters</dc:creator>
  <cp:lastModifiedBy>Helen A Griffiths</cp:lastModifiedBy>
  <cp:revision>25</cp:revision>
  <cp:lastPrinted>2021-09-02T13:03:46Z</cp:lastPrinted>
  <dcterms:created xsi:type="dcterms:W3CDTF">2018-09-08T20:40:13Z</dcterms:created>
  <dcterms:modified xsi:type="dcterms:W3CDTF">2026-10-21T16:41:26Z</dcterms:modified>
</cp:coreProperties>
</file>