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451" r:id="rId6"/>
    <p:sldId id="466" r:id="rId7"/>
    <p:sldId id="260" r:id="rId8"/>
    <p:sldId id="468" r:id="rId9"/>
    <p:sldId id="284" r:id="rId10"/>
    <p:sldId id="285" r:id="rId11"/>
    <p:sldId id="277" r:id="rId12"/>
    <p:sldId id="469" r:id="rId13"/>
    <p:sldId id="470" r:id="rId14"/>
    <p:sldId id="471" r:id="rId15"/>
    <p:sldId id="472" r:id="rId16"/>
    <p:sldId id="473" r:id="rId17"/>
    <p:sldId id="474" r:id="rId18"/>
    <p:sldId id="475" r:id="rId19"/>
    <p:sldId id="477" r:id="rId20"/>
    <p:sldId id="476" r:id="rId21"/>
    <p:sldId id="479" r:id="rId22"/>
    <p:sldId id="480" r:id="rId23"/>
    <p:sldId id="482" r:id="rId24"/>
    <p:sldId id="481"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3" d="100"/>
          <a:sy n="53" d="100"/>
        </p:scale>
        <p:origin x="944"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21/08/2019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21/08/2019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Judith Bell, </a:t>
            </a:r>
            <a:r>
              <a:rPr lang="en-US" i="1" dirty="0"/>
              <a:t>Doing Your Research Project </a:t>
            </a:r>
            <a:r>
              <a:rPr lang="en-US" dirty="0"/>
              <a:t>(Buckingham: Open University Press, 5</a:t>
            </a:r>
            <a:r>
              <a:rPr lang="en-US" baseline="30000" dirty="0"/>
              <a:t>th</a:t>
            </a:r>
            <a:r>
              <a:rPr lang="en-US" dirty="0"/>
              <a:t> edition, 2010).</a:t>
            </a:r>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8</a:t>
            </a:fld>
            <a:endParaRPr lang="en-GB"/>
          </a:p>
        </p:txBody>
      </p:sp>
    </p:spTree>
    <p:extLst>
      <p:ext uri="{BB962C8B-B14F-4D97-AF65-F5344CB8AC3E}">
        <p14:creationId xmlns:p14="http://schemas.microsoft.com/office/powerpoint/2010/main" val="18287667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21/08/2019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21/08/2019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21/08/2019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21/08/2019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21/08/2019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21/08/2019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21/08/2019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21/08/2019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Theory, Methods and Practice:</a:t>
            </a:r>
            <a:br>
              <a:rPr lang="en-GB" b="1" dirty="0">
                <a:solidFill>
                  <a:schemeClr val="bg1"/>
                </a:solidFill>
              </a:rPr>
            </a:br>
            <a:r>
              <a:rPr lang="en-GB" b="1" dirty="0">
                <a:solidFill>
                  <a:schemeClr val="bg1"/>
                </a:solidFill>
              </a:rPr>
              <a:t>Critical Perspectives in Anthropology</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E3F4-EEF9-4478-A41E-1304AF921223}"/>
              </a:ext>
            </a:extLst>
          </p:cNvPr>
          <p:cNvSpPr>
            <a:spLocks noGrp="1"/>
          </p:cNvSpPr>
          <p:nvPr>
            <p:ph type="title"/>
          </p:nvPr>
        </p:nvSpPr>
        <p:spPr/>
        <p:txBody>
          <a:bodyPr>
            <a:normAutofit fontScale="90000"/>
          </a:bodyPr>
          <a:lstStyle/>
          <a:p>
            <a:r>
              <a:rPr lang="en-GB" dirty="0"/>
              <a:t>Changing nature of participant observation </a:t>
            </a:r>
          </a:p>
        </p:txBody>
      </p:sp>
      <p:sp>
        <p:nvSpPr>
          <p:cNvPr id="3" name="Content Placeholder 2">
            <a:extLst>
              <a:ext uri="{FF2B5EF4-FFF2-40B4-BE49-F238E27FC236}">
                <a16:creationId xmlns:a16="http://schemas.microsoft.com/office/drawing/2014/main" id="{D1068D66-C2FE-4D36-968E-9399AA7008E6}"/>
              </a:ext>
            </a:extLst>
          </p:cNvPr>
          <p:cNvSpPr>
            <a:spLocks noGrp="1"/>
          </p:cNvSpPr>
          <p:nvPr>
            <p:ph idx="1"/>
          </p:nvPr>
        </p:nvSpPr>
        <p:spPr/>
        <p:txBody>
          <a:bodyPr>
            <a:normAutofit/>
          </a:bodyPr>
          <a:lstStyle/>
          <a:p>
            <a:r>
              <a:rPr lang="en-GB" b="1" dirty="0"/>
              <a:t>Reading</a:t>
            </a:r>
            <a:r>
              <a:rPr lang="en-GB" dirty="0"/>
              <a:t>:</a:t>
            </a:r>
          </a:p>
          <a:p>
            <a:r>
              <a:rPr lang="en-GB" dirty="0"/>
              <a:t>Reed-</a:t>
            </a:r>
            <a:r>
              <a:rPr lang="en-GB" dirty="0" err="1"/>
              <a:t>Danahay</a:t>
            </a:r>
            <a:r>
              <a:rPr lang="en-GB" dirty="0"/>
              <a:t>, Deborah: Participating, Observing, Witnessing. In: </a:t>
            </a:r>
            <a:r>
              <a:rPr lang="en-GB" i="1" dirty="0"/>
              <a:t>The Routledge Companion to Contemporary Anthropology,</a:t>
            </a:r>
            <a:r>
              <a:rPr lang="en-GB" dirty="0"/>
              <a:t> ed. by S. Coleman , S. B. </a:t>
            </a:r>
            <a:r>
              <a:rPr lang="en-GB" dirty="0" err="1"/>
              <a:t>GHyatt</a:t>
            </a:r>
            <a:r>
              <a:rPr lang="en-GB" dirty="0"/>
              <a:t> and A. </a:t>
            </a:r>
            <a:r>
              <a:rPr lang="en-GB" dirty="0" err="1"/>
              <a:t>Kingslow</a:t>
            </a:r>
            <a:r>
              <a:rPr lang="en-GB" dirty="0"/>
              <a:t>. New York/London: Routledge, 2017</a:t>
            </a:r>
          </a:p>
          <a:p>
            <a:endParaRPr lang="en-GB" dirty="0"/>
          </a:p>
        </p:txBody>
      </p:sp>
    </p:spTree>
    <p:extLst>
      <p:ext uri="{BB962C8B-B14F-4D97-AF65-F5344CB8AC3E}">
        <p14:creationId xmlns:p14="http://schemas.microsoft.com/office/powerpoint/2010/main" val="315864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97DF4-7361-4FE7-85A0-9592226581DB}"/>
              </a:ext>
            </a:extLst>
          </p:cNvPr>
          <p:cNvSpPr>
            <a:spLocks noGrp="1"/>
          </p:cNvSpPr>
          <p:nvPr>
            <p:ph type="title"/>
          </p:nvPr>
        </p:nvSpPr>
        <p:spPr>
          <a:prstGeom prst="rect">
            <a:avLst/>
          </a:prstGeom>
        </p:spPr>
        <p:txBody>
          <a:bodyPr anchor="ctr">
            <a:normAutofit/>
          </a:bodyPr>
          <a:lstStyle/>
          <a:p>
            <a:r>
              <a:rPr lang="en-GB" dirty="0"/>
              <a:t>Deborah Reed-</a:t>
            </a:r>
            <a:r>
              <a:rPr lang="en-GB" dirty="0" err="1"/>
              <a:t>Danahay</a:t>
            </a:r>
            <a:endParaRPr lang="en-GB" dirty="0"/>
          </a:p>
        </p:txBody>
      </p:sp>
      <p:sp>
        <p:nvSpPr>
          <p:cNvPr id="9" name="Content Placeholder 2">
            <a:extLst>
              <a:ext uri="{FF2B5EF4-FFF2-40B4-BE49-F238E27FC236}">
                <a16:creationId xmlns:a16="http://schemas.microsoft.com/office/drawing/2014/main" id="{7DB02D43-01B2-4DE7-BE82-8D3F0FC29D19}"/>
              </a:ext>
            </a:extLst>
          </p:cNvPr>
          <p:cNvSpPr>
            <a:spLocks noGrp="1"/>
          </p:cNvSpPr>
          <p:nvPr>
            <p:ph idx="1"/>
          </p:nvPr>
        </p:nvSpPr>
        <p:spPr/>
        <p:txBody>
          <a:bodyPr>
            <a:normAutofit fontScale="92500" lnSpcReduction="20000"/>
          </a:bodyPr>
          <a:lstStyle/>
          <a:p>
            <a:r>
              <a:rPr lang="en-US" dirty="0"/>
              <a:t>“Increasingly anthropologists are conscious about the changing nature of what it means to participate and to observe in a contemporary world of globalization and migration, of  virtual worlds and other new technologies, and of violence and human suffering. Questions have arisen about what we should be observing and how we should be participating under these circumstances” (p. 57)</a:t>
            </a:r>
          </a:p>
        </p:txBody>
      </p:sp>
    </p:spTree>
    <p:extLst>
      <p:ext uri="{BB962C8B-B14F-4D97-AF65-F5344CB8AC3E}">
        <p14:creationId xmlns:p14="http://schemas.microsoft.com/office/powerpoint/2010/main" val="3026770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Traditionally it is …. </a:t>
            </a:r>
          </a:p>
        </p:txBody>
      </p:sp>
      <p:sp>
        <p:nvSpPr>
          <p:cNvPr id="3" name="Content Placeholder 2"/>
          <p:cNvSpPr>
            <a:spLocks noGrp="1"/>
          </p:cNvSpPr>
          <p:nvPr>
            <p:ph idx="1"/>
          </p:nvPr>
        </p:nvSpPr>
        <p:spPr/>
        <p:txBody>
          <a:bodyPr/>
          <a:lstStyle/>
          <a:p>
            <a:r>
              <a:rPr lang="en-GB" dirty="0"/>
              <a:t>“</a:t>
            </a:r>
            <a:r>
              <a:rPr lang="en-GB" sz="2400" dirty="0"/>
              <a:t>the study of people in naturally occurring settings or ‘fields’ by methods of data collection which capture their social meanings and ordinary activities, involving the researcher participating directly in the setting, if not also the activities, in order to collect data in a systematic manner but without meaning being imposed on them externally.”  (Brewer 2006: 6, quoted by Bell  2010: 14) </a:t>
            </a:r>
          </a:p>
        </p:txBody>
      </p:sp>
    </p:spTree>
    <p:extLst>
      <p:ext uri="{BB962C8B-B14F-4D97-AF65-F5344CB8AC3E}">
        <p14:creationId xmlns:p14="http://schemas.microsoft.com/office/powerpoint/2010/main" val="3841113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37A3-49B9-4F27-81E4-B5FE6A4A84C9}"/>
              </a:ext>
            </a:extLst>
          </p:cNvPr>
          <p:cNvSpPr>
            <a:spLocks noGrp="1"/>
          </p:cNvSpPr>
          <p:nvPr>
            <p:ph type="title"/>
          </p:nvPr>
        </p:nvSpPr>
        <p:spPr/>
        <p:txBody>
          <a:bodyPr>
            <a:normAutofit/>
          </a:bodyPr>
          <a:lstStyle/>
          <a:p>
            <a:r>
              <a:rPr lang="en-GB" dirty="0"/>
              <a:t>Participation and observing </a:t>
            </a:r>
          </a:p>
        </p:txBody>
      </p:sp>
      <p:sp>
        <p:nvSpPr>
          <p:cNvPr id="3" name="Content Placeholder 2">
            <a:extLst>
              <a:ext uri="{FF2B5EF4-FFF2-40B4-BE49-F238E27FC236}">
                <a16:creationId xmlns:a16="http://schemas.microsoft.com/office/drawing/2014/main" id="{081D163F-B0DC-4968-853C-051E727DD906}"/>
              </a:ext>
            </a:extLst>
          </p:cNvPr>
          <p:cNvSpPr>
            <a:spLocks noGrp="1"/>
          </p:cNvSpPr>
          <p:nvPr>
            <p:ph idx="1"/>
          </p:nvPr>
        </p:nvSpPr>
        <p:spPr/>
        <p:txBody>
          <a:bodyPr/>
          <a:lstStyle/>
          <a:p>
            <a:r>
              <a:rPr lang="en-GB" dirty="0"/>
              <a:t>-&gt; Participant observation involves encounters with people and subjective experiences </a:t>
            </a:r>
          </a:p>
          <a:p>
            <a:r>
              <a:rPr lang="en-GB" dirty="0"/>
              <a:t>A blend of “involvement and detachment” (Powdermaker, 1966, p. 295)</a:t>
            </a:r>
          </a:p>
          <a:p>
            <a:r>
              <a:rPr lang="en-GB" dirty="0"/>
              <a:t>Usually associated with Bronislaw Malinowski </a:t>
            </a:r>
          </a:p>
          <a:p>
            <a:pPr marL="0" indent="0">
              <a:buNone/>
            </a:pPr>
            <a:endParaRPr lang="en-GB" dirty="0"/>
          </a:p>
        </p:txBody>
      </p:sp>
    </p:spTree>
    <p:extLst>
      <p:ext uri="{BB962C8B-B14F-4D97-AF65-F5344CB8AC3E}">
        <p14:creationId xmlns:p14="http://schemas.microsoft.com/office/powerpoint/2010/main" val="976227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eaLnBrk="1" hangingPunct="1"/>
            <a:r>
              <a:rPr lang="en-GB" altLang="en-US" sz="4000" dirty="0"/>
              <a:t>Main features </a:t>
            </a:r>
            <a:endParaRPr lang="en-US" altLang="en-US" sz="4000" dirty="0"/>
          </a:p>
        </p:txBody>
      </p:sp>
      <p:sp>
        <p:nvSpPr>
          <p:cNvPr id="4099" name="Rectangle 3"/>
          <p:cNvSpPr>
            <a:spLocks noGrp="1" noChangeArrowheads="1"/>
          </p:cNvSpPr>
          <p:nvPr>
            <p:ph type="body" idx="1"/>
          </p:nvPr>
        </p:nvSpPr>
        <p:spPr/>
        <p:txBody>
          <a:bodyPr>
            <a:normAutofit lnSpcReduction="10000"/>
          </a:bodyPr>
          <a:lstStyle/>
          <a:p>
            <a:pPr eaLnBrk="1" hangingPunct="1"/>
            <a:r>
              <a:rPr lang="en-GB" altLang="en-US" dirty="0"/>
              <a:t>In-depth study of small and remote groups</a:t>
            </a:r>
          </a:p>
          <a:p>
            <a:pPr eaLnBrk="1" hangingPunct="1"/>
            <a:r>
              <a:rPr lang="en-GB" altLang="en-US" dirty="0"/>
              <a:t>Personalised, reliant on face-to-face interaction</a:t>
            </a:r>
          </a:p>
          <a:p>
            <a:pPr eaLnBrk="1" hangingPunct="1"/>
            <a:r>
              <a:rPr lang="en-GB" altLang="en-US" dirty="0"/>
              <a:t>High level of subjectivity</a:t>
            </a:r>
          </a:p>
          <a:p>
            <a:pPr lvl="2" eaLnBrk="1" hangingPunct="1"/>
            <a:r>
              <a:rPr lang="en-GB" altLang="en-US" dirty="0"/>
              <a:t>Non-repeatable</a:t>
            </a:r>
          </a:p>
          <a:p>
            <a:pPr lvl="2" eaLnBrk="1" hangingPunct="1"/>
            <a:r>
              <a:rPr lang="en-GB" altLang="en-US" dirty="0"/>
              <a:t>Unpredictable</a:t>
            </a:r>
          </a:p>
          <a:p>
            <a:pPr eaLnBrk="1" hangingPunct="1"/>
            <a:r>
              <a:rPr lang="en-GB" altLang="en-US" dirty="0"/>
              <a:t>No pre-conceived theory</a:t>
            </a:r>
            <a:endParaRPr lang="en-US" altLang="en-US" dirty="0"/>
          </a:p>
        </p:txBody>
      </p:sp>
    </p:spTree>
    <p:extLst>
      <p:ext uri="{BB962C8B-B14F-4D97-AF65-F5344CB8AC3E}">
        <p14:creationId xmlns:p14="http://schemas.microsoft.com/office/powerpoint/2010/main" val="285302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dirty="0"/>
              <a:t>Steps </a:t>
            </a:r>
          </a:p>
        </p:txBody>
      </p:sp>
      <p:sp>
        <p:nvSpPr>
          <p:cNvPr id="5123" name="Rectangle 3"/>
          <p:cNvSpPr>
            <a:spLocks noGrp="1" noChangeArrowheads="1"/>
          </p:cNvSpPr>
          <p:nvPr>
            <p:ph type="body" idx="1"/>
          </p:nvPr>
        </p:nvSpPr>
        <p:spPr/>
        <p:txBody>
          <a:bodyPr>
            <a:normAutofit lnSpcReduction="10000"/>
          </a:bodyPr>
          <a:lstStyle/>
          <a:p>
            <a:pPr eaLnBrk="1" hangingPunct="1">
              <a:lnSpc>
                <a:spcPct val="80000"/>
              </a:lnSpc>
            </a:pPr>
            <a:r>
              <a:rPr lang="en-GB" altLang="en-US" sz="2800"/>
              <a:t>Choosing the ‘field’/ site or group</a:t>
            </a:r>
          </a:p>
          <a:p>
            <a:pPr eaLnBrk="1" hangingPunct="1">
              <a:lnSpc>
                <a:spcPct val="80000"/>
              </a:lnSpc>
            </a:pPr>
            <a:r>
              <a:rPr lang="en-GB" altLang="en-US" sz="2800"/>
              <a:t>Negotiating ‘gate-keepers’</a:t>
            </a:r>
          </a:p>
          <a:p>
            <a:pPr eaLnBrk="1" hangingPunct="1">
              <a:lnSpc>
                <a:spcPct val="80000"/>
              </a:lnSpc>
            </a:pPr>
            <a:r>
              <a:rPr lang="en-GB" altLang="en-US" sz="2800"/>
              <a:t>Preparing for fieldwork</a:t>
            </a:r>
          </a:p>
          <a:p>
            <a:pPr eaLnBrk="1" hangingPunct="1">
              <a:lnSpc>
                <a:spcPct val="80000"/>
              </a:lnSpc>
            </a:pPr>
            <a:r>
              <a:rPr lang="en-GB" altLang="en-US" sz="2800"/>
              <a:t>Entering the field</a:t>
            </a:r>
          </a:p>
          <a:p>
            <a:pPr eaLnBrk="1" hangingPunct="1">
              <a:lnSpc>
                <a:spcPct val="80000"/>
              </a:lnSpc>
            </a:pPr>
            <a:r>
              <a:rPr lang="en-GB" altLang="en-US" sz="2800"/>
              <a:t>Experiencing the field as participant and observer (attempting to become an insider while still retaining the outsider’s perspective)</a:t>
            </a:r>
          </a:p>
          <a:p>
            <a:pPr eaLnBrk="1" hangingPunct="1">
              <a:lnSpc>
                <a:spcPct val="80000"/>
              </a:lnSpc>
            </a:pPr>
            <a:r>
              <a:rPr lang="en-GB" altLang="en-US" sz="2800"/>
              <a:t>Recording one’s observations</a:t>
            </a:r>
          </a:p>
          <a:p>
            <a:pPr eaLnBrk="1" hangingPunct="1">
              <a:lnSpc>
                <a:spcPct val="80000"/>
              </a:lnSpc>
            </a:pPr>
            <a:r>
              <a:rPr lang="en-GB" altLang="en-US" sz="2800"/>
              <a:t>Exiting the field</a:t>
            </a:r>
          </a:p>
          <a:p>
            <a:pPr eaLnBrk="1" hangingPunct="1">
              <a:lnSpc>
                <a:spcPct val="80000"/>
              </a:lnSpc>
            </a:pPr>
            <a:r>
              <a:rPr lang="en-GB" altLang="en-US" sz="2800"/>
              <a:t>Writing-up</a:t>
            </a:r>
          </a:p>
        </p:txBody>
      </p:sp>
    </p:spTree>
    <p:extLst>
      <p:ext uri="{BB962C8B-B14F-4D97-AF65-F5344CB8AC3E}">
        <p14:creationId xmlns:p14="http://schemas.microsoft.com/office/powerpoint/2010/main" val="3970811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But …  </a:t>
            </a:r>
          </a:p>
        </p:txBody>
      </p:sp>
      <p:sp>
        <p:nvSpPr>
          <p:cNvPr id="3" name="Content Placeholder 2"/>
          <p:cNvSpPr>
            <a:spLocks noGrp="1"/>
          </p:cNvSpPr>
          <p:nvPr>
            <p:ph idx="1"/>
          </p:nvPr>
        </p:nvSpPr>
        <p:spPr/>
        <p:txBody>
          <a:bodyPr>
            <a:noAutofit/>
          </a:bodyPr>
          <a:lstStyle/>
          <a:p>
            <a:r>
              <a:rPr lang="en-GB" dirty="0"/>
              <a:t>“The accounts that typically emerge from participant observations echo the criticism of qualitative data ... Being described as subjective, biased, impressionistic, idiosyncratic and lacking in the precise quantifiable measures that are the hallmark of survey research and experimentation. …” (next slide) </a:t>
            </a:r>
          </a:p>
        </p:txBody>
      </p:sp>
    </p:spTree>
    <p:extLst>
      <p:ext uri="{BB962C8B-B14F-4D97-AF65-F5344CB8AC3E}">
        <p14:creationId xmlns:p14="http://schemas.microsoft.com/office/powerpoint/2010/main" val="2312426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08D5E-D7B9-4A15-B9C6-B365CD8221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A0ADBE-8B51-4237-9CC6-D021A048870E}"/>
              </a:ext>
            </a:extLst>
          </p:cNvPr>
          <p:cNvSpPr>
            <a:spLocks noGrp="1"/>
          </p:cNvSpPr>
          <p:nvPr>
            <p:ph idx="1"/>
          </p:nvPr>
        </p:nvSpPr>
        <p:spPr/>
        <p:txBody>
          <a:bodyPr>
            <a:normAutofit fontScale="92500" lnSpcReduction="10000"/>
          </a:bodyPr>
          <a:lstStyle/>
          <a:p>
            <a:r>
              <a:rPr lang="en-GB" dirty="0"/>
              <a:t>“…While it is probably true that nothing can give better insight into the life of a gang of juvenile delinquents than going to live with them for an extended period of time, critics of participant observation will point to the dangers of ‘going native’ as a result of playing a role within such a group.” (Cohen et al. 2000: 313-314, quoted by Judith Bell 2005: 194)</a:t>
            </a:r>
          </a:p>
        </p:txBody>
      </p:sp>
    </p:spTree>
    <p:extLst>
      <p:ext uri="{BB962C8B-B14F-4D97-AF65-F5344CB8AC3E}">
        <p14:creationId xmlns:p14="http://schemas.microsoft.com/office/powerpoint/2010/main" val="4132363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080766-2EA7-4D0B-A8D2-AC49E599D58D}"/>
              </a:ext>
            </a:extLst>
          </p:cNvPr>
          <p:cNvSpPr>
            <a:spLocks noGrp="1"/>
          </p:cNvSpPr>
          <p:nvPr>
            <p:ph type="title"/>
          </p:nvPr>
        </p:nvSpPr>
        <p:spPr/>
        <p:txBody>
          <a:bodyPr>
            <a:normAutofit/>
          </a:bodyPr>
          <a:lstStyle/>
          <a:p>
            <a:r>
              <a:rPr lang="en-GB" dirty="0"/>
              <a:t>Different approach in the US</a:t>
            </a:r>
          </a:p>
        </p:txBody>
      </p:sp>
      <p:sp>
        <p:nvSpPr>
          <p:cNvPr id="12" name="Content Placeholder 3">
            <a:extLst>
              <a:ext uri="{FF2B5EF4-FFF2-40B4-BE49-F238E27FC236}">
                <a16:creationId xmlns:a16="http://schemas.microsoft.com/office/drawing/2014/main" id="{99314532-DDE6-4849-9481-D5A3A186124F}"/>
              </a:ext>
            </a:extLst>
          </p:cNvPr>
          <p:cNvSpPr>
            <a:spLocks noGrp="1"/>
          </p:cNvSpPr>
          <p:nvPr>
            <p:ph idx="1"/>
          </p:nvPr>
        </p:nvSpPr>
        <p:spPr/>
        <p:txBody>
          <a:bodyPr/>
          <a:lstStyle/>
          <a:p>
            <a:r>
              <a:rPr lang="en-US" dirty="0"/>
              <a:t>In the Boasian tradition, anthropologists in the US focused often more on “disappearing native cultures” that “led not to participant observation but to interviews and recording of languages and texts in research among elders” (p. 58)</a:t>
            </a:r>
          </a:p>
        </p:txBody>
      </p:sp>
    </p:spTree>
    <p:extLst>
      <p:ext uri="{BB962C8B-B14F-4D97-AF65-F5344CB8AC3E}">
        <p14:creationId xmlns:p14="http://schemas.microsoft.com/office/powerpoint/2010/main" val="1555429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7278-ACB8-4BB3-802D-950F6901D0D6}"/>
              </a:ext>
            </a:extLst>
          </p:cNvPr>
          <p:cNvSpPr>
            <a:spLocks noGrp="1"/>
          </p:cNvSpPr>
          <p:nvPr>
            <p:ph type="title"/>
          </p:nvPr>
        </p:nvSpPr>
        <p:spPr/>
        <p:txBody>
          <a:bodyPr/>
          <a:lstStyle/>
          <a:p>
            <a:r>
              <a:rPr lang="en-GB" dirty="0"/>
              <a:t>Problems</a:t>
            </a:r>
          </a:p>
        </p:txBody>
      </p:sp>
      <p:sp>
        <p:nvSpPr>
          <p:cNvPr id="3" name="Content Placeholder 2">
            <a:extLst>
              <a:ext uri="{FF2B5EF4-FFF2-40B4-BE49-F238E27FC236}">
                <a16:creationId xmlns:a16="http://schemas.microsoft.com/office/drawing/2014/main" id="{62802CF6-DB85-4C3E-BD8B-25759E57A99A}"/>
              </a:ext>
            </a:extLst>
          </p:cNvPr>
          <p:cNvSpPr>
            <a:spLocks noGrp="1"/>
          </p:cNvSpPr>
          <p:nvPr>
            <p:ph idx="1"/>
          </p:nvPr>
        </p:nvSpPr>
        <p:spPr/>
        <p:txBody>
          <a:bodyPr>
            <a:normAutofit/>
          </a:bodyPr>
          <a:lstStyle/>
          <a:p>
            <a:r>
              <a:rPr lang="en-GB" dirty="0"/>
              <a:t>How much to participate in the field</a:t>
            </a:r>
          </a:p>
          <a:p>
            <a:r>
              <a:rPr lang="en-GB" dirty="0"/>
              <a:t>-&gt; involvement and detachment dilemma</a:t>
            </a:r>
          </a:p>
          <a:p>
            <a:r>
              <a:rPr lang="en-GB" dirty="0"/>
              <a:t>Fieldwork perceived as ordeal </a:t>
            </a:r>
          </a:p>
          <a:p>
            <a:r>
              <a:rPr lang="en-GB" dirty="0"/>
              <a:t>Issue of Empathy</a:t>
            </a:r>
          </a:p>
          <a:p>
            <a:endParaRPr lang="en-GB" dirty="0"/>
          </a:p>
          <a:p>
            <a:endParaRPr lang="en-GB" dirty="0"/>
          </a:p>
        </p:txBody>
      </p:sp>
    </p:spTree>
    <p:extLst>
      <p:ext uri="{BB962C8B-B14F-4D97-AF65-F5344CB8AC3E}">
        <p14:creationId xmlns:p14="http://schemas.microsoft.com/office/powerpoint/2010/main" val="2126661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AC4A0-75C4-4340-A408-718697F7DF38}"/>
              </a:ext>
            </a:extLst>
          </p:cNvPr>
          <p:cNvSpPr>
            <a:spLocks noGrp="1"/>
          </p:cNvSpPr>
          <p:nvPr>
            <p:ph type="title"/>
          </p:nvPr>
        </p:nvSpPr>
        <p:spPr/>
        <p:txBody>
          <a:bodyPr>
            <a:normAutofit fontScale="90000"/>
          </a:bodyPr>
          <a:lstStyle/>
          <a:p>
            <a:r>
              <a:rPr lang="en-GB" dirty="0"/>
              <a:t>Experience-near vs experience-far (Geertz 1974)</a:t>
            </a:r>
          </a:p>
        </p:txBody>
      </p:sp>
      <p:sp>
        <p:nvSpPr>
          <p:cNvPr id="3" name="Content Placeholder 2">
            <a:extLst>
              <a:ext uri="{FF2B5EF4-FFF2-40B4-BE49-F238E27FC236}">
                <a16:creationId xmlns:a16="http://schemas.microsoft.com/office/drawing/2014/main" id="{1802CAA1-3EBA-4F86-9697-DF56358F7D4C}"/>
              </a:ext>
            </a:extLst>
          </p:cNvPr>
          <p:cNvSpPr>
            <a:spLocks noGrp="1"/>
          </p:cNvSpPr>
          <p:nvPr>
            <p:ph idx="1"/>
          </p:nvPr>
        </p:nvSpPr>
        <p:spPr/>
        <p:txBody>
          <a:bodyPr>
            <a:normAutofit lnSpcReduction="10000"/>
          </a:bodyPr>
          <a:lstStyle/>
          <a:p>
            <a:r>
              <a:rPr lang="en-GB" dirty="0"/>
              <a:t>“Geertz argues that our task is not to see ‘fellow feeling’ and ‘communion’ with the people among whom we do fieldwork (which is an illusion in any case); rather it is to understand how they see themselves through their public symbols and displays of meaning.”  (summarised by Reed-</a:t>
            </a:r>
            <a:r>
              <a:rPr lang="en-GB" dirty="0" err="1"/>
              <a:t>Danahay</a:t>
            </a:r>
            <a:r>
              <a:rPr lang="en-GB" dirty="0"/>
              <a:t>, p. 60)</a:t>
            </a:r>
          </a:p>
          <a:p>
            <a:endParaRPr lang="en-GB" dirty="0"/>
          </a:p>
        </p:txBody>
      </p:sp>
    </p:spTree>
    <p:extLst>
      <p:ext uri="{BB962C8B-B14F-4D97-AF65-F5344CB8AC3E}">
        <p14:creationId xmlns:p14="http://schemas.microsoft.com/office/powerpoint/2010/main" val="4118113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B3411-79D6-4F3E-BE48-04A593F0087A}"/>
              </a:ext>
            </a:extLst>
          </p:cNvPr>
          <p:cNvSpPr>
            <a:spLocks noGrp="1"/>
          </p:cNvSpPr>
          <p:nvPr>
            <p:ph type="title"/>
          </p:nvPr>
        </p:nvSpPr>
        <p:spPr/>
        <p:txBody>
          <a:bodyPr/>
          <a:lstStyle/>
          <a:p>
            <a:r>
              <a:rPr lang="en-GB" dirty="0"/>
              <a:t>Pierre Bourdieu </a:t>
            </a:r>
          </a:p>
        </p:txBody>
      </p:sp>
      <p:sp>
        <p:nvSpPr>
          <p:cNvPr id="3" name="Content Placeholder 2">
            <a:extLst>
              <a:ext uri="{FF2B5EF4-FFF2-40B4-BE49-F238E27FC236}">
                <a16:creationId xmlns:a16="http://schemas.microsoft.com/office/drawing/2014/main" id="{F3B9A53B-9B8D-4BF3-81F9-0BF46A6A01AE}"/>
              </a:ext>
            </a:extLst>
          </p:cNvPr>
          <p:cNvSpPr>
            <a:spLocks noGrp="1"/>
          </p:cNvSpPr>
          <p:nvPr>
            <p:ph idx="1"/>
          </p:nvPr>
        </p:nvSpPr>
        <p:spPr/>
        <p:txBody>
          <a:bodyPr>
            <a:normAutofit fontScale="92500" lnSpcReduction="10000"/>
          </a:bodyPr>
          <a:lstStyle/>
          <a:p>
            <a:r>
              <a:rPr lang="en-GB" dirty="0"/>
              <a:t>“How can one be subject and object, the one who acts and the one who is, as it  were, watches himself acting?” (Bourdieu 2003, p. 281) </a:t>
            </a:r>
          </a:p>
          <a:p>
            <a:r>
              <a:rPr lang="en-GB" dirty="0"/>
              <a:t>-&gt; One should not impose our experience-far concepts on their experience-near concepts (p. 60)</a:t>
            </a:r>
          </a:p>
          <a:p>
            <a:pPr marL="0" indent="0">
              <a:buNone/>
            </a:pPr>
            <a:r>
              <a:rPr lang="en-GB" dirty="0"/>
              <a:t> </a:t>
            </a:r>
          </a:p>
          <a:p>
            <a:endParaRPr lang="en-GB" dirty="0"/>
          </a:p>
          <a:p>
            <a:endParaRPr lang="en-GB" dirty="0"/>
          </a:p>
        </p:txBody>
      </p:sp>
    </p:spTree>
    <p:extLst>
      <p:ext uri="{BB962C8B-B14F-4D97-AF65-F5344CB8AC3E}">
        <p14:creationId xmlns:p14="http://schemas.microsoft.com/office/powerpoint/2010/main" val="708580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93536-70EB-4319-A9AD-4829377E509C}"/>
              </a:ext>
            </a:extLst>
          </p:cNvPr>
          <p:cNvSpPr>
            <a:spLocks noGrp="1"/>
          </p:cNvSpPr>
          <p:nvPr>
            <p:ph type="title"/>
          </p:nvPr>
        </p:nvSpPr>
        <p:spPr/>
        <p:txBody>
          <a:bodyPr/>
          <a:lstStyle/>
          <a:p>
            <a:r>
              <a:rPr lang="en-GB" dirty="0"/>
              <a:t>Fieldwork as encounter </a:t>
            </a:r>
          </a:p>
        </p:txBody>
      </p:sp>
      <p:sp>
        <p:nvSpPr>
          <p:cNvPr id="3" name="Content Placeholder 2">
            <a:extLst>
              <a:ext uri="{FF2B5EF4-FFF2-40B4-BE49-F238E27FC236}">
                <a16:creationId xmlns:a16="http://schemas.microsoft.com/office/drawing/2014/main" id="{4D688633-ED66-4ECC-86B8-9BCD859F313E}"/>
              </a:ext>
            </a:extLst>
          </p:cNvPr>
          <p:cNvSpPr>
            <a:spLocks noGrp="1"/>
          </p:cNvSpPr>
          <p:nvPr>
            <p:ph idx="1"/>
          </p:nvPr>
        </p:nvSpPr>
        <p:spPr/>
        <p:txBody>
          <a:bodyPr>
            <a:normAutofit fontScale="92500" lnSpcReduction="20000"/>
          </a:bodyPr>
          <a:lstStyle/>
          <a:p>
            <a:r>
              <a:rPr lang="en-GB" dirty="0"/>
              <a:t>Understanding fieldwork as encounter can move beyond concerns about spatial or interpersonal distance </a:t>
            </a:r>
          </a:p>
          <a:p>
            <a:pPr lvl="1"/>
            <a:r>
              <a:rPr lang="en-GB" dirty="0"/>
              <a:t> -&gt; see Johannes Fabian (1983). </a:t>
            </a:r>
            <a:r>
              <a:rPr lang="en-GB" i="1" dirty="0"/>
              <a:t>Time and the Other: How anthropology makes its object.</a:t>
            </a:r>
            <a:r>
              <a:rPr lang="en-GB" dirty="0"/>
              <a:t> New York: Columbia University. </a:t>
            </a:r>
          </a:p>
          <a:p>
            <a:r>
              <a:rPr lang="en-GB" dirty="0"/>
              <a:t>“Objectivity can never be defined in opposition to subjectivity because ‘The Other’ is always part of the anthropologist’s own past.” (Fabian 1983, p. 89)</a:t>
            </a:r>
          </a:p>
          <a:p>
            <a:endParaRPr lang="en-GB" dirty="0"/>
          </a:p>
          <a:p>
            <a:endParaRPr lang="en-GB" dirty="0"/>
          </a:p>
          <a:p>
            <a:endParaRPr lang="en-GB" dirty="0"/>
          </a:p>
        </p:txBody>
      </p:sp>
    </p:spTree>
    <p:extLst>
      <p:ext uri="{BB962C8B-B14F-4D97-AF65-F5344CB8AC3E}">
        <p14:creationId xmlns:p14="http://schemas.microsoft.com/office/powerpoint/2010/main" val="2816114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6527E-6A40-4E65-849F-EC8E9865431F}"/>
              </a:ext>
            </a:extLst>
          </p:cNvPr>
          <p:cNvSpPr>
            <a:spLocks noGrp="1"/>
          </p:cNvSpPr>
          <p:nvPr>
            <p:ph type="title"/>
          </p:nvPr>
        </p:nvSpPr>
        <p:spPr/>
        <p:txBody>
          <a:bodyPr/>
          <a:lstStyle/>
          <a:p>
            <a:r>
              <a:rPr lang="en-GB" dirty="0"/>
              <a:t>Participant observer as witness </a:t>
            </a:r>
          </a:p>
        </p:txBody>
      </p:sp>
      <p:sp>
        <p:nvSpPr>
          <p:cNvPr id="3" name="Content Placeholder 2">
            <a:extLst>
              <a:ext uri="{FF2B5EF4-FFF2-40B4-BE49-F238E27FC236}">
                <a16:creationId xmlns:a16="http://schemas.microsoft.com/office/drawing/2014/main" id="{8A24EBDD-E616-4FAD-B414-24A05D221776}"/>
              </a:ext>
            </a:extLst>
          </p:cNvPr>
          <p:cNvSpPr>
            <a:spLocks noGrp="1"/>
          </p:cNvSpPr>
          <p:nvPr>
            <p:ph idx="1"/>
          </p:nvPr>
        </p:nvSpPr>
        <p:spPr/>
        <p:txBody>
          <a:bodyPr>
            <a:normAutofit fontScale="85000" lnSpcReduction="10000"/>
          </a:bodyPr>
          <a:lstStyle/>
          <a:p>
            <a:r>
              <a:rPr lang="en-GB" dirty="0"/>
              <a:t>Participating associated with experience and witnessing as a form of participating</a:t>
            </a:r>
          </a:p>
          <a:p>
            <a:r>
              <a:rPr lang="en-GB" dirty="0"/>
              <a:t>Witness as “a form of experience entails co-presence, whereby one can enter into another’s world through forms of encounter” </a:t>
            </a:r>
          </a:p>
          <a:p>
            <a:r>
              <a:rPr lang="en-GB" dirty="0"/>
              <a:t>“The witness, in order to be trusted as authentic, must engage through experience” (p. 62)  </a:t>
            </a:r>
          </a:p>
          <a:p>
            <a:r>
              <a:rPr lang="en-GB" dirty="0"/>
              <a:t>-&gt; the anthropologist becomes figure of moral authority </a:t>
            </a:r>
          </a:p>
          <a:p>
            <a:endParaRPr lang="en-GB" dirty="0"/>
          </a:p>
          <a:p>
            <a:endParaRPr lang="en-GB" dirty="0"/>
          </a:p>
        </p:txBody>
      </p:sp>
    </p:spTree>
    <p:extLst>
      <p:ext uri="{BB962C8B-B14F-4D97-AF65-F5344CB8AC3E}">
        <p14:creationId xmlns:p14="http://schemas.microsoft.com/office/powerpoint/2010/main" val="2015199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F2FA2-43EF-42F2-B1CB-D1556918DEF9}"/>
              </a:ext>
            </a:extLst>
          </p:cNvPr>
          <p:cNvSpPr>
            <a:spLocks noGrp="1"/>
          </p:cNvSpPr>
          <p:nvPr>
            <p:ph type="title"/>
          </p:nvPr>
        </p:nvSpPr>
        <p:spPr/>
        <p:txBody>
          <a:bodyPr>
            <a:normAutofit fontScale="90000"/>
          </a:bodyPr>
          <a:lstStyle/>
          <a:p>
            <a:r>
              <a:rPr lang="en-GB" dirty="0"/>
              <a:t>Witnessing as experience, participation and engagement </a:t>
            </a:r>
          </a:p>
        </p:txBody>
      </p:sp>
      <p:sp>
        <p:nvSpPr>
          <p:cNvPr id="3" name="Content Placeholder 2">
            <a:extLst>
              <a:ext uri="{FF2B5EF4-FFF2-40B4-BE49-F238E27FC236}">
                <a16:creationId xmlns:a16="http://schemas.microsoft.com/office/drawing/2014/main" id="{0ABD0466-08C3-493D-8566-64485C8E7732}"/>
              </a:ext>
            </a:extLst>
          </p:cNvPr>
          <p:cNvSpPr>
            <a:spLocks noGrp="1"/>
          </p:cNvSpPr>
          <p:nvPr>
            <p:ph idx="1"/>
          </p:nvPr>
        </p:nvSpPr>
        <p:spPr/>
        <p:txBody>
          <a:bodyPr>
            <a:normAutofit fontScale="92500" lnSpcReduction="10000"/>
          </a:bodyPr>
          <a:lstStyle/>
          <a:p>
            <a:r>
              <a:rPr lang="en-GB" dirty="0"/>
              <a:t>“The anthropologist assumes the role as witness through a spiritual encounter that is a deep form of participation (</a:t>
            </a:r>
            <a:r>
              <a:rPr lang="en-GB" dirty="0" err="1"/>
              <a:t>Grundal</a:t>
            </a:r>
            <a:r>
              <a:rPr lang="en-GB" dirty="0"/>
              <a:t>), through writing essays that entail a form of bearing witness to forms of human suffering (Behar), and through experiences leading to profound empathy for populations living in precarious and dangerous circumstances (</a:t>
            </a:r>
            <a:r>
              <a:rPr lang="en-GB" dirty="0" err="1"/>
              <a:t>Tourigny</a:t>
            </a:r>
            <a:r>
              <a:rPr lang="en-GB" dirty="0"/>
              <a:t>).” (p. 64)</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64800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76DA8-2E2E-414C-864B-6B41F4CA18DE}"/>
              </a:ext>
            </a:extLst>
          </p:cNvPr>
          <p:cNvSpPr>
            <a:spLocks noGrp="1"/>
          </p:cNvSpPr>
          <p:nvPr>
            <p:ph type="title"/>
          </p:nvPr>
        </p:nvSpPr>
        <p:spPr/>
        <p:txBody>
          <a:bodyPr/>
          <a:lstStyle/>
          <a:p>
            <a:r>
              <a:rPr lang="en-GB" dirty="0"/>
              <a:t>Examples  </a:t>
            </a:r>
          </a:p>
        </p:txBody>
      </p:sp>
      <p:sp>
        <p:nvSpPr>
          <p:cNvPr id="3" name="Content Placeholder 2">
            <a:extLst>
              <a:ext uri="{FF2B5EF4-FFF2-40B4-BE49-F238E27FC236}">
                <a16:creationId xmlns:a16="http://schemas.microsoft.com/office/drawing/2014/main" id="{1E49962A-799F-45B2-973B-DF468D73FC20}"/>
              </a:ext>
            </a:extLst>
          </p:cNvPr>
          <p:cNvSpPr>
            <a:spLocks noGrp="1"/>
          </p:cNvSpPr>
          <p:nvPr>
            <p:ph idx="1"/>
          </p:nvPr>
        </p:nvSpPr>
        <p:spPr/>
        <p:txBody>
          <a:bodyPr/>
          <a:lstStyle/>
          <a:p>
            <a:r>
              <a:rPr lang="en-GB" dirty="0"/>
              <a:t>Nancy Scheper-Hughes (1995) among women in a shanty-town in Brazil </a:t>
            </a:r>
          </a:p>
          <a:p>
            <a:r>
              <a:rPr lang="en-GB" dirty="0"/>
              <a:t>Philipp Beauvoir (1993) among a (violent) gang  in the Bronx </a:t>
            </a:r>
          </a:p>
          <a:p>
            <a:r>
              <a:rPr lang="en-GB" dirty="0"/>
              <a:t>-&gt; anthropologists as heroes? </a:t>
            </a:r>
          </a:p>
        </p:txBody>
      </p:sp>
    </p:spTree>
    <p:extLst>
      <p:ext uri="{BB962C8B-B14F-4D97-AF65-F5344CB8AC3E}">
        <p14:creationId xmlns:p14="http://schemas.microsoft.com/office/powerpoint/2010/main" val="33122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D496-1A65-42A6-9201-991E9F0DCF73}"/>
              </a:ext>
            </a:extLst>
          </p:cNvPr>
          <p:cNvSpPr>
            <a:spLocks noGrp="1"/>
          </p:cNvSpPr>
          <p:nvPr>
            <p:ph type="title"/>
          </p:nvPr>
        </p:nvSpPr>
        <p:spPr/>
        <p:txBody>
          <a:bodyPr/>
          <a:lstStyle/>
          <a:p>
            <a:r>
              <a:rPr lang="en-GB" dirty="0"/>
              <a:t>Deborah Reed-</a:t>
            </a:r>
            <a:r>
              <a:rPr lang="en-GB" dirty="0" err="1"/>
              <a:t>Danahay</a:t>
            </a:r>
            <a:endParaRPr lang="en-GB" dirty="0"/>
          </a:p>
        </p:txBody>
      </p:sp>
      <p:sp>
        <p:nvSpPr>
          <p:cNvPr id="3" name="Content Placeholder 2">
            <a:extLst>
              <a:ext uri="{FF2B5EF4-FFF2-40B4-BE49-F238E27FC236}">
                <a16:creationId xmlns:a16="http://schemas.microsoft.com/office/drawing/2014/main" id="{AEFB19FE-0FFB-4177-9EAD-BE2BF77B9BF5}"/>
              </a:ext>
            </a:extLst>
          </p:cNvPr>
          <p:cNvSpPr>
            <a:spLocks noGrp="1"/>
          </p:cNvSpPr>
          <p:nvPr>
            <p:ph idx="1"/>
          </p:nvPr>
        </p:nvSpPr>
        <p:spPr/>
        <p:txBody>
          <a:bodyPr>
            <a:normAutofit fontScale="92500"/>
          </a:bodyPr>
          <a:lstStyle/>
          <a:p>
            <a:r>
              <a:rPr lang="en-GB" dirty="0"/>
              <a:t>“the act of witnessing is not as uncomplicated as it is often represented” (Angel-Ajani 2006:81)</a:t>
            </a:r>
          </a:p>
          <a:p>
            <a:r>
              <a:rPr lang="en-GB" dirty="0"/>
              <a:t>“By advocating that  engaged anthropology focus more on listening, rather than providing testimonies, Angel-Ajani suggests we might open up possibilities for more critical forms of understanding.”  (p. 66-67)</a:t>
            </a:r>
          </a:p>
        </p:txBody>
      </p:sp>
    </p:spTree>
    <p:extLst>
      <p:ext uri="{BB962C8B-B14F-4D97-AF65-F5344CB8AC3E}">
        <p14:creationId xmlns:p14="http://schemas.microsoft.com/office/powerpoint/2010/main" val="1108720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40C7-2BC3-4809-8ECD-4FFFFFED07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3BC633-C7D8-4404-A39B-7D1A08401E6D}"/>
              </a:ext>
            </a:extLst>
          </p:cNvPr>
          <p:cNvSpPr>
            <a:spLocks noGrp="1"/>
          </p:cNvSpPr>
          <p:nvPr>
            <p:ph idx="1"/>
          </p:nvPr>
        </p:nvSpPr>
        <p:spPr/>
        <p:txBody>
          <a:bodyPr/>
          <a:lstStyle/>
          <a:p>
            <a:r>
              <a:rPr lang="en-GB" dirty="0"/>
              <a:t>Anthropologists see themselves increasingly “not as neutral bystanders to global processes (that are at once political, economic, and cultural) but as social agents who are affected by them and implicated in them….” (next slide)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02903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1B470-BA3C-4A2D-A4E4-23F635F248A2}"/>
              </a:ext>
            </a:extLst>
          </p:cNvPr>
          <p:cNvSpPr>
            <a:spLocks noGrp="1"/>
          </p:cNvSpPr>
          <p:nvPr>
            <p:ph type="title"/>
          </p:nvPr>
        </p:nvSpPr>
        <p:spPr/>
        <p:txBody>
          <a:bodyPr/>
          <a:lstStyle/>
          <a:p>
            <a:r>
              <a:rPr lang="en-GB" dirty="0"/>
              <a:t>(continue)</a:t>
            </a:r>
          </a:p>
        </p:txBody>
      </p:sp>
      <p:sp>
        <p:nvSpPr>
          <p:cNvPr id="3" name="Content Placeholder 2">
            <a:extLst>
              <a:ext uri="{FF2B5EF4-FFF2-40B4-BE49-F238E27FC236}">
                <a16:creationId xmlns:a16="http://schemas.microsoft.com/office/drawing/2014/main" id="{DF150DBB-3448-4B46-84B3-1CD8A1134A76}"/>
              </a:ext>
            </a:extLst>
          </p:cNvPr>
          <p:cNvSpPr>
            <a:spLocks noGrp="1"/>
          </p:cNvSpPr>
          <p:nvPr>
            <p:ph idx="1"/>
          </p:nvPr>
        </p:nvSpPr>
        <p:spPr/>
        <p:txBody>
          <a:bodyPr/>
          <a:lstStyle/>
          <a:p>
            <a:r>
              <a:rPr lang="en-GB" dirty="0"/>
              <a:t>“…The growing trend identifying anthropologists as witness reflect the same tensions surrounding distance and proximity, engagement and detachment, which have long been associated with participant observation….”</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40943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346D3-489B-46D9-A824-A6434463FDD5}"/>
              </a:ext>
            </a:extLst>
          </p:cNvPr>
          <p:cNvSpPr>
            <a:spLocks noGrp="1"/>
          </p:cNvSpPr>
          <p:nvPr>
            <p:ph type="title"/>
          </p:nvPr>
        </p:nvSpPr>
        <p:spPr/>
        <p:txBody>
          <a:bodyPr/>
          <a:lstStyle/>
          <a:p>
            <a:r>
              <a:rPr lang="en-GB" dirty="0"/>
              <a:t>(continue)</a:t>
            </a:r>
          </a:p>
        </p:txBody>
      </p:sp>
      <p:sp>
        <p:nvSpPr>
          <p:cNvPr id="3" name="Content Placeholder 2">
            <a:extLst>
              <a:ext uri="{FF2B5EF4-FFF2-40B4-BE49-F238E27FC236}">
                <a16:creationId xmlns:a16="http://schemas.microsoft.com/office/drawing/2014/main" id="{4E19D598-6C05-402F-BD8B-AF5C439D26A9}"/>
              </a:ext>
            </a:extLst>
          </p:cNvPr>
          <p:cNvSpPr>
            <a:spLocks noGrp="1"/>
          </p:cNvSpPr>
          <p:nvPr>
            <p:ph idx="1"/>
          </p:nvPr>
        </p:nvSpPr>
        <p:spPr/>
        <p:txBody>
          <a:bodyPr/>
          <a:lstStyle/>
          <a:p>
            <a:r>
              <a:rPr lang="en-GB"/>
              <a:t>“… As </a:t>
            </a:r>
            <a:r>
              <a:rPr lang="en-GB" dirty="0"/>
              <a:t>the social space of our research change with new technologies and new topics, the emphasis on ‘being there’ for the ethnographer may be shifting toward one of encounter and co-presence in which the dual role of observer and participant takes on new meanings.” (p. 69)</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743643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845</TotalTime>
  <Words>1083</Words>
  <Application>Microsoft Office PowerPoint</Application>
  <PresentationFormat>On-screen Show (4:3)</PresentationFormat>
  <Paragraphs>84</Paragraphs>
  <Slides>21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Myriad Pro</vt:lpstr>
      <vt:lpstr>20140311PresentationUWTSDTemplate</vt:lpstr>
      <vt:lpstr>Theory, Methods and Practice: Critical Perspectives in Anthropology</vt:lpstr>
      <vt:lpstr>Changing nature of participant observation </vt:lpstr>
      <vt:lpstr>Deborah Reed-Danahay</vt:lpstr>
      <vt:lpstr>Traditionally it is …. </vt:lpstr>
      <vt:lpstr>Participation and observing </vt:lpstr>
      <vt:lpstr>Main features </vt:lpstr>
      <vt:lpstr>Steps </vt:lpstr>
      <vt:lpstr>But …  </vt:lpstr>
      <vt:lpstr>PowerPoint Presentation</vt:lpstr>
      <vt:lpstr>Different approach in the US</vt:lpstr>
      <vt:lpstr>Problems</vt:lpstr>
      <vt:lpstr>Experience-near vs experience-far (Geertz 1974)</vt:lpstr>
      <vt:lpstr>Pierre Bourdieu </vt:lpstr>
      <vt:lpstr>Fieldwork as encounter </vt:lpstr>
      <vt:lpstr>Participant observer as witness </vt:lpstr>
      <vt:lpstr>Witnessing as experience, participation and engagement </vt:lpstr>
      <vt:lpstr>Examples  </vt:lpstr>
      <vt:lpstr>Deborah Reed-Danahay</vt:lpstr>
      <vt:lpstr>PowerPoint Presentation</vt:lpstr>
      <vt:lpstr>(continue)</vt:lpstr>
      <vt:lpstr>(continue)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124</cp:revision>
  <cp:lastPrinted>2017-03-06T16:11:16Z</cp:lastPrinted>
  <dcterms:created xsi:type="dcterms:W3CDTF">2015-04-14T15:21:28Z</dcterms:created>
  <dcterms:modified xsi:type="dcterms:W3CDTF">2019-08-21T14:29:00Z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