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64"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333" autoAdjust="0"/>
  </p:normalViewPr>
  <p:slideViewPr>
    <p:cSldViewPr snapToGrid="0">
      <p:cViewPr varScale="1">
        <p:scale>
          <a:sx n="50" d="100"/>
          <a:sy n="50" d="100"/>
        </p:scale>
        <p:origin x="1260" y="40"/>
      </p:cViewPr>
      <p:guideLst>
        <p:guide pos="3864"/>
        <p:guide orient="horz"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10CA52-A656-403E-B4CB-333B62DEFC1B}" type="datetimeFigureOut">
              <a:rPr lang="en-US" smtClean="0"/>
              <a:t>10/18/2022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16DE6D-866D-4C3F-AA77-D56B880A82C5}" type="slidenum">
              <a:rPr lang="en-US" smtClean="0"/>
              <a:t>‹#›</a:t>
            </a:fld>
            <a:endParaRPr lang="en-US"/>
          </a:p>
        </p:txBody>
      </p:sp>
    </p:spTree>
    <p:extLst>
      <p:ext uri="{BB962C8B-B14F-4D97-AF65-F5344CB8AC3E}">
        <p14:creationId xmlns:p14="http://schemas.microsoft.com/office/powerpoint/2010/main" val="27487094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416DE6D-866D-4C3F-AA77-D56B880A82C5}" type="slidenum">
              <a:rPr lang="en-US" smtClean="0"/>
              <a:t>1</a:t>
            </a:fld>
            <a:endParaRPr lang="en-US"/>
          </a:p>
        </p:txBody>
      </p:sp>
    </p:spTree>
    <p:extLst>
      <p:ext uri="{BB962C8B-B14F-4D97-AF65-F5344CB8AC3E}">
        <p14:creationId xmlns:p14="http://schemas.microsoft.com/office/powerpoint/2010/main" val="3510516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Human resource is one of the most important elements of a successful business organisation. Consisting of multiple areas, this aspect drives a business towards growth and sustainability. Human resource management, in simple words, is the effective management of this resource by bridging the gap between employees’ performance and their organisation’s goals (</a:t>
            </a:r>
            <a:r>
              <a:rPr lang="en-US" sz="1200" kern="1200" dirty="0" err="1">
                <a:solidFill>
                  <a:schemeClr val="tx1"/>
                </a:solidFill>
                <a:effectLst/>
                <a:latin typeface="+mn-lt"/>
                <a:ea typeface="+mn-ea"/>
                <a:cs typeface="+mn-cs"/>
              </a:rPr>
              <a:t>Ivancevich</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Konopaske</a:t>
            </a:r>
            <a:r>
              <a:rPr lang="en-US" sz="1200" kern="1200" dirty="0">
                <a:solidFill>
                  <a:schemeClr val="tx1"/>
                </a:solidFill>
                <a:effectLst/>
                <a:latin typeface="+mn-lt"/>
                <a:ea typeface="+mn-ea"/>
                <a:cs typeface="+mn-cs"/>
              </a:rPr>
              <a:t>, 2013). This is a presentation focusing on three aspects or areas of effective HRM: retention, motivation, and engagement. It is divided into three parts; each part starts with s brief introduction to one of these aspects and an explanation of why it should be informed by effective HRM strategies (in other words, why they should be incorporated in HRM decisions). And each issue’s application is highlighted with the help of relevant organisational examples.</a:t>
            </a:r>
          </a:p>
          <a:p>
            <a:endParaRPr lang="en-US" dirty="0"/>
          </a:p>
        </p:txBody>
      </p:sp>
      <p:sp>
        <p:nvSpPr>
          <p:cNvPr id="4" name="Slide Number Placeholder 3"/>
          <p:cNvSpPr>
            <a:spLocks noGrp="1"/>
          </p:cNvSpPr>
          <p:nvPr>
            <p:ph type="sldNum" sz="quarter" idx="10"/>
          </p:nvPr>
        </p:nvSpPr>
        <p:spPr/>
        <p:txBody>
          <a:bodyPr/>
          <a:lstStyle/>
          <a:p>
            <a:fld id="{A416DE6D-866D-4C3F-AA77-D56B880A82C5}" type="slidenum">
              <a:rPr lang="en-US" smtClean="0"/>
              <a:t>2</a:t>
            </a:fld>
            <a:endParaRPr lang="en-US"/>
          </a:p>
        </p:txBody>
      </p:sp>
    </p:spTree>
    <p:extLst>
      <p:ext uri="{BB962C8B-B14F-4D97-AF65-F5344CB8AC3E}">
        <p14:creationId xmlns:p14="http://schemas.microsoft.com/office/powerpoint/2010/main" val="378180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Employee retention, in simple words, refers to the organisational objective of keeping experienced, productive and talented workers. In today’s competitive world, a high turnover (or low retention) of employees is not a good sign. High personnel turnover rates will hinder an organisation's capacity to fulfill its goals because of disruptions in continuity, the loss of institutional knowledge, and the high expenses associated with replacing leaving employees and training new ones (Yadav, 2020). Additionally, employee departures may weaken morale and encourage other workers to quit the firm. organisations usually spend huge sums of money and lots of time on their employees to try to gain efficiency and competitive advantage. So, when an employee leaves, filling the vacant position with a new employee is not the optimum solution (because the organisation would have to start all over again and will experience friction for the first few weeks or months). In addition, if the employee (such as the CEO) joins a competitor, there could be a loss of competitive advantage (Stack, 2013).</a:t>
            </a:r>
          </a:p>
          <a:p>
            <a:pPr algn="just"/>
            <a:r>
              <a:rPr lang="en-US" sz="1200" kern="1200" dirty="0">
                <a:solidFill>
                  <a:schemeClr val="tx1"/>
                </a:solidFill>
                <a:effectLst/>
                <a:latin typeface="+mn-lt"/>
                <a:ea typeface="+mn-ea"/>
                <a:cs typeface="+mn-cs"/>
              </a:rPr>
              <a:t>Given that human resource management deals with the performance and welfare of employees, retention must be one of its highly strategic priorities. In fact, it is the sole responsibility of the HRM to ensure that firm retains the employees it demands and has developed. </a:t>
            </a:r>
            <a:endParaRPr lang="en-US" dirty="0"/>
          </a:p>
        </p:txBody>
      </p:sp>
      <p:sp>
        <p:nvSpPr>
          <p:cNvPr id="4" name="Slide Number Placeholder 3"/>
          <p:cNvSpPr>
            <a:spLocks noGrp="1"/>
          </p:cNvSpPr>
          <p:nvPr>
            <p:ph type="sldNum" sz="quarter" idx="10"/>
          </p:nvPr>
        </p:nvSpPr>
        <p:spPr/>
        <p:txBody>
          <a:bodyPr/>
          <a:lstStyle/>
          <a:p>
            <a:fld id="{A416DE6D-866D-4C3F-AA77-D56B880A82C5}" type="slidenum">
              <a:rPr lang="en-US" smtClean="0"/>
              <a:t>3</a:t>
            </a:fld>
            <a:endParaRPr lang="en-US"/>
          </a:p>
        </p:txBody>
      </p:sp>
    </p:spTree>
    <p:extLst>
      <p:ext uri="{BB962C8B-B14F-4D97-AF65-F5344CB8AC3E}">
        <p14:creationId xmlns:p14="http://schemas.microsoft.com/office/powerpoint/2010/main" val="3480752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Some of the most effective strategies for employee retention are: fostering a positive work environment, appreciating employees and their performance, offering competitive and fair pay and other benefits, promoting work-life balance, etc.</a:t>
            </a:r>
          </a:p>
          <a:p>
            <a:pPr algn="just"/>
            <a:r>
              <a:rPr lang="en-US" sz="1200" kern="1200" dirty="0">
                <a:solidFill>
                  <a:schemeClr val="tx1"/>
                </a:solidFill>
                <a:effectLst/>
                <a:latin typeface="+mn-lt"/>
                <a:ea typeface="+mn-ea"/>
                <a:cs typeface="+mn-cs"/>
              </a:rPr>
              <a:t>Facebook has developed an innovative strategy that ensures the continued employment of its staff. Every six months, the corporation evaluates the performance of its workers by conducting "check-point" performance evaluations to determine whether or not the individuals should be given greater duties along with corresponding reward packages for their excellent work. Those employees whose performance has not been up to standard are, rather than being disciplined, given more incentives to enhance the quality of their job. This encourages the employees to stay rather than look for alternative companies. In addition, all 12,000 worldwide workers of the company have access to the company's in-house proprietary software which enables teams to collaborate effectively and be on the same page. It is now much simpler for managers to keep track of the advancements made by their staff members and to provide appropriate direction to those workers as a result of this. Employees may get either the acknowledgment they are due or suggested attention about the job that they do, thanks to this method (Higgins, 2022).</a:t>
            </a:r>
          </a:p>
          <a:p>
            <a:pPr algn="just"/>
            <a:r>
              <a:rPr lang="en-US" sz="1200" kern="1200" dirty="0">
                <a:solidFill>
                  <a:schemeClr val="tx1"/>
                </a:solidFill>
                <a:effectLst/>
                <a:latin typeface="+mn-lt"/>
                <a:ea typeface="+mn-ea"/>
                <a:cs typeface="+mn-cs"/>
              </a:rPr>
              <a:t>Google, to retain its employees, focuses on the perks that employees enjoy. From mandatory paid vacation to free meals, Google had made the workplace (especially the HQ) a heaven and productivity point for its employees. The perks are so wild that Hollywood has even made a movie called ‘The Intern’ to demonstrate the extent to which people long for facilities provided by Google (Jarvis, 2014).</a:t>
            </a:r>
          </a:p>
        </p:txBody>
      </p:sp>
      <p:sp>
        <p:nvSpPr>
          <p:cNvPr id="4" name="Slide Number Placeholder 3"/>
          <p:cNvSpPr>
            <a:spLocks noGrp="1"/>
          </p:cNvSpPr>
          <p:nvPr>
            <p:ph type="sldNum" sz="quarter" idx="10"/>
          </p:nvPr>
        </p:nvSpPr>
        <p:spPr/>
        <p:txBody>
          <a:bodyPr/>
          <a:lstStyle/>
          <a:p>
            <a:fld id="{A416DE6D-866D-4C3F-AA77-D56B880A82C5}" type="slidenum">
              <a:rPr lang="en-US" smtClean="0"/>
              <a:t>4</a:t>
            </a:fld>
            <a:endParaRPr lang="en-US"/>
          </a:p>
        </p:txBody>
      </p:sp>
    </p:spTree>
    <p:extLst>
      <p:ext uri="{BB962C8B-B14F-4D97-AF65-F5344CB8AC3E}">
        <p14:creationId xmlns:p14="http://schemas.microsoft.com/office/powerpoint/2010/main" val="3790790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level of dedication, energy, and inventiveness that an employee brings to his or her profession is generally meant by the term "employee motivation”. Although the motivation of workers does not necessarily directly affect the development or growth of a business, it is an essential element of a successful business. A lack of motivation among the employees might have an adverse impact on the performance of those individuals. Motivated employees are generally satisfied with their job, do their job with dedication, and demonstrate a higher level of productivity (</a:t>
            </a:r>
            <a:r>
              <a:rPr lang="en-US" sz="1200" kern="1200" dirty="0" err="1">
                <a:solidFill>
                  <a:schemeClr val="tx1"/>
                </a:solidFill>
                <a:effectLst/>
                <a:latin typeface="+mn-lt"/>
                <a:ea typeface="+mn-ea"/>
                <a:cs typeface="+mn-cs"/>
              </a:rPr>
              <a:t>Singhvi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Dhage</a:t>
            </a:r>
            <a:r>
              <a:rPr lang="en-US" sz="1200" kern="1200" dirty="0">
                <a:solidFill>
                  <a:schemeClr val="tx1"/>
                </a:solidFill>
                <a:effectLst/>
                <a:latin typeface="+mn-lt"/>
                <a:ea typeface="+mn-ea"/>
                <a:cs typeface="+mn-cs"/>
              </a:rPr>
              <a:t> and Sharma, 2018).</a:t>
            </a:r>
          </a:p>
          <a:p>
            <a:pPr algn="just"/>
            <a:r>
              <a:rPr lang="en-US" sz="1200" kern="1200" dirty="0">
                <a:solidFill>
                  <a:schemeClr val="tx1"/>
                </a:solidFill>
                <a:effectLst/>
                <a:latin typeface="+mn-lt"/>
                <a:ea typeface="+mn-ea"/>
                <a:cs typeface="+mn-cs"/>
              </a:rPr>
              <a:t>Because highly motivated workers are such a valuable asset to a business (as their performance directly affects that organisation's overall success), every company (more specifically, the HRM function or department) must pay great attention to the motivation of its workforce. There should be HR strategies to measure the level of motivation among employees, to determine the reasons behind the lack of motivation (if exists), and to take actions to address the problems (Yadav, 2020).</a:t>
            </a:r>
          </a:p>
        </p:txBody>
      </p:sp>
      <p:sp>
        <p:nvSpPr>
          <p:cNvPr id="4" name="Slide Number Placeholder 3"/>
          <p:cNvSpPr>
            <a:spLocks noGrp="1"/>
          </p:cNvSpPr>
          <p:nvPr>
            <p:ph type="sldNum" sz="quarter" idx="10"/>
          </p:nvPr>
        </p:nvSpPr>
        <p:spPr/>
        <p:txBody>
          <a:bodyPr/>
          <a:lstStyle/>
          <a:p>
            <a:fld id="{A416DE6D-866D-4C3F-AA77-D56B880A82C5}" type="slidenum">
              <a:rPr lang="en-US" smtClean="0"/>
              <a:t>5</a:t>
            </a:fld>
            <a:endParaRPr lang="en-US"/>
          </a:p>
        </p:txBody>
      </p:sp>
    </p:spTree>
    <p:extLst>
      <p:ext uri="{BB962C8B-B14F-4D97-AF65-F5344CB8AC3E}">
        <p14:creationId xmlns:p14="http://schemas.microsoft.com/office/powerpoint/2010/main" val="2988794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Some of the effective motivation strategies are: setting goals that are attainable, developing a positive workplace, providing immediate praise for doing good, creating a fair incentive program, providing opportunities for career advancement, and many more. It should be noted these strategies will also work for employee retention. It is completely normal in the sense that the level of motivation is positively linked with employee retention (or a negative relationship with employee turnover). If an employee is not happy with his or her job, he or she is more likely to leave (9 Strategies for Motivating Employees, 2021).</a:t>
            </a:r>
          </a:p>
          <a:p>
            <a:pPr algn="just"/>
            <a:r>
              <a:rPr lang="en-US" sz="1200" kern="1200" dirty="0">
                <a:solidFill>
                  <a:schemeClr val="tx1"/>
                </a:solidFill>
                <a:effectLst/>
                <a:latin typeface="+mn-lt"/>
                <a:ea typeface="+mn-ea"/>
                <a:cs typeface="+mn-cs"/>
              </a:rPr>
              <a:t>Netflix is a prime example of how HRM should work to increase employee motivation. Over the years, Netflix has developed some strategies that have made the company a desirable workplace for many. </a:t>
            </a:r>
          </a:p>
          <a:p>
            <a:pPr algn="just"/>
            <a:r>
              <a:rPr lang="en-US" sz="1200" kern="1200" dirty="0">
                <a:solidFill>
                  <a:schemeClr val="tx1"/>
                </a:solidFill>
                <a:effectLst/>
                <a:latin typeface="+mn-lt"/>
                <a:ea typeface="+mn-ea"/>
                <a:cs typeface="+mn-cs"/>
              </a:rPr>
              <a:t>How Netflix employees are paid is one of the company's many perks that sets it apart. When it comes to the payment of salaries, Netflix gives its staff members a choice between three different options. An employee can take either cash, share, or a combination of both (of course, it is subject to terms and conditions). When an employee becomes the owner of the company he works for, he or she will surely work harder to boost share value. Netflix eliminates any barriers for its staff members when it comes to taking vacation time. The company believes that an employee must have a high degree of autonomy for them to become responsible and productive (Molina, 2019). Netflix is not an exception to the rule that most renowned corporations provide their employees with medical coverage. This stipend covers practically everything, including medical care, dental care, and eye care. Additionally, it offers its workers unrestricted time off for parental and childcare responsibilities. The company allows new parents to take parental leave for a period of up to 365 days. People can concentrate on their families because of this. Because of this policy, employees who have just become parents can return to work at their own pace. The staff is allowed to relax and take some time if they are feeling stressed out. Because of this, they can revitalize their thoughts and come back with a greater sense of vigor and productivity (What are Employee Benefits at Netflix?, 2022). As one can imagine, these strategies boost and maintain the general level of motivation among the employees.</a:t>
            </a:r>
          </a:p>
        </p:txBody>
      </p:sp>
      <p:sp>
        <p:nvSpPr>
          <p:cNvPr id="4" name="Slide Number Placeholder 3"/>
          <p:cNvSpPr>
            <a:spLocks noGrp="1"/>
          </p:cNvSpPr>
          <p:nvPr>
            <p:ph type="sldNum" sz="quarter" idx="10"/>
          </p:nvPr>
        </p:nvSpPr>
        <p:spPr/>
        <p:txBody>
          <a:bodyPr/>
          <a:lstStyle/>
          <a:p>
            <a:fld id="{A416DE6D-866D-4C3F-AA77-D56B880A82C5}" type="slidenum">
              <a:rPr lang="en-US" smtClean="0"/>
              <a:t>6</a:t>
            </a:fld>
            <a:endParaRPr lang="en-US"/>
          </a:p>
        </p:txBody>
      </p:sp>
    </p:spTree>
    <p:extLst>
      <p:ext uri="{BB962C8B-B14F-4D97-AF65-F5344CB8AC3E}">
        <p14:creationId xmlns:p14="http://schemas.microsoft.com/office/powerpoint/2010/main" val="19707884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amount of passion and devotion that a worker feels toward their job is referred to as their "employee engagement". Employees who are engaged in their job have the sense that the contributions they do make a difference. An engaged worker is motivated by factors other than monetary gain; they may even believe that their happiness is directly proportional to their level of productivity and, as a result, essential to the progress of their organisation (Smith, 2020).</a:t>
            </a:r>
          </a:p>
          <a:p>
            <a:pPr algn="just"/>
            <a:r>
              <a:rPr lang="en-US" sz="1200" kern="1200" dirty="0">
                <a:solidFill>
                  <a:schemeClr val="tx1"/>
                </a:solidFill>
                <a:effectLst/>
                <a:latin typeface="+mn-lt"/>
                <a:ea typeface="+mn-ea"/>
                <a:cs typeface="+mn-cs"/>
              </a:rPr>
              <a:t>Given its evident ties to both work satisfaction and employee morale, employee engagement is an extremely important factor in successful HRM. Employees that are engaged have a greater chance of being productive and achieving at a better level. They often exhibit a higher devotion to the core principles and long-term objectives of an organisation which, in turn, contributes to the achievement of the goal of HRM (to bridge the gap between employee performance and long-term organisational goals) (</a:t>
            </a:r>
            <a:r>
              <a:rPr lang="en-US" sz="1200" kern="1200" dirty="0" err="1">
                <a:solidFill>
                  <a:schemeClr val="tx1"/>
                </a:solidFill>
                <a:effectLst/>
                <a:latin typeface="+mn-lt"/>
                <a:ea typeface="+mn-ea"/>
                <a:cs typeface="+mn-cs"/>
              </a:rPr>
              <a:t>Ivancevich</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Konopaske</a:t>
            </a:r>
            <a:r>
              <a:rPr lang="en-US" sz="1200" kern="1200" dirty="0">
                <a:solidFill>
                  <a:schemeClr val="tx1"/>
                </a:solidFill>
                <a:effectLst/>
                <a:latin typeface="+mn-lt"/>
                <a:ea typeface="+mn-ea"/>
                <a:cs typeface="+mn-cs"/>
              </a:rPr>
              <a:t>, 2013). </a:t>
            </a:r>
          </a:p>
          <a:p>
            <a:pPr algn="just"/>
            <a:endParaRPr lang="en-US" dirty="0"/>
          </a:p>
        </p:txBody>
      </p:sp>
      <p:sp>
        <p:nvSpPr>
          <p:cNvPr id="4" name="Slide Number Placeholder 3"/>
          <p:cNvSpPr>
            <a:spLocks noGrp="1"/>
          </p:cNvSpPr>
          <p:nvPr>
            <p:ph type="sldNum" sz="quarter" idx="10"/>
          </p:nvPr>
        </p:nvSpPr>
        <p:spPr/>
        <p:txBody>
          <a:bodyPr/>
          <a:lstStyle/>
          <a:p>
            <a:fld id="{A416DE6D-866D-4C3F-AA77-D56B880A82C5}" type="slidenum">
              <a:rPr lang="en-US" smtClean="0"/>
              <a:t>7</a:t>
            </a:fld>
            <a:endParaRPr lang="en-US"/>
          </a:p>
        </p:txBody>
      </p:sp>
    </p:spTree>
    <p:extLst>
      <p:ext uri="{BB962C8B-B14F-4D97-AF65-F5344CB8AC3E}">
        <p14:creationId xmlns:p14="http://schemas.microsoft.com/office/powerpoint/2010/main" val="751953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Tesla views employee engagement as something more than ‘nice to have’. The company believes it is a must to keep the talent and get the best out of them. For that, Tesla delegates the authority of planning and taking decisions to the employees. As a result. The employees enjoy a higher level of power as well as a new set of responsibilities which keep them pretty engaged. The company maintains a unique culture with diverse values to differentiate it from others. For instance, Tesla directly competes with brands like Toyota, Chevrolet, Mercedes, etc. Because of the culture of staying ahead, the employees at Tesla try their best to do better or to outperform others (for instance, achieving better mileage on electricity at the same cost) (Higgins, 2022).</a:t>
            </a:r>
          </a:p>
          <a:p>
            <a:pPr algn="just"/>
            <a:endParaRPr lang="en-US" dirty="0"/>
          </a:p>
        </p:txBody>
      </p:sp>
      <p:sp>
        <p:nvSpPr>
          <p:cNvPr id="4" name="Slide Number Placeholder 3"/>
          <p:cNvSpPr>
            <a:spLocks noGrp="1"/>
          </p:cNvSpPr>
          <p:nvPr>
            <p:ph type="sldNum" sz="quarter" idx="10"/>
          </p:nvPr>
        </p:nvSpPr>
        <p:spPr/>
        <p:txBody>
          <a:bodyPr/>
          <a:lstStyle/>
          <a:p>
            <a:fld id="{A416DE6D-866D-4C3F-AA77-D56B880A82C5}" type="slidenum">
              <a:rPr lang="en-US" smtClean="0"/>
              <a:t>8</a:t>
            </a:fld>
            <a:endParaRPr lang="en-US"/>
          </a:p>
        </p:txBody>
      </p:sp>
    </p:spTree>
    <p:extLst>
      <p:ext uri="{BB962C8B-B14F-4D97-AF65-F5344CB8AC3E}">
        <p14:creationId xmlns:p14="http://schemas.microsoft.com/office/powerpoint/2010/main" val="2837120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Retention, motivation, and engagement- all three are subject matters of effective human resource management. Therefore, the issues related to them should be informed by effective human resource management to the highest extent. </a:t>
            </a:r>
            <a:endParaRPr lang="en-US" dirty="0"/>
          </a:p>
        </p:txBody>
      </p:sp>
      <p:sp>
        <p:nvSpPr>
          <p:cNvPr id="4" name="Slide Number Placeholder 3"/>
          <p:cNvSpPr>
            <a:spLocks noGrp="1"/>
          </p:cNvSpPr>
          <p:nvPr>
            <p:ph type="sldNum" sz="quarter" idx="10"/>
          </p:nvPr>
        </p:nvSpPr>
        <p:spPr/>
        <p:txBody>
          <a:bodyPr/>
          <a:lstStyle/>
          <a:p>
            <a:fld id="{A416DE6D-866D-4C3F-AA77-D56B880A82C5}" type="slidenum">
              <a:rPr lang="en-US" smtClean="0"/>
              <a:t>9</a:t>
            </a:fld>
            <a:endParaRPr lang="en-US"/>
          </a:p>
        </p:txBody>
      </p:sp>
    </p:spTree>
    <p:extLst>
      <p:ext uri="{BB962C8B-B14F-4D97-AF65-F5344CB8AC3E}">
        <p14:creationId xmlns:p14="http://schemas.microsoft.com/office/powerpoint/2010/main" val="946649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1275785-E1AF-4726-854D-8DFE2A33B4DD}"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5EF422-2782-46B4-A9A5-B240DA99816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9896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275785-E1AF-4726-854D-8DFE2A33B4DD}"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5EF422-2782-46B4-A9A5-B240DA99816F}" type="slidenum">
              <a:rPr lang="en-US" smtClean="0"/>
              <a:t>‹#›</a:t>
            </a:fld>
            <a:endParaRPr lang="en-US"/>
          </a:p>
        </p:txBody>
      </p:sp>
    </p:spTree>
    <p:extLst>
      <p:ext uri="{BB962C8B-B14F-4D97-AF65-F5344CB8AC3E}">
        <p14:creationId xmlns:p14="http://schemas.microsoft.com/office/powerpoint/2010/main" val="4020821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275785-E1AF-4726-854D-8DFE2A33B4DD}"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5EF422-2782-46B4-A9A5-B240DA99816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3702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275785-E1AF-4726-854D-8DFE2A33B4DD}" type="datetimeFigureOut">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5EF422-2782-46B4-A9A5-B240DA99816F}" type="slidenum">
              <a:rPr lang="en-US" smtClean="0"/>
              <a:t>‹#›</a:t>
            </a:fld>
            <a:endParaRPr lang="en-US"/>
          </a:p>
        </p:txBody>
      </p:sp>
    </p:spTree>
    <p:extLst>
      <p:ext uri="{BB962C8B-B14F-4D97-AF65-F5344CB8AC3E}">
        <p14:creationId xmlns:p14="http://schemas.microsoft.com/office/powerpoint/2010/main" val="2111496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275785-E1AF-4726-854D-8DFE2A33B4DD}" type="datetimeFigureOut">
              <a:rPr lang="en-US" smtClean="0"/>
              <a:t>10/18/2022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B5EF422-2782-46B4-A9A5-B240DA99816F}" type="slidenum">
              <a:rPr lang="en-US" smtClean="0"/>
              <a:t>‹#›</a:t>
            </a:fld>
            <a:endParaRPr lang="en-US"/>
          </a:p>
        </p:txBody>
      </p:sp>
    </p:spTree>
    <p:extLst>
      <p:ext uri="{BB962C8B-B14F-4D97-AF65-F5344CB8AC3E}">
        <p14:creationId xmlns:p14="http://schemas.microsoft.com/office/powerpoint/2010/main" val="402274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275785-E1AF-4726-854D-8DFE2A33B4DD}" type="datetimeFigureOut">
              <a:rPr lang="en-US" smtClean="0"/>
              <a:t>10/18/2022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B5EF422-2782-46B4-A9A5-B240DA99816F}" type="slidenum">
              <a:rPr lang="en-US" smtClean="0"/>
              <a:t>‹#›</a:t>
            </a:fld>
            <a:endParaRPr lang="en-US"/>
          </a:p>
        </p:txBody>
      </p:sp>
    </p:spTree>
    <p:extLst>
      <p:ext uri="{BB962C8B-B14F-4D97-AF65-F5344CB8AC3E}">
        <p14:creationId xmlns:p14="http://schemas.microsoft.com/office/powerpoint/2010/main" val="1342235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275785-E1AF-4726-854D-8DFE2A33B4DD}" type="datetimeFigureOut">
              <a:rPr lang="en-US" smtClean="0"/>
              <a:t>10/18/2022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B5EF422-2782-46B4-A9A5-B240DA99816F}" type="slidenum">
              <a:rPr lang="en-US" smtClean="0"/>
              <a:t>‹#›</a:t>
            </a:fld>
            <a:endParaRPr lang="en-US"/>
          </a:p>
        </p:txBody>
      </p:sp>
    </p:spTree>
    <p:extLst>
      <p:ext uri="{BB962C8B-B14F-4D97-AF65-F5344CB8AC3E}">
        <p14:creationId xmlns:p14="http://schemas.microsoft.com/office/powerpoint/2010/main" val="21308468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1275785-E1AF-4726-854D-8DFE2A33B4DD}" type="datetimeFigureOut">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5EF422-2782-46B4-A9A5-B240DA99816F}" type="slidenum">
              <a:rPr lang="en-US" smtClean="0"/>
              <a:t>‹#›</a:t>
            </a:fld>
            <a:endParaRPr lang="en-US"/>
          </a:p>
        </p:txBody>
      </p:sp>
    </p:spTree>
    <p:extLst>
      <p:ext uri="{BB962C8B-B14F-4D97-AF65-F5344CB8AC3E}">
        <p14:creationId xmlns:p14="http://schemas.microsoft.com/office/powerpoint/2010/main" val="2758087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275785-E1AF-4726-854D-8DFE2A33B4DD}" type="datetimeFigureOut">
              <a:rPr lang="en-US" smtClean="0"/>
              <a:t>10/18/2022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B5EF422-2782-46B4-A9A5-B240DA99816F}"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2391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275785-E1AF-4726-854D-8DFE2A33B4DD}"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5EF422-2782-46B4-A9A5-B240DA99816F}" type="slidenum">
              <a:rPr lang="en-US" smtClean="0"/>
              <a:t>‹#›</a:t>
            </a:fld>
            <a:endParaRPr lang="en-US"/>
          </a:p>
        </p:txBody>
      </p:sp>
    </p:spTree>
    <p:extLst>
      <p:ext uri="{BB962C8B-B14F-4D97-AF65-F5344CB8AC3E}">
        <p14:creationId xmlns:p14="http://schemas.microsoft.com/office/powerpoint/2010/main" val="516065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275785-E1AF-4726-854D-8DFE2A33B4DD}" type="datetimeFigureOut">
              <a:rPr lang="en-US" smtClean="0"/>
              <a:t>10/18/2022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B5EF422-2782-46B4-A9A5-B240DA99816F}" type="slidenum">
              <a:rPr lang="en-US" smtClean="0"/>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1074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1275785-E1AF-4726-854D-8DFE2A33B4DD}" type="datetimeFigureOut">
              <a:rPr lang="en-US" smtClean="0"/>
              <a:t>10/18/2022</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B5EF422-2782-46B4-A9A5-B240DA99816F}" type="slidenum">
              <a:rPr lang="en-US" smtClean="0"/>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61391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1" y="5058038"/>
            <a:ext cx="7772400" cy="1463040"/>
          </a:xfrm>
        </p:spPr>
        <p:txBody>
          <a:bodyPr>
            <a:noAutofit/>
          </a:bodyPr>
          <a:lstStyle/>
          <a:p>
            <a:r>
              <a:rPr lang="en-US" sz="3200" dirty="0">
                <a:latin typeface="Arial" panose="020B0604020202020204" pitchFamily="34" charset="0"/>
                <a:cs typeface="Arial" panose="020B0604020202020204" pitchFamily="34" charset="0"/>
              </a:rPr>
              <a:t>LCBB5004: Managing People</a:t>
            </a:r>
            <a:br>
              <a:rPr lang="en-US" sz="4000" dirty="0"/>
            </a:br>
            <a:r>
              <a:rPr lang="en-US" sz="2400" b="1" dirty="0">
                <a:latin typeface="Arial" panose="020B0604020202020204" pitchFamily="34" charset="0"/>
                <a:cs typeface="Arial" panose="020B0604020202020204" pitchFamily="34" charset="0"/>
              </a:rPr>
              <a:t>Component 1</a:t>
            </a:r>
            <a:br>
              <a:rPr lang="en-US" sz="2800" dirty="0"/>
            </a:br>
            <a:r>
              <a:rPr lang="en-US" sz="1600" dirty="0">
                <a:latin typeface="Arial" panose="020B0604020202020204" pitchFamily="34" charset="0"/>
                <a:cs typeface="Arial" panose="020B0604020202020204" pitchFamily="34" charset="0"/>
              </a:rPr>
              <a:t> </a:t>
            </a:r>
            <a:br>
              <a:rPr lang="en-US" sz="1600" dirty="0">
                <a:latin typeface="Arial" panose="020B0604020202020204" pitchFamily="34" charset="0"/>
                <a:cs typeface="Arial" panose="020B0604020202020204" pitchFamily="34" charset="0"/>
              </a:rPr>
            </a:br>
            <a:r>
              <a:rPr lang="en-US" sz="1600" b="1" dirty="0" err="1">
                <a:latin typeface="Arial" panose="020B0604020202020204" pitchFamily="34" charset="0"/>
                <a:cs typeface="Arial" panose="020B0604020202020204" pitchFamily="34" charset="0"/>
              </a:rPr>
              <a:t>Name:Mihaela</a:t>
            </a:r>
            <a:r>
              <a:rPr lang="en-US" sz="1600" b="1" dirty="0">
                <a:latin typeface="Arial" panose="020B0604020202020204" pitchFamily="34" charset="0"/>
                <a:cs typeface="Arial" panose="020B0604020202020204" pitchFamily="34" charset="0"/>
              </a:rPr>
              <a:t> Daniela </a:t>
            </a:r>
            <a:r>
              <a:rPr lang="en-US" sz="1600" b="1" dirty="0" err="1">
                <a:latin typeface="Arial" panose="020B0604020202020204" pitchFamily="34" charset="0"/>
                <a:cs typeface="Arial" panose="020B0604020202020204" pitchFamily="34" charset="0"/>
              </a:rPr>
              <a:t>simcea</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ID:2028830</a:t>
            </a: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lecturer </a:t>
            </a:r>
            <a:r>
              <a:rPr lang="en-US" sz="1600" b="1" dirty="0" err="1">
                <a:latin typeface="Arial" panose="020B0604020202020204" pitchFamily="34" charset="0"/>
                <a:cs typeface="Arial" panose="020B0604020202020204" pitchFamily="34" charset="0"/>
              </a:rPr>
              <a:t>name:dr</a:t>
            </a:r>
            <a:r>
              <a:rPr lang="en-US" sz="1600" b="1" dirty="0">
                <a:latin typeface="Arial" panose="020B0604020202020204" pitchFamily="34" charset="0"/>
                <a:cs typeface="Arial" panose="020B0604020202020204" pitchFamily="34" charset="0"/>
              </a:rPr>
              <a:t> </a:t>
            </a:r>
            <a:r>
              <a:rPr lang="en-US" sz="1600" b="1" dirty="0" err="1">
                <a:latin typeface="Arial" panose="020B0604020202020204" pitchFamily="34" charset="0"/>
                <a:cs typeface="Arial" panose="020B0604020202020204" pitchFamily="34" charset="0"/>
              </a:rPr>
              <a:t>uju</a:t>
            </a:r>
            <a:r>
              <a:rPr lang="en-US" sz="1600" b="1" dirty="0">
                <a:latin typeface="Arial" panose="020B0604020202020204" pitchFamily="34" charset="0"/>
                <a:cs typeface="Arial" panose="020B0604020202020204" pitchFamily="34" charset="0"/>
              </a:rPr>
              <a:t> </a:t>
            </a:r>
            <a:r>
              <a:rPr lang="en-US" sz="1600" b="1" dirty="0" err="1">
                <a:latin typeface="Arial" panose="020B0604020202020204" pitchFamily="34" charset="0"/>
                <a:cs typeface="Arial" panose="020B0604020202020204" pitchFamily="34" charset="0"/>
              </a:rPr>
              <a:t>ugochukwu</a:t>
            </a:r>
            <a:endParaRPr lang="en-US" sz="1600" b="1" dirty="0">
              <a:latin typeface="Arial" panose="020B0604020202020204" pitchFamily="34" charset="0"/>
              <a:cs typeface="Arial" panose="020B0604020202020204" pitchFamily="34" charset="0"/>
            </a:endParaRPr>
          </a:p>
        </p:txBody>
      </p:sp>
      <p:pic>
        <p:nvPicPr>
          <p:cNvPr id="4" name="Picture 3" descr="Discover University of Wales Trinity Saint David"/>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9069441" y="5234152"/>
            <a:ext cx="2344793" cy="1110812"/>
          </a:xfrm>
          <a:prstGeom prst="rect">
            <a:avLst/>
          </a:prstGeom>
          <a:noFill/>
          <a:ln>
            <a:noFill/>
          </a:ln>
        </p:spPr>
      </p:pic>
    </p:spTree>
    <p:extLst>
      <p:ext uri="{BB962C8B-B14F-4D97-AF65-F5344CB8AC3E}">
        <p14:creationId xmlns:p14="http://schemas.microsoft.com/office/powerpoint/2010/main" val="2450290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992598" y="1781504"/>
            <a:ext cx="5425456" cy="4023360"/>
          </a:xfrm>
        </p:spPr>
        <p:txBody>
          <a:bodyPr>
            <a:noAutofit/>
          </a:bodyPr>
          <a:lstStyle/>
          <a:p>
            <a:pPr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Human resource is one of the most important elements of a successful business organisation.</a:t>
            </a:r>
          </a:p>
          <a:p>
            <a:pPr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Consisting of multiple areas, this aspect drives a business towards growth and sustainability.</a:t>
            </a:r>
          </a:p>
          <a:p>
            <a:pPr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Human resource management, in simple words, is the effective management of this resource by bridging the gap between employees’ performance and their organisation’s goals (</a:t>
            </a:r>
            <a:r>
              <a:rPr lang="en-US" sz="2400" dirty="0" err="1">
                <a:latin typeface="Arial" panose="020B0604020202020204" pitchFamily="34" charset="0"/>
                <a:cs typeface="Arial" panose="020B0604020202020204" pitchFamily="34" charset="0"/>
              </a:rPr>
              <a:t>Ivancevich</a:t>
            </a:r>
            <a:r>
              <a:rPr lang="en-US" sz="2400" dirty="0">
                <a:latin typeface="Arial" panose="020B0604020202020204" pitchFamily="34" charset="0"/>
                <a:cs typeface="Arial" panose="020B0604020202020204" pitchFamily="34" charset="0"/>
              </a:rPr>
              <a:t> and </a:t>
            </a:r>
            <a:r>
              <a:rPr lang="en-US" sz="2400" dirty="0" err="1">
                <a:latin typeface="Arial" panose="020B0604020202020204" pitchFamily="34" charset="0"/>
                <a:cs typeface="Arial" panose="020B0604020202020204" pitchFamily="34" charset="0"/>
              </a:rPr>
              <a:t>Konopaske</a:t>
            </a:r>
            <a:r>
              <a:rPr lang="en-US" sz="2400" dirty="0">
                <a:latin typeface="Arial" panose="020B0604020202020204" pitchFamily="34" charset="0"/>
                <a:cs typeface="Arial" panose="020B0604020202020204" pitchFamily="34" charset="0"/>
              </a:rPr>
              <a:t>, 2013). </a:t>
            </a:r>
          </a:p>
        </p:txBody>
      </p:sp>
      <p:sp>
        <p:nvSpPr>
          <p:cNvPr id="4" name="Rectangle 3"/>
          <p:cNvSpPr/>
          <p:nvPr/>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86906" y="238665"/>
            <a:ext cx="11821064" cy="6386423"/>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9967" y="1781504"/>
            <a:ext cx="5071456" cy="4023360"/>
          </a:xfrm>
          <a:prstGeom prst="rect">
            <a:avLst/>
          </a:prstGeom>
        </p:spPr>
      </p:pic>
    </p:spTree>
    <p:extLst>
      <p:ext uri="{BB962C8B-B14F-4D97-AF65-F5344CB8AC3E}">
        <p14:creationId xmlns:p14="http://schemas.microsoft.com/office/powerpoint/2010/main" val="554244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Retention</a:t>
            </a:r>
          </a:p>
        </p:txBody>
      </p:sp>
      <p:sp>
        <p:nvSpPr>
          <p:cNvPr id="3" name="Content Placeholder 2"/>
          <p:cNvSpPr>
            <a:spLocks noGrp="1"/>
          </p:cNvSpPr>
          <p:nvPr>
            <p:ph idx="1"/>
          </p:nvPr>
        </p:nvSpPr>
        <p:spPr>
          <a:xfrm>
            <a:off x="932689" y="1874520"/>
            <a:ext cx="6675809" cy="4023360"/>
          </a:xfrm>
        </p:spPr>
        <p:txBody>
          <a:bodyPr>
            <a:noAutofit/>
          </a:bodyPr>
          <a:lstStyle/>
          <a:p>
            <a:pPr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Employee retention, in simple words, refers to the organisational objective of keeping experienced, productive and talented workers.</a:t>
            </a:r>
          </a:p>
          <a:p>
            <a:pPr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 Employee departures may weaken morale and encourage other workers to quit the firm. </a:t>
            </a:r>
          </a:p>
          <a:p>
            <a:pPr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Given that human resource management deals with the performance and welfare of employees, retention must be one of its highly strategic priorities. </a:t>
            </a:r>
          </a:p>
          <a:p>
            <a:pPr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In fact, it is the sole responsibility of the HRM to ensure that firm retains the employees it demands and has developed. </a:t>
            </a:r>
          </a:p>
        </p:txBody>
      </p:sp>
      <p:sp>
        <p:nvSpPr>
          <p:cNvPr id="4" name="Rectangle 3"/>
          <p:cNvSpPr/>
          <p:nvPr/>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86906" y="238665"/>
            <a:ext cx="11821064" cy="6386423"/>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7 Tips To Better Employee Reten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2016" y="1833792"/>
            <a:ext cx="3943869" cy="3773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7182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Retention; Cont’d</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709738" y="3482697"/>
            <a:ext cx="2405062" cy="903903"/>
          </a:xfrm>
        </p:spPr>
      </p:pic>
      <p:sp>
        <p:nvSpPr>
          <p:cNvPr id="5" name="TextBox 4"/>
          <p:cNvSpPr txBox="1"/>
          <p:nvPr/>
        </p:nvSpPr>
        <p:spPr>
          <a:xfrm>
            <a:off x="815741" y="1931695"/>
            <a:ext cx="10698480" cy="1569660"/>
          </a:xfrm>
          <a:prstGeom prst="rect">
            <a:avLst/>
          </a:prstGeom>
          <a:noFill/>
        </p:spPr>
        <p:txBody>
          <a:bodyPr wrap="square" rtlCol="0">
            <a:spAutoFit/>
          </a:bodyPr>
          <a:lstStyle/>
          <a:p>
            <a:pPr algn="just"/>
            <a:r>
              <a:rPr lang="en-US" sz="2400" dirty="0">
                <a:latin typeface="Arial" panose="020B0604020202020204" pitchFamily="34" charset="0"/>
                <a:cs typeface="Arial" panose="020B0604020202020204" pitchFamily="34" charset="0"/>
              </a:rPr>
              <a:t>Some of the most effective strategies for employee retention are: fostering a positive work environment, appreciating employees and their performance, offering competitive and fair pay and other benefits, promoting work-life balance, etc</a:t>
            </a:r>
            <a:r>
              <a:rPr lang="en-US" sz="2400" dirty="0"/>
              <a:t>.</a:t>
            </a:r>
          </a:p>
        </p:txBody>
      </p:sp>
      <p:sp>
        <p:nvSpPr>
          <p:cNvPr id="10" name="TextBox 9"/>
          <p:cNvSpPr txBox="1"/>
          <p:nvPr/>
        </p:nvSpPr>
        <p:spPr>
          <a:xfrm>
            <a:off x="822960" y="4503420"/>
            <a:ext cx="4617720" cy="1938992"/>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Check point performance evaluations</a:t>
            </a:r>
          </a:p>
          <a:p>
            <a:pPr algn="just"/>
            <a:r>
              <a:rPr lang="en-US" sz="2000" dirty="0">
                <a:latin typeface="Arial" panose="020B0604020202020204" pitchFamily="34" charset="0"/>
                <a:cs typeface="Arial" panose="020B0604020202020204" pitchFamily="34" charset="0"/>
              </a:rPr>
              <a:t>Underperformed employees are given incentives to improve</a:t>
            </a:r>
          </a:p>
          <a:p>
            <a:pPr algn="just"/>
            <a:r>
              <a:rPr lang="en-US" sz="2000" dirty="0">
                <a:latin typeface="Arial" panose="020B0604020202020204" pitchFamily="34" charset="0"/>
                <a:cs typeface="Arial" panose="020B0604020202020204" pitchFamily="34" charset="0"/>
              </a:rPr>
              <a:t>Manager can track employee performance and state because of in-house tracking software</a:t>
            </a:r>
          </a:p>
        </p:txBody>
      </p:sp>
      <p:sp>
        <p:nvSpPr>
          <p:cNvPr id="11" name="TextBox 10"/>
          <p:cNvSpPr txBox="1"/>
          <p:nvPr/>
        </p:nvSpPr>
        <p:spPr>
          <a:xfrm>
            <a:off x="6629400" y="4411980"/>
            <a:ext cx="4732020" cy="1938992"/>
          </a:xfrm>
          <a:prstGeom prst="rect">
            <a:avLst/>
          </a:prstGeom>
          <a:noFill/>
        </p:spPr>
        <p:txBody>
          <a:bodyPr wrap="square" rtlCol="0">
            <a:spAutoFit/>
          </a:bodyPr>
          <a:lstStyle/>
          <a:p>
            <a:pPr algn="just"/>
            <a:r>
              <a:rPr lang="en-US" sz="2000" dirty="0">
                <a:latin typeface="Arial" panose="020B0604020202020204" pitchFamily="34" charset="0"/>
                <a:cs typeface="Arial" panose="020B0604020202020204" pitchFamily="34" charset="0"/>
              </a:rPr>
              <a:t>Google, to retain its employees, focuses on the perks that employees enjoy. From mandatory paid vacation to free meals, Google had made the workplace (especially the HQ) a heaven and productivity point for its employees.</a:t>
            </a:r>
          </a:p>
        </p:txBody>
      </p:sp>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59090" y="3406140"/>
            <a:ext cx="2143125" cy="960120"/>
          </a:xfrm>
          <a:prstGeom prst="rect">
            <a:avLst/>
          </a:prstGeom>
        </p:spPr>
      </p:pic>
      <p:sp>
        <p:nvSpPr>
          <p:cNvPr id="8" name="Rectangle 7"/>
          <p:cNvSpPr/>
          <p:nvPr/>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86906" y="238665"/>
            <a:ext cx="11821064" cy="6386423"/>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9548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Motivation</a:t>
            </a:r>
          </a:p>
        </p:txBody>
      </p:sp>
      <p:sp>
        <p:nvSpPr>
          <p:cNvPr id="3" name="Content Placeholder 2"/>
          <p:cNvSpPr>
            <a:spLocks noGrp="1"/>
          </p:cNvSpPr>
          <p:nvPr>
            <p:ph idx="1"/>
          </p:nvPr>
        </p:nvSpPr>
        <p:spPr>
          <a:xfrm>
            <a:off x="881634" y="1828800"/>
            <a:ext cx="6416313" cy="4023360"/>
          </a:xfrm>
        </p:spPr>
        <p:txBody>
          <a:bodyPr>
            <a:noAutofit/>
          </a:bodyPr>
          <a:lstStyle/>
          <a:p>
            <a:pPr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The level of dedication, energy, and inventiveness that an employee brings to his or her profession is generally meant by the term "employee motivation”.</a:t>
            </a:r>
          </a:p>
          <a:p>
            <a:pPr algn="just">
              <a:buFont typeface="Wingdings" panose="05000000000000000000" pitchFamily="2" charset="2"/>
              <a:buChar char="q"/>
            </a:pPr>
            <a:r>
              <a:rPr lang="en-US" sz="2400" dirty="0">
                <a:latin typeface="Arial" panose="020B0604020202020204" pitchFamily="34" charset="0"/>
                <a:cs typeface="Arial" panose="020B0604020202020204" pitchFamily="34" charset="0"/>
              </a:rPr>
              <a:t>Because highly motivated workers are such a valuable asset to a business (as their performance directly affects that organisation's overall success), every company (more specifically, the HRM function or department) must pay great attention to the motivation of its workforce. </a:t>
            </a:r>
          </a:p>
        </p:txBody>
      </p:sp>
      <p:sp>
        <p:nvSpPr>
          <p:cNvPr id="4" name="Rectangle 3"/>
          <p:cNvSpPr/>
          <p:nvPr/>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86906" y="238665"/>
            <a:ext cx="11821064" cy="6386423"/>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utoShape 2" descr="Employee Motivation - Quick Guid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7" name="Picture 6"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84853" y="1971895"/>
            <a:ext cx="4111951" cy="4187365"/>
          </a:xfrm>
          <a:prstGeom prst="rect">
            <a:avLst/>
          </a:prstGeom>
        </p:spPr>
      </p:pic>
    </p:spTree>
    <p:extLst>
      <p:ext uri="{BB962C8B-B14F-4D97-AF65-F5344CB8AC3E}">
        <p14:creationId xmlns:p14="http://schemas.microsoft.com/office/powerpoint/2010/main" val="2781108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Motivation; Cont’d</a:t>
            </a:r>
          </a:p>
        </p:txBody>
      </p:sp>
      <p:sp>
        <p:nvSpPr>
          <p:cNvPr id="3" name="Content Placeholder 2"/>
          <p:cNvSpPr>
            <a:spLocks noGrp="1"/>
          </p:cNvSpPr>
          <p:nvPr>
            <p:ph idx="1"/>
          </p:nvPr>
        </p:nvSpPr>
        <p:spPr>
          <a:xfrm>
            <a:off x="932688" y="2011680"/>
            <a:ext cx="9720073" cy="4023360"/>
          </a:xfrm>
        </p:spPr>
        <p:txBody>
          <a:bodyPr>
            <a:noAutofit/>
          </a:bodyPr>
          <a:lstStyle/>
          <a:p>
            <a:pPr algn="just"/>
            <a:r>
              <a:rPr lang="en-US" dirty="0">
                <a:latin typeface="Arial" panose="020B0604020202020204" pitchFamily="34" charset="0"/>
                <a:cs typeface="Arial" panose="020B0604020202020204" pitchFamily="34" charset="0"/>
              </a:rPr>
              <a:t>Some of the effective motivation strategies are: setting goals that are attainable, developing a positive workplace, providing immediate praise for doing good, creating a fair incentive program, providing opportunities for career advancement, and many more.</a:t>
            </a:r>
          </a:p>
          <a:p>
            <a:pPr algn="just"/>
            <a:r>
              <a:rPr lang="en-US" dirty="0">
                <a:latin typeface="Arial" panose="020B0604020202020204" pitchFamily="34" charset="0"/>
                <a:cs typeface="Arial" panose="020B0604020202020204" pitchFamily="34" charset="0"/>
              </a:rPr>
              <a:t>Netflix is a prime example of how HRM should work to increase employee motivation. Over the years, Netflix has developed some strategies that have made the company a desirable workplace for many. </a:t>
            </a:r>
          </a:p>
          <a:p>
            <a:pPr lvl="1" algn="just">
              <a:buFont typeface="Wingdings" panose="05000000000000000000" pitchFamily="2" charset="2"/>
              <a:buChar char="§"/>
            </a:pPr>
            <a:r>
              <a:rPr lang="en-US" sz="2200" dirty="0">
                <a:latin typeface="Arial" panose="020B0604020202020204" pitchFamily="34" charset="0"/>
                <a:cs typeface="Arial" panose="020B0604020202020204" pitchFamily="34" charset="0"/>
              </a:rPr>
              <a:t>3 types of salary</a:t>
            </a:r>
          </a:p>
          <a:p>
            <a:pPr lvl="1" algn="just">
              <a:buFont typeface="Wingdings" panose="05000000000000000000" pitchFamily="2" charset="2"/>
              <a:buChar char="§"/>
            </a:pPr>
            <a:r>
              <a:rPr lang="en-US" sz="2200" dirty="0">
                <a:latin typeface="Arial" panose="020B0604020202020204" pitchFamily="34" charset="0"/>
                <a:cs typeface="Arial" panose="020B0604020202020204" pitchFamily="34" charset="0"/>
              </a:rPr>
              <a:t>Stipend</a:t>
            </a:r>
          </a:p>
          <a:p>
            <a:pPr lvl="1" algn="just">
              <a:buFont typeface="Wingdings" panose="05000000000000000000" pitchFamily="2" charset="2"/>
              <a:buChar char="§"/>
            </a:pPr>
            <a:r>
              <a:rPr lang="en-US" sz="2200" dirty="0">
                <a:latin typeface="Arial" panose="020B0604020202020204" pitchFamily="34" charset="0"/>
                <a:cs typeface="Arial" panose="020B0604020202020204" pitchFamily="34" charset="0"/>
              </a:rPr>
              <a:t>Autonomy</a:t>
            </a:r>
          </a:p>
          <a:p>
            <a:pPr lvl="1" algn="just">
              <a:buFont typeface="Wingdings" panose="05000000000000000000" pitchFamily="2" charset="2"/>
              <a:buChar char="§"/>
            </a:pPr>
            <a:r>
              <a:rPr lang="en-US" sz="2200" dirty="0">
                <a:latin typeface="Arial" panose="020B0604020202020204" pitchFamily="34" charset="0"/>
                <a:cs typeface="Arial" panose="020B0604020202020204" pitchFamily="34" charset="0"/>
              </a:rPr>
              <a:t>Unlimited vacation</a:t>
            </a:r>
          </a:p>
          <a:p>
            <a:pPr lvl="1" algn="just">
              <a:buFont typeface="Wingdings" panose="05000000000000000000" pitchFamily="2" charset="2"/>
              <a:buChar char="§"/>
            </a:pPr>
            <a:r>
              <a:rPr lang="en-US" sz="2200" dirty="0">
                <a:latin typeface="Arial" panose="020B0604020202020204" pitchFamily="34" charset="0"/>
                <a:cs typeface="Arial" panose="020B0604020202020204" pitchFamily="34" charset="0"/>
              </a:rPr>
              <a:t>Family planning</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1770" y="4480560"/>
            <a:ext cx="3128010" cy="1531620"/>
          </a:xfrm>
          <a:prstGeom prst="rect">
            <a:avLst/>
          </a:prstGeom>
          <a:ln>
            <a:solidFill>
              <a:srgbClr val="FF0000"/>
            </a:solidFill>
          </a:ln>
        </p:spPr>
      </p:pic>
      <p:sp>
        <p:nvSpPr>
          <p:cNvPr id="5" name="Rectangle 4"/>
          <p:cNvSpPr/>
          <p:nvPr/>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186906" y="238665"/>
            <a:ext cx="11821064" cy="6386423"/>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4464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Engagement</a:t>
            </a:r>
          </a:p>
        </p:txBody>
      </p:sp>
      <p:sp>
        <p:nvSpPr>
          <p:cNvPr id="3" name="Content Placeholder 2"/>
          <p:cNvSpPr>
            <a:spLocks noGrp="1"/>
          </p:cNvSpPr>
          <p:nvPr>
            <p:ph idx="1"/>
          </p:nvPr>
        </p:nvSpPr>
        <p:spPr>
          <a:xfrm>
            <a:off x="840099" y="1906438"/>
            <a:ext cx="6785652" cy="4023360"/>
          </a:xfrm>
        </p:spPr>
        <p:txBody>
          <a:bodyPr>
            <a:normAutofit fontScale="92500"/>
          </a:bodyPr>
          <a:lstStyle/>
          <a:p>
            <a:pPr algn="just"/>
            <a:r>
              <a:rPr lang="en-US" dirty="0">
                <a:latin typeface="Arial" panose="020B0604020202020204" pitchFamily="34" charset="0"/>
                <a:cs typeface="Arial" panose="020B0604020202020204" pitchFamily="34" charset="0"/>
              </a:rPr>
              <a:t>The amount of passion and devotion that a worker feels toward their job is referred to as their "employee engagement". </a:t>
            </a:r>
          </a:p>
          <a:p>
            <a:pPr algn="just"/>
            <a:r>
              <a:rPr lang="en-US" dirty="0">
                <a:latin typeface="Arial" panose="020B0604020202020204" pitchFamily="34" charset="0"/>
                <a:cs typeface="Arial" panose="020B0604020202020204" pitchFamily="34" charset="0"/>
              </a:rPr>
              <a:t>Given its evident ties to both work satisfaction and employee morale, employee engagement is an extremely important factor in successful HRM.</a:t>
            </a:r>
          </a:p>
          <a:p>
            <a:pPr algn="just"/>
            <a:r>
              <a:rPr lang="en-US" dirty="0">
                <a:latin typeface="Arial" panose="020B0604020202020204" pitchFamily="34" charset="0"/>
                <a:cs typeface="Arial" panose="020B0604020202020204" pitchFamily="34" charset="0"/>
              </a:rPr>
              <a:t>There are many different strategies for employers to boost employee engagement, including:</a:t>
            </a:r>
          </a:p>
          <a:p>
            <a:pPr lvl="1" algn="just">
              <a:buFont typeface="Wingdings" panose="05000000000000000000" pitchFamily="2" charset="2"/>
              <a:buChar char="§"/>
            </a:pPr>
            <a:r>
              <a:rPr lang="en-US" sz="2200" dirty="0">
                <a:latin typeface="Arial" panose="020B0604020202020204" pitchFamily="34" charset="0"/>
                <a:cs typeface="Arial" panose="020B0604020202020204" pitchFamily="34" charset="0"/>
              </a:rPr>
              <a:t>clearly explaining requirements</a:t>
            </a:r>
          </a:p>
          <a:p>
            <a:pPr lvl="1" algn="just">
              <a:buFont typeface="Wingdings" panose="05000000000000000000" pitchFamily="2" charset="2"/>
              <a:buChar char="§"/>
            </a:pPr>
            <a:r>
              <a:rPr lang="en-US" sz="2200" dirty="0">
                <a:latin typeface="Arial" panose="020B0604020202020204" pitchFamily="34" charset="0"/>
                <a:cs typeface="Arial" panose="020B0604020202020204" pitchFamily="34" charset="0"/>
              </a:rPr>
              <a:t>giving awards and promotions for exceptional work</a:t>
            </a:r>
          </a:p>
          <a:p>
            <a:pPr lvl="1" algn="just">
              <a:buFont typeface="Wingdings" panose="05000000000000000000" pitchFamily="2" charset="2"/>
              <a:buChar char="§"/>
            </a:pPr>
            <a:r>
              <a:rPr lang="en-US" sz="2200" dirty="0">
                <a:latin typeface="Arial" panose="020B0604020202020204" pitchFamily="34" charset="0"/>
                <a:cs typeface="Arial" panose="020B0604020202020204" pitchFamily="34" charset="0"/>
              </a:rPr>
              <a:t>keeping workers informed about the success of the firm</a:t>
            </a:r>
          </a:p>
          <a:p>
            <a:pPr lvl="1" algn="just">
              <a:buFont typeface="Wingdings" panose="05000000000000000000" pitchFamily="2" charset="2"/>
              <a:buChar char="§"/>
            </a:pPr>
            <a:r>
              <a:rPr lang="en-US" sz="2200" dirty="0">
                <a:latin typeface="Arial" panose="020B0604020202020204" pitchFamily="34" charset="0"/>
                <a:cs typeface="Arial" panose="020B0604020202020204" pitchFamily="34" charset="0"/>
              </a:rPr>
              <a:t>and providing feedback regularly. </a:t>
            </a:r>
          </a:p>
        </p:txBody>
      </p:sp>
      <p:sp>
        <p:nvSpPr>
          <p:cNvPr id="4" name="Rectangle 3"/>
          <p:cNvSpPr/>
          <p:nvPr/>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86906" y="238665"/>
            <a:ext cx="11821064" cy="6386423"/>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09780" y="2009956"/>
            <a:ext cx="3633551" cy="3436074"/>
          </a:xfrm>
          <a:prstGeom prst="rect">
            <a:avLst/>
          </a:prstGeom>
        </p:spPr>
      </p:pic>
    </p:spTree>
    <p:extLst>
      <p:ext uri="{BB962C8B-B14F-4D97-AF65-F5344CB8AC3E}">
        <p14:creationId xmlns:p14="http://schemas.microsoft.com/office/powerpoint/2010/main" val="3429583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Engagement; Cont’d</a:t>
            </a:r>
          </a:p>
        </p:txBody>
      </p:sp>
      <p:sp>
        <p:nvSpPr>
          <p:cNvPr id="3" name="Content Placeholder 2"/>
          <p:cNvSpPr>
            <a:spLocks noGrp="1"/>
          </p:cNvSpPr>
          <p:nvPr>
            <p:ph idx="1"/>
          </p:nvPr>
        </p:nvSpPr>
        <p:spPr>
          <a:xfrm>
            <a:off x="749808" y="2148840"/>
            <a:ext cx="9720073" cy="2491740"/>
          </a:xfrm>
        </p:spPr>
        <p:txBody>
          <a:bodyPr>
            <a:normAutofit/>
          </a:bodyPr>
          <a:lstStyle/>
          <a:p>
            <a:r>
              <a:rPr lang="en-US" sz="2600" dirty="0">
                <a:latin typeface="Arial" panose="020B0604020202020204" pitchFamily="34" charset="0"/>
                <a:cs typeface="Arial" panose="020B0604020202020204" pitchFamily="34" charset="0"/>
              </a:rPr>
              <a:t>At Tesla:</a:t>
            </a:r>
          </a:p>
          <a:p>
            <a:pPr lvl="1">
              <a:buFont typeface="Wingdings" panose="05000000000000000000" pitchFamily="2" charset="2"/>
              <a:buChar char="§"/>
            </a:pPr>
            <a:r>
              <a:rPr lang="en-US" sz="2600" dirty="0">
                <a:latin typeface="Arial" panose="020B0604020202020204" pitchFamily="34" charset="0"/>
                <a:cs typeface="Arial" panose="020B0604020202020204" pitchFamily="34" charset="0"/>
              </a:rPr>
              <a:t>Retention is more than something ‘’nice to have’</a:t>
            </a:r>
          </a:p>
          <a:p>
            <a:pPr lvl="1">
              <a:buFont typeface="Wingdings" panose="05000000000000000000" pitchFamily="2" charset="2"/>
              <a:buChar char="§"/>
            </a:pPr>
            <a:r>
              <a:rPr lang="en-US" sz="2600" dirty="0">
                <a:latin typeface="Arial" panose="020B0604020202020204" pitchFamily="34" charset="0"/>
                <a:cs typeface="Arial" panose="020B0604020202020204" pitchFamily="34" charset="0"/>
              </a:rPr>
              <a:t>Delegation of authority</a:t>
            </a:r>
          </a:p>
          <a:p>
            <a:pPr lvl="1">
              <a:buFont typeface="Wingdings" panose="05000000000000000000" pitchFamily="2" charset="2"/>
              <a:buChar char="§"/>
            </a:pPr>
            <a:r>
              <a:rPr lang="en-US" sz="2600" dirty="0">
                <a:latin typeface="Arial" panose="020B0604020202020204" pitchFamily="34" charset="0"/>
                <a:cs typeface="Arial" panose="020B0604020202020204" pitchFamily="34" charset="0"/>
              </a:rPr>
              <a:t>Unique culture</a:t>
            </a:r>
          </a:p>
          <a:p>
            <a:pPr lvl="1">
              <a:buFont typeface="Wingdings" panose="05000000000000000000" pitchFamily="2" charset="2"/>
              <a:buChar char="§"/>
            </a:pPr>
            <a:r>
              <a:rPr lang="en-US" sz="2600" dirty="0">
                <a:latin typeface="Arial" panose="020B0604020202020204" pitchFamily="34" charset="0"/>
                <a:cs typeface="Arial" panose="020B0604020202020204" pitchFamily="34" charset="0"/>
              </a:rPr>
              <a:t>Tough competition</a:t>
            </a:r>
          </a:p>
          <a:p>
            <a:endParaRPr lang="en-US" sz="2600"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8580" y="2322034"/>
            <a:ext cx="4130040" cy="2325213"/>
          </a:xfrm>
          <a:prstGeom prst="rect">
            <a:avLst/>
          </a:prstGeom>
        </p:spPr>
      </p:pic>
      <p:sp>
        <p:nvSpPr>
          <p:cNvPr id="5" name="Rectangle 4"/>
          <p:cNvSpPr/>
          <p:nvPr/>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p:cNvSpPr/>
          <p:nvPr/>
        </p:nvSpPr>
        <p:spPr>
          <a:xfrm>
            <a:off x="186906" y="238665"/>
            <a:ext cx="11821064" cy="6386423"/>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2507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normAutofit/>
          </a:bodyPr>
          <a:lstStyle/>
          <a:p>
            <a:pPr marL="0" indent="0" algn="just">
              <a:buNone/>
            </a:pPr>
            <a:r>
              <a:rPr lang="en-US" sz="3600" dirty="0">
                <a:latin typeface="Arial" panose="020B0604020202020204" pitchFamily="34" charset="0"/>
                <a:cs typeface="Arial" panose="020B0604020202020204" pitchFamily="34" charset="0"/>
              </a:rPr>
              <a:t>Retention, motivation, and engagement- all three are subject matters of effective human resource management. Therefore, the issues related to them should be informed by effective human resource management to the highest extent. </a:t>
            </a:r>
          </a:p>
        </p:txBody>
      </p:sp>
      <p:sp>
        <p:nvSpPr>
          <p:cNvPr id="4" name="Rectangle 3"/>
          <p:cNvSpPr/>
          <p:nvPr/>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86906" y="238665"/>
            <a:ext cx="11821064" cy="6386423"/>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0398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238665"/>
            <a:ext cx="9720072" cy="1499616"/>
          </a:xfrm>
        </p:spPr>
        <p:txBody>
          <a:bodyPr/>
          <a:lstStyle/>
          <a:p>
            <a:r>
              <a:rPr lang="en-US" dirty="0"/>
              <a:t>References</a:t>
            </a:r>
          </a:p>
        </p:txBody>
      </p:sp>
      <p:sp>
        <p:nvSpPr>
          <p:cNvPr id="3" name="Content Placeholder 2"/>
          <p:cNvSpPr>
            <a:spLocks noGrp="1"/>
          </p:cNvSpPr>
          <p:nvPr>
            <p:ph idx="1"/>
          </p:nvPr>
        </p:nvSpPr>
        <p:spPr>
          <a:xfrm>
            <a:off x="868853" y="1323723"/>
            <a:ext cx="10794492" cy="4640580"/>
          </a:xfrm>
        </p:spPr>
        <p:txBody>
          <a:bodyPr>
            <a:noAutofit/>
          </a:bodyPr>
          <a:lstStyle/>
          <a:p>
            <a:pPr algn="just">
              <a:lnSpc>
                <a:spcPct val="100000"/>
              </a:lnSpc>
            </a:pPr>
            <a:r>
              <a:rPr lang="en-US" sz="1400" dirty="0">
                <a:latin typeface="Arial" panose="020B0604020202020204" pitchFamily="34" charset="0"/>
                <a:cs typeface="Arial" panose="020B0604020202020204" pitchFamily="34" charset="0"/>
              </a:rPr>
              <a:t>Higgins, T., 2022. </a:t>
            </a:r>
            <a:r>
              <a:rPr lang="en-US" sz="1400" i="1" dirty="0">
                <a:latin typeface="Arial" panose="020B0604020202020204" pitchFamily="34" charset="0"/>
                <a:cs typeface="Arial" panose="020B0604020202020204" pitchFamily="34" charset="0"/>
              </a:rPr>
              <a:t>Power Play</a:t>
            </a:r>
            <a:r>
              <a:rPr lang="en-US" sz="1400" dirty="0">
                <a:latin typeface="Arial" panose="020B0604020202020204" pitchFamily="34" charset="0"/>
                <a:cs typeface="Arial" panose="020B0604020202020204" pitchFamily="34" charset="0"/>
              </a:rPr>
              <a:t>. 1st ed. Texas: WH Allen Inc.</a:t>
            </a:r>
          </a:p>
          <a:p>
            <a:pPr algn="just">
              <a:lnSpc>
                <a:spcPct val="100000"/>
              </a:lnSpc>
            </a:pPr>
            <a:r>
              <a:rPr lang="en-US" sz="1400" dirty="0">
                <a:latin typeface="Arial" panose="020B0604020202020204" pitchFamily="34" charset="0"/>
                <a:cs typeface="Arial" panose="020B0604020202020204" pitchFamily="34" charset="0"/>
              </a:rPr>
              <a:t>How I Got The Job. 2022. </a:t>
            </a:r>
            <a:r>
              <a:rPr lang="en-US" sz="1400" i="1" dirty="0">
                <a:latin typeface="Arial" panose="020B0604020202020204" pitchFamily="34" charset="0"/>
                <a:cs typeface="Arial" panose="020B0604020202020204" pitchFamily="34" charset="0"/>
              </a:rPr>
              <a:t>What are Employee Benefits at Netflix</a:t>
            </a:r>
            <a:r>
              <a:rPr lang="en-US" sz="1400" dirty="0">
                <a:latin typeface="Arial" panose="020B0604020202020204" pitchFamily="34" charset="0"/>
                <a:cs typeface="Arial" panose="020B0604020202020204" pitchFamily="34" charset="0"/>
              </a:rPr>
              <a:t>?. [online] Available at: &lt;https://howigotjob.com/employee-benefits/employee-benefits-at-netflix/#:~:text=Netflix%20is%20an%20exceptional%20example%20of%20providing%20its,in%20the%20policies%20and%20freedom%20of%20the%20employees.&gt; [Accessed 16 October 2022].</a:t>
            </a:r>
          </a:p>
          <a:p>
            <a:pPr algn="just">
              <a:lnSpc>
                <a:spcPct val="100000"/>
              </a:lnSpc>
            </a:pPr>
            <a:r>
              <a:rPr lang="en-US" sz="1400" dirty="0">
                <a:latin typeface="Arial" panose="020B0604020202020204" pitchFamily="34" charset="0"/>
                <a:cs typeface="Arial" panose="020B0604020202020204" pitchFamily="34" charset="0"/>
              </a:rPr>
              <a:t>Indeed. 2021. </a:t>
            </a:r>
            <a:r>
              <a:rPr lang="en-US" sz="1400" i="1" dirty="0">
                <a:latin typeface="Arial" panose="020B0604020202020204" pitchFamily="34" charset="0"/>
                <a:cs typeface="Arial" panose="020B0604020202020204" pitchFamily="34" charset="0"/>
              </a:rPr>
              <a:t>9 Strategies for Motivating Employees</a:t>
            </a:r>
            <a:r>
              <a:rPr lang="en-US" sz="1400" dirty="0">
                <a:latin typeface="Arial" panose="020B0604020202020204" pitchFamily="34" charset="0"/>
                <a:cs typeface="Arial" panose="020B0604020202020204" pitchFamily="34" charset="0"/>
              </a:rPr>
              <a:t>. [online] Available at: &lt;https://www.indeed.com/career-advice/career-development/strategies-for-motivating-employees&gt; [Accessed 16 October 2022].</a:t>
            </a:r>
          </a:p>
          <a:p>
            <a:pPr algn="just">
              <a:lnSpc>
                <a:spcPct val="100000"/>
              </a:lnSpc>
            </a:pPr>
            <a:r>
              <a:rPr lang="en-US" sz="1400" dirty="0" err="1">
                <a:latin typeface="Arial" panose="020B0604020202020204" pitchFamily="34" charset="0"/>
                <a:cs typeface="Arial" panose="020B0604020202020204" pitchFamily="34" charset="0"/>
              </a:rPr>
              <a:t>Ivancevich</a:t>
            </a:r>
            <a:r>
              <a:rPr lang="en-US" sz="1400" dirty="0">
                <a:latin typeface="Arial" panose="020B0604020202020204" pitchFamily="34" charset="0"/>
                <a:cs typeface="Arial" panose="020B0604020202020204" pitchFamily="34" charset="0"/>
              </a:rPr>
              <a:t>, J. and </a:t>
            </a:r>
            <a:r>
              <a:rPr lang="en-US" sz="1400" dirty="0" err="1">
                <a:latin typeface="Arial" panose="020B0604020202020204" pitchFamily="34" charset="0"/>
                <a:cs typeface="Arial" panose="020B0604020202020204" pitchFamily="34" charset="0"/>
              </a:rPr>
              <a:t>Konopaske</a:t>
            </a:r>
            <a:r>
              <a:rPr lang="en-US" sz="1400" dirty="0">
                <a:latin typeface="Arial" panose="020B0604020202020204" pitchFamily="34" charset="0"/>
                <a:cs typeface="Arial" panose="020B0604020202020204" pitchFamily="34" charset="0"/>
              </a:rPr>
              <a:t>, R., 2013. </a:t>
            </a:r>
            <a:r>
              <a:rPr lang="en-US" sz="1400" i="1" dirty="0">
                <a:latin typeface="Arial" panose="020B0604020202020204" pitchFamily="34" charset="0"/>
                <a:cs typeface="Arial" panose="020B0604020202020204" pitchFamily="34" charset="0"/>
              </a:rPr>
              <a:t>Human Resource Management</a:t>
            </a:r>
            <a:r>
              <a:rPr lang="en-US" sz="1400" dirty="0">
                <a:latin typeface="Arial" panose="020B0604020202020204" pitchFamily="34" charset="0"/>
                <a:cs typeface="Arial" panose="020B0604020202020204" pitchFamily="34" charset="0"/>
              </a:rPr>
              <a:t>. 2nd ed. New York: McGraw-Hill.</a:t>
            </a:r>
          </a:p>
          <a:p>
            <a:pPr algn="just">
              <a:lnSpc>
                <a:spcPct val="100000"/>
              </a:lnSpc>
            </a:pPr>
            <a:r>
              <a:rPr lang="en-US" sz="1400" dirty="0">
                <a:latin typeface="Arial" panose="020B0604020202020204" pitchFamily="34" charset="0"/>
                <a:cs typeface="Arial" panose="020B0604020202020204" pitchFamily="34" charset="0"/>
              </a:rPr>
              <a:t>Jarvis, J., 2014. </a:t>
            </a:r>
            <a:r>
              <a:rPr lang="en-US" sz="1400" i="1" dirty="0">
                <a:latin typeface="Arial" panose="020B0604020202020204" pitchFamily="34" charset="0"/>
                <a:cs typeface="Arial" panose="020B0604020202020204" pitchFamily="34" charset="0"/>
              </a:rPr>
              <a:t>What Would Google Do?</a:t>
            </a:r>
            <a:r>
              <a:rPr lang="en-US" sz="1400" dirty="0">
                <a:latin typeface="Arial" panose="020B0604020202020204" pitchFamily="34" charset="0"/>
                <a:cs typeface="Arial" panose="020B0604020202020204" pitchFamily="34" charset="0"/>
              </a:rPr>
              <a:t>. 1st ed. New York: HarperCollins Publishing.</a:t>
            </a:r>
          </a:p>
          <a:p>
            <a:pPr algn="just">
              <a:lnSpc>
                <a:spcPct val="100000"/>
              </a:lnSpc>
            </a:pPr>
            <a:r>
              <a:rPr lang="en-US" sz="1400" dirty="0">
                <a:latin typeface="Arial" panose="020B0604020202020204" pitchFamily="34" charset="0"/>
                <a:cs typeface="Arial" panose="020B0604020202020204" pitchFamily="34" charset="0"/>
              </a:rPr>
              <a:t>Molina, G., 2019. </a:t>
            </a:r>
            <a:r>
              <a:rPr lang="en-US" sz="1400" i="1" dirty="0">
                <a:latin typeface="Arial" panose="020B0604020202020204" pitchFamily="34" charset="0"/>
                <a:cs typeface="Arial" panose="020B0604020202020204" pitchFamily="34" charset="0"/>
              </a:rPr>
              <a:t>Netflix</a:t>
            </a:r>
            <a:r>
              <a:rPr lang="en-US" sz="1400" dirty="0">
                <a:latin typeface="Arial" panose="020B0604020202020204" pitchFamily="34" charset="0"/>
                <a:cs typeface="Arial" panose="020B0604020202020204" pitchFamily="34" charset="0"/>
              </a:rPr>
              <a:t>. 1st ed. </a:t>
            </a:r>
            <a:r>
              <a:rPr lang="en-US" sz="1400" dirty="0" err="1">
                <a:latin typeface="Arial" panose="020B0604020202020204" pitchFamily="34" charset="0"/>
                <a:cs typeface="Arial" panose="020B0604020202020204" pitchFamily="34" charset="0"/>
              </a:rPr>
              <a:t>Sevilla</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Wanceulen</a:t>
            </a:r>
            <a:r>
              <a:rPr lang="en-US" sz="1400" dirty="0">
                <a:latin typeface="Arial" panose="020B0604020202020204" pitchFamily="34" charset="0"/>
                <a:cs typeface="Arial" panose="020B0604020202020204" pitchFamily="34" charset="0"/>
              </a:rPr>
              <a:t> Editorial.</a:t>
            </a:r>
          </a:p>
          <a:p>
            <a:pPr algn="just">
              <a:lnSpc>
                <a:spcPct val="100000"/>
              </a:lnSpc>
            </a:pPr>
            <a:r>
              <a:rPr lang="en-US" sz="1400" dirty="0" err="1">
                <a:latin typeface="Arial" panose="020B0604020202020204" pitchFamily="34" charset="0"/>
                <a:cs typeface="Arial" panose="020B0604020202020204" pitchFamily="34" charset="0"/>
              </a:rPr>
              <a:t>Singhvi</a:t>
            </a:r>
            <a:r>
              <a:rPr lang="en-US" sz="1400" dirty="0">
                <a:latin typeface="Arial" panose="020B0604020202020204" pitchFamily="34" charset="0"/>
                <a:cs typeface="Arial" panose="020B0604020202020204" pitchFamily="34" charset="0"/>
              </a:rPr>
              <a:t>, P., </a:t>
            </a:r>
            <a:r>
              <a:rPr lang="en-US" sz="1400" dirty="0" err="1">
                <a:latin typeface="Arial" panose="020B0604020202020204" pitchFamily="34" charset="0"/>
                <a:cs typeface="Arial" panose="020B0604020202020204" pitchFamily="34" charset="0"/>
              </a:rPr>
              <a:t>Dhage</a:t>
            </a:r>
            <a:r>
              <a:rPr lang="en-US" sz="1400" dirty="0">
                <a:latin typeface="Arial" panose="020B0604020202020204" pitchFamily="34" charset="0"/>
                <a:cs typeface="Arial" panose="020B0604020202020204" pitchFamily="34" charset="0"/>
              </a:rPr>
              <a:t>, N. and Sharma, P., 2018. Compensation and Its Impact on Motivation </a:t>
            </a:r>
            <a:r>
              <a:rPr lang="en-US" sz="1400" dirty="0" err="1">
                <a:latin typeface="Arial" panose="020B0604020202020204" pitchFamily="34" charset="0"/>
                <a:cs typeface="Arial" panose="020B0604020202020204" pitchFamily="34" charset="0"/>
              </a:rPr>
              <a:t>Employee‟s</a:t>
            </a:r>
            <a:r>
              <a:rPr lang="en-US" sz="1400" dirty="0">
                <a:latin typeface="Arial" panose="020B0604020202020204" pitchFamily="34" charset="0"/>
                <a:cs typeface="Arial" panose="020B0604020202020204" pitchFamily="34" charset="0"/>
              </a:rPr>
              <a:t> Satisfaction and </a:t>
            </a:r>
            <a:r>
              <a:rPr lang="en-US" sz="1400" dirty="0" err="1">
                <a:latin typeface="Arial" panose="020B0604020202020204" pitchFamily="34" charset="0"/>
                <a:cs typeface="Arial" panose="020B0604020202020204" pitchFamily="34" charset="0"/>
              </a:rPr>
              <a:t>Employee‟s</a:t>
            </a:r>
            <a:r>
              <a:rPr lang="en-US" sz="1400" dirty="0">
                <a:latin typeface="Arial" panose="020B0604020202020204" pitchFamily="34" charset="0"/>
                <a:cs typeface="Arial" panose="020B0604020202020204" pitchFamily="34" charset="0"/>
              </a:rPr>
              <a:t> Performance. </a:t>
            </a:r>
            <a:r>
              <a:rPr lang="en-US" sz="1400" i="1" dirty="0">
                <a:latin typeface="Arial" panose="020B0604020202020204" pitchFamily="34" charset="0"/>
                <a:cs typeface="Arial" panose="020B0604020202020204" pitchFamily="34" charset="0"/>
              </a:rPr>
              <a:t>International Academic Journal of organisational Behavior and Human Resource Management</a:t>
            </a:r>
            <a:r>
              <a:rPr lang="en-US" sz="1400" dirty="0">
                <a:latin typeface="Arial" panose="020B0604020202020204" pitchFamily="34" charset="0"/>
                <a:cs typeface="Arial" panose="020B0604020202020204" pitchFamily="34" charset="0"/>
              </a:rPr>
              <a:t>, 05(02), pp.1-43.</a:t>
            </a:r>
          </a:p>
          <a:p>
            <a:pPr algn="just">
              <a:lnSpc>
                <a:spcPct val="100000"/>
              </a:lnSpc>
            </a:pPr>
            <a:r>
              <a:rPr lang="en-US" sz="1400" dirty="0">
                <a:latin typeface="Arial" panose="020B0604020202020204" pitchFamily="34" charset="0"/>
                <a:cs typeface="Arial" panose="020B0604020202020204" pitchFamily="34" charset="0"/>
              </a:rPr>
              <a:t>Smith, T., 2020. </a:t>
            </a:r>
            <a:r>
              <a:rPr lang="en-US" sz="1400" i="1" dirty="0">
                <a:latin typeface="Arial" panose="020B0604020202020204" pitchFamily="34" charset="0"/>
                <a:cs typeface="Arial" panose="020B0604020202020204" pitchFamily="34" charset="0"/>
              </a:rPr>
              <a:t>What Is Employee Engagement</a:t>
            </a:r>
            <a:r>
              <a:rPr lang="en-US" sz="1400" dirty="0">
                <a:latin typeface="Arial" panose="020B0604020202020204" pitchFamily="34" charset="0"/>
                <a:cs typeface="Arial" panose="020B0604020202020204" pitchFamily="34" charset="0"/>
              </a:rPr>
              <a:t>?. [online] Investopedia. Available at: &lt;https://www.investopedia.com/terms/e/employee-engagement.asp&gt; [Accessed 16 October 2022]</a:t>
            </a:r>
          </a:p>
          <a:p>
            <a:pPr algn="just">
              <a:lnSpc>
                <a:spcPct val="100000"/>
              </a:lnSpc>
            </a:pPr>
            <a:r>
              <a:rPr lang="en-US" sz="1400" dirty="0">
                <a:latin typeface="Arial" panose="020B0604020202020204" pitchFamily="34" charset="0"/>
                <a:cs typeface="Arial" panose="020B0604020202020204" pitchFamily="34" charset="0"/>
              </a:rPr>
              <a:t>Stack, L., 2013. </a:t>
            </a:r>
            <a:r>
              <a:rPr lang="en-US" sz="1400" i="1" dirty="0">
                <a:latin typeface="Arial" panose="020B0604020202020204" pitchFamily="34" charset="0"/>
                <a:cs typeface="Arial" panose="020B0604020202020204" pitchFamily="34" charset="0"/>
              </a:rPr>
              <a:t>Managing Employee Performance</a:t>
            </a:r>
            <a:r>
              <a:rPr lang="en-US" sz="1400" dirty="0">
                <a:latin typeface="Arial" panose="020B0604020202020204" pitchFamily="34" charset="0"/>
                <a:cs typeface="Arial" panose="020B0604020202020204" pitchFamily="34" charset="0"/>
              </a:rPr>
              <a:t>. 3rd ed. Highlands Ranch, Colorado: Productivity Pro Inc.</a:t>
            </a:r>
          </a:p>
          <a:p>
            <a:pPr algn="just">
              <a:lnSpc>
                <a:spcPct val="100000"/>
              </a:lnSpc>
            </a:pPr>
            <a:r>
              <a:rPr lang="en-US" sz="1400" dirty="0">
                <a:latin typeface="Arial" panose="020B0604020202020204" pitchFamily="34" charset="0"/>
                <a:cs typeface="Arial" panose="020B0604020202020204" pitchFamily="34" charset="0"/>
              </a:rPr>
              <a:t>Yadav, S., 2020. Determining the Relationship between Employee Engagement and Employee Satisfaction: A Review of Literature. </a:t>
            </a:r>
            <a:r>
              <a:rPr lang="en-US" sz="1400" i="1" dirty="0">
                <a:latin typeface="Arial" panose="020B0604020202020204" pitchFamily="34" charset="0"/>
                <a:cs typeface="Arial" panose="020B0604020202020204" pitchFamily="34" charset="0"/>
              </a:rPr>
              <a:t>International Journal of Psychosocial Rehabilitation</a:t>
            </a:r>
            <a:r>
              <a:rPr lang="en-US" sz="1400" dirty="0">
                <a:latin typeface="Arial" panose="020B0604020202020204" pitchFamily="34" charset="0"/>
                <a:cs typeface="Arial" panose="020B0604020202020204" pitchFamily="34" charset="0"/>
              </a:rPr>
              <a:t>, 24(5), pp.5038-5048.</a:t>
            </a:r>
          </a:p>
          <a:p>
            <a:pPr algn="just">
              <a:lnSpc>
                <a:spcPct val="100000"/>
              </a:lnSpc>
            </a:pPr>
            <a:endParaRPr lang="en-US" sz="1400" dirty="0"/>
          </a:p>
        </p:txBody>
      </p:sp>
      <p:sp>
        <p:nvSpPr>
          <p:cNvPr id="4" name="Rectangle 3"/>
          <p:cNvSpPr/>
          <p:nvPr/>
        </p:nvSpPr>
        <p:spPr>
          <a:xfrm>
            <a:off x="0" y="0"/>
            <a:ext cx="12192000"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86906" y="238665"/>
            <a:ext cx="11821064" cy="6386423"/>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45269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2619</Words>
  <Application>Microsoft Office PowerPoint</Application>
  <PresentationFormat>Widescreen</PresentationFormat>
  <Paragraphs>78</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Tw Cen MT</vt:lpstr>
      <vt:lpstr>Tw Cen MT Condensed</vt:lpstr>
      <vt:lpstr>Wingdings</vt:lpstr>
      <vt:lpstr>Wingdings 3</vt:lpstr>
      <vt:lpstr>Integral</vt:lpstr>
      <vt:lpstr>LCBB5004: Managing People Component 1   Name:Mihaela Daniela simcea ID:2028830 lecturer name:dr uju ugochukwu</vt:lpstr>
      <vt:lpstr>Introduction</vt:lpstr>
      <vt:lpstr>Retention</vt:lpstr>
      <vt:lpstr>Retention; Cont’d</vt:lpstr>
      <vt:lpstr>Motivation</vt:lpstr>
      <vt:lpstr>Motivation; Cont’d</vt:lpstr>
      <vt:lpstr>Engagement</vt:lpstr>
      <vt:lpstr>Engagement; Cont’d</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2022-10-16T18:01:10Z</dcterms:created>
  <dcterms:modified xsi:type="dcterms:W3CDTF">2022-10-18T13:51:00Z</dcterms:modified>
</cp:coreProperties>
</file>