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8" r:id="rId1"/>
  </p:sldMasterIdLst>
  <p:notesMasterIdLst>
    <p:notesMasterId r:id="rId26"/>
  </p:notesMasterIdLst>
  <p:handoutMasterIdLst>
    <p:handoutMasterId r:id="rId27"/>
  </p:handoutMasterIdLst>
  <p:sldIdLst>
    <p:sldId id="280" r:id="rId2"/>
    <p:sldId id="283" r:id="rId3"/>
    <p:sldId id="300" r:id="rId4"/>
    <p:sldId id="323" r:id="rId5"/>
    <p:sldId id="324" r:id="rId6"/>
    <p:sldId id="318" r:id="rId7"/>
    <p:sldId id="319" r:id="rId8"/>
    <p:sldId id="325" r:id="rId9"/>
    <p:sldId id="326" r:id="rId10"/>
    <p:sldId id="327" r:id="rId11"/>
    <p:sldId id="317" r:id="rId12"/>
    <p:sldId id="329" r:id="rId13"/>
    <p:sldId id="315" r:id="rId14"/>
    <p:sldId id="328" r:id="rId15"/>
    <p:sldId id="316" r:id="rId16"/>
    <p:sldId id="330" r:id="rId17"/>
    <p:sldId id="331" r:id="rId18"/>
    <p:sldId id="339" r:id="rId19"/>
    <p:sldId id="333" r:id="rId20"/>
    <p:sldId id="334" r:id="rId21"/>
    <p:sldId id="335" r:id="rId22"/>
    <p:sldId id="336" r:id="rId23"/>
    <p:sldId id="337" r:id="rId24"/>
    <p:sldId id="338" r:id="rId2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87111" autoAdjust="0"/>
  </p:normalViewPr>
  <p:slideViewPr>
    <p:cSldViewPr>
      <p:cViewPr varScale="1">
        <p:scale>
          <a:sx n="105" d="100"/>
          <a:sy n="105" d="100"/>
        </p:scale>
        <p:origin x="-17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9850" y="79375"/>
            <a:ext cx="28860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eaLnBrk="0" hangingPunct="0"/>
            <a:r>
              <a:rPr lang="en-GB" altLang="en-US" sz="1400">
                <a:latin typeface="Book Antiqua" pitchFamily="18" charset="0"/>
              </a:rPr>
              <a:t>COMM05: IT Project Management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6378575" y="8759825"/>
            <a:ext cx="406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algn="r" eaLnBrk="0" hangingPunct="0"/>
            <a:fld id="{D5C0DFA3-E847-4FDD-9B80-F73185BA1559}" type="slidenum">
              <a:rPr lang="en-GB" altLang="en-US" sz="1400">
                <a:latin typeface="Book Antiqua" pitchFamily="18" charset="0"/>
              </a:rPr>
              <a:pPr algn="r" eaLnBrk="0" hangingPunct="0"/>
              <a:t>‹#›</a:t>
            </a:fld>
            <a:endParaRPr lang="en-GB" altLang="en-US" sz="140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7968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2813" y="4344988"/>
            <a:ext cx="5029200" cy="3849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notes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1" name="Rectangle 3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9350" y="692150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9850" y="79375"/>
            <a:ext cx="2886075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eaLnBrk="0" hangingPunct="0"/>
            <a:r>
              <a:rPr lang="en-GB" altLang="en-US" sz="1400">
                <a:latin typeface="Book Antiqua" pitchFamily="18" charset="0"/>
              </a:rPr>
              <a:t>COMM05: IT Project Management</a:t>
            </a: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6378575" y="8759825"/>
            <a:ext cx="406400" cy="30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>
            <a:spAutoFit/>
          </a:bodyPr>
          <a:lstStyle/>
          <a:p>
            <a:pPr algn="r" eaLnBrk="0" hangingPunct="0"/>
            <a:fld id="{41079FAB-CBEB-4B97-A2CC-8CE16FEF348F}" type="slidenum">
              <a:rPr lang="en-GB" altLang="en-US" sz="1400">
                <a:latin typeface="Book Antiqua" pitchFamily="18" charset="0"/>
              </a:rPr>
              <a:pPr algn="r" eaLnBrk="0" hangingPunct="0"/>
              <a:t>‹#›</a:t>
            </a:fld>
            <a:endParaRPr lang="en-GB" altLang="en-US" sz="140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0914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Functionality – the degree to which the software satisfies the stated needs as indicated by:  suitability, accuracy, interoperability, compliance and security</a:t>
            </a:r>
          </a:p>
          <a:p>
            <a:r>
              <a:rPr lang="en-GB" altLang="en-US"/>
              <a:t>Reliability – the amount of time that the software is available for use as indicated by: maturity, fault tolerance, recoverability</a:t>
            </a:r>
          </a:p>
          <a:p>
            <a:r>
              <a:rPr lang="en-GB" altLang="en-US"/>
              <a:t>Usability – the degree to which the software is easy to use as indicated by: understandability, learnability, operability</a:t>
            </a:r>
          </a:p>
          <a:p>
            <a:r>
              <a:rPr lang="en-GB" altLang="en-US"/>
              <a:t>Efficiency – the degree to which the software makes optimal use of the system resources : time behaviour, resource behaviour</a:t>
            </a:r>
          </a:p>
          <a:p>
            <a:r>
              <a:rPr lang="en-GB" altLang="en-US"/>
              <a:t>Maintainability – the ease with which repair may be made to the software: stability, changeability, testability</a:t>
            </a:r>
          </a:p>
          <a:p>
            <a:r>
              <a:rPr lang="en-GB" altLang="en-US"/>
              <a:t>Portability – the ease with which software can be transposed from one environment to another: adaptability, installability, conformance, replacability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Integrity – important in this age of hackers and firewalls.  It’s the system’s ability to withstand attack to its security.</a:t>
            </a:r>
          </a:p>
          <a:p>
            <a:r>
              <a:rPr lang="en-GB" altLang="en-US"/>
              <a:t>Threat = probability that an attack of a specific type will occur within a given time</a:t>
            </a:r>
          </a:p>
          <a:p>
            <a:r>
              <a:rPr lang="en-GB" altLang="en-US"/>
              <a:t>Security = the probability that an attack of a specific type will be repelled.</a:t>
            </a:r>
          </a:p>
          <a:p>
            <a:endParaRPr lang="en-GB" altLang="en-US"/>
          </a:p>
          <a:p>
            <a:r>
              <a:rPr lang="en-GB" altLang="en-US"/>
              <a:t>DRE = E/(E+D)  E is the number of errors found before delivery to end-user and D is the number of defects found after delivery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6884F11C-D5D7-49F6-A68F-2516E0EEAB6B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C1589E-28F4-432D-8F9F-781223A15A3F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A5D7EAF2-554C-4C09-B046-1528F82DC489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B76DBEE-121C-443E-BDE7-ECE56401FB60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33C5AB2-4272-44AA-A8AB-9CF881D85D0A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3677" y="332656"/>
            <a:ext cx="6652592" cy="5040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34027" y="6076950"/>
            <a:ext cx="8624292" cy="781050"/>
            <a:chOff x="0" y="6060621"/>
            <a:chExt cx="8624292" cy="781050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6060621"/>
              <a:ext cx="1993900" cy="781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6132058"/>
              <a:ext cx="2324100" cy="6381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04800" y="1412776"/>
            <a:ext cx="8083624" cy="4176464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2CF6D9-7735-47C3-B20F-394EE6F10FF1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 dirty="0"/>
          </a:p>
        </p:txBody>
      </p:sp>
      <p:pic>
        <p:nvPicPr>
          <p:cNvPr id="247810" name="Picture 2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41" y="5661248"/>
            <a:ext cx="8620125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749AD6D-2326-43D9-9CE5-7B247FDB2CDD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3E875D-E91E-40ED-80D6-CA6309AB297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CB55296-E7DC-45B7-849B-6F2CA66647FC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BF4F75A-A5D8-4C28-B904-60BBDBA7008C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A4CBF3-DB03-47FC-BF8C-CF553B2858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7023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ABD5821-9A50-4016-A54C-08C3D2E28CB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</p:sldLayoutIdLst>
  <p:timing>
    <p:tnLst>
      <p:par>
        <p:cTn id="1" dur="indefinite" restart="never" nodeType="tmRoot"/>
      </p:par>
    </p:tnLst>
  </p:timing>
  <p:hf sldNum="0" hdr="0" dt="0"/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B Holland</a:t>
            </a:r>
          </a:p>
          <a:p>
            <a:endParaRPr lang="en-GB" altLang="en-US" dirty="0"/>
          </a:p>
          <a:p>
            <a:r>
              <a:rPr lang="en-GB" altLang="en-US" dirty="0" smtClean="0"/>
              <a:t>Software </a:t>
            </a:r>
            <a:r>
              <a:rPr lang="en-GB" altLang="en-US" dirty="0"/>
              <a:t>Quality</a:t>
            </a:r>
          </a:p>
          <a:p>
            <a:endParaRPr lang="en-US" altLang="en-US" dirty="0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4400" dirty="0" smtClean="0"/>
              <a:t>Managing Information Systems Projects</a:t>
            </a:r>
            <a:endParaRPr lang="en-GB" altLang="en-US" sz="4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465" y="6144440"/>
            <a:ext cx="6768752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484784"/>
            <a:ext cx="7340600" cy="4422775"/>
          </a:xfrm>
        </p:spPr>
        <p:txBody>
          <a:bodyPr/>
          <a:lstStyle/>
          <a:p>
            <a:r>
              <a:rPr lang="en-GB" altLang="en-US" dirty="0"/>
              <a:t>Conformance to user requirements</a:t>
            </a:r>
          </a:p>
          <a:p>
            <a:pPr lvl="4">
              <a:buFont typeface="Wingdings" pitchFamily="2" charset="2"/>
              <a:buNone/>
            </a:pPr>
            <a:r>
              <a:rPr lang="en-GB" altLang="en-US" dirty="0"/>
              <a:t>Phil Crosby</a:t>
            </a:r>
          </a:p>
          <a:p>
            <a:r>
              <a:rPr lang="en-GB" altLang="en-US" dirty="0"/>
              <a:t>Zero defects</a:t>
            </a:r>
          </a:p>
          <a:p>
            <a:pPr lvl="4">
              <a:buFont typeface="Wingdings" pitchFamily="2" charset="2"/>
              <a:buNone/>
            </a:pPr>
            <a:r>
              <a:rPr lang="en-GB" altLang="en-US" dirty="0"/>
              <a:t>Philip Crosby 1979</a:t>
            </a:r>
          </a:p>
          <a:p>
            <a:r>
              <a:rPr lang="en-GB" altLang="en-US" dirty="0"/>
              <a:t>Fitness for Purpose</a:t>
            </a:r>
          </a:p>
          <a:p>
            <a:pPr lvl="4">
              <a:buFont typeface="Wingdings" pitchFamily="2" charset="2"/>
              <a:buNone/>
            </a:pPr>
            <a:r>
              <a:rPr lang="en-GB" altLang="en-US" dirty="0"/>
              <a:t>Joseph </a:t>
            </a:r>
            <a:r>
              <a:rPr lang="en-GB" altLang="en-US" dirty="0" err="1"/>
              <a:t>Juran</a:t>
            </a:r>
            <a:endParaRPr lang="en-GB" altLang="en-US" dirty="0"/>
          </a:p>
          <a:p>
            <a:r>
              <a:rPr lang="en-GB" altLang="en-US" dirty="0"/>
              <a:t>Achieving high levels of user satisfaction, portability, maintainability, robustness and fitness for use -  </a:t>
            </a:r>
            <a:r>
              <a:rPr lang="en-GB" altLang="en-US" sz="1800" dirty="0"/>
              <a:t>Dr B Boehm</a:t>
            </a:r>
          </a:p>
          <a:p>
            <a:pPr lvl="4">
              <a:buFont typeface="Wingdings" pitchFamily="2" charset="2"/>
              <a:buNone/>
            </a:pPr>
            <a:endParaRPr lang="en-GB" altLang="en-US" dirty="0"/>
          </a:p>
        </p:txBody>
      </p:sp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915987"/>
          </a:xfrm>
        </p:spPr>
        <p:txBody>
          <a:bodyPr/>
          <a:lstStyle/>
          <a:p>
            <a:r>
              <a:rPr lang="en-GB" altLang="en-US"/>
              <a:t>Quality Definitions (1)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Conformance to explicitly stated functional requirements, explicitly documented development standards and implicit characteristics that are expected of all professionally developed software.</a:t>
            </a:r>
          </a:p>
          <a:p>
            <a:pPr lvl="3"/>
            <a:r>
              <a:rPr lang="en-GB" altLang="en-US"/>
              <a:t>R S Pressman</a:t>
            </a:r>
          </a:p>
          <a:p>
            <a:r>
              <a:rPr lang="en-GB" altLang="en-US"/>
              <a:t>The totality of features and characteristics of a product or service that bear on its ability to satisfy stated or implied needs. </a:t>
            </a:r>
          </a:p>
          <a:p>
            <a:pPr>
              <a:buFont typeface="Wingdings" pitchFamily="2" charset="2"/>
              <a:buNone/>
            </a:pPr>
            <a:r>
              <a:rPr lang="en-GB" altLang="en-US"/>
              <a:t>			ISO8402, 1991</a:t>
            </a:r>
          </a:p>
        </p:txBody>
      </p:sp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Quality Definition (2)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/>
    </mc:Choice>
    <mc:Fallback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Measured in terms of</a:t>
            </a:r>
          </a:p>
          <a:p>
            <a:pPr lvl="1"/>
            <a:r>
              <a:rPr lang="en-US" altLang="en-US"/>
              <a:t>the degree to which the implementation reflects the specification?</a:t>
            </a:r>
          </a:p>
          <a:p>
            <a:pPr lvl="1"/>
            <a:r>
              <a:rPr lang="en-US" altLang="en-US"/>
              <a:t>the approach used to build the software?</a:t>
            </a:r>
          </a:p>
          <a:p>
            <a:pPr lvl="1"/>
            <a:r>
              <a:rPr lang="en-US" altLang="en-US"/>
              <a:t>the number of customer bug reports after delivery?</a:t>
            </a:r>
          </a:p>
          <a:p>
            <a:pPr lvl="1"/>
            <a:r>
              <a:rPr lang="en-US" altLang="en-US"/>
              <a:t>the amount of money we make from the software?</a:t>
            </a:r>
          </a:p>
          <a:p>
            <a:endParaRPr lang="en-GB" altLang="en-US"/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Software Quality in reality? (1)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nature of software makes it difficult to assess quality – it is intangible.</a:t>
            </a:r>
          </a:p>
          <a:p>
            <a:r>
              <a:rPr lang="en-GB" altLang="en-US"/>
              <a:t>Quality should be built in throughout the development process.</a:t>
            </a:r>
          </a:p>
          <a:p>
            <a:r>
              <a:rPr lang="en-GB" altLang="en-US"/>
              <a:t>Develop a Quality System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Software Quality in reality? (2)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80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80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80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>
          <a:xfrm>
            <a:off x="1130300" y="1600200"/>
            <a:ext cx="7340600" cy="4497388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/>
              <a:t>	Four reasons for measuring software processes, products and resources: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To characterise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To gain an understanding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To evaluate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To determine status with respect to plans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To predict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To plan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To improve</a:t>
            </a:r>
          </a:p>
          <a:p>
            <a:pPr lvl="2">
              <a:lnSpc>
                <a:spcPct val="90000"/>
              </a:lnSpc>
            </a:pPr>
            <a:r>
              <a:rPr lang="en-GB" altLang="en-US" dirty="0"/>
              <a:t>Product quality and process performance</a:t>
            </a:r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r>
              <a:rPr lang="en-GB" altLang="en-US" dirty="0"/>
              <a:t>Measures &amp; Metrics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829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1130300" y="1600200"/>
            <a:ext cx="7340600" cy="44973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i="1"/>
              <a:t>“A quantitative measure of the degree to which a system, component, or process possesses a given attribute”</a:t>
            </a:r>
          </a:p>
          <a:p>
            <a:pPr lvl="3">
              <a:lnSpc>
                <a:spcPct val="90000"/>
              </a:lnSpc>
            </a:pPr>
            <a:r>
              <a:rPr lang="en-GB" altLang="en-US" i="1"/>
              <a:t>IEEE  Standard Glossary of Software Engineering Terms</a:t>
            </a:r>
          </a:p>
          <a:p>
            <a:pPr lvl="3">
              <a:lnSpc>
                <a:spcPct val="90000"/>
              </a:lnSpc>
            </a:pPr>
            <a:endParaRPr lang="en-GB" altLang="en-US" i="1"/>
          </a:p>
          <a:p>
            <a:pPr>
              <a:lnSpc>
                <a:spcPct val="90000"/>
              </a:lnSpc>
            </a:pPr>
            <a:r>
              <a:rPr lang="en-GB" altLang="en-US"/>
              <a:t>An indicator is a metric or combination of metrics that provide insight into the software process, a software project or the product itself.</a:t>
            </a:r>
          </a:p>
          <a:p>
            <a:pPr lvl="3">
              <a:lnSpc>
                <a:spcPct val="90000"/>
              </a:lnSpc>
            </a:pPr>
            <a:r>
              <a:rPr lang="en-GB" altLang="en-US"/>
              <a:t> B Ragland</a:t>
            </a:r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915987"/>
          </a:xfrm>
        </p:spPr>
        <p:txBody>
          <a:bodyPr/>
          <a:lstStyle/>
          <a:p>
            <a:r>
              <a:rPr lang="en-GB" altLang="en-US"/>
              <a:t>Metrics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628775"/>
            <a:ext cx="7772400" cy="5054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3400"/>
              <a:t>Process Indicators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They enable managers to assess what works and what doesn’t.  They should lead to long-term process improvement.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900"/>
          </a:p>
          <a:p>
            <a:pPr>
              <a:lnSpc>
                <a:spcPct val="90000"/>
              </a:lnSpc>
            </a:pPr>
            <a:r>
              <a:rPr lang="en-GB" altLang="en-US" sz="3400"/>
              <a:t>Project Indicators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/>
              <a:t>Enables a project manager to: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Assess the status of an ongoing project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Track potential risks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Uncover problem areas before they go critical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Adjust work flows or tasks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Evaluate the team’s ability to control quality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3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83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83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83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3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83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32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32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832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29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3" name="Rectangle 3"/>
          <p:cNvSpPr>
            <a:spLocks noGrp="1" noChangeArrowheads="1"/>
          </p:cNvSpPr>
          <p:nvPr>
            <p:ph idx="1"/>
          </p:nvPr>
        </p:nvSpPr>
        <p:spPr>
          <a:xfrm>
            <a:off x="1130300" y="1600200"/>
            <a:ext cx="7340600" cy="4497388"/>
          </a:xfrm>
        </p:spPr>
        <p:txBody>
          <a:bodyPr/>
          <a:lstStyle/>
          <a:p>
            <a:r>
              <a:rPr lang="en-GB" altLang="en-US"/>
              <a:t>Errors uncovered before release of software</a:t>
            </a:r>
          </a:p>
          <a:p>
            <a:r>
              <a:rPr lang="en-GB" altLang="en-US"/>
              <a:t>Defects delivered to and reported by end-users</a:t>
            </a:r>
          </a:p>
          <a:p>
            <a:r>
              <a:rPr lang="en-GB" altLang="en-US"/>
              <a:t>Work products delivered</a:t>
            </a:r>
          </a:p>
          <a:p>
            <a:r>
              <a:rPr lang="en-GB" altLang="en-US"/>
              <a:t>Human effort expended</a:t>
            </a:r>
          </a:p>
          <a:p>
            <a:r>
              <a:rPr lang="en-GB" altLang="en-US"/>
              <a:t>Calendar time expended</a:t>
            </a:r>
          </a:p>
          <a:p>
            <a:r>
              <a:rPr lang="en-GB" altLang="en-US"/>
              <a:t>Etc….</a:t>
            </a:r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r>
              <a:rPr lang="en-GB" altLang="en-US" sz="3500"/>
              <a:t>Examples of Process Metrics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4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4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4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1130300" y="1751013"/>
            <a:ext cx="7340600" cy="4346575"/>
          </a:xfrm>
        </p:spPr>
        <p:txBody>
          <a:bodyPr/>
          <a:lstStyle/>
          <a:p>
            <a:r>
              <a:rPr lang="en-GB" altLang="en-US"/>
              <a:t>Function Points</a:t>
            </a:r>
          </a:p>
          <a:p>
            <a:r>
              <a:rPr lang="en-GB" altLang="en-US"/>
              <a:t>Delivered Source lines</a:t>
            </a:r>
          </a:p>
          <a:p>
            <a:r>
              <a:rPr lang="en-GB" altLang="en-US"/>
              <a:t>Review hours taken</a:t>
            </a:r>
          </a:p>
          <a:p>
            <a:r>
              <a:rPr lang="en-GB" altLang="en-US"/>
              <a:t>Pages of documentation produced</a:t>
            </a:r>
          </a:p>
          <a:p>
            <a:r>
              <a:rPr lang="en-GB" altLang="en-US"/>
              <a:t>Etc….</a:t>
            </a:r>
          </a:p>
        </p:txBody>
      </p:sp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915987"/>
          </a:xfrm>
        </p:spPr>
        <p:txBody>
          <a:bodyPr/>
          <a:lstStyle/>
          <a:p>
            <a:r>
              <a:rPr lang="en-GB" altLang="en-US" sz="3500"/>
              <a:t>Examples or Project Metrics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5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5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5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5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53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7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851025"/>
            <a:ext cx="7772400" cy="4279900"/>
          </a:xfrm>
        </p:spPr>
        <p:txBody>
          <a:bodyPr/>
          <a:lstStyle/>
          <a:p>
            <a:r>
              <a:rPr lang="en-GB" altLang="en-US"/>
              <a:t>Factors set the framework</a:t>
            </a:r>
          </a:p>
          <a:p>
            <a:pPr>
              <a:buFont typeface="Wingdings" pitchFamily="2" charset="2"/>
              <a:buNone/>
            </a:pPr>
            <a:endParaRPr lang="en-GB" altLang="en-US"/>
          </a:p>
          <a:p>
            <a:r>
              <a:rPr lang="en-GB" altLang="en-US"/>
              <a:t>Metrics provide measurement</a:t>
            </a:r>
          </a:p>
          <a:p>
            <a:pPr lvl="1"/>
            <a:r>
              <a:rPr lang="en-GB" altLang="en-US"/>
              <a:t>E.g. Usability measured by length of training required</a:t>
            </a:r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r>
              <a:rPr lang="en-GB" altLang="en-US"/>
              <a:t>Quality Metrics v’s Quality Factors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xfrm>
            <a:off x="1130300" y="1600200"/>
            <a:ext cx="7340600" cy="44973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en-US"/>
              <a:t>ISO 9126 identifies six key quality factors:</a:t>
            </a:r>
          </a:p>
          <a:p>
            <a:r>
              <a:rPr lang="en-GB" altLang="en-US"/>
              <a:t>Functionality</a:t>
            </a:r>
          </a:p>
          <a:p>
            <a:r>
              <a:rPr lang="en-GB" altLang="en-US"/>
              <a:t>Reliability</a:t>
            </a:r>
          </a:p>
          <a:p>
            <a:r>
              <a:rPr lang="en-GB" altLang="en-US"/>
              <a:t>Usability</a:t>
            </a:r>
          </a:p>
          <a:p>
            <a:r>
              <a:rPr lang="en-GB" altLang="en-US"/>
              <a:t>Efficiency</a:t>
            </a:r>
          </a:p>
          <a:p>
            <a:r>
              <a:rPr lang="en-GB" altLang="en-US"/>
              <a:t>Maintainability</a:t>
            </a:r>
          </a:p>
          <a:p>
            <a:r>
              <a:rPr lang="en-GB" altLang="en-US"/>
              <a:t>Portability</a:t>
            </a:r>
          </a:p>
        </p:txBody>
      </p:sp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r>
              <a:rPr lang="en-GB" altLang="en-US"/>
              <a:t>Quality Factors (1)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7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73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73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73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447800"/>
            <a:ext cx="7772400" cy="495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McCall’s Criteria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Correctness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Usability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Reliability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Integrity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Efficiency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Maintainability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Flexibility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Re-usability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Testability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Portability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Interoperability</a:t>
            </a:r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63587"/>
          </a:xfrm>
        </p:spPr>
        <p:txBody>
          <a:bodyPr/>
          <a:lstStyle/>
          <a:p>
            <a:r>
              <a:rPr lang="en-GB" altLang="en-US"/>
              <a:t>Quality Factors (2)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98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98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98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98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98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98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98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98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98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98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798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82" name="Text Box 14"/>
          <p:cNvSpPr txBox="1">
            <a:spLocks noGrp="1" noChangeArrowheads="1"/>
          </p:cNvSpPr>
          <p:nvPr>
            <p:ph idx="1"/>
          </p:nvPr>
        </p:nvSpPr>
        <p:spPr>
          <a:xfrm>
            <a:off x="914400" y="5375275"/>
            <a:ext cx="7772400" cy="755650"/>
          </a:xfrm>
          <a:noFill/>
          <a:ln/>
          <a:extLst>
            <a:ext uri="{91240B29-F687-4F45-9708-019B960494DF}">
              <a14:hiddenLine xmlns:a14="http://schemas.microsoft.com/office/drawing/2010/main" w="12700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50000"/>
              </a:spcBef>
              <a:buClrTx/>
              <a:buFontTx/>
              <a:buNone/>
            </a:pPr>
            <a:r>
              <a:rPr lang="en-GB" altLang="en-US" b="1"/>
              <a:t> 		    McCall’s categorisation of factors</a:t>
            </a:r>
          </a:p>
        </p:txBody>
      </p:sp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pPr algn="ctr"/>
            <a:r>
              <a:rPr lang="en-GB" altLang="en-US" sz="3800"/>
              <a:t>McCall’s Quality Factors</a:t>
            </a:r>
          </a:p>
        </p:txBody>
      </p:sp>
      <p:sp>
        <p:nvSpPr>
          <p:cNvPr id="186372" name="Line 4"/>
          <p:cNvSpPr>
            <a:spLocks noChangeShapeType="1"/>
          </p:cNvSpPr>
          <p:nvPr/>
        </p:nvSpPr>
        <p:spPr bwMode="auto">
          <a:xfrm flipH="1">
            <a:off x="2684463" y="1828800"/>
            <a:ext cx="1676400" cy="2438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3" name="Line 5"/>
          <p:cNvSpPr>
            <a:spLocks noChangeShapeType="1"/>
          </p:cNvSpPr>
          <p:nvPr/>
        </p:nvSpPr>
        <p:spPr bwMode="auto">
          <a:xfrm>
            <a:off x="2684463" y="4267200"/>
            <a:ext cx="35052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4" name="Line 6"/>
          <p:cNvSpPr>
            <a:spLocks noChangeShapeType="1"/>
          </p:cNvSpPr>
          <p:nvPr/>
        </p:nvSpPr>
        <p:spPr bwMode="auto">
          <a:xfrm flipH="1" flipV="1">
            <a:off x="4360863" y="1828800"/>
            <a:ext cx="1828800" cy="2438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5" name="Line 7"/>
          <p:cNvSpPr>
            <a:spLocks noChangeShapeType="1"/>
          </p:cNvSpPr>
          <p:nvPr/>
        </p:nvSpPr>
        <p:spPr bwMode="auto">
          <a:xfrm>
            <a:off x="4360863" y="1828800"/>
            <a:ext cx="0" cy="1600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6" name="Line 8"/>
          <p:cNvSpPr>
            <a:spLocks noChangeShapeType="1"/>
          </p:cNvSpPr>
          <p:nvPr/>
        </p:nvSpPr>
        <p:spPr bwMode="auto">
          <a:xfrm flipH="1">
            <a:off x="2684463" y="3429000"/>
            <a:ext cx="167640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7" name="Line 9"/>
          <p:cNvSpPr>
            <a:spLocks noChangeShapeType="1"/>
          </p:cNvSpPr>
          <p:nvPr/>
        </p:nvSpPr>
        <p:spPr bwMode="auto">
          <a:xfrm>
            <a:off x="4360863" y="3429000"/>
            <a:ext cx="182880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6378" name="Rectangle 10"/>
          <p:cNvSpPr>
            <a:spLocks noChangeArrowheads="1"/>
          </p:cNvSpPr>
          <p:nvPr/>
        </p:nvSpPr>
        <p:spPr bwMode="auto">
          <a:xfrm>
            <a:off x="4465638" y="2579688"/>
            <a:ext cx="12001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7625" tIns="19050" rIns="47625" bIns="19050">
            <a:spAutoFit/>
          </a:bodyPr>
          <a:lstStyle/>
          <a:p>
            <a:pPr eaLnBrk="0" hangingPunct="0"/>
            <a:r>
              <a:rPr lang="en-GB" altLang="en-US" b="1"/>
              <a:t>Product</a:t>
            </a:r>
          </a:p>
          <a:p>
            <a:pPr eaLnBrk="0" hangingPunct="0"/>
            <a:r>
              <a:rPr lang="en-GB" altLang="en-US" b="1"/>
              <a:t>Transition</a:t>
            </a:r>
          </a:p>
        </p:txBody>
      </p:sp>
      <p:sp>
        <p:nvSpPr>
          <p:cNvPr id="186379" name="Rectangle 11"/>
          <p:cNvSpPr>
            <a:spLocks noChangeArrowheads="1"/>
          </p:cNvSpPr>
          <p:nvPr/>
        </p:nvSpPr>
        <p:spPr bwMode="auto">
          <a:xfrm>
            <a:off x="3170238" y="2579688"/>
            <a:ext cx="1047750" cy="58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7625" tIns="19050" rIns="47625" bIns="19050">
            <a:spAutoFit/>
          </a:bodyPr>
          <a:lstStyle/>
          <a:p>
            <a:pPr eaLnBrk="0" hangingPunct="0"/>
            <a:r>
              <a:rPr lang="en-GB" altLang="en-US" b="1"/>
              <a:t>Product</a:t>
            </a:r>
          </a:p>
          <a:p>
            <a:pPr eaLnBrk="0" hangingPunct="0"/>
            <a:r>
              <a:rPr lang="en-GB" altLang="en-US" b="1"/>
              <a:t>Revision</a:t>
            </a:r>
          </a:p>
        </p:txBody>
      </p:sp>
      <p:sp>
        <p:nvSpPr>
          <p:cNvPr id="186380" name="Rectangle 12"/>
          <p:cNvSpPr>
            <a:spLocks noChangeArrowheads="1"/>
          </p:cNvSpPr>
          <p:nvPr/>
        </p:nvSpPr>
        <p:spPr bwMode="auto">
          <a:xfrm>
            <a:off x="3246438" y="3951288"/>
            <a:ext cx="2228850" cy="31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47625" tIns="19050" rIns="47625" bIns="19050">
            <a:spAutoFit/>
          </a:bodyPr>
          <a:lstStyle/>
          <a:p>
            <a:pPr eaLnBrk="0" hangingPunct="0"/>
            <a:r>
              <a:rPr lang="en-GB" altLang="en-US" b="1"/>
              <a:t>Product Operations</a:t>
            </a:r>
          </a:p>
        </p:txBody>
      </p:sp>
      <p:sp>
        <p:nvSpPr>
          <p:cNvPr id="186383" name="Text Box 15"/>
          <p:cNvSpPr txBox="1">
            <a:spLocks noChangeArrowheads="1"/>
          </p:cNvSpPr>
          <p:nvPr/>
        </p:nvSpPr>
        <p:spPr bwMode="auto">
          <a:xfrm>
            <a:off x="533400" y="1828800"/>
            <a:ext cx="24384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Maintainability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Flexability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testability</a:t>
            </a:r>
          </a:p>
        </p:txBody>
      </p:sp>
      <p:sp>
        <p:nvSpPr>
          <p:cNvPr id="186384" name="Text Box 16"/>
          <p:cNvSpPr txBox="1">
            <a:spLocks noChangeArrowheads="1"/>
          </p:cNvSpPr>
          <p:nvPr/>
        </p:nvSpPr>
        <p:spPr bwMode="auto">
          <a:xfrm>
            <a:off x="6248400" y="1828800"/>
            <a:ext cx="28956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Portability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Reusability</a:t>
            </a:r>
          </a:p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interoperability</a:t>
            </a:r>
          </a:p>
        </p:txBody>
      </p:sp>
      <p:sp>
        <p:nvSpPr>
          <p:cNvPr id="186385" name="Text Box 17"/>
          <p:cNvSpPr txBox="1">
            <a:spLocks noChangeArrowheads="1"/>
          </p:cNvSpPr>
          <p:nvPr/>
        </p:nvSpPr>
        <p:spPr bwMode="auto">
          <a:xfrm>
            <a:off x="762000" y="4572000"/>
            <a:ext cx="7772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>
                <a:latin typeface="Times New Roman" pitchFamily="18" charset="0"/>
              </a:rPr>
              <a:t>Correctness  reliability     Usability    Integrity   Efficiency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82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447800"/>
            <a:ext cx="7772400" cy="4876800"/>
          </a:xfrm>
        </p:spPr>
        <p:txBody>
          <a:bodyPr/>
          <a:lstStyle/>
          <a:p>
            <a:r>
              <a:rPr lang="en-GB" altLang="en-US"/>
              <a:t>Boehm’s Criteria</a:t>
            </a:r>
          </a:p>
          <a:p>
            <a:pPr lvl="1"/>
            <a:r>
              <a:rPr lang="en-GB" altLang="en-US"/>
              <a:t>As McCall’s plus</a:t>
            </a:r>
          </a:p>
          <a:p>
            <a:pPr lvl="2"/>
            <a:r>
              <a:rPr lang="en-GB" altLang="en-US"/>
              <a:t>Modularity</a:t>
            </a:r>
          </a:p>
          <a:p>
            <a:pPr lvl="2"/>
            <a:r>
              <a:rPr lang="en-GB" altLang="en-US"/>
              <a:t>Modifiability</a:t>
            </a:r>
          </a:p>
          <a:p>
            <a:pPr lvl="2"/>
            <a:r>
              <a:rPr lang="en-GB" altLang="en-US"/>
              <a:t>Resilience</a:t>
            </a:r>
          </a:p>
          <a:p>
            <a:pPr lvl="2"/>
            <a:r>
              <a:rPr lang="en-GB" altLang="en-US"/>
              <a:t>Understandability</a:t>
            </a:r>
          </a:p>
          <a:p>
            <a:pPr lvl="2"/>
            <a:r>
              <a:rPr lang="en-GB" altLang="en-US"/>
              <a:t>Documentation</a:t>
            </a:r>
          </a:p>
          <a:p>
            <a:pPr lvl="2"/>
            <a:endParaRPr lang="en-GB" altLang="en-US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63587"/>
          </a:xfrm>
        </p:spPr>
        <p:txBody>
          <a:bodyPr/>
          <a:lstStyle/>
          <a:p>
            <a:r>
              <a:rPr lang="en-GB" altLang="en-US"/>
              <a:t>Quality Factors (3)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9" name="Rectangle 3"/>
          <p:cNvSpPr>
            <a:spLocks noGrp="1" noChangeArrowheads="1"/>
          </p:cNvSpPr>
          <p:nvPr>
            <p:ph idx="1"/>
          </p:nvPr>
        </p:nvSpPr>
        <p:spPr>
          <a:xfrm>
            <a:off x="1130300" y="1674813"/>
            <a:ext cx="7340600" cy="4422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Direct Measures: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Cost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Effort applied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Lines of code produced (LOC)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Execution speed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Memory size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Defects detected</a:t>
            </a:r>
          </a:p>
          <a:p>
            <a:pPr>
              <a:lnSpc>
                <a:spcPct val="90000"/>
              </a:lnSpc>
            </a:pPr>
            <a:r>
              <a:rPr lang="en-GB" altLang="en-US"/>
              <a:t>Indirect Measures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Functionality, quality, complexity, reliability</a:t>
            </a:r>
          </a:p>
          <a:p>
            <a:pPr lvl="2">
              <a:lnSpc>
                <a:spcPct val="90000"/>
              </a:lnSpc>
            </a:pPr>
            <a:r>
              <a:rPr lang="en-GB" altLang="en-US"/>
              <a:t>Etc….</a:t>
            </a:r>
          </a:p>
        </p:txBody>
      </p:sp>
      <p:sp>
        <p:nvSpPr>
          <p:cNvPr id="18841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836612"/>
          </a:xfrm>
        </p:spPr>
        <p:txBody>
          <a:bodyPr/>
          <a:lstStyle/>
          <a:p>
            <a:r>
              <a:rPr lang="en-GB" altLang="en-US"/>
              <a:t>Software Measurement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88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88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8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8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8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8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88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88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884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1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447800"/>
            <a:ext cx="8458200" cy="46482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/>
              <a:t>Some examples of measuring quality: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Correctness – defects per KLOC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Maintainability – mean-time-to-change (MTTC)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Maintainability – spoilage (cost to correct defects)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Integrity – </a:t>
            </a:r>
            <a:r>
              <a:rPr lang="en-GB" altLang="en-US" sz="2600">
                <a:latin typeface="Symbol" pitchFamily="18" charset="2"/>
              </a:rPr>
              <a:t>S </a:t>
            </a:r>
            <a:r>
              <a:rPr lang="en-GB" altLang="en-US" sz="2600"/>
              <a:t>[(1-threat)*(1-security)]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Usability – net increase in productivity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Usability – time required to become moderately efficient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r>
              <a:rPr lang="en-GB" altLang="en-US" sz="2600"/>
              <a:t>Efficiency – defect removal efficiency (DRE)</a:t>
            </a:r>
          </a:p>
          <a:p>
            <a:pPr>
              <a:lnSpc>
                <a:spcPct val="90000"/>
              </a:lnSpc>
              <a:buFont typeface="Monotype Sorts" pitchFamily="2" charset="2"/>
              <a:buChar char="ü"/>
            </a:pPr>
            <a:endParaRPr lang="en-GB" altLang="en-US" sz="2600"/>
          </a:p>
        </p:txBody>
      </p:sp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685800"/>
          </a:xfrm>
        </p:spPr>
        <p:txBody>
          <a:bodyPr/>
          <a:lstStyle/>
          <a:p>
            <a:r>
              <a:rPr lang="en-GB" altLang="en-US" sz="3800"/>
              <a:t>Measuring Quality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1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1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1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91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91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91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91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149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European foundation for Quality Management</a:t>
            </a:r>
          </a:p>
          <a:p>
            <a:pPr>
              <a:lnSpc>
                <a:spcPct val="90000"/>
              </a:lnSpc>
            </a:pPr>
            <a:r>
              <a:rPr lang="en-GB" altLang="en-US"/>
              <a:t>The following model shows the interrelationship between people, processes and results</a:t>
            </a:r>
          </a:p>
          <a:p>
            <a:pPr>
              <a:lnSpc>
                <a:spcPct val="90000"/>
              </a:lnSpc>
            </a:pPr>
            <a:r>
              <a:rPr lang="en-GB" altLang="en-US"/>
              <a:t>The 9 elements shown correspond to criteria which are used to asses an organisations progress towards excellence</a:t>
            </a:r>
          </a:p>
          <a:p>
            <a:pPr>
              <a:lnSpc>
                <a:spcPct val="90000"/>
              </a:lnSpc>
            </a:pPr>
            <a:r>
              <a:rPr lang="en-GB" altLang="en-US"/>
              <a:t>The British Quality foundation has adopted this model for measuring its awards of excellence</a:t>
            </a:r>
          </a:p>
        </p:txBody>
      </p:sp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EFQM business excellence model</a:t>
            </a:r>
            <a:endParaRPr lang="en-US" alt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EFQM business excellence model</a:t>
            </a:r>
          </a:p>
        </p:txBody>
      </p:sp>
      <p:sp>
        <p:nvSpPr>
          <p:cNvPr id="237571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14.1</a:t>
            </a:r>
            <a:r>
              <a:rPr lang="en-GB" altLang="en-US"/>
              <a:t>  The business excellence model of EFQM</a:t>
            </a:r>
            <a:endParaRPr lang="en-GB" altLang="en-US" sz="2400">
              <a:latin typeface="Times" pitchFamily="18" charset="0"/>
            </a:endParaRPr>
          </a:p>
        </p:txBody>
      </p:sp>
      <p:pic>
        <p:nvPicPr>
          <p:cNvPr id="237572" name="Picture 4" descr="C14NF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63" y="1690688"/>
            <a:ext cx="8531225" cy="415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Five levels of software process maturity</a:t>
            </a:r>
          </a:p>
        </p:txBody>
      </p:sp>
      <p:sp>
        <p:nvSpPr>
          <p:cNvPr id="238595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14.2</a:t>
            </a:r>
            <a:r>
              <a:rPr lang="en-GB" altLang="en-US"/>
              <a:t>  The five levels of software process maturity</a:t>
            </a:r>
          </a:p>
        </p:txBody>
      </p:sp>
      <p:pic>
        <p:nvPicPr>
          <p:cNvPr id="238596" name="Picture 4" descr="C14NF0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50" y="1546225"/>
            <a:ext cx="7642225" cy="434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Structure of a quality management system</a:t>
            </a:r>
          </a:p>
        </p:txBody>
      </p:sp>
      <p:sp>
        <p:nvSpPr>
          <p:cNvPr id="239619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14.3</a:t>
            </a:r>
            <a:r>
              <a:rPr lang="en-GB" altLang="en-US"/>
              <a:t>  Quality management system structure</a:t>
            </a:r>
            <a:endParaRPr lang="en-GB" altLang="en-US" sz="2400">
              <a:latin typeface="Times" pitchFamily="18" charset="0"/>
            </a:endParaRPr>
          </a:p>
        </p:txBody>
      </p:sp>
      <p:pic>
        <p:nvPicPr>
          <p:cNvPr id="239620" name="Picture 4" descr="C14NF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863" y="1543050"/>
            <a:ext cx="6264275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Quality control methods</a:t>
            </a:r>
          </a:p>
        </p:txBody>
      </p:sp>
      <p:sp>
        <p:nvSpPr>
          <p:cNvPr id="240643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14.4</a:t>
            </a:r>
            <a:r>
              <a:rPr lang="en-GB" altLang="en-US"/>
              <a:t>  Quality control methods compared</a:t>
            </a:r>
          </a:p>
        </p:txBody>
      </p:sp>
      <p:grpSp>
        <p:nvGrpSpPr>
          <p:cNvPr id="240644" name="Group 4"/>
          <p:cNvGrpSpPr>
            <a:grpSpLocks/>
          </p:cNvGrpSpPr>
          <p:nvPr/>
        </p:nvGrpSpPr>
        <p:grpSpPr bwMode="auto">
          <a:xfrm>
            <a:off x="741363" y="1263650"/>
            <a:ext cx="7391400" cy="4600575"/>
            <a:chOff x="288" y="768"/>
            <a:chExt cx="4656" cy="2898"/>
          </a:xfrm>
        </p:grpSpPr>
        <p:pic>
          <p:nvPicPr>
            <p:cNvPr id="240645" name="Picture 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" y="768"/>
              <a:ext cx="4320" cy="28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0646" name="Text Box 6"/>
            <p:cNvSpPr txBox="1">
              <a:spLocks noChangeArrowheads="1"/>
            </p:cNvSpPr>
            <p:nvPr/>
          </p:nvSpPr>
          <p:spPr bwMode="auto">
            <a:xfrm>
              <a:off x="288" y="2016"/>
              <a:ext cx="576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altLang="en-US" sz="2100" b="1"/>
                <a:t>Cost</a:t>
              </a:r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cost of quality against time</a:t>
            </a:r>
          </a:p>
        </p:txBody>
      </p:sp>
      <p:sp>
        <p:nvSpPr>
          <p:cNvPr id="241667" name="Text Box 3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b="1"/>
              <a:t>Figure 14.5</a:t>
            </a:r>
            <a:r>
              <a:rPr lang="en-GB" altLang="en-US"/>
              <a:t>  Cost of quality against time</a:t>
            </a:r>
          </a:p>
        </p:txBody>
      </p:sp>
      <p:pic>
        <p:nvPicPr>
          <p:cNvPr id="241668" name="Picture 4" descr="C14NF0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77975"/>
            <a:ext cx="825182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0" name="Rectangle 2"/>
          <p:cNvSpPr>
            <a:spLocks noGrp="1" noChangeArrowheads="1"/>
          </p:cNvSpPr>
          <p:nvPr>
            <p:ph type="title"/>
          </p:nvPr>
        </p:nvSpPr>
        <p:spPr>
          <a:xfrm>
            <a:off x="4876800" y="457200"/>
            <a:ext cx="2819400" cy="1027584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The software development lifecycle</a:t>
            </a:r>
          </a:p>
        </p:txBody>
      </p:sp>
      <p:pic>
        <p:nvPicPr>
          <p:cNvPr id="24269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624013"/>
            <a:ext cx="6172200" cy="425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2692" name="Text Box 4"/>
          <p:cNvSpPr txBox="1">
            <a:spLocks noChangeArrowheads="1"/>
          </p:cNvSpPr>
          <p:nvPr/>
        </p:nvSpPr>
        <p:spPr bwMode="auto">
          <a:xfrm>
            <a:off x="304800" y="6011863"/>
            <a:ext cx="853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200" i="1"/>
              <a:t>Source: </a:t>
            </a:r>
            <a:r>
              <a:rPr lang="en-GB" altLang="en-US" sz="1200"/>
              <a:t>Adapted and reproduced with the permission of the National Computing Centre Limited from the </a:t>
            </a:r>
            <a:r>
              <a:rPr lang="en-GB" altLang="en-US" sz="1200" i="1"/>
              <a:t>STARTS Guide</a:t>
            </a:r>
            <a:r>
              <a:rPr lang="en-GB" altLang="en-US" sz="1200"/>
              <a:t>, 1987, which was supported by the Department of Trade and Industry</a:t>
            </a:r>
            <a:endParaRPr lang="en-GB" altLang="en-US" sz="1200" i="1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mposit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misp template</Template>
  <TotalTime>817</TotalTime>
  <Pages>13</Pages>
  <Words>898</Words>
  <Application>Microsoft Office PowerPoint</Application>
  <PresentationFormat>On-screen Show (4:3)</PresentationFormat>
  <Paragraphs>163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Times New Roman</vt:lpstr>
      <vt:lpstr>Arial</vt:lpstr>
      <vt:lpstr>Wingdings</vt:lpstr>
      <vt:lpstr>Book Antiqua</vt:lpstr>
      <vt:lpstr>Symbol</vt:lpstr>
      <vt:lpstr>Monotype Sorts</vt:lpstr>
      <vt:lpstr>Times</vt:lpstr>
      <vt:lpstr>Composite</vt:lpstr>
      <vt:lpstr>Managing Information Systems Projects</vt:lpstr>
      <vt:lpstr>Quality Definitions (1)</vt:lpstr>
      <vt:lpstr>Quality Definition (2)</vt:lpstr>
      <vt:lpstr>Software Quality in reality? (1)</vt:lpstr>
      <vt:lpstr>Software Quality in reality? (2)</vt:lpstr>
      <vt:lpstr>Measures &amp; Metrics</vt:lpstr>
      <vt:lpstr>Metrics</vt:lpstr>
      <vt:lpstr>PowerPoint Presentation</vt:lpstr>
      <vt:lpstr>Examples of Process Metrics</vt:lpstr>
      <vt:lpstr>Examples or Project Metrics</vt:lpstr>
      <vt:lpstr>Quality Metrics v’s Quality Factors</vt:lpstr>
      <vt:lpstr>Quality Factors (1)</vt:lpstr>
      <vt:lpstr>Quality Factors (2)</vt:lpstr>
      <vt:lpstr>McCall’s Quality Factors</vt:lpstr>
      <vt:lpstr>Quality Factors (3)</vt:lpstr>
      <vt:lpstr>Software Measurement</vt:lpstr>
      <vt:lpstr>Measuring Quality</vt:lpstr>
      <vt:lpstr>EFQM business excellence model</vt:lpstr>
      <vt:lpstr>EFQM business excellence model</vt:lpstr>
      <vt:lpstr>Five levels of software process maturity</vt:lpstr>
      <vt:lpstr>Structure of a quality management system</vt:lpstr>
      <vt:lpstr>Quality control methods</vt:lpstr>
      <vt:lpstr>The cost of quality against time</vt:lpstr>
      <vt:lpstr>The software development lifecycle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PRINCE</dc:title>
  <dc:creator>Roger N Silk</dc:creator>
  <cp:lastModifiedBy>Holland, Beverley</cp:lastModifiedBy>
  <cp:revision>26</cp:revision>
  <cp:lastPrinted>1997-04-28T15:37:46Z</cp:lastPrinted>
  <dcterms:created xsi:type="dcterms:W3CDTF">1996-04-18T16:17:38Z</dcterms:created>
  <dcterms:modified xsi:type="dcterms:W3CDTF">2014-10-23T10:18:07Z</dcterms:modified>
</cp:coreProperties>
</file>