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7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Thorn" userId="0daed54f-d5ac-4095-9056-bab125447f37" providerId="ADAL" clId="{84DFFB0C-22F7-4533-AF44-856F926758C9}"/>
    <pc:docChg chg="custSel addSld modSld">
      <pc:chgData name="Andrew Thorn" userId="0daed54f-d5ac-4095-9056-bab125447f37" providerId="ADAL" clId="{84DFFB0C-22F7-4533-AF44-856F926758C9}" dt="2026-03-17T01:11:57.895" v="9938" actId="27636"/>
      <pc:docMkLst>
        <pc:docMk/>
      </pc:docMkLst>
      <pc:sldChg chg="modSp mod">
        <pc:chgData name="Andrew Thorn" userId="0daed54f-d5ac-4095-9056-bab125447f37" providerId="ADAL" clId="{84DFFB0C-22F7-4533-AF44-856F926758C9}" dt="2026-02-25T00:41:27.557" v="7653" actId="2"/>
        <pc:sldMkLst>
          <pc:docMk/>
          <pc:sldMk cId="3648175851" sldId="266"/>
        </pc:sldMkLst>
        <pc:spChg chg="mod">
          <ac:chgData name="Andrew Thorn" userId="0daed54f-d5ac-4095-9056-bab125447f37" providerId="ADAL" clId="{84DFFB0C-22F7-4533-AF44-856F926758C9}" dt="2026-02-25T00:41:27.557" v="7653" actId="2"/>
          <ac:spMkLst>
            <pc:docMk/>
            <pc:sldMk cId="3648175851" sldId="266"/>
            <ac:spMk id="3" creationId="{13F723D2-DD6D-DDDC-DF7A-4D5D82055481}"/>
          </ac:spMkLst>
        </pc:spChg>
      </pc:sldChg>
      <pc:sldChg chg="modSp mod">
        <pc:chgData name="Andrew Thorn" userId="0daed54f-d5ac-4095-9056-bab125447f37" providerId="ADAL" clId="{84DFFB0C-22F7-4533-AF44-856F926758C9}" dt="2026-02-15T19:19:20.869" v="3691" actId="20577"/>
        <pc:sldMkLst>
          <pc:docMk/>
          <pc:sldMk cId="2357347354" sldId="269"/>
        </pc:sldMkLst>
        <pc:spChg chg="mod">
          <ac:chgData name="Andrew Thorn" userId="0daed54f-d5ac-4095-9056-bab125447f37" providerId="ADAL" clId="{84DFFB0C-22F7-4533-AF44-856F926758C9}" dt="2026-02-15T19:17:13.123" v="3486" actId="20577"/>
          <ac:spMkLst>
            <pc:docMk/>
            <pc:sldMk cId="2357347354" sldId="269"/>
            <ac:spMk id="2" creationId="{39FF0B96-9AAC-FA06-F1D0-289905AC3EF3}"/>
          </ac:spMkLst>
        </pc:spChg>
        <pc:spChg chg="mod">
          <ac:chgData name="Andrew Thorn" userId="0daed54f-d5ac-4095-9056-bab125447f37" providerId="ADAL" clId="{84DFFB0C-22F7-4533-AF44-856F926758C9}" dt="2026-02-15T19:19:20.869" v="3691" actId="20577"/>
          <ac:spMkLst>
            <pc:docMk/>
            <pc:sldMk cId="2357347354" sldId="269"/>
            <ac:spMk id="3" creationId="{9639F900-6384-3ECD-8583-3CC7F6F3CE91}"/>
          </ac:spMkLst>
        </pc:spChg>
      </pc:sldChg>
      <pc:sldChg chg="modSp mod">
        <pc:chgData name="Andrew Thorn" userId="0daed54f-d5ac-4095-9056-bab125447f37" providerId="ADAL" clId="{84DFFB0C-22F7-4533-AF44-856F926758C9}" dt="2026-02-15T19:28:22.352" v="4151" actId="20577"/>
        <pc:sldMkLst>
          <pc:docMk/>
          <pc:sldMk cId="342289851" sldId="270"/>
        </pc:sldMkLst>
        <pc:spChg chg="mod">
          <ac:chgData name="Andrew Thorn" userId="0daed54f-d5ac-4095-9056-bab125447f37" providerId="ADAL" clId="{84DFFB0C-22F7-4533-AF44-856F926758C9}" dt="2026-02-15T19:22:02.467" v="3714" actId="20577"/>
          <ac:spMkLst>
            <pc:docMk/>
            <pc:sldMk cId="342289851" sldId="270"/>
            <ac:spMk id="2" creationId="{240B1F37-D568-992E-1C84-33CCBA845365}"/>
          </ac:spMkLst>
        </pc:spChg>
        <pc:spChg chg="mod">
          <ac:chgData name="Andrew Thorn" userId="0daed54f-d5ac-4095-9056-bab125447f37" providerId="ADAL" clId="{84DFFB0C-22F7-4533-AF44-856F926758C9}" dt="2026-02-15T19:28:22.352" v="4151" actId="20577"/>
          <ac:spMkLst>
            <pc:docMk/>
            <pc:sldMk cId="342289851" sldId="270"/>
            <ac:spMk id="3" creationId="{181286F2-774B-F76B-A530-0CE90FED79B4}"/>
          </ac:spMkLst>
        </pc:spChg>
      </pc:sldChg>
      <pc:sldChg chg="modSp mod">
        <pc:chgData name="Andrew Thorn" userId="0daed54f-d5ac-4095-9056-bab125447f37" providerId="ADAL" clId="{84DFFB0C-22F7-4533-AF44-856F926758C9}" dt="2026-02-16T09:56:03.023" v="4453" actId="14100"/>
        <pc:sldMkLst>
          <pc:docMk/>
          <pc:sldMk cId="2610890479" sldId="271"/>
        </pc:sldMkLst>
        <pc:spChg chg="mod">
          <ac:chgData name="Andrew Thorn" userId="0daed54f-d5ac-4095-9056-bab125447f37" providerId="ADAL" clId="{84DFFB0C-22F7-4533-AF44-856F926758C9}" dt="2026-02-15T19:29:56.491" v="4173" actId="20577"/>
          <ac:spMkLst>
            <pc:docMk/>
            <pc:sldMk cId="2610890479" sldId="271"/>
            <ac:spMk id="2" creationId="{3F8C8DB4-4ADA-4CD6-4000-AF9F6C7B2383}"/>
          </ac:spMkLst>
        </pc:spChg>
        <pc:spChg chg="mod">
          <ac:chgData name="Andrew Thorn" userId="0daed54f-d5ac-4095-9056-bab125447f37" providerId="ADAL" clId="{84DFFB0C-22F7-4533-AF44-856F926758C9}" dt="2026-02-16T09:56:03.023" v="4453" actId="14100"/>
          <ac:spMkLst>
            <pc:docMk/>
            <pc:sldMk cId="2610890479" sldId="271"/>
            <ac:spMk id="3" creationId="{2CA69B12-A3E3-F1B6-1658-044B17569372}"/>
          </ac:spMkLst>
        </pc:spChg>
      </pc:sldChg>
      <pc:sldChg chg="modSp mod">
        <pc:chgData name="Andrew Thorn" userId="0daed54f-d5ac-4095-9056-bab125447f37" providerId="ADAL" clId="{84DFFB0C-22F7-4533-AF44-856F926758C9}" dt="2026-02-16T09:58:56.207" v="4739" actId="20577"/>
        <pc:sldMkLst>
          <pc:docMk/>
          <pc:sldMk cId="3784550589" sldId="272"/>
        </pc:sldMkLst>
        <pc:spChg chg="mod">
          <ac:chgData name="Andrew Thorn" userId="0daed54f-d5ac-4095-9056-bab125447f37" providerId="ADAL" clId="{84DFFB0C-22F7-4533-AF44-856F926758C9}" dt="2026-02-16T09:56:22.307" v="4474" actId="20577"/>
          <ac:spMkLst>
            <pc:docMk/>
            <pc:sldMk cId="3784550589" sldId="272"/>
            <ac:spMk id="2" creationId="{DD6D4265-B3A2-2B0C-2A11-72FBF7C3F55C}"/>
          </ac:spMkLst>
        </pc:spChg>
        <pc:spChg chg="mod">
          <ac:chgData name="Andrew Thorn" userId="0daed54f-d5ac-4095-9056-bab125447f37" providerId="ADAL" clId="{84DFFB0C-22F7-4533-AF44-856F926758C9}" dt="2026-02-16T09:58:56.207" v="4739" actId="20577"/>
          <ac:spMkLst>
            <pc:docMk/>
            <pc:sldMk cId="3784550589" sldId="272"/>
            <ac:spMk id="3" creationId="{FF541079-488E-FBD4-5140-1EE2E18C97F9}"/>
          </ac:spMkLst>
        </pc:spChg>
      </pc:sldChg>
      <pc:sldChg chg="modSp mod">
        <pc:chgData name="Andrew Thorn" userId="0daed54f-d5ac-4095-9056-bab125447f37" providerId="ADAL" clId="{84DFFB0C-22F7-4533-AF44-856F926758C9}" dt="2026-02-22T13:30:35.299" v="4895" actId="20577"/>
        <pc:sldMkLst>
          <pc:docMk/>
          <pc:sldMk cId="696082635" sldId="273"/>
        </pc:sldMkLst>
        <pc:spChg chg="mod">
          <ac:chgData name="Andrew Thorn" userId="0daed54f-d5ac-4095-9056-bab125447f37" providerId="ADAL" clId="{84DFFB0C-22F7-4533-AF44-856F926758C9}" dt="2026-02-16T09:59:35.340" v="4796" actId="20577"/>
          <ac:spMkLst>
            <pc:docMk/>
            <pc:sldMk cId="696082635" sldId="273"/>
            <ac:spMk id="2" creationId="{7EFA0CC7-C49B-2003-F2DF-C8DF1D97C3CF}"/>
          </ac:spMkLst>
        </pc:spChg>
        <pc:spChg chg="mod">
          <ac:chgData name="Andrew Thorn" userId="0daed54f-d5ac-4095-9056-bab125447f37" providerId="ADAL" clId="{84DFFB0C-22F7-4533-AF44-856F926758C9}" dt="2026-02-22T13:30:35.299" v="4895" actId="20577"/>
          <ac:spMkLst>
            <pc:docMk/>
            <pc:sldMk cId="696082635" sldId="273"/>
            <ac:spMk id="3" creationId="{8D049D80-4B06-7221-95C3-E02FAD4D645B}"/>
          </ac:spMkLst>
        </pc:spChg>
      </pc:sldChg>
      <pc:sldChg chg="modSp new mod">
        <pc:chgData name="Andrew Thorn" userId="0daed54f-d5ac-4095-9056-bab125447f37" providerId="ADAL" clId="{84DFFB0C-22F7-4533-AF44-856F926758C9}" dt="2026-02-25T00:41:35.174" v="7654" actId="313"/>
        <pc:sldMkLst>
          <pc:docMk/>
          <pc:sldMk cId="2002686753" sldId="274"/>
        </pc:sldMkLst>
        <pc:spChg chg="mod">
          <ac:chgData name="Andrew Thorn" userId="0daed54f-d5ac-4095-9056-bab125447f37" providerId="ADAL" clId="{84DFFB0C-22F7-4533-AF44-856F926758C9}" dt="2026-02-22T13:31:13.414" v="4913" actId="20577"/>
          <ac:spMkLst>
            <pc:docMk/>
            <pc:sldMk cId="2002686753" sldId="274"/>
            <ac:spMk id="2" creationId="{249BE0E1-E477-B238-01C0-B07F1EC0BE72}"/>
          </ac:spMkLst>
        </pc:spChg>
        <pc:spChg chg="mod">
          <ac:chgData name="Andrew Thorn" userId="0daed54f-d5ac-4095-9056-bab125447f37" providerId="ADAL" clId="{84DFFB0C-22F7-4533-AF44-856F926758C9}" dt="2026-02-25T00:41:35.174" v="7654" actId="313"/>
          <ac:spMkLst>
            <pc:docMk/>
            <pc:sldMk cId="2002686753" sldId="274"/>
            <ac:spMk id="3" creationId="{ED10D060-6A48-FE82-A7E2-7B133EFAD39A}"/>
          </ac:spMkLst>
        </pc:spChg>
      </pc:sldChg>
      <pc:sldChg chg="modSp new mod">
        <pc:chgData name="Andrew Thorn" userId="0daed54f-d5ac-4095-9056-bab125447f37" providerId="ADAL" clId="{84DFFB0C-22F7-4533-AF44-856F926758C9}" dt="2026-02-22T13:38:42.127" v="5422" actId="20577"/>
        <pc:sldMkLst>
          <pc:docMk/>
          <pc:sldMk cId="236419058" sldId="275"/>
        </pc:sldMkLst>
        <pc:spChg chg="mod">
          <ac:chgData name="Andrew Thorn" userId="0daed54f-d5ac-4095-9056-bab125447f37" providerId="ADAL" clId="{84DFFB0C-22F7-4533-AF44-856F926758C9}" dt="2026-02-22T13:34:09.279" v="5179" actId="20577"/>
          <ac:spMkLst>
            <pc:docMk/>
            <pc:sldMk cId="236419058" sldId="275"/>
            <ac:spMk id="2" creationId="{664D75FB-4057-BE3D-A53B-301D923B17D4}"/>
          </ac:spMkLst>
        </pc:spChg>
        <pc:spChg chg="mod">
          <ac:chgData name="Andrew Thorn" userId="0daed54f-d5ac-4095-9056-bab125447f37" providerId="ADAL" clId="{84DFFB0C-22F7-4533-AF44-856F926758C9}" dt="2026-02-22T13:38:42.127" v="5422" actId="20577"/>
          <ac:spMkLst>
            <pc:docMk/>
            <pc:sldMk cId="236419058" sldId="275"/>
            <ac:spMk id="3" creationId="{939BD761-B193-B9FF-D6D3-501A4B0490E3}"/>
          </ac:spMkLst>
        </pc:spChg>
      </pc:sldChg>
      <pc:sldChg chg="modSp new mod">
        <pc:chgData name="Andrew Thorn" userId="0daed54f-d5ac-4095-9056-bab125447f37" providerId="ADAL" clId="{84DFFB0C-22F7-4533-AF44-856F926758C9}" dt="2026-02-22T16:50:38.516" v="5776" actId="20577"/>
        <pc:sldMkLst>
          <pc:docMk/>
          <pc:sldMk cId="12073890" sldId="276"/>
        </pc:sldMkLst>
        <pc:spChg chg="mod">
          <ac:chgData name="Andrew Thorn" userId="0daed54f-d5ac-4095-9056-bab125447f37" providerId="ADAL" clId="{84DFFB0C-22F7-4533-AF44-856F926758C9}" dt="2026-02-22T13:39:07.143" v="5444" actId="20577"/>
          <ac:spMkLst>
            <pc:docMk/>
            <pc:sldMk cId="12073890" sldId="276"/>
            <ac:spMk id="2" creationId="{06A613BE-F2A9-915C-EBEE-C3E18F4658CE}"/>
          </ac:spMkLst>
        </pc:spChg>
        <pc:spChg chg="mod">
          <ac:chgData name="Andrew Thorn" userId="0daed54f-d5ac-4095-9056-bab125447f37" providerId="ADAL" clId="{84DFFB0C-22F7-4533-AF44-856F926758C9}" dt="2026-02-22T16:50:38.516" v="5776" actId="20577"/>
          <ac:spMkLst>
            <pc:docMk/>
            <pc:sldMk cId="12073890" sldId="276"/>
            <ac:spMk id="3" creationId="{27C35F92-AA44-D1E3-678B-A3A1831E3BA9}"/>
          </ac:spMkLst>
        </pc:spChg>
      </pc:sldChg>
      <pc:sldChg chg="modSp new mod">
        <pc:chgData name="Andrew Thorn" userId="0daed54f-d5ac-4095-9056-bab125447f37" providerId="ADAL" clId="{84DFFB0C-22F7-4533-AF44-856F926758C9}" dt="2026-02-22T16:56:03.201" v="6140" actId="20577"/>
        <pc:sldMkLst>
          <pc:docMk/>
          <pc:sldMk cId="3627488033" sldId="277"/>
        </pc:sldMkLst>
        <pc:spChg chg="mod">
          <ac:chgData name="Andrew Thorn" userId="0daed54f-d5ac-4095-9056-bab125447f37" providerId="ADAL" clId="{84DFFB0C-22F7-4533-AF44-856F926758C9}" dt="2026-02-22T16:51:14.951" v="5802" actId="20577"/>
          <ac:spMkLst>
            <pc:docMk/>
            <pc:sldMk cId="3627488033" sldId="277"/>
            <ac:spMk id="2" creationId="{71C85471-5FC4-9E60-3658-ACD8C4FE49BE}"/>
          </ac:spMkLst>
        </pc:spChg>
        <pc:spChg chg="mod">
          <ac:chgData name="Andrew Thorn" userId="0daed54f-d5ac-4095-9056-bab125447f37" providerId="ADAL" clId="{84DFFB0C-22F7-4533-AF44-856F926758C9}" dt="2026-02-22T16:56:03.201" v="6140" actId="20577"/>
          <ac:spMkLst>
            <pc:docMk/>
            <pc:sldMk cId="3627488033" sldId="277"/>
            <ac:spMk id="3" creationId="{6C685531-A724-8464-C0E3-0F48800ECB2B}"/>
          </ac:spMkLst>
        </pc:spChg>
      </pc:sldChg>
      <pc:sldChg chg="modSp new mod">
        <pc:chgData name="Andrew Thorn" userId="0daed54f-d5ac-4095-9056-bab125447f37" providerId="ADAL" clId="{84DFFB0C-22F7-4533-AF44-856F926758C9}" dt="2026-02-23T16:05:21.485" v="6527" actId="27636"/>
        <pc:sldMkLst>
          <pc:docMk/>
          <pc:sldMk cId="3467245948" sldId="278"/>
        </pc:sldMkLst>
        <pc:spChg chg="mod">
          <ac:chgData name="Andrew Thorn" userId="0daed54f-d5ac-4095-9056-bab125447f37" providerId="ADAL" clId="{84DFFB0C-22F7-4533-AF44-856F926758C9}" dt="2026-02-23T16:00:32.686" v="6166" actId="20577"/>
          <ac:spMkLst>
            <pc:docMk/>
            <pc:sldMk cId="3467245948" sldId="278"/>
            <ac:spMk id="2" creationId="{7F3DC682-0875-5115-9663-F25290858057}"/>
          </ac:spMkLst>
        </pc:spChg>
        <pc:spChg chg="mod">
          <ac:chgData name="Andrew Thorn" userId="0daed54f-d5ac-4095-9056-bab125447f37" providerId="ADAL" clId="{84DFFB0C-22F7-4533-AF44-856F926758C9}" dt="2026-02-23T16:05:21.485" v="6527" actId="27636"/>
          <ac:spMkLst>
            <pc:docMk/>
            <pc:sldMk cId="3467245948" sldId="278"/>
            <ac:spMk id="3" creationId="{30F1741B-EAB9-9FA1-40CF-F392B142C2AF}"/>
          </ac:spMkLst>
        </pc:spChg>
      </pc:sldChg>
      <pc:sldChg chg="modSp new mod">
        <pc:chgData name="Andrew Thorn" userId="0daed54f-d5ac-4095-9056-bab125447f37" providerId="ADAL" clId="{84DFFB0C-22F7-4533-AF44-856F926758C9}" dt="2026-02-23T16:06:54.899" v="6631" actId="20577"/>
        <pc:sldMkLst>
          <pc:docMk/>
          <pc:sldMk cId="1774643203" sldId="279"/>
        </pc:sldMkLst>
        <pc:spChg chg="mod">
          <ac:chgData name="Andrew Thorn" userId="0daed54f-d5ac-4095-9056-bab125447f37" providerId="ADAL" clId="{84DFFB0C-22F7-4533-AF44-856F926758C9}" dt="2026-02-23T16:06:01.289" v="6563" actId="20577"/>
          <ac:spMkLst>
            <pc:docMk/>
            <pc:sldMk cId="1774643203" sldId="279"/>
            <ac:spMk id="2" creationId="{86A7F248-7462-C78D-A203-EE489C31E2E7}"/>
          </ac:spMkLst>
        </pc:spChg>
        <pc:spChg chg="mod">
          <ac:chgData name="Andrew Thorn" userId="0daed54f-d5ac-4095-9056-bab125447f37" providerId="ADAL" clId="{84DFFB0C-22F7-4533-AF44-856F926758C9}" dt="2026-02-23T16:06:54.899" v="6631" actId="20577"/>
          <ac:spMkLst>
            <pc:docMk/>
            <pc:sldMk cId="1774643203" sldId="279"/>
            <ac:spMk id="3" creationId="{1556CAD4-6F69-1572-AFF9-FA16B2CE1EB7}"/>
          </ac:spMkLst>
        </pc:spChg>
      </pc:sldChg>
      <pc:sldChg chg="modSp new mod">
        <pc:chgData name="Andrew Thorn" userId="0daed54f-d5ac-4095-9056-bab125447f37" providerId="ADAL" clId="{84DFFB0C-22F7-4533-AF44-856F926758C9}" dt="2026-02-25T00:32:51.473" v="7045" actId="20577"/>
        <pc:sldMkLst>
          <pc:docMk/>
          <pc:sldMk cId="2975864191" sldId="280"/>
        </pc:sldMkLst>
        <pc:spChg chg="mod">
          <ac:chgData name="Andrew Thorn" userId="0daed54f-d5ac-4095-9056-bab125447f37" providerId="ADAL" clId="{84DFFB0C-22F7-4533-AF44-856F926758C9}" dt="2026-02-23T16:07:21.746" v="6648" actId="20577"/>
          <ac:spMkLst>
            <pc:docMk/>
            <pc:sldMk cId="2975864191" sldId="280"/>
            <ac:spMk id="2" creationId="{0B078094-F079-EC2F-9D28-B24D83669B47}"/>
          </ac:spMkLst>
        </pc:spChg>
        <pc:spChg chg="mod">
          <ac:chgData name="Andrew Thorn" userId="0daed54f-d5ac-4095-9056-bab125447f37" providerId="ADAL" clId="{84DFFB0C-22F7-4533-AF44-856F926758C9}" dt="2026-02-25T00:32:51.473" v="7045" actId="20577"/>
          <ac:spMkLst>
            <pc:docMk/>
            <pc:sldMk cId="2975864191" sldId="280"/>
            <ac:spMk id="3" creationId="{B9B95455-AA4D-C5F0-BE5E-D459F599FCFA}"/>
          </ac:spMkLst>
        </pc:spChg>
      </pc:sldChg>
      <pc:sldChg chg="modSp new mod">
        <pc:chgData name="Andrew Thorn" userId="0daed54f-d5ac-4095-9056-bab125447f37" providerId="ADAL" clId="{84DFFB0C-22F7-4533-AF44-856F926758C9}" dt="2026-02-25T00:37:26.968" v="7295" actId="20577"/>
        <pc:sldMkLst>
          <pc:docMk/>
          <pc:sldMk cId="3369991069" sldId="281"/>
        </pc:sldMkLst>
        <pc:spChg chg="mod">
          <ac:chgData name="Andrew Thorn" userId="0daed54f-d5ac-4095-9056-bab125447f37" providerId="ADAL" clId="{84DFFB0C-22F7-4533-AF44-856F926758C9}" dt="2026-02-25T00:33:23.589" v="7062" actId="20577"/>
          <ac:spMkLst>
            <pc:docMk/>
            <pc:sldMk cId="3369991069" sldId="281"/>
            <ac:spMk id="2" creationId="{DA04D94D-126B-125C-C2E1-419321AFA6C9}"/>
          </ac:spMkLst>
        </pc:spChg>
        <pc:spChg chg="mod">
          <ac:chgData name="Andrew Thorn" userId="0daed54f-d5ac-4095-9056-bab125447f37" providerId="ADAL" clId="{84DFFB0C-22F7-4533-AF44-856F926758C9}" dt="2026-02-25T00:37:26.968" v="7295" actId="20577"/>
          <ac:spMkLst>
            <pc:docMk/>
            <pc:sldMk cId="3369991069" sldId="281"/>
            <ac:spMk id="3" creationId="{07C5D1A7-190C-68CC-5E3B-1EEE6263F9D9}"/>
          </ac:spMkLst>
        </pc:spChg>
      </pc:sldChg>
      <pc:sldChg chg="modSp new mod">
        <pc:chgData name="Andrew Thorn" userId="0daed54f-d5ac-4095-9056-bab125447f37" providerId="ADAL" clId="{84DFFB0C-22F7-4533-AF44-856F926758C9}" dt="2026-02-25T00:41:05.304" v="7652" actId="20577"/>
        <pc:sldMkLst>
          <pc:docMk/>
          <pc:sldMk cId="1486727263" sldId="282"/>
        </pc:sldMkLst>
        <pc:spChg chg="mod">
          <ac:chgData name="Andrew Thorn" userId="0daed54f-d5ac-4095-9056-bab125447f37" providerId="ADAL" clId="{84DFFB0C-22F7-4533-AF44-856F926758C9}" dt="2026-02-25T00:37:54.408" v="7319" actId="20577"/>
          <ac:spMkLst>
            <pc:docMk/>
            <pc:sldMk cId="1486727263" sldId="282"/>
            <ac:spMk id="2" creationId="{D3CAD1DD-2693-1775-9380-A734E43AAC87}"/>
          </ac:spMkLst>
        </pc:spChg>
        <pc:spChg chg="mod">
          <ac:chgData name="Andrew Thorn" userId="0daed54f-d5ac-4095-9056-bab125447f37" providerId="ADAL" clId="{84DFFB0C-22F7-4533-AF44-856F926758C9}" dt="2026-02-25T00:41:05.304" v="7652" actId="20577"/>
          <ac:spMkLst>
            <pc:docMk/>
            <pc:sldMk cId="1486727263" sldId="282"/>
            <ac:spMk id="3" creationId="{74329C5F-98E6-C9A2-09A1-BEED5FE6CB55}"/>
          </ac:spMkLst>
        </pc:spChg>
      </pc:sldChg>
      <pc:sldChg chg="addSp modSp new mod">
        <pc:chgData name="Andrew Thorn" userId="0daed54f-d5ac-4095-9056-bab125447f37" providerId="ADAL" clId="{84DFFB0C-22F7-4533-AF44-856F926758C9}" dt="2026-02-25T12:20:22.277" v="7958" actId="20577"/>
        <pc:sldMkLst>
          <pc:docMk/>
          <pc:sldMk cId="1308476179" sldId="283"/>
        </pc:sldMkLst>
        <pc:spChg chg="mod">
          <ac:chgData name="Andrew Thorn" userId="0daed54f-d5ac-4095-9056-bab125447f37" providerId="ADAL" clId="{84DFFB0C-22F7-4533-AF44-856F926758C9}" dt="2026-02-25T12:10:56.991" v="7678" actId="20577"/>
          <ac:spMkLst>
            <pc:docMk/>
            <pc:sldMk cId="1308476179" sldId="283"/>
            <ac:spMk id="2" creationId="{9208CE49-A04E-0507-16D8-8DF11DCC0CC9}"/>
          </ac:spMkLst>
        </pc:spChg>
        <pc:spChg chg="mod">
          <ac:chgData name="Andrew Thorn" userId="0daed54f-d5ac-4095-9056-bab125447f37" providerId="ADAL" clId="{84DFFB0C-22F7-4533-AF44-856F926758C9}" dt="2026-02-25T12:20:22.277" v="7958" actId="20577"/>
          <ac:spMkLst>
            <pc:docMk/>
            <pc:sldMk cId="1308476179" sldId="283"/>
            <ac:spMk id="3" creationId="{B27D2EA2-B6EF-7073-8475-2C0912348085}"/>
          </ac:spMkLst>
        </pc:spChg>
        <pc:spChg chg="add mod">
          <ac:chgData name="Andrew Thorn" userId="0daed54f-d5ac-4095-9056-bab125447f37" providerId="ADAL" clId="{84DFFB0C-22F7-4533-AF44-856F926758C9}" dt="2026-02-25T12:18:21.231" v="7831" actId="208"/>
          <ac:spMkLst>
            <pc:docMk/>
            <pc:sldMk cId="1308476179" sldId="283"/>
            <ac:spMk id="4" creationId="{5F516F0E-E954-0D48-CA76-9FA9D46C02C0}"/>
          </ac:spMkLst>
        </pc:spChg>
        <pc:spChg chg="add mod">
          <ac:chgData name="Andrew Thorn" userId="0daed54f-d5ac-4095-9056-bab125447f37" providerId="ADAL" clId="{84DFFB0C-22F7-4533-AF44-856F926758C9}" dt="2026-02-25T12:18:56.728" v="7834" actId="208"/>
          <ac:spMkLst>
            <pc:docMk/>
            <pc:sldMk cId="1308476179" sldId="283"/>
            <ac:spMk id="5" creationId="{5C2692C7-561A-F503-9A89-55DFED130C39}"/>
          </ac:spMkLst>
        </pc:spChg>
      </pc:sldChg>
      <pc:sldChg chg="modSp new mod">
        <pc:chgData name="Andrew Thorn" userId="0daed54f-d5ac-4095-9056-bab125447f37" providerId="ADAL" clId="{84DFFB0C-22F7-4533-AF44-856F926758C9}" dt="2026-02-25T12:31:37.337" v="8290" actId="20577"/>
        <pc:sldMkLst>
          <pc:docMk/>
          <pc:sldMk cId="4152180652" sldId="284"/>
        </pc:sldMkLst>
        <pc:spChg chg="mod">
          <ac:chgData name="Andrew Thorn" userId="0daed54f-d5ac-4095-9056-bab125447f37" providerId="ADAL" clId="{84DFFB0C-22F7-4533-AF44-856F926758C9}" dt="2026-02-25T12:21:51.442" v="7984" actId="20577"/>
          <ac:spMkLst>
            <pc:docMk/>
            <pc:sldMk cId="4152180652" sldId="284"/>
            <ac:spMk id="2" creationId="{911A1750-9A07-9FDA-C337-47C7B34B1881}"/>
          </ac:spMkLst>
        </pc:spChg>
        <pc:spChg chg="mod">
          <ac:chgData name="Andrew Thorn" userId="0daed54f-d5ac-4095-9056-bab125447f37" providerId="ADAL" clId="{84DFFB0C-22F7-4533-AF44-856F926758C9}" dt="2026-02-25T12:31:37.337" v="8290" actId="20577"/>
          <ac:spMkLst>
            <pc:docMk/>
            <pc:sldMk cId="4152180652" sldId="284"/>
            <ac:spMk id="3" creationId="{BC83479F-57C6-00D7-C01C-506194DD9E2C}"/>
          </ac:spMkLst>
        </pc:spChg>
      </pc:sldChg>
      <pc:sldChg chg="modSp new mod">
        <pc:chgData name="Andrew Thorn" userId="0daed54f-d5ac-4095-9056-bab125447f37" providerId="ADAL" clId="{84DFFB0C-22F7-4533-AF44-856F926758C9}" dt="2026-02-25T12:33:54.001" v="8442" actId="20577"/>
        <pc:sldMkLst>
          <pc:docMk/>
          <pc:sldMk cId="3859437522" sldId="285"/>
        </pc:sldMkLst>
        <pc:spChg chg="mod">
          <ac:chgData name="Andrew Thorn" userId="0daed54f-d5ac-4095-9056-bab125447f37" providerId="ADAL" clId="{84DFFB0C-22F7-4533-AF44-856F926758C9}" dt="2026-02-25T12:32:05.640" v="8316" actId="20577"/>
          <ac:spMkLst>
            <pc:docMk/>
            <pc:sldMk cId="3859437522" sldId="285"/>
            <ac:spMk id="2" creationId="{54EED0D2-0D84-0D23-F827-6A18A667EC6D}"/>
          </ac:spMkLst>
        </pc:spChg>
        <pc:spChg chg="mod">
          <ac:chgData name="Andrew Thorn" userId="0daed54f-d5ac-4095-9056-bab125447f37" providerId="ADAL" clId="{84DFFB0C-22F7-4533-AF44-856F926758C9}" dt="2026-02-25T12:33:54.001" v="8442" actId="20577"/>
          <ac:spMkLst>
            <pc:docMk/>
            <pc:sldMk cId="3859437522" sldId="285"/>
            <ac:spMk id="3" creationId="{9509DAD9-1E2D-06B7-89E7-27FC7F1FE11B}"/>
          </ac:spMkLst>
        </pc:spChg>
      </pc:sldChg>
      <pc:sldChg chg="modSp new mod">
        <pc:chgData name="Andrew Thorn" userId="0daed54f-d5ac-4095-9056-bab125447f37" providerId="ADAL" clId="{84DFFB0C-22F7-4533-AF44-856F926758C9}" dt="2026-02-27T09:28:33.297" v="8872" actId="20577"/>
        <pc:sldMkLst>
          <pc:docMk/>
          <pc:sldMk cId="4040065345" sldId="286"/>
        </pc:sldMkLst>
        <pc:spChg chg="mod">
          <ac:chgData name="Andrew Thorn" userId="0daed54f-d5ac-4095-9056-bab125447f37" providerId="ADAL" clId="{84DFFB0C-22F7-4533-AF44-856F926758C9}" dt="2026-02-27T09:24:50.264" v="8484" actId="20577"/>
          <ac:spMkLst>
            <pc:docMk/>
            <pc:sldMk cId="4040065345" sldId="286"/>
            <ac:spMk id="2" creationId="{19F9F528-FEAB-B808-5C2F-190F17D85F20}"/>
          </ac:spMkLst>
        </pc:spChg>
        <pc:spChg chg="mod">
          <ac:chgData name="Andrew Thorn" userId="0daed54f-d5ac-4095-9056-bab125447f37" providerId="ADAL" clId="{84DFFB0C-22F7-4533-AF44-856F926758C9}" dt="2026-02-27T09:28:33.297" v="8872" actId="20577"/>
          <ac:spMkLst>
            <pc:docMk/>
            <pc:sldMk cId="4040065345" sldId="286"/>
            <ac:spMk id="3" creationId="{5A76E5E7-B581-A4B8-3857-B514F087FB98}"/>
          </ac:spMkLst>
        </pc:spChg>
      </pc:sldChg>
      <pc:sldChg chg="modSp new mod">
        <pc:chgData name="Andrew Thorn" userId="0daed54f-d5ac-4095-9056-bab125447f37" providerId="ADAL" clId="{84DFFB0C-22F7-4533-AF44-856F926758C9}" dt="2026-03-01T00:20:39.820" v="9377" actId="5793"/>
        <pc:sldMkLst>
          <pc:docMk/>
          <pc:sldMk cId="2509234672" sldId="287"/>
        </pc:sldMkLst>
        <pc:spChg chg="mod">
          <ac:chgData name="Andrew Thorn" userId="0daed54f-d5ac-4095-9056-bab125447f37" providerId="ADAL" clId="{84DFFB0C-22F7-4533-AF44-856F926758C9}" dt="2026-02-27T09:29:12.367" v="8913" actId="20577"/>
          <ac:spMkLst>
            <pc:docMk/>
            <pc:sldMk cId="2509234672" sldId="287"/>
            <ac:spMk id="2" creationId="{4CA3ABA3-1ED1-72BD-2973-0BB97EA00B8D}"/>
          </ac:spMkLst>
        </pc:spChg>
        <pc:spChg chg="mod">
          <ac:chgData name="Andrew Thorn" userId="0daed54f-d5ac-4095-9056-bab125447f37" providerId="ADAL" clId="{84DFFB0C-22F7-4533-AF44-856F926758C9}" dt="2026-03-01T00:20:39.820" v="9377" actId="5793"/>
          <ac:spMkLst>
            <pc:docMk/>
            <pc:sldMk cId="2509234672" sldId="287"/>
            <ac:spMk id="3" creationId="{B25C6C20-06D7-1E2D-6AC5-B36788A1FD85}"/>
          </ac:spMkLst>
        </pc:spChg>
      </pc:sldChg>
      <pc:sldChg chg="modSp new mod">
        <pc:chgData name="Andrew Thorn" userId="0daed54f-d5ac-4095-9056-bab125447f37" providerId="ADAL" clId="{84DFFB0C-22F7-4533-AF44-856F926758C9}" dt="2026-03-17T01:11:57.895" v="9938" actId="27636"/>
        <pc:sldMkLst>
          <pc:docMk/>
          <pc:sldMk cId="3051352041" sldId="288"/>
        </pc:sldMkLst>
        <pc:spChg chg="mod">
          <ac:chgData name="Andrew Thorn" userId="0daed54f-d5ac-4095-9056-bab125447f37" providerId="ADAL" clId="{84DFFB0C-22F7-4533-AF44-856F926758C9}" dt="2026-03-01T00:21:21.537" v="9418" actId="20577"/>
          <ac:spMkLst>
            <pc:docMk/>
            <pc:sldMk cId="3051352041" sldId="288"/>
            <ac:spMk id="2" creationId="{B96CC38B-B920-E818-4B6C-AEEC6F2729EB}"/>
          </ac:spMkLst>
        </pc:spChg>
        <pc:spChg chg="mod">
          <ac:chgData name="Andrew Thorn" userId="0daed54f-d5ac-4095-9056-bab125447f37" providerId="ADAL" clId="{84DFFB0C-22F7-4533-AF44-856F926758C9}" dt="2026-03-17T01:11:57.895" v="9938" actId="27636"/>
          <ac:spMkLst>
            <pc:docMk/>
            <pc:sldMk cId="3051352041" sldId="288"/>
            <ac:spMk id="3" creationId="{02A2043E-79AF-7292-EDEB-32A6FAC94BA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520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012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2925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953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7915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6184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036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598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5239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2954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267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31829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9216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14675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0576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9166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053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17DF87E-D619-4978-9C03-C4751D73C8B6}" type="datetimeFigureOut">
              <a:rPr lang="en-GB" smtClean="0"/>
              <a:t>16/03/2026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E08E2-5BBC-4702-8111-17AB4BD0C2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202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13850-B642-EC22-550A-F58B07B48E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2740291"/>
          </a:xfrm>
        </p:spPr>
        <p:txBody>
          <a:bodyPr/>
          <a:lstStyle/>
          <a:p>
            <a:pPr algn="ctr"/>
            <a:br>
              <a:rPr lang="en-GB" sz="5400" dirty="0"/>
            </a:br>
            <a:br>
              <a:rPr lang="en-GB" sz="5400" dirty="0"/>
            </a:br>
            <a:r>
              <a:rPr lang="en-GB" sz="5400" b="1" dirty="0"/>
              <a:t>17 Inventory Metrics &amp; KPIs You Need</a:t>
            </a:r>
            <a:br>
              <a:rPr lang="en-GB" sz="5400" dirty="0"/>
            </a:br>
            <a:br>
              <a:rPr lang="en-GB" sz="5400" dirty="0"/>
            </a:b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CFADCE-6D22-BE90-6341-CE28B2AB7B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3622699"/>
            <a:ext cx="8825658" cy="2016101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By</a:t>
            </a:r>
          </a:p>
          <a:p>
            <a:pPr algn="ctr"/>
            <a:r>
              <a:rPr lang="en-GB" sz="3600" b="1" dirty="0"/>
              <a:t>Andrew Thorn</a:t>
            </a:r>
          </a:p>
        </p:txBody>
      </p:sp>
    </p:spTree>
    <p:extLst>
      <p:ext uri="{BB962C8B-B14F-4D97-AF65-F5344CB8AC3E}">
        <p14:creationId xmlns:p14="http://schemas.microsoft.com/office/powerpoint/2010/main" val="3817207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0BD0-75B9-11FA-31AF-72E57FBF8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02989-4AB3-F11E-804E-4011F995C6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Effective inventory management comes down to good systems, good processes, and constant improvement</a:t>
            </a:r>
          </a:p>
          <a:p>
            <a:r>
              <a:rPr lang="en-GB" sz="3200" dirty="0"/>
              <a:t>The last of these can be achieved by tracking the right inventory metrics, analysing the results, and making data-driven optimisations</a:t>
            </a:r>
          </a:p>
        </p:txBody>
      </p:sp>
    </p:spTree>
    <p:extLst>
      <p:ext uri="{BB962C8B-B14F-4D97-AF65-F5344CB8AC3E}">
        <p14:creationId xmlns:p14="http://schemas.microsoft.com/office/powerpoint/2010/main" val="2401072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B8090-FB85-F29D-9088-1D44FB2D6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What are Inventory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B471D-D492-B59F-8789-F85C2A99D0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770" y="2052918"/>
            <a:ext cx="11363688" cy="4494465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An inventory metric is a measure used to understand the efficiency, effectiveness, and performance of inventory management</a:t>
            </a:r>
          </a:p>
          <a:p>
            <a:r>
              <a:rPr lang="en-GB" sz="3200" dirty="0"/>
              <a:t>Metrics allow product businesses to make data driven decisions that improve stock control processes and profitability</a:t>
            </a:r>
          </a:p>
          <a:p>
            <a:r>
              <a:rPr lang="en-GB" sz="3200" dirty="0"/>
              <a:t>Tracking the right inventory metrics will help your business reduce costs, increase sales, and keep customers happy</a:t>
            </a:r>
          </a:p>
        </p:txBody>
      </p:sp>
    </p:spTree>
    <p:extLst>
      <p:ext uri="{BB962C8B-B14F-4D97-AF65-F5344CB8AC3E}">
        <p14:creationId xmlns:p14="http://schemas.microsoft.com/office/powerpoint/2010/main" val="1143510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DCF03-AB89-6D2F-CFB7-F6298ECAC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78213"/>
          </a:xfrm>
        </p:spPr>
        <p:txBody>
          <a:bodyPr/>
          <a:lstStyle/>
          <a:p>
            <a:pPr algn="ctr"/>
            <a:r>
              <a:rPr lang="en-GB" sz="4400" b="1" dirty="0"/>
              <a:t>What are KPIs for Inventory?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177FF-992B-D42A-B721-B015F86BC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7127" y="1668256"/>
            <a:ext cx="11524231" cy="4921008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Key performance indicators for inventory, known as KPIs, are measurement tools that allow you to track the performance of various aspects of your business</a:t>
            </a:r>
          </a:p>
          <a:p>
            <a:r>
              <a:rPr lang="en-GB" sz="3200" dirty="0"/>
              <a:t>They’re use for giving insights into the success of how you’ve constructed workflow and systems, and whether changes need to be made to create efficiencies</a:t>
            </a:r>
          </a:p>
          <a:p>
            <a:r>
              <a:rPr lang="en-GB" sz="3200" dirty="0"/>
              <a:t>KPIs related specifically to inventory allow you to understand how you’re managing the flow of goods, materials, and products to your warehouses and out to the customer</a:t>
            </a:r>
          </a:p>
        </p:txBody>
      </p:sp>
    </p:spTree>
    <p:extLst>
      <p:ext uri="{BB962C8B-B14F-4D97-AF65-F5344CB8AC3E}">
        <p14:creationId xmlns:p14="http://schemas.microsoft.com/office/powerpoint/2010/main" val="1838271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F8745-45F6-BCBA-DD1E-7B6C877C3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Inventory Metrics for Sales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B3A4A-B23A-F3F5-E066-58E7554F27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/>
              <a:t>Inventory turnover rate</a:t>
            </a:r>
          </a:p>
          <a:p>
            <a:pPr marL="514350" indent="-514350">
              <a:buAutoNum type="arabicPeriod"/>
            </a:pPr>
            <a:r>
              <a:rPr lang="en-GB" sz="3200" dirty="0"/>
              <a:t>Cost of goods sold</a:t>
            </a:r>
          </a:p>
          <a:p>
            <a:pPr marL="514350" indent="-514350">
              <a:buAutoNum type="arabicPeriod"/>
            </a:pPr>
            <a:r>
              <a:rPr lang="en-GB" sz="3200" dirty="0"/>
              <a:t>Stock-to-sales ratio</a:t>
            </a:r>
          </a:p>
          <a:p>
            <a:pPr marL="514350" indent="-514350">
              <a:buAutoNum type="arabicPeriod"/>
            </a:pPr>
            <a:r>
              <a:rPr lang="en-GB" sz="3200" dirty="0"/>
              <a:t>Days sales of inventory</a:t>
            </a:r>
          </a:p>
          <a:p>
            <a:pPr marL="514350" indent="-514350">
              <a:buAutoNum type="arabicPeriod"/>
            </a:pPr>
            <a:r>
              <a:rPr lang="en-GB" sz="3200" dirty="0"/>
              <a:t>Sell-through rate</a:t>
            </a:r>
          </a:p>
          <a:p>
            <a:pPr marL="514350" indent="-514350">
              <a:buAutoNum type="arabicPeriod"/>
            </a:pPr>
            <a:r>
              <a:rPr lang="en-GB" sz="3200" dirty="0"/>
              <a:t>Backorder rate</a:t>
            </a:r>
          </a:p>
          <a:p>
            <a:pPr marL="514350" indent="-514350">
              <a:buAutoNum type="arabicPeriod"/>
            </a:pPr>
            <a:r>
              <a:rPr lang="en-GB" sz="3200" dirty="0"/>
              <a:t>Inventory-to-sales ratio</a:t>
            </a:r>
          </a:p>
        </p:txBody>
      </p:sp>
    </p:spTree>
    <p:extLst>
      <p:ext uri="{BB962C8B-B14F-4D97-AF65-F5344CB8AC3E}">
        <p14:creationId xmlns:p14="http://schemas.microsoft.com/office/powerpoint/2010/main" val="750133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8B803-6482-E76C-1770-37A14E0FD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Inventory Turnover Rate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EA86901-4C83-F762-FB50-69EF7143466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Shows how rapidly inventory is being converted to sales through the warehouse</a:t>
                </a:r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r>
                  <a:rPr lang="en-GB" sz="3200" dirty="0"/>
                  <a:t>Inventory Turnover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𝐶𝑜𝑠𝑡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𝐺𝑜𝑜𝑑𝑠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𝑆𝑜𝑙𝑑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𝐴𝑣𝑒𝑟𝑎𝑔𝑒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𝐼𝑛𝑣𝑒𝑛𝑡𝑜𝑟𝑦</m:t>
                        </m:r>
                      </m:den>
                    </m:f>
                  </m:oMath>
                </a14:m>
                <a:endParaRPr lang="en-GB" sz="3200" dirty="0"/>
              </a:p>
              <a:p>
                <a:pPr marL="0" indent="0">
                  <a:buNone/>
                </a:pPr>
                <a:r>
                  <a:rPr lang="en-GB" sz="3200" dirty="0"/>
                  <a:t>The KPI for inventory turnover rate should be set relative to the business’s normal turnover and ambitions for future growth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EA86901-4C83-F762-FB50-69EF7143466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71" t="-1890" r="-1567" b="-40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7335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18519-A40A-A0C2-E1C1-EAB25D4A1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Cost of Goods Sold (COGS)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02919-3949-B8F8-E4E0-F2B929821F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Shows the costs incurred by your business to produce the goods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COGS = Beginning + Purchases – Ending</a:t>
            </a:r>
          </a:p>
          <a:p>
            <a:pPr marL="0" indent="0">
              <a:buNone/>
            </a:pPr>
            <a:r>
              <a:rPr lang="en-GB" sz="3200" dirty="0"/>
              <a:t>				Inventory 	During the    Inventory</a:t>
            </a:r>
          </a:p>
          <a:p>
            <a:pPr marL="0" indent="0">
              <a:buNone/>
            </a:pPr>
            <a:r>
              <a:rPr lang="en-GB" sz="3200" dirty="0"/>
              <a:t>									Period</a:t>
            </a:r>
          </a:p>
        </p:txBody>
      </p:sp>
    </p:spTree>
    <p:extLst>
      <p:ext uri="{BB962C8B-B14F-4D97-AF65-F5344CB8AC3E}">
        <p14:creationId xmlns:p14="http://schemas.microsoft.com/office/powerpoint/2010/main" val="3109251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1CEFE-5FB9-B638-9205-3A55E0F1F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Stock-to-Sales Ratio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F5644E9-6EC3-BEAB-D53F-AA3BA4CED46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62968" y="2052918"/>
                <a:ext cx="11503292" cy="4557287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sz="3200" dirty="0"/>
                  <a:t>It is used to measure how efficiently you’re managing inventory</a:t>
                </a:r>
              </a:p>
              <a:p>
                <a:r>
                  <a:rPr lang="en-GB" sz="3200" dirty="0"/>
                  <a:t>It details how many times you turn over your inventory in a certain period compared to a previous period</a:t>
                </a:r>
              </a:p>
              <a:p>
                <a:r>
                  <a:rPr lang="en-GB" sz="3200" dirty="0"/>
                  <a:t>This metric allows you to understand if goods are shifting differently than they have previously and means you can adjust your product strategy as required</a:t>
                </a:r>
              </a:p>
              <a:p>
                <a:pPr marL="0" indent="0">
                  <a:buNone/>
                </a:pPr>
                <a:r>
                  <a:rPr lang="en-GB" sz="3200" dirty="0"/>
                  <a:t>Stock-to-Sales Ration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𝐴𝑣𝑒𝑟𝑎𝑔𝑒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𝑆𝑡𝑜𝑐𝑘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𝑉𝑎𝑙𝑢𝑒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𝑁𝑒𝑡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𝑆𝑎𝑙𝑒𝑠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𝑉𝑎𝑙𝑢𝑒</m:t>
                        </m:r>
                      </m:den>
                    </m:f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F5644E9-6EC3-BEAB-D53F-AA3BA4CED46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62968" y="2052918"/>
                <a:ext cx="11503292" cy="4557287"/>
              </a:xfrm>
              <a:blipFill>
                <a:blip r:embed="rId2"/>
                <a:stretch>
                  <a:fillRect l="-1378" t="-2811" r="-20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99409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AA36D-058E-F5E0-55D9-B0EC80BE3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Days Sales of Inventory (DSI)</a:t>
            </a:r>
            <a:br>
              <a:rPr lang="en-GB" sz="4400" b="1" dirty="0"/>
            </a:br>
            <a:r>
              <a:rPr lang="en-GB" sz="4400" b="1" dirty="0"/>
              <a:t>Days of Inventory on hand (DOH)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F5A21A1-F57B-5101-7E57-7F6722A5F51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These two-inventory metrics allow you to measure the efficiency of the inventory and figure out how long stock is held before being sold</a:t>
                </a:r>
              </a:p>
              <a:p>
                <a:pPr marL="0" indent="0">
                  <a:buNone/>
                </a:pPr>
                <a:r>
                  <a:rPr lang="en-GB" sz="3200" dirty="0"/>
                  <a:t>DSI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𝐴𝑣𝑒𝑟𝑎𝑔𝑒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𝐼𝑛𝑣𝑒𝑛𝑡𝑜𝑟𝑦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𝑉𝑎𝑙𝑢𝑒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𝐶𝑂𝐺𝑆</m:t>
                        </m:r>
                      </m:den>
                    </m:f>
                  </m:oMath>
                </a14:m>
                <a:r>
                  <a:rPr lang="en-GB" sz="3200" dirty="0"/>
                  <a:t> x Number of days</a:t>
                </a:r>
              </a:p>
              <a:p>
                <a:pPr marL="0" indent="0">
                  <a:buNone/>
                </a:pPr>
                <a:r>
                  <a:rPr lang="en-GB" sz="3200" dirty="0"/>
                  <a:t>DOH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𝐴𝑣𝑒𝑟𝑎𝑔𝑒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𝐼𝑛𝑣𝑒𝑛𝑡𝑜𝑟𝑦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𝑉𝑎𝑙𝑢𝑒</m:t>
                        </m:r>
                      </m:num>
                      <m:den>
                        <m:f>
                          <m:fPr>
                            <m:ctrlPr>
                              <a:rPr lang="en-GB" sz="320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𝐶𝑂𝐺𝑆</m:t>
                            </m:r>
                          </m:num>
                          <m:den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𝑁𝑢𝑚𝑏𝑒𝑟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𝑜𝑓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𝑑𝑎𝑦𝑠</m:t>
                            </m:r>
                          </m:den>
                        </m:f>
                      </m:den>
                    </m:f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F5A21A1-F57B-5101-7E57-7F6722A5F51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71" t="-1890" r="-14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4745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7394A-4417-EB5E-176A-F69E4CA7D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Sell-Through Rate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07FE812-2899-774A-A8B9-75AF5E80753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Is the percentage of your inventory which you have sold to customers</a:t>
                </a:r>
              </a:p>
              <a:p>
                <a:pPr marL="0" indent="0">
                  <a:buNone/>
                </a:pPr>
                <a:r>
                  <a:rPr lang="en-GB" sz="3200" dirty="0"/>
                  <a:t>It is usually calculated monthly and allows you to change your stocking and selling strategy in response</a:t>
                </a:r>
              </a:p>
              <a:p>
                <a:pPr marL="0" indent="0">
                  <a:buNone/>
                </a:pPr>
                <a:r>
                  <a:rPr lang="en-GB" sz="3200" dirty="0"/>
                  <a:t>Sell-Through Rate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𝑆𝑎𝑙𝑒𝑠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𝑆𝑡𝑜𝑐𝑘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𝑜𝑛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𝐻𝑎𝑛𝑑</m:t>
                        </m:r>
                      </m:den>
                    </m:f>
                  </m:oMath>
                </a14:m>
                <a:r>
                  <a:rPr lang="en-GB" sz="3200" dirty="0"/>
                  <a:t> x 100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07FE812-2899-774A-A8B9-75AF5E80753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71" t="-1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846053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E093D-50EF-DFD6-0409-B90BE2174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Back Order Rate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3F723D2-DD6D-DDDC-DF7A-4D5D8205548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95592" y="2052918"/>
                <a:ext cx="11140324" cy="4431644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sz="3200" dirty="0"/>
                  <a:t>Refers to the number of customer orders that are unable to be fulfilled due to stockouts, supply chain issues or inventory glituxes</a:t>
                </a:r>
              </a:p>
              <a:p>
                <a:r>
                  <a:rPr lang="en-GB" sz="3200" dirty="0"/>
                  <a:t>Back order rate in an important inventory metric because it reveals how efficiently the entire supply chain operates, and how well customer demand is serviced</a:t>
                </a:r>
              </a:p>
              <a:p>
                <a:pPr marL="0" indent="0">
                  <a:buNone/>
                </a:pPr>
                <a:r>
                  <a:rPr lang="en-GB" sz="3200" dirty="0"/>
                  <a:t>   Backorder rate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𝐵𝑎𝑟𝑘𝑜𝑟𝑑𝑒𝑟𝑒𝑑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𝑂𝑟𝑑𝑒𝑟𝑠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𝑂𝑟𝑑𝑒𝑟𝑠</m:t>
                        </m:r>
                      </m:den>
                    </m:f>
                  </m:oMath>
                </a14:m>
                <a:r>
                  <a:rPr lang="en-GB" sz="3200" dirty="0"/>
                  <a:t> x 100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3F723D2-DD6D-DDDC-DF7A-4D5D8205548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95592" y="2052918"/>
                <a:ext cx="11140324" cy="4431644"/>
              </a:xfrm>
              <a:blipFill>
                <a:blip r:embed="rId2"/>
                <a:stretch>
                  <a:fillRect l="-821" t="-28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481758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B7BFE-5B24-D671-F9CA-8F890FE2E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Inventory-to-Sales Ratio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31D1D89-2BC9-722B-F4B1-D3E4BDE825E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62968" y="2052918"/>
                <a:ext cx="11538192" cy="4592187"/>
              </a:xfrm>
            </p:spPr>
            <p:txBody>
              <a:bodyPr>
                <a:normAutofit/>
              </a:bodyPr>
              <a:lstStyle/>
              <a:p>
                <a:r>
                  <a:rPr lang="en-GB" sz="3200" dirty="0"/>
                  <a:t>Is a KPI which tracks the amount of stock you have on hand compared to orders being made</a:t>
                </a:r>
              </a:p>
              <a:p>
                <a:r>
                  <a:rPr lang="en-GB" sz="3200" dirty="0"/>
                  <a:t>If the KPI is not being met consider reviewing your pricing structures, analysing your inventory management systems, and trying new strategies such as targeting different strategies</a:t>
                </a:r>
              </a:p>
              <a:p>
                <a:pPr marL="0" indent="0">
                  <a:buNone/>
                </a:pPr>
                <a:r>
                  <a:rPr lang="en-GB" sz="3200" dirty="0"/>
                  <a:t>Inventory-to-Sales Ratio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𝐸𝑛𝑑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𝑀𝑜𝑛𝑡h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𝐼𝑛𝑣𝑒𝑛𝑡𝑜𝑟𝑦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𝐵𝑎𝑙𝑎𝑛𝑐𝑒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𝑆𝑎𝑙𝑒𝑠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𝑓𝑜𝑟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𝑡h𝑎𝑡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𝑀𝑜𝑛𝑡h</m:t>
                        </m:r>
                      </m:den>
                    </m:f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31D1D89-2BC9-722B-F4B1-D3E4BDE825E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62968" y="2052918"/>
                <a:ext cx="11538192" cy="4592187"/>
              </a:xfrm>
              <a:blipFill>
                <a:blip r:embed="rId2"/>
                <a:stretch>
                  <a:fillRect l="-1374" t="-17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68909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C372D-8903-1B8F-70E3-A0C5A1BAE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Inventory Metrics for Stock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CCC87-DD64-18CC-1BBF-ECFA581312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Receiving Efficiency</a:t>
            </a:r>
          </a:p>
          <a:p>
            <a:pPr marL="514350" indent="-514350">
              <a:buAutoNum type="arabicPeriod"/>
            </a:pPr>
            <a:r>
              <a:rPr lang="en-GB" sz="3200" dirty="0"/>
              <a:t>Inventory Shrinkage</a:t>
            </a:r>
          </a:p>
          <a:p>
            <a:pPr marL="514350" indent="-514350">
              <a:buAutoNum type="arabicPeriod"/>
            </a:pPr>
            <a:r>
              <a:rPr lang="en-GB" sz="3200" dirty="0"/>
              <a:t>Inventory Accuracy</a:t>
            </a:r>
          </a:p>
        </p:txBody>
      </p:sp>
    </p:spTree>
    <p:extLst>
      <p:ext uri="{BB962C8B-B14F-4D97-AF65-F5344CB8AC3E}">
        <p14:creationId xmlns:p14="http://schemas.microsoft.com/office/powerpoint/2010/main" val="19081273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F0B96-9AAC-FA06-F1D0-289905AC3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Receiving Efficiency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639F900-6384-3ECD-8583-3CC7F6F3CE9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sz="3200" dirty="0"/>
                  <a:t>Refers to the effectiveness and productivity of the process involved in receiving goods or materials into your storage facility</a:t>
                </a:r>
              </a:p>
              <a:p>
                <a:endParaRPr lang="en-GB" sz="3200" dirty="0"/>
              </a:p>
              <a:p>
                <a:pPr marL="0" indent="0">
                  <a:buNone/>
                </a:pPr>
                <a:r>
                  <a:rPr lang="en-GB" sz="3200" dirty="0"/>
                  <a:t>Receiving Efficiency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𝑉𝑜𝑙𝑢𝑚𝑒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𝑅𝑒𝑐𝑒𝑖𝑣𝑒𝑑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𝐺𝑜𝑜𝑑𝑠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𝑁𝑢𝑚𝑏𝑒𝑟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𝐿𝑎𝑏𝑜𝑢𝑟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𝐻𝑜𝑢𝑟𝑠</m:t>
                        </m:r>
                      </m:den>
                    </m:f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639F900-6384-3ECD-8583-3CC7F6F3CE9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71" t="-1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573473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B1F37-D568-992E-1C84-33CCBA845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Receiving Efficiency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81286F2-774B-F76B-A530-0CE90FED79B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988" y="2052918"/>
                <a:ext cx="11545172" cy="449446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Order cycle time looks at how long the entire order process takes, including receiving</a:t>
                </a:r>
              </a:p>
              <a:p>
                <a:pPr marL="0" indent="0">
                  <a:buNone/>
                </a:pPr>
                <a:r>
                  <a:rPr lang="en-GB" sz="3200" dirty="0"/>
                  <a:t>Order cycle time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𝐷𝑒𝑙𝑖𝑣𝑒𝑟𝑦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𝐷𝑎𝑡𝑒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𝑂𝑟𝑑𝑒𝑟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𝐷𝑎𝑡𝑒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𝑂𝑟𝑑𝑒𝑟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𝑆h𝑖𝑝𝑝𝑒𝑑</m:t>
                        </m:r>
                      </m:den>
                    </m:f>
                  </m:oMath>
                </a14:m>
                <a:endParaRPr lang="en-GB" sz="3200" dirty="0"/>
              </a:p>
              <a:p>
                <a:pPr marL="0" indent="0">
                  <a:buNone/>
                </a:pPr>
                <a:r>
                  <a:rPr lang="en-GB" sz="3200" dirty="0"/>
                  <a:t>Another useful formula is door dock utilisation efficiency, which helps you understand the efficiency of your warehouse usage</a:t>
                </a:r>
              </a:p>
              <a:p>
                <a:pPr marL="0" indent="0">
                  <a:buNone/>
                </a:pPr>
                <a:r>
                  <a:rPr lang="en-GB" sz="3200" dirty="0"/>
                  <a:t>Door Dock Utilisation Efficiency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𝑁𝑢𝑚𝑏𝑒𝑟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𝐷𝑜𝑜𝑟𝑠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𝑈𝑠𝑒𝑑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𝑁𝑢𝑚𝑏𝑒𝑟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𝐷𝑜𝑐𝑘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𝐷𝑜𝑜𝑟𝑠</m:t>
                        </m:r>
                      </m:den>
                    </m:f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81286F2-774B-F76B-A530-0CE90FED79B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988" y="2052918"/>
                <a:ext cx="11545172" cy="4494465"/>
              </a:xfrm>
              <a:blipFill>
                <a:blip r:embed="rId2"/>
                <a:stretch>
                  <a:fillRect l="-1320" t="-17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22898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C8DB4-4ADA-4CD6-4000-AF9F6C7B2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Inventory Shrinkage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CA69B12-A3E3-F1B6-1658-044B1756937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103312" y="2052918"/>
                <a:ext cx="9743845" cy="4195481"/>
              </a:xfrm>
            </p:spPr>
            <p:txBody>
              <a:bodyPr>
                <a:normAutofit/>
              </a:bodyPr>
              <a:lstStyle/>
              <a:p>
                <a:r>
                  <a:rPr lang="en-GB" sz="3200" dirty="0"/>
                  <a:t>Considers the loss of inventory due to factors such as damage, spoilage, theft, and errors</a:t>
                </a:r>
              </a:p>
              <a:p>
                <a:r>
                  <a:rPr lang="en-GB" sz="3200" dirty="0"/>
                  <a:t>The formula measures the percentage of inventory losses relative to the total value of the inventory</a:t>
                </a:r>
              </a:p>
              <a:p>
                <a:pPr marL="0" indent="0">
                  <a:buNone/>
                </a:pPr>
                <a:r>
                  <a:rPr lang="en-GB" sz="3200" dirty="0"/>
                  <a:t>Inventory Shrinkage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𝑉𝑎𝑙𝑢𝑒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𝐼𝑛𝑣𝑒𝑛𝑡𝑜𝑟𝑦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𝐿𝑜𝑠𝑠𝑒𝑠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𝑉𝑎𝑙𝑢𝑒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𝐼𝑛𝑣𝑒𝑛𝑡𝑜𝑟𝑦</m:t>
                        </m:r>
                      </m:den>
                    </m:f>
                  </m:oMath>
                </a14:m>
                <a:r>
                  <a:rPr lang="en-GB" sz="3200" dirty="0"/>
                  <a:t> x 100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CA69B12-A3E3-F1B6-1658-044B1756937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03312" y="2052918"/>
                <a:ext cx="9743845" cy="4195481"/>
              </a:xfrm>
              <a:blipFill>
                <a:blip r:embed="rId2"/>
                <a:stretch>
                  <a:fillRect l="-1627" t="-1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10890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D4265-B3A2-2B0C-2A11-72FBF7C3F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Inventory Accuracy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F541079-488E-FBD4-5140-1EE2E18C97F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5392" y="2052918"/>
                <a:ext cx="11028642" cy="4195481"/>
              </a:xfrm>
            </p:spPr>
            <p:txBody>
              <a:bodyPr>
                <a:normAutofit/>
              </a:bodyPr>
              <a:lstStyle/>
              <a:p>
                <a:r>
                  <a:rPr lang="en-GB" sz="3200" dirty="0"/>
                  <a:t>Ensures you track your database of products accurately</a:t>
                </a:r>
              </a:p>
              <a:p>
                <a:r>
                  <a:rPr lang="en-GB" sz="3200" dirty="0"/>
                  <a:t>This means the information used by the business properly reflects the held and can be relied on to make other business decisions</a:t>
                </a:r>
              </a:p>
              <a:p>
                <a:pPr marL="0" indent="0">
                  <a:buNone/>
                </a:pPr>
                <a:r>
                  <a:rPr lang="en-GB" sz="3200" dirty="0"/>
                  <a:t>Inventory Accuracy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𝐷𝑎𝑡𝑎𝑏𝑎𝑠𝑒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𝐼𝑛𝑣𝑒𝑛𝑡𝑜𝑟𝑦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𝐶𝑜𝑢𝑛𝑡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𝑃h𝑦𝑠𝑖𝑐𝑎𝑙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𝐼𝑛𝑣𝑒𝑛𝑡𝑜𝑟𝑦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𝐶𝑜𝑢𝑛𝑡</m:t>
                        </m:r>
                      </m:den>
                    </m:f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F541079-488E-FBD4-5140-1EE2E18C97F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5392" y="2052918"/>
                <a:ext cx="11028642" cy="4195481"/>
              </a:xfrm>
              <a:blipFill>
                <a:blip r:embed="rId2"/>
                <a:stretch>
                  <a:fillRect l="-1437" t="-1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845505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A0CC7-C49B-2003-F2DF-C8DF1D97C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Inventory Metrics for Order Fulfilment and Warehousing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49D80-4B06-7221-95C3-E02FAD4D64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These include: -</a:t>
            </a:r>
          </a:p>
          <a:p>
            <a:pPr marL="514350" indent="-514350">
              <a:buAutoNum type="arabicPeriod"/>
            </a:pPr>
            <a:r>
              <a:rPr lang="en-GB" sz="3200" dirty="0"/>
              <a:t>Order fill rate</a:t>
            </a:r>
          </a:p>
          <a:p>
            <a:pPr marL="514350" indent="-514350">
              <a:buAutoNum type="arabicPeriod"/>
            </a:pPr>
            <a:r>
              <a:rPr lang="en-GB" sz="3200" dirty="0"/>
              <a:t>Order cycle time</a:t>
            </a:r>
          </a:p>
          <a:p>
            <a:pPr marL="514350" indent="-514350">
              <a:buAutoNum type="arabicPeriod"/>
            </a:pPr>
            <a:r>
              <a:rPr lang="en-GB" sz="3200" dirty="0"/>
              <a:t>Order accuracy rate</a:t>
            </a:r>
          </a:p>
          <a:p>
            <a:pPr marL="514350" indent="-514350">
              <a:buAutoNum type="arabicPeriod"/>
            </a:pPr>
            <a:r>
              <a:rPr lang="en-GB" sz="3200" dirty="0"/>
              <a:t>Average inventory value</a:t>
            </a:r>
          </a:p>
        </p:txBody>
      </p:sp>
    </p:spTree>
    <p:extLst>
      <p:ext uri="{BB962C8B-B14F-4D97-AF65-F5344CB8AC3E}">
        <p14:creationId xmlns:p14="http://schemas.microsoft.com/office/powerpoint/2010/main" val="6960826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BE0E1-E477-B238-01C0-B07F1EC0B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Order Fill Rate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D10D060-6A48-FE82-A7E2-7B133EFAD39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sz="3200" dirty="0"/>
                  <a:t>Order fill rate measures the number of customer orders- as a percentage- that are filled on time and as expected</a:t>
                </a:r>
              </a:p>
              <a:p>
                <a:r>
                  <a:rPr lang="en-GB" sz="3200" dirty="0"/>
                  <a:t>A higher order fill rate indicates more satisfied customers</a:t>
                </a:r>
              </a:p>
              <a:p>
                <a:pPr marL="0" indent="0">
                  <a:buNone/>
                </a:pPr>
                <a:r>
                  <a:rPr lang="en-GB" sz="3200" dirty="0"/>
                  <a:t>Order fill rate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𝑁𝑢𝑚𝑏𝑒𝑟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𝑂𝑟𝑑𝑒𝑟𝑠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𝐹𝑖𝑙𝑙𝑒𝑑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𝑁𝑢𝑚𝑏𝑒𝑟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𝑂𝑟𝑑𝑒𝑟𝑠</m:t>
                        </m:r>
                      </m:den>
                    </m:f>
                  </m:oMath>
                </a14:m>
                <a:r>
                  <a:rPr lang="en-GB" sz="3200" dirty="0"/>
                  <a:t> x 100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D10D060-6A48-FE82-A7E2-7B133EFAD39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71" t="-1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026867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D75FB-4057-BE3D-A53B-301D923B1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Order Cycle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BD761-B193-B9FF-D6D3-501A4B0490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Measures the time taken from order receipt to order shipping</a:t>
            </a:r>
          </a:p>
          <a:p>
            <a:r>
              <a:rPr lang="en-GB" sz="3200" dirty="0"/>
              <a:t>It includes order processing time, picking time, packing time, and shipping time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Order 		Order		 		Order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cycle  =   Shipment   -	Receipt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time 		Time					Time</a:t>
            </a:r>
          </a:p>
        </p:txBody>
      </p:sp>
    </p:spTree>
    <p:extLst>
      <p:ext uri="{BB962C8B-B14F-4D97-AF65-F5344CB8AC3E}">
        <p14:creationId xmlns:p14="http://schemas.microsoft.com/office/powerpoint/2010/main" val="2364190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613BE-F2A9-915C-EBEE-C3E18F465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Order Accuracy Rate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7C35F92-AA44-D1E3-678B-A3A1831E3BA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93166" y="2052918"/>
                <a:ext cx="11405570" cy="4487485"/>
              </a:xfrm>
            </p:spPr>
            <p:txBody>
              <a:bodyPr>
                <a:normAutofit/>
              </a:bodyPr>
              <a:lstStyle/>
              <a:p>
                <a:r>
                  <a:rPr lang="en-GB" sz="3200" dirty="0"/>
                  <a:t>Measures the accuracy of orders shipped in terms of quantity, quality, and specifications</a:t>
                </a:r>
              </a:p>
              <a:p>
                <a:r>
                  <a:rPr lang="en-GB" sz="3200" dirty="0"/>
                  <a:t>A higher order accuracy rate indicates better product picking, packing, and shipping accuracy, which reduces the need for returns, replacements, and customer experience</a:t>
                </a:r>
              </a:p>
              <a:p>
                <a:pPr marL="0" indent="0">
                  <a:buNone/>
                </a:pPr>
                <a:r>
                  <a:rPr lang="en-GB" sz="3200" dirty="0"/>
                  <a:t>Order Accuracy Rate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𝐴𝑐𝑐𝑢𝑟𝑎𝑡𝑒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𝑂𝑟𝑑𝑒𝑟𝑠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𝑂𝑟𝑑𝑒𝑟𝑠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𝑆h𝑖𝑝𝑝𝑒𝑑</m:t>
                        </m:r>
                      </m:den>
                    </m:f>
                  </m:oMath>
                </a14:m>
                <a:r>
                  <a:rPr lang="en-GB" sz="3200" dirty="0"/>
                  <a:t> x 100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7C35F92-AA44-D1E3-678B-A3A1831E3BA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93166" y="2052918"/>
                <a:ext cx="11405570" cy="4487485"/>
              </a:xfrm>
              <a:blipFill>
                <a:blip r:embed="rId2"/>
                <a:stretch>
                  <a:fillRect l="-1336" t="-1766" r="-7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0738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85471-5FC4-9E60-3658-ACD8C4FE4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Average Inventory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85531-A724-8464-C0E3-0F48800ECB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266" y="2052918"/>
            <a:ext cx="11552152" cy="4571247"/>
          </a:xfrm>
        </p:spPr>
        <p:txBody>
          <a:bodyPr>
            <a:normAutofit/>
          </a:bodyPr>
          <a:lstStyle/>
          <a:p>
            <a:r>
              <a:rPr lang="en-GB" sz="3200" dirty="0"/>
              <a:t>Effectively measures the ‘investment’ a business has in its inventory during that period</a:t>
            </a:r>
          </a:p>
          <a:p>
            <a:r>
              <a:rPr lang="en-GB" sz="3200" dirty="0"/>
              <a:t>It’s used to understand the value tied up in inventory at any one point, which can then contribute to financial analysis and business decisions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	Average			Beginning			Ending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	Inventory = 	Inventory		+		Inventory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	Value				Value  				Value</a:t>
            </a:r>
          </a:p>
        </p:txBody>
      </p:sp>
    </p:spTree>
    <p:extLst>
      <p:ext uri="{BB962C8B-B14F-4D97-AF65-F5344CB8AC3E}">
        <p14:creationId xmlns:p14="http://schemas.microsoft.com/office/powerpoint/2010/main" val="36274880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DC682-0875-5115-9663-F25290858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Average Inventory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1741B-EAB9-9FA1-40CF-F392B142C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571247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Is critical to understanding your business’s overall financial position</a:t>
            </a:r>
          </a:p>
          <a:p>
            <a:r>
              <a:rPr lang="en-GB" sz="3200" dirty="0"/>
              <a:t>It’s a metric that should be constantly monitored and tweaked, to ensure there is the right level of investment into inventory</a:t>
            </a:r>
          </a:p>
          <a:p>
            <a:r>
              <a:rPr lang="en-GB" sz="3200" dirty="0"/>
              <a:t>Too much value locked in inventory ties up cashflow for other purposes, while two little creates the risk of stockouts or delayed delivery</a:t>
            </a:r>
          </a:p>
        </p:txBody>
      </p:sp>
    </p:spTree>
    <p:extLst>
      <p:ext uri="{BB962C8B-B14F-4D97-AF65-F5344CB8AC3E}">
        <p14:creationId xmlns:p14="http://schemas.microsoft.com/office/powerpoint/2010/main" val="34672459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7F248-7462-C78D-A203-EE489C31E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Inventory Metrics for Forecasting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6CAD4-6F69-1572-AFF9-FA16B2CE1E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Sales Velocity</a:t>
            </a:r>
          </a:p>
          <a:p>
            <a:pPr marL="514350" indent="-514350">
              <a:buAutoNum type="arabicPeriod"/>
            </a:pPr>
            <a:r>
              <a:rPr lang="en-GB" sz="3200" dirty="0"/>
              <a:t>Optimal reorder point</a:t>
            </a:r>
          </a:p>
          <a:p>
            <a:pPr marL="514350" indent="-514350">
              <a:buAutoNum type="arabicPeriod"/>
            </a:pPr>
            <a:r>
              <a:rPr lang="en-GB" sz="3200" dirty="0"/>
              <a:t>Economic order quantity</a:t>
            </a:r>
          </a:p>
        </p:txBody>
      </p:sp>
    </p:spTree>
    <p:extLst>
      <p:ext uri="{BB962C8B-B14F-4D97-AF65-F5344CB8AC3E}">
        <p14:creationId xmlns:p14="http://schemas.microsoft.com/office/powerpoint/2010/main" val="17746432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78094-F079-EC2F-9D28-B24D83669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Sales Velocity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95455-AA4D-C5F0-BE5E-D459F599F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789" y="2052918"/>
            <a:ext cx="11314827" cy="4557287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Reflects how fast sales move through the business’s systems</a:t>
            </a:r>
          </a:p>
          <a:p>
            <a:r>
              <a:rPr lang="en-GB" sz="3200" dirty="0"/>
              <a:t>It identifies a product’s full sales cycle, including how long it takes to convert a sale, its value, and the number of potential sales</a:t>
            </a:r>
          </a:p>
          <a:p>
            <a:r>
              <a:rPr lang="en-GB" sz="3200" dirty="0"/>
              <a:t>The sales velocity formula helps understand how rapidly you need to reorder new products or materials</a:t>
            </a:r>
          </a:p>
          <a:p>
            <a:r>
              <a:rPr lang="en-GB" sz="3200" dirty="0"/>
              <a:t>It can also inform whether the supply chain is working at the right speed to meet demand</a:t>
            </a:r>
          </a:p>
        </p:txBody>
      </p:sp>
    </p:spTree>
    <p:extLst>
      <p:ext uri="{BB962C8B-B14F-4D97-AF65-F5344CB8AC3E}">
        <p14:creationId xmlns:p14="http://schemas.microsoft.com/office/powerpoint/2010/main" val="29758641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4D94D-126B-125C-C2E1-419321AFA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Sales Velocity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7C5D1A7-190C-68CC-5E3B-1EEE6263F9D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79353" y="2052918"/>
                <a:ext cx="10958839" cy="4195481"/>
              </a:xfrm>
            </p:spPr>
            <p:txBody>
              <a:bodyPr>
                <a:normAutofit/>
              </a:bodyPr>
              <a:lstStyle/>
              <a:p>
                <a:r>
                  <a:rPr lang="en-GB" sz="3200" dirty="0"/>
                  <a:t>Sales velocity helps weaknesses surface in the sales process, for example, long delay in conversions or a high number of lost leads</a:t>
                </a:r>
              </a:p>
              <a:p>
                <a:pPr marL="0" indent="0">
                  <a:buNone/>
                </a:pPr>
                <a:r>
                  <a:rPr lang="en-GB" sz="3200" dirty="0"/>
                  <a:t>Sales Velocity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𝑁𝑜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𝑙𝑒𝑎𝑑𝑠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×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𝐴𝑣𝑒𝑟𝑎𝑔𝑒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𝑑𝑒𝑎𝑙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𝑣𝑎𝑙𝑢𝑒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×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𝐶𝑜𝑛𝑣𝑒𝑟𝑠𝑖𝑜𝑛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𝑟𝑎𝑡𝑒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𝑆𝑎𝑙𝑒𝑠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𝐶𝑦𝑐𝑙𝑒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𝐿𝑒𝑛𝑔𝑡h</m:t>
                        </m:r>
                      </m:den>
                    </m:f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7C5D1A7-190C-68CC-5E3B-1EEE6263F9D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9353" y="2052918"/>
                <a:ext cx="10958839" cy="4195481"/>
              </a:xfrm>
              <a:blipFill>
                <a:blip r:embed="rId2"/>
                <a:stretch>
                  <a:fillRect l="-1390" t="-1890" r="-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699910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AD1DD-2693-1775-9380-A734E43AA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Optimal Reorder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29C5F-98E6-C9A2-09A1-BEED5FE6CB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531" y="2052918"/>
            <a:ext cx="11070521" cy="4195481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The reorder point formula calculates the right inventory level a company should reach before it orders some more</a:t>
            </a:r>
          </a:p>
          <a:p>
            <a:r>
              <a:rPr lang="en-GB" sz="3200" dirty="0"/>
              <a:t>This inventory metric is designed to ensure a reorder is generated before the company runs of stock and risks a stockout</a:t>
            </a:r>
          </a:p>
          <a:p>
            <a:r>
              <a:rPr lang="en-GB" sz="3200" dirty="0"/>
              <a:t>It takes into account a number of variables, including lead time for orders and sales demand</a:t>
            </a:r>
          </a:p>
        </p:txBody>
      </p:sp>
    </p:spTree>
    <p:extLst>
      <p:ext uri="{BB962C8B-B14F-4D97-AF65-F5344CB8AC3E}">
        <p14:creationId xmlns:p14="http://schemas.microsoft.com/office/powerpoint/2010/main" val="14867272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8CE49-A04E-0507-16D8-8DF11DCC0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Optimal Reorder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D2EA2-B6EF-7073-8475-2C0912348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Optimal		Average	 	Average	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Reorder	=	Daily 		x	Lead Time	+ Safety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Point 			Usage			in Days			Stock</a:t>
            </a:r>
          </a:p>
          <a:p>
            <a:pPr marL="0" indent="0">
              <a:spcBef>
                <a:spcPts val="0"/>
              </a:spcBef>
              <a:buNone/>
            </a:pPr>
            <a:endParaRPr lang="en-GB" sz="3200" dirty="0"/>
          </a:p>
          <a:p>
            <a:pPr>
              <a:spcBef>
                <a:spcPts val="0"/>
              </a:spcBef>
            </a:pPr>
            <a:r>
              <a:rPr lang="en-GB" sz="3200" dirty="0"/>
              <a:t>Ensuring there is a reorder point for each product means your business avoids the risk of over or understocking inventory</a:t>
            </a:r>
          </a:p>
        </p:txBody>
      </p:sp>
      <p:sp>
        <p:nvSpPr>
          <p:cNvPr id="4" name="Left Bracket 3">
            <a:extLst>
              <a:ext uri="{FF2B5EF4-FFF2-40B4-BE49-F238E27FC236}">
                <a16:creationId xmlns:a16="http://schemas.microsoft.com/office/drawing/2014/main" id="{5F516F0E-E954-0D48-CA76-9FA9D46C02C0}"/>
              </a:ext>
            </a:extLst>
          </p:cNvPr>
          <p:cNvSpPr/>
          <p:nvPr/>
        </p:nvSpPr>
        <p:spPr>
          <a:xfrm>
            <a:off x="3371414" y="2045184"/>
            <a:ext cx="45719" cy="1605435"/>
          </a:xfrm>
          <a:prstGeom prst="leftBracket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Bracket 4">
            <a:extLst>
              <a:ext uri="{FF2B5EF4-FFF2-40B4-BE49-F238E27FC236}">
                <a16:creationId xmlns:a16="http://schemas.microsoft.com/office/drawing/2014/main" id="{5C2692C7-561A-F503-9A89-55DFED130C39}"/>
              </a:ext>
            </a:extLst>
          </p:cNvPr>
          <p:cNvSpPr/>
          <p:nvPr/>
        </p:nvSpPr>
        <p:spPr>
          <a:xfrm>
            <a:off x="7803811" y="2052918"/>
            <a:ext cx="118662" cy="1605434"/>
          </a:xfrm>
          <a:prstGeom prst="rightBracket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4761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A1750-9A07-9FDA-C337-47C7B34B1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Economic Order Quantity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3479F-57C6-00D7-C01C-506194DD9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200" dirty="0"/>
              <a:t>Is the most efficient quantity of product to order at anyone time</a:t>
            </a:r>
          </a:p>
          <a:p>
            <a:r>
              <a:rPr lang="en-GB" sz="3200" dirty="0"/>
              <a:t>The metric considers the trade-off between the costs associated with shipping, ordering and handling goods,  against the cost of holding them ready for sales</a:t>
            </a:r>
          </a:p>
          <a:p>
            <a:r>
              <a:rPr lang="en-GB" sz="3200" dirty="0"/>
              <a:t>The idea is to optimise the order quantity while minimising inventory costs</a:t>
            </a:r>
          </a:p>
        </p:txBody>
      </p:sp>
    </p:spTree>
    <p:extLst>
      <p:ext uri="{BB962C8B-B14F-4D97-AF65-F5344CB8AC3E}">
        <p14:creationId xmlns:p14="http://schemas.microsoft.com/office/powerpoint/2010/main" val="41521806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ED0D2-0D84-0D23-F827-6A18A667E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Economic Order Quantity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509DAD9-1E2D-06B7-89E7-27FC7F1FE11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The economic order quantity formula is</a:t>
                </a:r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r>
                  <a:rPr lang="en-GB" sz="3200" dirty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sz="320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2 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×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𝐴𝑛𝑛𝑢𝑎𝑙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𝐷𝑒𝑚𝑎𝑛𝑑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 ×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𝑂𝑟𝑑𝑒𝑟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𝐶𝑜𝑠𝑡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𝑝𝑒𝑟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𝑝𝑢𝑟𝑐h𝑎𝑠𝑒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𝑜𝑟𝑑𝑒𝑟</m:t>
                            </m:r>
                          </m:num>
                          <m:den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𝐴𝑛𝑛𝑢𝑎𝑙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𝐻𝑜𝑙𝑑𝑖𝑛𝑔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𝐶𝑜𝑠𝑡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𝑝𝑒𝑟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𝑢𝑛𝑖𝑡</m:t>
                            </m:r>
                          </m:den>
                        </m:f>
                      </m:e>
                    </m:rad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509DAD9-1E2D-06B7-89E7-27FC7F1FE11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71" t="-1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594375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9F528-FEAB-B808-5C2F-190F17D85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How Should You Track Inventory Metrics?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6E5E7-B581-A4B8-3857-B514F087F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850" y="2052918"/>
            <a:ext cx="11405568" cy="45991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It’s important to choose the right metrics for your business analysis, but also to make sure they are tracked realistically and helpfully</a:t>
            </a:r>
          </a:p>
          <a:p>
            <a:pPr marL="0" indent="0">
              <a:buNone/>
            </a:pPr>
            <a:r>
              <a:rPr lang="en-GB" sz="3200" dirty="0"/>
              <a:t>Four steps for effectively tracking inventory metrics are: -</a:t>
            </a:r>
          </a:p>
          <a:p>
            <a:pPr marL="514350" indent="-514350">
              <a:buAutoNum type="arabicPeriod"/>
            </a:pPr>
            <a:r>
              <a:rPr lang="en-GB" sz="3200" dirty="0"/>
              <a:t>Determine the best metrics for your business</a:t>
            </a:r>
          </a:p>
          <a:p>
            <a:pPr marL="514350" indent="-514350">
              <a:buAutoNum type="arabicPeriod"/>
            </a:pPr>
            <a:r>
              <a:rPr lang="en-GB" sz="3200" dirty="0"/>
              <a:t>Find the best way to collect relevant data</a:t>
            </a:r>
          </a:p>
          <a:p>
            <a:pPr marL="514350" indent="-514350">
              <a:buAutoNum type="arabicPeriod"/>
            </a:pPr>
            <a:r>
              <a:rPr lang="en-GB" sz="3200" dirty="0"/>
              <a:t>Understand how to interpret the data</a:t>
            </a:r>
          </a:p>
          <a:p>
            <a:pPr marL="514350" indent="-514350">
              <a:buAutoNum type="arabicPeriod"/>
            </a:pPr>
            <a:r>
              <a:rPr lang="en-GB" sz="3200" dirty="0"/>
              <a:t>Set benchmarks and usage targets for the data</a:t>
            </a:r>
          </a:p>
        </p:txBody>
      </p:sp>
    </p:spTree>
    <p:extLst>
      <p:ext uri="{BB962C8B-B14F-4D97-AF65-F5344CB8AC3E}">
        <p14:creationId xmlns:p14="http://schemas.microsoft.com/office/powerpoint/2010/main" val="40400653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3ABA3-1ED1-72BD-2973-0BB97EA00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How Should You Track Inventory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C6C20-06D7-1E2D-6AC5-B36788A1F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166" y="2052918"/>
            <a:ext cx="11510272" cy="4564267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b="1" u="sng" dirty="0"/>
              <a:t>Determine the best metrics for your business</a:t>
            </a:r>
            <a:r>
              <a:rPr lang="en-GB" sz="3200" dirty="0"/>
              <a:t>: - understand where improvements are needed and find metrics that will support that need</a:t>
            </a:r>
          </a:p>
          <a:p>
            <a:r>
              <a:rPr lang="en-GB" sz="3200" dirty="0"/>
              <a:t>This could be in order fill rates, accuracy rates, warehouse utilisation, or customer service</a:t>
            </a:r>
          </a:p>
          <a:p>
            <a:pPr marL="514350" indent="-514350">
              <a:buAutoNum type="arabicPeriod" startAt="2"/>
            </a:pPr>
            <a:r>
              <a:rPr lang="en-GB" sz="3200" b="1" u="sng" dirty="0"/>
              <a:t>Find the best way to collect relevant data</a:t>
            </a:r>
            <a:r>
              <a:rPr lang="en-GB" sz="3200" dirty="0"/>
              <a:t>: - Look for the fastest and most accurate way to collect the necessary business data needed to make informed inventory decisions</a:t>
            </a:r>
          </a:p>
          <a:p>
            <a:pPr marL="514350" indent="-514350">
              <a:buAutoNum type="arabicPeriod" startAt="2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092346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CC38B-B920-E818-4B6C-AEEC6F2729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How Should You Track Inventory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2043E-79AF-7292-EDEB-32A6FAC94B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988" y="2052918"/>
            <a:ext cx="11454430" cy="4606148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 startAt="3"/>
            </a:pPr>
            <a:r>
              <a:rPr lang="en-GB" sz="3200" b="1" u="sng" dirty="0"/>
              <a:t>Find the best way to collect relevant data:</a:t>
            </a:r>
            <a:r>
              <a:rPr lang="en-GB" sz="3200" dirty="0"/>
              <a:t> - This may mean investing in inventory management software, bar code scanners, warehousing equipment, or even new staff</a:t>
            </a:r>
          </a:p>
          <a:p>
            <a:pPr marL="514350" indent="-514350">
              <a:buAutoNum type="arabicPeriod" startAt="4"/>
            </a:pPr>
            <a:r>
              <a:rPr lang="en-GB" sz="3200" b="1" u="sng"/>
              <a:t>Understand </a:t>
            </a:r>
            <a:r>
              <a:rPr lang="en-GB" sz="3200" b="1" u="sng" dirty="0"/>
              <a:t>how to interpret the data</a:t>
            </a:r>
            <a:r>
              <a:rPr lang="en-GB" sz="3200" dirty="0"/>
              <a:t>: - while it’s great to collect the data, you need to understand what it means and how to </a:t>
            </a:r>
            <a:r>
              <a:rPr lang="en-GB" sz="3200"/>
              <a:t>use it</a:t>
            </a:r>
            <a:endParaRPr lang="en-GB" sz="3200" dirty="0"/>
          </a:p>
          <a:p>
            <a:pPr marL="0" indent="0">
              <a:buNone/>
            </a:pPr>
            <a:r>
              <a:rPr lang="en-GB" sz="3200" dirty="0"/>
              <a:t>	Learn how to analyse the right data to identify trends, 	patterns, and areas for improvement or optimisation in 	inventory management processes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513520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26252</TotalTime>
  <Words>1556</Words>
  <Application>Microsoft Office PowerPoint</Application>
  <PresentationFormat>Widescreen</PresentationFormat>
  <Paragraphs>150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Cambria Math</vt:lpstr>
      <vt:lpstr>Century Gothic</vt:lpstr>
      <vt:lpstr>Wingdings 3</vt:lpstr>
      <vt:lpstr>Ion</vt:lpstr>
      <vt:lpstr>  17 Inventory Metrics &amp; KPIs You Need  </vt:lpstr>
      <vt:lpstr>Introduction</vt:lpstr>
      <vt:lpstr>What are Inventory Metrics</vt:lpstr>
      <vt:lpstr>What are KPIs for Inventory?</vt:lpstr>
      <vt:lpstr>Inventory Metrics for Sales</vt:lpstr>
      <vt:lpstr>Inventory Turnover Rate</vt:lpstr>
      <vt:lpstr>Cost of Goods Sold (COGS)</vt:lpstr>
      <vt:lpstr>Stock-to-Sales Ratio</vt:lpstr>
      <vt:lpstr>Days Sales of Inventory (DSI) Days of Inventory on hand (DOH)</vt:lpstr>
      <vt:lpstr>Sell-Through Rate</vt:lpstr>
      <vt:lpstr>Back Order Rate</vt:lpstr>
      <vt:lpstr>Inventory-to-Sales Ratio</vt:lpstr>
      <vt:lpstr>Inventory Metrics for Stock Control</vt:lpstr>
      <vt:lpstr>Receiving Efficiency</vt:lpstr>
      <vt:lpstr>Receiving Efficiency</vt:lpstr>
      <vt:lpstr>Inventory Shrinkage</vt:lpstr>
      <vt:lpstr>Inventory Accuracy</vt:lpstr>
      <vt:lpstr>Inventory Metrics for Order Fulfilment and Warehousing</vt:lpstr>
      <vt:lpstr>Order Fill Rate</vt:lpstr>
      <vt:lpstr>Order Cycle Time</vt:lpstr>
      <vt:lpstr>Order Accuracy Rate</vt:lpstr>
      <vt:lpstr>Average Inventory Value</vt:lpstr>
      <vt:lpstr>Average Inventory Value</vt:lpstr>
      <vt:lpstr>Inventory Metrics for Forecasting</vt:lpstr>
      <vt:lpstr>Sales Velocity</vt:lpstr>
      <vt:lpstr>Sales Velocity</vt:lpstr>
      <vt:lpstr>Optimal Reorder Point</vt:lpstr>
      <vt:lpstr>Optimal Reorder Point</vt:lpstr>
      <vt:lpstr>Economic Order Quantity</vt:lpstr>
      <vt:lpstr>Economic Order Quantity</vt:lpstr>
      <vt:lpstr>How Should You Track Inventory Metrics?</vt:lpstr>
      <vt:lpstr>How Should You Track Inventory Metrics</vt:lpstr>
      <vt:lpstr>How Should You Track Inventory Metrics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Andrew Thorn</dc:creator>
  <cp:lastModifiedBy>Andrew Thorn</cp:lastModifiedBy>
  <cp:revision>1</cp:revision>
  <dcterms:created xsi:type="dcterms:W3CDTF">2026-02-10T01:22:20Z</dcterms:created>
  <dcterms:modified xsi:type="dcterms:W3CDTF">2026-03-17T01:12:06Z</dcterms:modified>
</cp:coreProperties>
</file>