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sldIdLst>
    <p:sldId id="257" r:id="rId5"/>
    <p:sldId id="258" r:id="rId6"/>
    <p:sldId id="298" r:id="rId7"/>
    <p:sldId id="299" r:id="rId8"/>
    <p:sldId id="300" r:id="rId9"/>
    <p:sldId id="317" r:id="rId10"/>
    <p:sldId id="366" r:id="rId11"/>
    <p:sldId id="347" r:id="rId12"/>
    <p:sldId id="349" r:id="rId13"/>
    <p:sldId id="368" r:id="rId14"/>
    <p:sldId id="369" r:id="rId15"/>
    <p:sldId id="367" r:id="rId16"/>
    <p:sldId id="350" r:id="rId17"/>
    <p:sldId id="351" r:id="rId18"/>
    <p:sldId id="353" r:id="rId19"/>
    <p:sldId id="370" r:id="rId20"/>
    <p:sldId id="381" r:id="rId21"/>
    <p:sldId id="359" r:id="rId22"/>
    <p:sldId id="362" r:id="rId23"/>
    <p:sldId id="371" r:id="rId24"/>
    <p:sldId id="380" r:id="rId25"/>
    <p:sldId id="352" r:id="rId26"/>
    <p:sldId id="372" r:id="rId27"/>
    <p:sldId id="373" r:id="rId28"/>
    <p:sldId id="374" r:id="rId29"/>
    <p:sldId id="375" r:id="rId30"/>
    <p:sldId id="376" r:id="rId31"/>
    <p:sldId id="377" r:id="rId32"/>
    <p:sldId id="365" r:id="rId33"/>
    <p:sldId id="325"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D644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1AF405-030C-4F71-9925-3DDF42912E97}" v="6" dt="2023-08-30T08:04:59.779"/>
    <p1510:client id="{0D61D07F-94F2-4980-8982-547CC03ACAD7}" v="68" dt="2023-09-17T15:49:12.697"/>
    <p1510:client id="{45BA8A7F-BB2D-4715-961E-FBE78976D1D5}" v="10" dt="2023-09-17T18:39:50.923"/>
    <p1510:client id="{7DC7FD01-6B5E-4C0C-AA68-2F74DE391CBD}" v="13" dt="2023-08-30T07:09:46.324"/>
    <p1510:client id="{9A0A5BD8-7EA2-43C0-AFF9-CA00588B8EB0}" v="120" dt="2023-08-30T08:14:54.701"/>
    <p1510:client id="{BB70CA96-BAB5-447B-B281-8518C747D223}" v="3" dt="2023-07-31T20:25:53.857"/>
    <p1510:client id="{C34DB2E5-B2B2-44A3-AA27-BA11D97C2A0F}" v="69" dt="2023-08-30T08:02:28.7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0" d="100"/>
          <a:sy n="110" d="100"/>
        </p:scale>
        <p:origin x="588" y="6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B2A7616-5FF0-4820-BFB6-8344BACE2E35}" type="datetimeFigureOut">
              <a:rPr lang="en-GB" smtClean="0"/>
              <a:t>23/10/2024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C31871-5EFB-49B0-B511-513B6AE2E6B5}" type="slidenum">
              <a:rPr lang="en-GB" smtClean="0"/>
              <a:t>‹#›</a:t>
            </a:fld>
            <a:endParaRPr lang="en-GB"/>
          </a:p>
        </p:txBody>
      </p:sp>
    </p:spTree>
    <p:extLst>
      <p:ext uri="{BB962C8B-B14F-4D97-AF65-F5344CB8AC3E}">
        <p14:creationId xmlns:p14="http://schemas.microsoft.com/office/powerpoint/2010/main" val="1242779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5C31871-5EFB-49B0-B511-513B6AE2E6B5}" type="slidenum">
              <a:rPr lang="en-GB" smtClean="0"/>
              <a:t>1</a:t>
            </a:fld>
            <a:endParaRPr lang="en-GB"/>
          </a:p>
        </p:txBody>
      </p:sp>
    </p:spTree>
    <p:extLst>
      <p:ext uri="{BB962C8B-B14F-4D97-AF65-F5344CB8AC3E}">
        <p14:creationId xmlns:p14="http://schemas.microsoft.com/office/powerpoint/2010/main" val="16375848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7F47768-26AE-4A39-9868-497AD247D995}"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827505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F47768-26AE-4A39-9868-497AD247D995}"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716136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F47768-26AE-4A39-9868-497AD247D995}"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346032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7F47768-26AE-4A39-9868-497AD247D995}"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2389967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7F47768-26AE-4A39-9868-497AD247D995}" type="datetimeFigureOut">
              <a:rPr lang="en-GB" smtClean="0"/>
              <a:t>23/10/2024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420170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7F47768-26AE-4A39-9868-497AD247D995}" type="datetimeFigureOut">
              <a:rPr lang="en-GB" smtClean="0"/>
              <a:t>23/10/2024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160340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F47768-26AE-4A39-9868-497AD247D995}" type="datetimeFigureOut">
              <a:rPr lang="en-GB" smtClean="0"/>
              <a:t>23/10/2024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675086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F47768-26AE-4A39-9868-497AD247D995}"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2557102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F47768-26AE-4A39-9868-497AD247D995}"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3074355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F47768-26AE-4A39-9868-497AD247D995}"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737411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F47768-26AE-4A39-9868-497AD247D995}"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37243921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7543800" cy="1295400"/>
          </a:xfrm>
        </p:spPr>
        <p:txBody>
          <a:bodyPr/>
          <a:lstStyle/>
          <a:p>
            <a:r>
              <a:rPr lang="cy-GB"/>
              <a:t>Click to edit Master title style</a:t>
            </a:r>
            <a:endParaRPr lang="en-US"/>
          </a:p>
        </p:txBody>
      </p:sp>
      <p:sp>
        <p:nvSpPr>
          <p:cNvPr id="3" name="Text Placeholder 2"/>
          <p:cNvSpPr>
            <a:spLocks noGrp="1"/>
          </p:cNvSpPr>
          <p:nvPr>
            <p:ph type="body" sz="half" idx="1"/>
          </p:nvPr>
        </p:nvSpPr>
        <p:spPr>
          <a:xfrm>
            <a:off x="457200" y="1719263"/>
            <a:ext cx="4038600" cy="4411662"/>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Content Placeholder 3"/>
          <p:cNvSpPr>
            <a:spLocks noGrp="1"/>
          </p:cNvSpPr>
          <p:nvPr>
            <p:ph sz="half" idx="2"/>
          </p:nvPr>
        </p:nvSpPr>
        <p:spPr>
          <a:xfrm>
            <a:off x="4648200" y="1719263"/>
            <a:ext cx="4038600" cy="4411662"/>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Rectangle 5"/>
          <p:cNvSpPr>
            <a:spLocks noGrp="1" noChangeArrowheads="1"/>
          </p:cNvSpPr>
          <p:nvPr>
            <p:ph type="dt" sz="half" idx="10"/>
          </p:nvPr>
        </p:nvSpPr>
        <p:spPr>
          <a:ln/>
        </p:spPr>
        <p:txBody>
          <a:bodyPr/>
          <a:lstStyle>
            <a:lvl1pPr>
              <a:defRPr/>
            </a:lvl1pPr>
          </a:lstStyle>
          <a:p>
            <a:pPr>
              <a:defRPr/>
            </a:pPr>
            <a:endParaRPr lang="en-GB"/>
          </a:p>
        </p:txBody>
      </p:sp>
      <p:sp>
        <p:nvSpPr>
          <p:cNvPr id="6" name="Rectangle 6"/>
          <p:cNvSpPr>
            <a:spLocks noGrp="1" noChangeArrowheads="1"/>
          </p:cNvSpPr>
          <p:nvPr>
            <p:ph type="ftr" sz="quarter" idx="11"/>
          </p:nvPr>
        </p:nvSpPr>
        <p:spPr>
          <a:ln/>
        </p:spPr>
        <p:txBody>
          <a:bodyPr/>
          <a:lstStyle>
            <a:lvl1pPr>
              <a:defRPr/>
            </a:lvl1pPr>
          </a:lstStyle>
          <a:p>
            <a:pPr>
              <a:defRPr/>
            </a:pPr>
            <a:endParaRPr lang="en-GB"/>
          </a:p>
        </p:txBody>
      </p:sp>
      <p:sp>
        <p:nvSpPr>
          <p:cNvPr id="7" name="Rectangle 7"/>
          <p:cNvSpPr>
            <a:spLocks noGrp="1" noChangeArrowheads="1"/>
          </p:cNvSpPr>
          <p:nvPr>
            <p:ph type="sldNum" sz="quarter" idx="12"/>
          </p:nvPr>
        </p:nvSpPr>
        <p:spPr>
          <a:ln/>
        </p:spPr>
        <p:txBody>
          <a:bodyPr/>
          <a:lstStyle>
            <a:lvl1pPr>
              <a:defRPr/>
            </a:lvl1pPr>
          </a:lstStyle>
          <a:p>
            <a:pPr>
              <a:defRPr/>
            </a:pPr>
            <a:fld id="{AA59D0C5-AE7D-410B-BFEE-A1B3454BDE82}" type="slidenum">
              <a:rPr lang="en-GB" altLang="en-US"/>
              <a:pPr>
                <a:defRPr/>
              </a:pPr>
              <a:t>‹#›</a:t>
            </a:fld>
            <a:endParaRPr lang="en-GB" altLang="en-US"/>
          </a:p>
        </p:txBody>
      </p:sp>
    </p:spTree>
    <p:extLst>
      <p:ext uri="{BB962C8B-B14F-4D97-AF65-F5344CB8AC3E}">
        <p14:creationId xmlns:p14="http://schemas.microsoft.com/office/powerpoint/2010/main" val="3137752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alpha val="41176"/>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F47768-26AE-4A39-9868-497AD247D995}" type="datetimeFigureOut">
              <a:rPr lang="en-GB" smtClean="0"/>
              <a:t>23/10/2024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6F1941-BD5E-43D4-BC4B-EF4E78EDCAE4}" type="slidenum">
              <a:rPr lang="en-GB" smtClean="0"/>
              <a:t>‹#›</a:t>
            </a:fld>
            <a:endParaRPr lang="en-GB"/>
          </a:p>
        </p:txBody>
      </p:sp>
    </p:spTree>
    <p:extLst>
      <p:ext uri="{BB962C8B-B14F-4D97-AF65-F5344CB8AC3E}">
        <p14:creationId xmlns:p14="http://schemas.microsoft.com/office/powerpoint/2010/main" val="9859140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literacyandnumeracywithtugade.blogspot.com/"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blogs.glowscotland.org.uk/ea/newcumnockprimaryschoolea/parent-zone/supporting-your-childs-learning/numeracy-support/c670a1dcaaef00fe17f19c8a0d1a7672_literacy-clipart-literacy-numeracy-literacy-literacy-numeracy-_310-310/" TargetMode="External"/><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vecteezy.com/vector-art/371962-children-learning-at-school" TargetMode="External"/><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reachinghighernh.org/2018/07/02/learning-growth-competency-portfolio/" TargetMode="External"/><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blog.edmentum.com/four-assessment-trends-moving-next-generation-assessment-systems" TargetMode="External"/><Relationship Id="rId2" Type="http://schemas.openxmlformats.org/officeDocument/2006/relationships/image" Target="../media/image5.png"/><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hyperlink" Target="https://semuasuksesblog290.blogspot.com/2021/07/a-cartoon-talking-children-talking-to.html" TargetMode="External"/><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semuasuksesblog290.blogspot.com/2021/07/a-cartoon-talking-children-talking-to.html" TargetMode="External"/><Relationship Id="rId2" Type="http://schemas.openxmlformats.org/officeDocument/2006/relationships/image" Target="../media/image7.jpeg"/><Relationship Id="rId1" Type="http://schemas.openxmlformats.org/officeDocument/2006/relationships/slideLayout" Target="../slideLayouts/slideLayout4.xml"/><Relationship Id="rId5" Type="http://schemas.openxmlformats.org/officeDocument/2006/relationships/hyperlink" Target="https://pngtree.com/freepng/primary-and-secondary-school-students-school-day-elementary-school-student-hand-drawing-illustration-teacher-asking-questions-in-class-illustration-primary-school-students-in-class-everyday_3801827.html" TargetMode="Externa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hyperlink" Target="https://www.dreamstime.com/teacher-reads-children-s-book-teacher-reads-children-s-book-front-daycare-daycare-image158408058" TargetMode="External"/><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sentinelksmo.org/nctq-better-teacher-prep-progams-would-produce-more-effective-teachers/43914299-teacher-asking-a-question-to-her-class-at-the-elementary-school-2/" TargetMode="External"/><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safetyandhealthmagazine.com/articles/16552-well-conducted-after-action-reviews-can-improve-safety-researchers-say" TargetMode="External"/><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pixabay.com/en/conversation-dialogue-interview-1262311/" TargetMode="External"/><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etsy.com/listing/259657702/labrador-dog-outline-designs-in-5-sizes" TargetMode="External"/><Relationship Id="rId7" Type="http://schemas.openxmlformats.org/officeDocument/2006/relationships/hyperlink" Target="https://www.vectorstock.com/royalty-free-vector/hand-with-pencil-vector-5576594" TargetMode="External"/><Relationship Id="rId2" Type="http://schemas.openxmlformats.org/officeDocument/2006/relationships/image" Target="../media/image13.jpeg"/><Relationship Id="rId1" Type="http://schemas.openxmlformats.org/officeDocument/2006/relationships/slideLayout" Target="../slideLayouts/slideLayout4.xml"/><Relationship Id="rId6" Type="http://schemas.openxmlformats.org/officeDocument/2006/relationships/image" Target="../media/image15.jpeg"/><Relationship Id="rId5" Type="http://schemas.openxmlformats.org/officeDocument/2006/relationships/hyperlink" Target="https://www.iconfinder.com/icons/3155942/beverage_coffee_drink_mug_icon" TargetMode="Externa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hyperlink" Target="https://www.pngitem.com/middle/iooTRoh_cartoon-thought-clip-art-animated-man-thinking-png/" TargetMode="External"/><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pngitem.com/middle/iooTRoh_cartoon-thought-clip-art-animated-man-thinking-png/" TargetMode="External"/><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pixnio.com/fauna-animals/monkeys/monkey-primate-wildlife-jungle-tree-cute-rainforest-nature" TargetMode="External"/><Relationship Id="rId2" Type="http://schemas.openxmlformats.org/officeDocument/2006/relationships/image" Target="../media/image17.jpeg"/><Relationship Id="rId1" Type="http://schemas.openxmlformats.org/officeDocument/2006/relationships/slideLayout" Target="../slideLayouts/slideLayout4.xml"/><Relationship Id="rId5" Type="http://schemas.openxmlformats.org/officeDocument/2006/relationships/hyperlink" Target="https://www.istockphoto.com/photos/lion" TargetMode="External"/><Relationship Id="rId4" Type="http://schemas.openxmlformats.org/officeDocument/2006/relationships/image" Target="../media/image18.jpeg"/></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s://www.youtube.com/watch?v=NjOa6l4GFJA"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hwb.gov.wales/cwricwlwm-i-gymru/fframweithiau-sgiliau-trawsgwricwlaidd/fframwaith-llythrennedd-a-rhifedd" TargetMode="External"/><Relationship Id="rId2" Type="http://schemas.openxmlformats.org/officeDocument/2006/relationships/hyperlink" Target="https://hwb.gov.wales/curriculum-for-wales/cross-curricular-skills-frameworks/literacy-and-numeracy-framework"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pngitem.com/middle/ixwRTTT_talking-speak-or-talk-communication-clipart-hd-png/" TargetMode="External"/><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VI2OWdZo6nY"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s://www.youtube.com/watch?v=JdvJZD-cplg" TargetMode="External"/><Relationship Id="rId1" Type="http://schemas.openxmlformats.org/officeDocument/2006/relationships/slideLayout" Target="../slideLayouts/slideLayout4.xml"/><Relationship Id="rId4" Type="http://schemas.openxmlformats.org/officeDocument/2006/relationships/hyperlink" Target="https://www.theatreroyal.com/whats-on/2013/the-little-red-hen/"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www.schoolsin.com/CHI-CF100-896.html" TargetMode="External"/><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clipground.com/story-time-clipart.html" TargetMode="External"/><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www.downloadclipart.net/browse/101416/seat-transparent-background-clipart" TargetMode="External"/><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clipground.com/clipart-role-play.html" TargetMode="External"/><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youtube.com/watch?v=_uJh94egeWo" TargetMode="External"/><Relationship Id="rId1" Type="http://schemas.openxmlformats.org/officeDocument/2006/relationships/slideLayout" Target="../slideLayouts/slideLayout4.xml"/><Relationship Id="rId4" Type="http://schemas.openxmlformats.org/officeDocument/2006/relationships/hyperlink" Target="https://clipartspub.com/explore/drama-clipart-mask/"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flickr.com/photos/wfryer/4480045745/" TargetMode="External"/><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www.istockphoto.com/illustrations/1939" TargetMode="External"/><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_uJh94egeWo" TargetMode="External"/><Relationship Id="rId2" Type="http://schemas.openxmlformats.org/officeDocument/2006/relationships/hyperlink" Target="https://www.imperial.ac.uk/staff/educational-development/teaching-toolkit/intended-learning-outcomes/blooms-taxonomy/" TargetMode="External"/><Relationship Id="rId1" Type="http://schemas.openxmlformats.org/officeDocument/2006/relationships/slideLayout" Target="../slideLayouts/slideLayout4.xml"/><Relationship Id="rId5" Type="http://schemas.openxmlformats.org/officeDocument/2006/relationships/hyperlink" Target="https://www.youtube.com/watch?v=NjOa6l4GFJA" TargetMode="External"/><Relationship Id="rId4" Type="http://schemas.openxmlformats.org/officeDocument/2006/relationships/hyperlink" Target="https://www.youtube.com/watch?v=JdvJZD-cpl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2576" y="980728"/>
            <a:ext cx="7128792" cy="2043658"/>
          </a:xfrm>
        </p:spPr>
        <p:txBody>
          <a:bodyPr>
            <a:normAutofit fontScale="90000"/>
          </a:bodyPr>
          <a:lstStyle/>
          <a:p>
            <a:r>
              <a:rPr lang="en-GB" b="1"/>
              <a:t>ECES5022/C</a:t>
            </a:r>
            <a:br>
              <a:rPr lang="en-GB"/>
            </a:br>
            <a:br>
              <a:rPr lang="en-GB"/>
            </a:br>
            <a:r>
              <a:rPr lang="en-GB" b="1"/>
              <a:t>Y Tri R</a:t>
            </a:r>
            <a:br>
              <a:rPr lang="en-GB"/>
            </a:br>
            <a:r>
              <a:rPr lang="en-GB" sz="4000"/>
              <a:t>The Three Rs </a:t>
            </a:r>
            <a:endParaRPr lang="en-GB" sz="4000" b="1"/>
          </a:p>
        </p:txBody>
      </p:sp>
      <p:sp>
        <p:nvSpPr>
          <p:cNvPr id="3" name="Subtitle 2"/>
          <p:cNvSpPr>
            <a:spLocks noGrp="1"/>
          </p:cNvSpPr>
          <p:nvPr>
            <p:ph type="subTitle" idx="1"/>
          </p:nvPr>
        </p:nvSpPr>
        <p:spPr>
          <a:xfrm>
            <a:off x="-248580" y="3717032"/>
            <a:ext cx="6400800" cy="1752600"/>
          </a:xfrm>
        </p:spPr>
        <p:txBody>
          <a:bodyPr>
            <a:normAutofit/>
          </a:bodyPr>
          <a:lstStyle/>
          <a:p>
            <a:endParaRPr lang="en-GB"/>
          </a:p>
          <a:p>
            <a:r>
              <a:rPr lang="en-GB" err="1"/>
              <a:t>Sesiwn</a:t>
            </a:r>
            <a:r>
              <a:rPr lang="en-GB"/>
              <a:t> 5  / Session 5</a:t>
            </a:r>
          </a:p>
          <a:p>
            <a:endParaRPr lang="en-GB"/>
          </a:p>
        </p:txBody>
      </p:sp>
      <p:pic>
        <p:nvPicPr>
          <p:cNvPr id="7" name="Picture 6" descr="A tree with letters and numbers&#10;&#10;Description automatically generated">
            <a:extLst>
              <a:ext uri="{FF2B5EF4-FFF2-40B4-BE49-F238E27FC236}">
                <a16:creationId xmlns:a16="http://schemas.microsoft.com/office/drawing/2014/main" id="{CE48C3A9-4D3D-4476-1382-C48A971E7F7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16016" y="895548"/>
            <a:ext cx="4171950" cy="4257675"/>
          </a:xfrm>
          <a:prstGeom prst="rect">
            <a:avLst/>
          </a:prstGeom>
        </p:spPr>
      </p:pic>
    </p:spTree>
    <p:extLst>
      <p:ext uri="{BB962C8B-B14F-4D97-AF65-F5344CB8AC3E}">
        <p14:creationId xmlns:p14="http://schemas.microsoft.com/office/powerpoint/2010/main" val="2300831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i="1" err="1">
                <a:latin typeface="Arial" panose="020B0604020202020204" pitchFamily="34" charset="0"/>
                <a:cs typeface="Arial" panose="020B0604020202020204" pitchFamily="34" charset="0"/>
              </a:rPr>
              <a:t>Amcan</a:t>
            </a:r>
            <a:r>
              <a:rPr lang="en-GB" sz="3600" b="1" i="1">
                <a:latin typeface="Arial" panose="020B0604020202020204" pitchFamily="34" charset="0"/>
                <a:cs typeface="Arial" panose="020B0604020202020204" pitchFamily="34" charset="0"/>
              </a:rPr>
              <a:t> y </a:t>
            </a:r>
            <a:r>
              <a:rPr lang="en-GB" sz="3600" b="1" i="1" err="1">
                <a:latin typeface="Arial" panose="020B0604020202020204" pitchFamily="34" charset="0"/>
                <a:cs typeface="Arial" panose="020B0604020202020204" pitchFamily="34" charset="0"/>
              </a:rPr>
              <a:t>Modiwl</a:t>
            </a:r>
            <a:r>
              <a:rPr lang="en-GB" sz="3600" b="1" i="1">
                <a:latin typeface="Arial" panose="020B0604020202020204" pitchFamily="34" charset="0"/>
                <a:cs typeface="Arial" panose="020B0604020202020204" pitchFamily="34" charset="0"/>
              </a:rPr>
              <a:t> / Module Aims </a:t>
            </a:r>
          </a:p>
        </p:txBody>
      </p:sp>
      <p:sp>
        <p:nvSpPr>
          <p:cNvPr id="3" name="Content Placeholder 2"/>
          <p:cNvSpPr>
            <a:spLocks noGrp="1"/>
          </p:cNvSpPr>
          <p:nvPr>
            <p:ph sz="half" idx="1"/>
          </p:nvPr>
        </p:nvSpPr>
        <p:spPr>
          <a:xfrm>
            <a:off x="533400" y="1417638"/>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algn="just" rtl="0" fontAlgn="base"/>
            <a:r>
              <a:rPr lang="cy-GB" sz="1800" b="0" i="0">
                <a:solidFill>
                  <a:srgbClr val="000000"/>
                </a:solidFill>
                <a:effectLst/>
                <a:latin typeface="Arial" panose="020B0604020202020204" pitchFamily="34" charset="0"/>
              </a:rPr>
              <a:t>Deall y ddeddfwriaeth, y polisi ac ymarfer sy'n ymwneud â datblygu sgiliau llythrennedd, rhifedd a digidol a dadansoddi rôl llythrennedd, rhifedd a sgiliau digidol wrth wella dysgu a chyflawniad gydol oes. </a:t>
            </a:r>
            <a:endParaRPr lang="en-GB">
              <a:solidFill>
                <a:srgbClr val="FF0000"/>
              </a:solidFill>
            </a:endParaRPr>
          </a:p>
          <a:p>
            <a:endParaRPr lang="en-GB">
              <a:solidFill>
                <a:srgbClr val="FF0000"/>
              </a:solidFill>
            </a:endParaRPr>
          </a:p>
        </p:txBody>
      </p:sp>
      <p:sp>
        <p:nvSpPr>
          <p:cNvPr id="4" name="Content Placeholder 3"/>
          <p:cNvSpPr>
            <a:spLocks noGrp="1"/>
          </p:cNvSpPr>
          <p:nvPr>
            <p:ph sz="half" idx="2"/>
          </p:nvPr>
        </p:nvSpPr>
        <p:spPr>
          <a:xfrm>
            <a:off x="4860032" y="1484784"/>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pPr marL="68580" indent="0">
              <a:buNone/>
            </a:pPr>
            <a:endParaRPr lang="en-GB" sz="1800" b="0" i="0">
              <a:solidFill>
                <a:srgbClr val="000000"/>
              </a:solidFill>
              <a:effectLst/>
              <a:latin typeface="Arial" panose="020B0604020202020204" pitchFamily="34" charset="0"/>
            </a:endParaRPr>
          </a:p>
          <a:p>
            <a:pPr marL="68580" indent="0">
              <a:buNone/>
            </a:pPr>
            <a:endParaRPr lang="en-GB" sz="1800">
              <a:solidFill>
                <a:srgbClr val="000000"/>
              </a:solidFill>
              <a:latin typeface="Arial" panose="020B0604020202020204" pitchFamily="34" charset="0"/>
            </a:endParaRPr>
          </a:p>
          <a:p>
            <a:pPr marL="68580" indent="0">
              <a:buNone/>
            </a:pPr>
            <a:endParaRPr lang="en-GB" sz="1800" b="0" i="0">
              <a:solidFill>
                <a:srgbClr val="000000"/>
              </a:solidFill>
              <a:effectLst/>
              <a:latin typeface="Arial" panose="020B0604020202020204" pitchFamily="34" charset="0"/>
            </a:endParaRPr>
          </a:p>
          <a:p>
            <a:pPr marL="68580" indent="0">
              <a:buNone/>
            </a:pPr>
            <a:endParaRPr lang="en-GB" sz="1800">
              <a:solidFill>
                <a:srgbClr val="000000"/>
              </a:solidFill>
              <a:latin typeface="Arial" panose="020B0604020202020204" pitchFamily="34" charset="0"/>
            </a:endParaRPr>
          </a:p>
          <a:p>
            <a:pPr marL="68580" indent="0">
              <a:buNone/>
            </a:pPr>
            <a:endParaRPr lang="en-GB" sz="1800" b="0" i="0">
              <a:solidFill>
                <a:srgbClr val="000000"/>
              </a:solidFill>
              <a:effectLst/>
              <a:latin typeface="Arial" panose="020B0604020202020204" pitchFamily="34" charset="0"/>
            </a:endParaRPr>
          </a:p>
          <a:p>
            <a:pPr marL="68580" indent="0">
              <a:buNone/>
            </a:pPr>
            <a:endParaRPr lang="en-GB" sz="1800">
              <a:solidFill>
                <a:srgbClr val="000000"/>
              </a:solidFill>
              <a:latin typeface="Arial" panose="020B0604020202020204" pitchFamily="34" charset="0"/>
            </a:endParaRPr>
          </a:p>
          <a:p>
            <a:pPr marL="68580" indent="0">
              <a:buNone/>
            </a:pPr>
            <a:endParaRPr lang="en-GB" sz="1800" b="0" i="0">
              <a:solidFill>
                <a:srgbClr val="000000"/>
              </a:solidFill>
              <a:effectLst/>
              <a:latin typeface="Arial" panose="020B0604020202020204" pitchFamily="34" charset="0"/>
            </a:endParaRPr>
          </a:p>
          <a:p>
            <a:pPr marL="68580" indent="0">
              <a:buNone/>
            </a:pPr>
            <a:r>
              <a:rPr lang="en-GB" sz="1800" b="0" i="0">
                <a:solidFill>
                  <a:srgbClr val="000000"/>
                </a:solidFill>
                <a:effectLst/>
                <a:latin typeface="Arial" panose="020B0604020202020204" pitchFamily="34" charset="0"/>
              </a:rPr>
              <a:t>To understand the legislation, policy and practice related to the development of literacy, numeracy and digital skills and to analyse the role of literacy, numeracy and digital skills in enhancing learning and life-long achievement. </a:t>
            </a:r>
            <a:endParaRPr lang="en-GB"/>
          </a:p>
        </p:txBody>
      </p:sp>
      <p:pic>
        <p:nvPicPr>
          <p:cNvPr id="6" name="Picture 5" descr="A tree with letters and numbers">
            <a:extLst>
              <a:ext uri="{FF2B5EF4-FFF2-40B4-BE49-F238E27FC236}">
                <a16:creationId xmlns:a16="http://schemas.microsoft.com/office/drawing/2014/main" id="{D586DC1C-6512-97D3-9051-AAE078ECE40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35696" y="4077072"/>
            <a:ext cx="1656184" cy="1656184"/>
          </a:xfrm>
          <a:prstGeom prst="rect">
            <a:avLst/>
          </a:prstGeom>
        </p:spPr>
      </p:pic>
      <p:pic>
        <p:nvPicPr>
          <p:cNvPr id="7" name="Picture 6" descr="A tree with letters and numbers">
            <a:extLst>
              <a:ext uri="{FF2B5EF4-FFF2-40B4-BE49-F238E27FC236}">
                <a16:creationId xmlns:a16="http://schemas.microsoft.com/office/drawing/2014/main" id="{6D31EB8B-B6B4-403B-D260-8940AECD95A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51240" y="1700808"/>
            <a:ext cx="1656184" cy="1656184"/>
          </a:xfrm>
          <a:prstGeom prst="rect">
            <a:avLst/>
          </a:prstGeom>
        </p:spPr>
      </p:pic>
    </p:spTree>
    <p:extLst>
      <p:ext uri="{BB962C8B-B14F-4D97-AF65-F5344CB8AC3E}">
        <p14:creationId xmlns:p14="http://schemas.microsoft.com/office/powerpoint/2010/main" val="3697422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err="1">
                <a:latin typeface="Arial" panose="020B0604020202020204" pitchFamily="34" charset="0"/>
                <a:cs typeface="Arial" panose="020B0604020202020204" pitchFamily="34" charset="0"/>
              </a:rPr>
              <a:t>Deilliannau</a:t>
            </a:r>
            <a:r>
              <a:rPr lang="en-GB" sz="3600">
                <a:latin typeface="Arial" panose="020B0604020202020204" pitchFamily="34" charset="0"/>
                <a:cs typeface="Arial" panose="020B0604020202020204" pitchFamily="34" charset="0"/>
              </a:rPr>
              <a:t> Dysgu       </a:t>
            </a:r>
            <a:r>
              <a:rPr lang="en-GB" sz="3600" b="1" i="1">
                <a:latin typeface="Arial" panose="020B0604020202020204" pitchFamily="34" charset="0"/>
                <a:cs typeface="Arial" panose="020B0604020202020204" pitchFamily="34" charset="0"/>
              </a:rPr>
              <a:t>Learning Outcomes</a:t>
            </a:r>
          </a:p>
        </p:txBody>
      </p:sp>
      <p:sp>
        <p:nvSpPr>
          <p:cNvPr id="3" name="Content Placeholder 2"/>
          <p:cNvSpPr>
            <a:spLocks noGrp="1"/>
          </p:cNvSpPr>
          <p:nvPr>
            <p:ph sz="half" idx="1"/>
          </p:nvPr>
        </p:nvSpPr>
        <p:spPr>
          <a:xfrm>
            <a:off x="533400" y="1417638"/>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marL="0" indent="0" algn="just" rtl="0" fontAlgn="base">
              <a:buNone/>
            </a:pPr>
            <a:endParaRPr lang="cy-GB" b="0" i="0">
              <a:solidFill>
                <a:srgbClr val="000000"/>
              </a:solidFill>
              <a:effectLst/>
              <a:latin typeface="Segoe UI" panose="020B0502040204020203" pitchFamily="34" charset="0"/>
            </a:endParaRPr>
          </a:p>
          <a:p>
            <a:pPr algn="just" rtl="0" fontAlgn="base">
              <a:buFont typeface="Arial" panose="020B0604020202020204" pitchFamily="34" charset="0"/>
              <a:buChar char="•"/>
            </a:pPr>
            <a:r>
              <a:rPr lang="cy-GB" sz="1800" b="0" i="0">
                <a:solidFill>
                  <a:srgbClr val="000000"/>
                </a:solidFill>
                <a:effectLst/>
                <a:latin typeface="Arial" panose="020B0604020202020204" pitchFamily="34" charset="0"/>
              </a:rPr>
              <a:t>adnabod, dadansoddi a gwerthuso dulliau effeithiol o godi lefelau cyrhaeddiad mewn rhifedd a llythrennedd gan gynnwys defnyddio technolegau digidol; </a:t>
            </a:r>
          </a:p>
          <a:p>
            <a:pPr marL="0" indent="0" algn="just" rtl="0" fontAlgn="base">
              <a:buNone/>
            </a:pPr>
            <a:endParaRPr lang="cy-GB" sz="1800" b="0" i="0">
              <a:solidFill>
                <a:srgbClr val="000000"/>
              </a:solidFill>
              <a:effectLst/>
              <a:latin typeface="Arial" panose="020B0604020202020204" pitchFamily="34" charset="0"/>
            </a:endParaRPr>
          </a:p>
          <a:p>
            <a:endParaRPr lang="en-GB">
              <a:solidFill>
                <a:srgbClr val="FF0000"/>
              </a:solidFill>
            </a:endParaRPr>
          </a:p>
          <a:p>
            <a:endParaRPr lang="en-GB">
              <a:solidFill>
                <a:srgbClr val="FF0000"/>
              </a:solidFill>
            </a:endParaRPr>
          </a:p>
        </p:txBody>
      </p:sp>
      <p:sp>
        <p:nvSpPr>
          <p:cNvPr id="4" name="Content Placeholder 3"/>
          <p:cNvSpPr>
            <a:spLocks noGrp="1"/>
          </p:cNvSpPr>
          <p:nvPr>
            <p:ph sz="half" idx="2"/>
          </p:nvPr>
        </p:nvSpPr>
        <p:spPr>
          <a:xfrm>
            <a:off x="4860032" y="1484784"/>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pPr marL="0" indent="0" algn="just" rtl="0" fontAlgn="base">
              <a:buNone/>
            </a:pPr>
            <a:endParaRPr lang="en-GB" b="0" i="0">
              <a:solidFill>
                <a:srgbClr val="000000"/>
              </a:solidFill>
              <a:effectLst/>
              <a:latin typeface="Segoe UI" panose="020B0502040204020203" pitchFamily="34" charset="0"/>
            </a:endParaRPr>
          </a:p>
          <a:p>
            <a:pPr marL="0" indent="0" algn="just" rtl="0" fontAlgn="base">
              <a:buNone/>
            </a:pPr>
            <a:endParaRPr lang="en-GB">
              <a:solidFill>
                <a:srgbClr val="000000"/>
              </a:solidFill>
              <a:latin typeface="Segoe UI" panose="020B0502040204020203" pitchFamily="34" charset="0"/>
            </a:endParaRPr>
          </a:p>
          <a:p>
            <a:pPr marL="0" indent="0" algn="just" rtl="0" fontAlgn="base">
              <a:buNone/>
            </a:pPr>
            <a:endParaRPr lang="en-GB" b="0" i="0">
              <a:solidFill>
                <a:srgbClr val="000000"/>
              </a:solidFill>
              <a:effectLst/>
              <a:latin typeface="Segoe UI" panose="020B0502040204020203" pitchFamily="34" charset="0"/>
            </a:endParaRPr>
          </a:p>
          <a:p>
            <a:pPr marL="0" indent="0" algn="just" rtl="0" fontAlgn="base">
              <a:buNone/>
            </a:pPr>
            <a:endParaRPr lang="en-GB">
              <a:solidFill>
                <a:srgbClr val="000000"/>
              </a:solidFill>
              <a:latin typeface="Segoe UI" panose="020B0502040204020203" pitchFamily="34" charset="0"/>
            </a:endParaRPr>
          </a:p>
          <a:p>
            <a:pPr marL="0" indent="0" algn="just" rtl="0" fontAlgn="base">
              <a:buNone/>
            </a:pPr>
            <a:endParaRPr lang="en-GB" b="0" i="0">
              <a:solidFill>
                <a:srgbClr val="000000"/>
              </a:solidFill>
              <a:effectLst/>
              <a:latin typeface="Segoe UI" panose="020B0502040204020203" pitchFamily="34" charset="0"/>
            </a:endParaRPr>
          </a:p>
          <a:p>
            <a:pPr marL="0" indent="0" algn="just" rtl="0" fontAlgn="base">
              <a:buNone/>
            </a:pPr>
            <a:endParaRPr lang="en-GB" b="0" i="0">
              <a:solidFill>
                <a:srgbClr val="000000"/>
              </a:solidFill>
              <a:effectLst/>
              <a:latin typeface="Segoe UI" panose="020B0502040204020203" pitchFamily="34" charset="0"/>
            </a:endParaRPr>
          </a:p>
          <a:p>
            <a:pPr algn="just" rtl="0" fontAlgn="base">
              <a:buFont typeface="Arial" panose="020B0604020202020204" pitchFamily="34" charset="0"/>
              <a:buChar char="•"/>
            </a:pPr>
            <a:r>
              <a:rPr lang="en-GB" sz="1800" b="0" i="0">
                <a:solidFill>
                  <a:srgbClr val="000000"/>
                </a:solidFill>
                <a:effectLst/>
                <a:latin typeface="Arial" panose="020B0604020202020204" pitchFamily="34" charset="0"/>
              </a:rPr>
              <a:t>identify, analyse and evaluate effective approaches to raising levels of achievement in numeracy and literacy including the use of digital technologies; </a:t>
            </a:r>
          </a:p>
          <a:p>
            <a:pPr marL="0" indent="0" algn="just" rtl="0" fontAlgn="base">
              <a:buNone/>
            </a:pPr>
            <a:endParaRPr lang="en-GB" sz="1800" b="0" i="0">
              <a:solidFill>
                <a:srgbClr val="000000"/>
              </a:solidFill>
              <a:effectLst/>
              <a:latin typeface="Arial" panose="020B0604020202020204" pitchFamily="34" charset="0"/>
            </a:endParaRPr>
          </a:p>
          <a:p>
            <a:endParaRPr lang="en-GB" i="1">
              <a:solidFill>
                <a:srgbClr val="FF0000"/>
              </a:solidFill>
            </a:endParaRPr>
          </a:p>
          <a:p>
            <a:endParaRPr lang="en-GB"/>
          </a:p>
          <a:p>
            <a:endParaRPr lang="en-GB"/>
          </a:p>
        </p:txBody>
      </p:sp>
      <p:pic>
        <p:nvPicPr>
          <p:cNvPr id="6" name="Picture 5" descr="A group of kids standing next to a table&#10;&#10;Description automatically generated">
            <a:extLst>
              <a:ext uri="{FF2B5EF4-FFF2-40B4-BE49-F238E27FC236}">
                <a16:creationId xmlns:a16="http://schemas.microsoft.com/office/drawing/2014/main" id="{A928BEF2-21EC-480F-C6F4-5E57EC1EA3A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8768" y="3949489"/>
            <a:ext cx="3347864" cy="2008718"/>
          </a:xfrm>
          <a:prstGeom prst="rect">
            <a:avLst/>
          </a:prstGeom>
        </p:spPr>
      </p:pic>
      <p:pic>
        <p:nvPicPr>
          <p:cNvPr id="7" name="Picture 6" descr="A group of kids standing next to a table&#10;&#10;Description automatically generated">
            <a:extLst>
              <a:ext uri="{FF2B5EF4-FFF2-40B4-BE49-F238E27FC236}">
                <a16:creationId xmlns:a16="http://schemas.microsoft.com/office/drawing/2014/main" id="{E3E7D1F2-856D-C1DE-20E1-A2734C15A4E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48064" y="1705839"/>
            <a:ext cx="3347864" cy="2008718"/>
          </a:xfrm>
          <a:prstGeom prst="rect">
            <a:avLst/>
          </a:prstGeom>
        </p:spPr>
      </p:pic>
    </p:spTree>
    <p:extLst>
      <p:ext uri="{BB962C8B-B14F-4D97-AF65-F5344CB8AC3E}">
        <p14:creationId xmlns:p14="http://schemas.microsoft.com/office/powerpoint/2010/main" val="1763133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err="1">
                <a:latin typeface="Arial" panose="020B0604020202020204" pitchFamily="34" charset="0"/>
                <a:cs typeface="Arial" panose="020B0604020202020204" pitchFamily="34" charset="0"/>
              </a:rPr>
              <a:t>Deilliannau</a:t>
            </a:r>
            <a:r>
              <a:rPr lang="en-GB" sz="3600">
                <a:latin typeface="Arial" panose="020B0604020202020204" pitchFamily="34" charset="0"/>
                <a:cs typeface="Arial" panose="020B0604020202020204" pitchFamily="34" charset="0"/>
              </a:rPr>
              <a:t> Dysgu       </a:t>
            </a:r>
            <a:r>
              <a:rPr lang="en-GB" sz="3600" b="1" i="1">
                <a:latin typeface="Arial" panose="020B0604020202020204" pitchFamily="34" charset="0"/>
                <a:cs typeface="Arial" panose="020B0604020202020204" pitchFamily="34" charset="0"/>
              </a:rPr>
              <a:t>Learning Outcomes</a:t>
            </a:r>
          </a:p>
        </p:txBody>
      </p:sp>
      <p:sp>
        <p:nvSpPr>
          <p:cNvPr id="3" name="Content Placeholder 2"/>
          <p:cNvSpPr>
            <a:spLocks noGrp="1"/>
          </p:cNvSpPr>
          <p:nvPr>
            <p:ph sz="half" idx="1"/>
          </p:nvPr>
        </p:nvSpPr>
        <p:spPr>
          <a:xfrm>
            <a:off x="533400" y="1417638"/>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marL="0" indent="0" algn="just" rtl="0" fontAlgn="base">
              <a:buNone/>
            </a:pPr>
            <a:endParaRPr lang="cy-GB" b="0" i="0">
              <a:solidFill>
                <a:srgbClr val="000000"/>
              </a:solidFill>
              <a:effectLst/>
              <a:latin typeface="Segoe UI" panose="020B0502040204020203" pitchFamily="34" charset="0"/>
            </a:endParaRPr>
          </a:p>
          <a:p>
            <a:pPr marL="0" indent="0" algn="just" rtl="0" fontAlgn="base">
              <a:buNone/>
            </a:pPr>
            <a:endParaRPr lang="cy-GB" sz="1800" b="0" i="0">
              <a:solidFill>
                <a:srgbClr val="000000"/>
              </a:solidFill>
              <a:effectLst/>
              <a:latin typeface="Arial" panose="020B0604020202020204" pitchFamily="34" charset="0"/>
            </a:endParaRPr>
          </a:p>
          <a:p>
            <a:pPr algn="just" rtl="0" fontAlgn="base">
              <a:buFont typeface="Arial" panose="020B0604020202020204" pitchFamily="34" charset="0"/>
              <a:buChar char="•"/>
            </a:pPr>
            <a:r>
              <a:rPr lang="cy-GB" sz="1800" b="0" i="0">
                <a:solidFill>
                  <a:srgbClr val="000000"/>
                </a:solidFill>
                <a:effectLst/>
                <a:latin typeface="Arial" panose="020B0604020202020204" pitchFamily="34" charset="0"/>
              </a:rPr>
              <a:t>gwerthuso'r cysylltiadau rhwng sgiliau llythrennedd, rhifedd a chymhwysedd digidol a meysydd eraill y cwricwlwm. </a:t>
            </a:r>
          </a:p>
          <a:p>
            <a:endParaRPr lang="en-GB">
              <a:solidFill>
                <a:srgbClr val="FF0000"/>
              </a:solidFill>
            </a:endParaRPr>
          </a:p>
          <a:p>
            <a:endParaRPr lang="en-GB">
              <a:solidFill>
                <a:srgbClr val="FF0000"/>
              </a:solidFill>
            </a:endParaRPr>
          </a:p>
        </p:txBody>
      </p:sp>
      <p:sp>
        <p:nvSpPr>
          <p:cNvPr id="4" name="Content Placeholder 3"/>
          <p:cNvSpPr>
            <a:spLocks noGrp="1"/>
          </p:cNvSpPr>
          <p:nvPr>
            <p:ph sz="half" idx="2"/>
          </p:nvPr>
        </p:nvSpPr>
        <p:spPr>
          <a:xfrm>
            <a:off x="4860032" y="1484784"/>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pPr marL="0" indent="0" algn="just" rtl="0" fontAlgn="base">
              <a:buNone/>
            </a:pPr>
            <a:endParaRPr lang="en-GB" b="0" i="0">
              <a:solidFill>
                <a:srgbClr val="000000"/>
              </a:solidFill>
              <a:effectLst/>
              <a:latin typeface="Segoe UI" panose="020B0502040204020203"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marL="0" indent="0" algn="just" rtl="0" fontAlgn="base">
              <a:buNone/>
            </a:pPr>
            <a:endParaRPr lang="en-GB" sz="1800">
              <a:solidFill>
                <a:srgbClr val="000000"/>
              </a:solidFill>
              <a:latin typeface="Arial" panose="020B0604020202020204"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marL="0" indent="0" algn="just" rtl="0" fontAlgn="base">
              <a:buNone/>
            </a:pPr>
            <a:endParaRPr lang="en-GB" sz="1800">
              <a:solidFill>
                <a:srgbClr val="000000"/>
              </a:solidFill>
              <a:latin typeface="Arial" panose="020B0604020202020204"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marL="0" indent="0" algn="just" rtl="0" fontAlgn="base">
              <a:buNone/>
            </a:pPr>
            <a:endParaRPr lang="en-GB" sz="1800">
              <a:solidFill>
                <a:srgbClr val="000000"/>
              </a:solidFill>
              <a:latin typeface="Arial" panose="020B0604020202020204"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algn="just" rtl="0" fontAlgn="base">
              <a:buFont typeface="Arial" panose="020B0604020202020204" pitchFamily="34" charset="0"/>
              <a:buChar char="•"/>
            </a:pPr>
            <a:r>
              <a:rPr lang="en-GB" sz="1800" b="0" i="0">
                <a:solidFill>
                  <a:srgbClr val="000000"/>
                </a:solidFill>
                <a:effectLst/>
                <a:latin typeface="Arial" panose="020B0604020202020204" pitchFamily="34" charset="0"/>
              </a:rPr>
              <a:t>evaluate the links between literacy, numeracy and digital competence skills and other curriculum areas. </a:t>
            </a:r>
          </a:p>
          <a:p>
            <a:endParaRPr lang="en-GB" i="1">
              <a:solidFill>
                <a:srgbClr val="FF0000"/>
              </a:solidFill>
            </a:endParaRPr>
          </a:p>
          <a:p>
            <a:endParaRPr lang="en-GB"/>
          </a:p>
          <a:p>
            <a:endParaRPr lang="en-GB"/>
          </a:p>
        </p:txBody>
      </p:sp>
      <p:pic>
        <p:nvPicPr>
          <p:cNvPr id="6" name="Picture 5" descr="A silhouette of a person working on a computer&#10;&#10;Description automatically generated">
            <a:extLst>
              <a:ext uri="{FF2B5EF4-FFF2-40B4-BE49-F238E27FC236}">
                <a16:creationId xmlns:a16="http://schemas.microsoft.com/office/drawing/2014/main" id="{1D3FB625-3E3B-DDCD-4C66-8BC27E1546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59632" y="3858099"/>
            <a:ext cx="2808312" cy="1831507"/>
          </a:xfrm>
          <a:prstGeom prst="rect">
            <a:avLst/>
          </a:prstGeom>
        </p:spPr>
      </p:pic>
      <p:pic>
        <p:nvPicPr>
          <p:cNvPr id="7" name="Picture 6" descr="A silhouette of a person working on a computer&#10;&#10;Description automatically generated">
            <a:extLst>
              <a:ext uri="{FF2B5EF4-FFF2-40B4-BE49-F238E27FC236}">
                <a16:creationId xmlns:a16="http://schemas.microsoft.com/office/drawing/2014/main" id="{83A8E806-ED1C-5E11-602C-549387A9599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36096" y="1844824"/>
            <a:ext cx="2808312" cy="1831507"/>
          </a:xfrm>
          <a:prstGeom prst="rect">
            <a:avLst/>
          </a:prstGeom>
        </p:spPr>
      </p:pic>
    </p:spTree>
    <p:extLst>
      <p:ext uri="{BB962C8B-B14F-4D97-AF65-F5344CB8AC3E}">
        <p14:creationId xmlns:p14="http://schemas.microsoft.com/office/powerpoint/2010/main" val="30536175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err="1">
                <a:latin typeface="Arial" panose="020B0604020202020204" pitchFamily="34" charset="0"/>
                <a:cs typeface="Arial" panose="020B0604020202020204" pitchFamily="34" charset="0"/>
              </a:rPr>
              <a:t>Deilliannau</a:t>
            </a:r>
            <a:r>
              <a:rPr lang="en-GB" sz="3600">
                <a:latin typeface="Arial" panose="020B0604020202020204" pitchFamily="34" charset="0"/>
                <a:cs typeface="Arial" panose="020B0604020202020204" pitchFamily="34" charset="0"/>
              </a:rPr>
              <a:t> Dysgu       </a:t>
            </a:r>
            <a:r>
              <a:rPr lang="en-GB" sz="3600" b="1" i="1">
                <a:latin typeface="Arial" panose="020B0604020202020204" pitchFamily="34" charset="0"/>
                <a:cs typeface="Arial" panose="020B0604020202020204" pitchFamily="34" charset="0"/>
              </a:rPr>
              <a:t>Learning Outcomes</a:t>
            </a:r>
          </a:p>
        </p:txBody>
      </p:sp>
      <p:sp>
        <p:nvSpPr>
          <p:cNvPr id="3" name="Content Placeholder 2"/>
          <p:cNvSpPr>
            <a:spLocks noGrp="1"/>
          </p:cNvSpPr>
          <p:nvPr>
            <p:ph sz="half" idx="1"/>
          </p:nvPr>
        </p:nvSpPr>
        <p:spPr>
          <a:xfrm>
            <a:off x="533400" y="1417638"/>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pPr marL="0" indent="0" algn="just" rtl="0" fontAlgn="base">
              <a:buNone/>
            </a:pPr>
            <a:endParaRPr lang="cy-GB" sz="1800" b="0" i="0">
              <a:solidFill>
                <a:srgbClr val="000000"/>
              </a:solidFill>
              <a:effectLst/>
              <a:latin typeface="Arial" panose="020B0604020202020204" pitchFamily="34" charset="0"/>
            </a:endParaRPr>
          </a:p>
          <a:p>
            <a:pPr algn="just" rtl="0" fontAlgn="base">
              <a:buFont typeface="Arial" panose="020B0604020202020204" pitchFamily="34" charset="0"/>
              <a:buChar char="•"/>
            </a:pPr>
            <a:r>
              <a:rPr lang="cy-GB" sz="2400" b="0" i="0">
                <a:solidFill>
                  <a:srgbClr val="000000"/>
                </a:solidFill>
                <a:effectLst/>
                <a:latin typeface="Arial" panose="020B0604020202020204" pitchFamily="34" charset="0"/>
              </a:rPr>
              <a:t>Pam bod y deilliannau dysgu mor bwysig?</a:t>
            </a:r>
          </a:p>
          <a:p>
            <a:pPr algn="just" rtl="0" fontAlgn="base">
              <a:buFont typeface="Arial" panose="020B0604020202020204" pitchFamily="34" charset="0"/>
              <a:buChar char="•"/>
            </a:pPr>
            <a:endParaRPr lang="cy-GB" sz="2400">
              <a:solidFill>
                <a:srgbClr val="000000"/>
              </a:solidFill>
              <a:latin typeface="Arial" panose="020B0604020202020204" pitchFamily="34" charset="0"/>
            </a:endParaRPr>
          </a:p>
          <a:p>
            <a:pPr algn="just" rtl="0" fontAlgn="base">
              <a:buFont typeface="Arial" panose="020B0604020202020204" pitchFamily="34" charset="0"/>
              <a:buChar char="•"/>
            </a:pPr>
            <a:r>
              <a:rPr lang="cy-GB" sz="2400" b="1" i="0">
                <a:solidFill>
                  <a:srgbClr val="000000"/>
                </a:solidFill>
                <a:effectLst/>
                <a:latin typeface="Arial" panose="020B0604020202020204" pitchFamily="34" charset="0"/>
              </a:rPr>
              <a:t>Cynnwys y dysgu</a:t>
            </a:r>
          </a:p>
          <a:p>
            <a:pPr algn="just" rtl="0" fontAlgn="base">
              <a:buFont typeface="Arial" panose="020B0604020202020204" pitchFamily="34" charset="0"/>
              <a:buChar char="•"/>
            </a:pPr>
            <a:r>
              <a:rPr lang="cy-GB" sz="2400" b="1">
                <a:solidFill>
                  <a:srgbClr val="000000"/>
                </a:solidFill>
                <a:latin typeface="Arial" panose="020B0604020202020204" pitchFamily="34" charset="0"/>
              </a:rPr>
              <a:t>Meini prawf asesiad</a:t>
            </a:r>
          </a:p>
          <a:p>
            <a:pPr algn="just" rtl="0" fontAlgn="base">
              <a:buFont typeface="Arial" panose="020B0604020202020204" pitchFamily="34" charset="0"/>
              <a:buChar char="•"/>
            </a:pPr>
            <a:r>
              <a:rPr lang="cy-GB" sz="2400" b="1">
                <a:solidFill>
                  <a:srgbClr val="000000"/>
                </a:solidFill>
                <a:latin typeface="Arial" panose="020B0604020202020204" pitchFamily="34" charset="0"/>
              </a:rPr>
              <a:t>Targedau o asesiadau Lefel 4?</a:t>
            </a:r>
            <a:endParaRPr lang="cy-GB" sz="2400" b="1" i="0">
              <a:solidFill>
                <a:srgbClr val="000000"/>
              </a:solidFill>
              <a:effectLst/>
              <a:latin typeface="Arial" panose="020B0604020202020204" pitchFamily="34" charset="0"/>
            </a:endParaRPr>
          </a:p>
          <a:p>
            <a:endParaRPr lang="en-GB">
              <a:solidFill>
                <a:srgbClr val="FF0000"/>
              </a:solidFill>
            </a:endParaRPr>
          </a:p>
          <a:p>
            <a:endParaRPr lang="en-GB">
              <a:solidFill>
                <a:srgbClr val="FF0000"/>
              </a:solidFill>
            </a:endParaRPr>
          </a:p>
        </p:txBody>
      </p:sp>
      <p:sp>
        <p:nvSpPr>
          <p:cNvPr id="4" name="Content Placeholder 3"/>
          <p:cNvSpPr>
            <a:spLocks noGrp="1"/>
          </p:cNvSpPr>
          <p:nvPr>
            <p:ph sz="half" idx="2"/>
          </p:nvPr>
        </p:nvSpPr>
        <p:spPr>
          <a:xfrm>
            <a:off x="4860032" y="1484784"/>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pPr marL="0" indent="0" algn="just" rtl="0" fontAlgn="base">
              <a:buNone/>
            </a:pPr>
            <a:endParaRPr lang="en-GB" b="0" i="0">
              <a:solidFill>
                <a:srgbClr val="000000"/>
              </a:solidFill>
              <a:effectLst/>
              <a:latin typeface="Segoe UI" panose="020B0502040204020203"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marL="0" indent="0" algn="just" rtl="0" fontAlgn="base">
              <a:buNone/>
            </a:pPr>
            <a:endParaRPr lang="en-GB" sz="1800">
              <a:solidFill>
                <a:srgbClr val="000000"/>
              </a:solidFill>
              <a:latin typeface="Arial" panose="020B0604020202020204"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marL="0" indent="0" algn="just" rtl="0" fontAlgn="base">
              <a:buNone/>
            </a:pPr>
            <a:endParaRPr lang="en-GB" sz="1800">
              <a:solidFill>
                <a:srgbClr val="000000"/>
              </a:solidFill>
              <a:latin typeface="Arial" panose="020B0604020202020204"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algn="just" rtl="0" fontAlgn="base">
              <a:buFont typeface="Arial" panose="020B0604020202020204" pitchFamily="34" charset="0"/>
              <a:buChar char="•"/>
            </a:pPr>
            <a:r>
              <a:rPr lang="en-GB" sz="2400" b="0" i="0">
                <a:solidFill>
                  <a:srgbClr val="000000"/>
                </a:solidFill>
                <a:effectLst/>
                <a:latin typeface="Arial" panose="020B0604020202020204" pitchFamily="34" charset="0"/>
              </a:rPr>
              <a:t>Why are the learning outcomes so important?</a:t>
            </a:r>
          </a:p>
          <a:p>
            <a:pPr algn="just" rtl="0" fontAlgn="base">
              <a:buFont typeface="Arial" panose="020B0604020202020204" pitchFamily="34" charset="0"/>
              <a:buChar char="•"/>
            </a:pPr>
            <a:endParaRPr lang="en-GB" sz="2400">
              <a:solidFill>
                <a:srgbClr val="000000"/>
              </a:solidFill>
              <a:latin typeface="Arial" panose="020B0604020202020204" pitchFamily="34" charset="0"/>
            </a:endParaRPr>
          </a:p>
          <a:p>
            <a:pPr algn="just" rtl="0" fontAlgn="base">
              <a:buFont typeface="Arial" panose="020B0604020202020204" pitchFamily="34" charset="0"/>
              <a:buChar char="•"/>
            </a:pPr>
            <a:r>
              <a:rPr lang="en-GB" sz="2400" b="1" i="0">
                <a:solidFill>
                  <a:srgbClr val="000000"/>
                </a:solidFill>
                <a:effectLst/>
                <a:latin typeface="Arial" panose="020B0604020202020204" pitchFamily="34" charset="0"/>
              </a:rPr>
              <a:t>Teaching content</a:t>
            </a:r>
          </a:p>
          <a:p>
            <a:pPr algn="just" rtl="0" fontAlgn="base">
              <a:buFont typeface="Arial" panose="020B0604020202020204" pitchFamily="34" charset="0"/>
              <a:buChar char="•"/>
            </a:pPr>
            <a:r>
              <a:rPr lang="en-GB" sz="2400" b="1">
                <a:solidFill>
                  <a:srgbClr val="000000"/>
                </a:solidFill>
                <a:latin typeface="Arial" panose="020B0604020202020204" pitchFamily="34" charset="0"/>
              </a:rPr>
              <a:t>Assessment criteria</a:t>
            </a:r>
          </a:p>
          <a:p>
            <a:pPr algn="just" rtl="0" fontAlgn="base">
              <a:buFont typeface="Arial" panose="020B0604020202020204" pitchFamily="34" charset="0"/>
              <a:buChar char="•"/>
            </a:pPr>
            <a:r>
              <a:rPr lang="en-GB" sz="2400" b="1" i="0">
                <a:solidFill>
                  <a:srgbClr val="000000"/>
                </a:solidFill>
                <a:effectLst/>
                <a:latin typeface="Arial" panose="020B0604020202020204" pitchFamily="34" charset="0"/>
              </a:rPr>
              <a:t>Level 4 assessment targets?</a:t>
            </a:r>
          </a:p>
          <a:p>
            <a:endParaRPr lang="en-GB" i="1">
              <a:solidFill>
                <a:srgbClr val="FF0000"/>
              </a:solidFill>
            </a:endParaRPr>
          </a:p>
          <a:p>
            <a:endParaRPr lang="en-GB"/>
          </a:p>
          <a:p>
            <a:endParaRPr lang="en-GB"/>
          </a:p>
        </p:txBody>
      </p:sp>
      <p:pic>
        <p:nvPicPr>
          <p:cNvPr id="6" name="Picture 5" descr="A group of cartoon kids walking on colorful columns&#10;&#10;Description automatically generated">
            <a:extLst>
              <a:ext uri="{FF2B5EF4-FFF2-40B4-BE49-F238E27FC236}">
                <a16:creationId xmlns:a16="http://schemas.microsoft.com/office/drawing/2014/main" id="{39FC8F2E-EBF3-8F7F-08EC-70AAEA465CC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15616" y="4393314"/>
            <a:ext cx="2736304" cy="1784235"/>
          </a:xfrm>
          <a:prstGeom prst="rect">
            <a:avLst/>
          </a:prstGeom>
        </p:spPr>
      </p:pic>
      <p:pic>
        <p:nvPicPr>
          <p:cNvPr id="7" name="Picture 6" descr="A group of cartoon kids walking on colorful columns&#10;&#10;Description automatically generated">
            <a:extLst>
              <a:ext uri="{FF2B5EF4-FFF2-40B4-BE49-F238E27FC236}">
                <a16:creationId xmlns:a16="http://schemas.microsoft.com/office/drawing/2014/main" id="{E2DC258C-0884-6F04-0A7C-3D91791FD4AA}"/>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652120" y="1628800"/>
            <a:ext cx="2561474" cy="1670236"/>
          </a:xfrm>
          <a:prstGeom prst="rect">
            <a:avLst/>
          </a:prstGeom>
        </p:spPr>
      </p:pic>
    </p:spTree>
    <p:extLst>
      <p:ext uri="{BB962C8B-B14F-4D97-AF65-F5344CB8AC3E}">
        <p14:creationId xmlns:p14="http://schemas.microsoft.com/office/powerpoint/2010/main" val="753793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a:xfrm>
            <a:off x="539552" y="620688"/>
            <a:ext cx="8229600" cy="1143000"/>
          </a:xfrm>
        </p:spPr>
        <p:txBody>
          <a:bodyPr>
            <a:normAutofit fontScale="90000"/>
          </a:bodyPr>
          <a:lstStyle/>
          <a:p>
            <a:r>
              <a:rPr lang="en-GB" err="1"/>
              <a:t>Siarad</a:t>
            </a:r>
            <a:r>
              <a:rPr lang="en-GB"/>
              <a:t>                         Speaking</a:t>
            </a:r>
            <a:br>
              <a:rPr lang="en-GB"/>
            </a:br>
            <a:endParaRPr lang="en-GB"/>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391058" y="2492896"/>
            <a:ext cx="4038600" cy="4525963"/>
          </a:xfrm>
        </p:spPr>
        <p:txBody>
          <a:bodyPr>
            <a:normAutofit/>
          </a:bodyPr>
          <a:lstStyle/>
          <a:p>
            <a:r>
              <a:rPr lang="en-GB" sz="2400" err="1"/>
              <a:t>Rhestrwch</a:t>
            </a:r>
            <a:r>
              <a:rPr lang="en-GB" sz="2400"/>
              <a:t> y </a:t>
            </a:r>
            <a:r>
              <a:rPr lang="en-GB" sz="2400" err="1"/>
              <a:t>gwahanol</a:t>
            </a:r>
            <a:r>
              <a:rPr lang="en-GB" sz="2400"/>
              <a:t> </a:t>
            </a:r>
            <a:r>
              <a:rPr lang="en-GB" sz="2400" err="1"/>
              <a:t>ffyrdd</a:t>
            </a:r>
            <a:r>
              <a:rPr lang="en-GB" sz="2400"/>
              <a:t> y </a:t>
            </a:r>
            <a:r>
              <a:rPr lang="en-GB" sz="2400" err="1"/>
              <a:t>gallech</a:t>
            </a:r>
            <a:r>
              <a:rPr lang="en-GB" sz="2400"/>
              <a:t> </a:t>
            </a:r>
            <a:r>
              <a:rPr lang="en-GB" sz="2400" err="1"/>
              <a:t>ddisgwyl</a:t>
            </a:r>
            <a:r>
              <a:rPr lang="en-GB" sz="2400"/>
              <a:t> </a:t>
            </a:r>
            <a:r>
              <a:rPr lang="en-GB" sz="2400" err="1"/>
              <a:t>gweld</a:t>
            </a:r>
            <a:r>
              <a:rPr lang="en-GB" sz="2400"/>
              <a:t> </a:t>
            </a:r>
            <a:r>
              <a:rPr lang="en-GB" sz="2400" err="1"/>
              <a:t>siarad</a:t>
            </a:r>
            <a:r>
              <a:rPr lang="en-GB" sz="2400"/>
              <a:t> </a:t>
            </a:r>
            <a:r>
              <a:rPr lang="en-GB" sz="2400" err="1"/>
              <a:t>yn</a:t>
            </a:r>
            <a:r>
              <a:rPr lang="en-GB" sz="2400"/>
              <a:t> </a:t>
            </a:r>
            <a:r>
              <a:rPr lang="en-GB" sz="2400" err="1"/>
              <a:t>cael</a:t>
            </a:r>
            <a:r>
              <a:rPr lang="en-GB" sz="2400"/>
              <a:t> </a:t>
            </a:r>
            <a:r>
              <a:rPr lang="en-GB" sz="2400" err="1"/>
              <a:t>ei</a:t>
            </a:r>
            <a:r>
              <a:rPr lang="en-GB" sz="2400"/>
              <a:t> </a:t>
            </a:r>
            <a:r>
              <a:rPr lang="en-GB" sz="2400" err="1"/>
              <a:t>ddefnyddio</a:t>
            </a:r>
            <a:r>
              <a:rPr lang="en-GB" sz="2400"/>
              <a:t> </a:t>
            </a:r>
            <a:r>
              <a:rPr lang="en-GB" sz="2400" err="1"/>
              <a:t>yn</a:t>
            </a:r>
            <a:r>
              <a:rPr lang="en-GB" sz="2400"/>
              <a:t> </a:t>
            </a:r>
            <a:r>
              <a:rPr lang="en-GB" sz="2400" err="1"/>
              <a:t>yr</a:t>
            </a:r>
            <a:r>
              <a:rPr lang="en-GB" sz="2400"/>
              <a:t> </a:t>
            </a:r>
            <a:r>
              <a:rPr lang="en-GB" sz="2400" err="1"/>
              <a:t>ystafell</a:t>
            </a:r>
            <a:r>
              <a:rPr lang="en-GB" sz="2400"/>
              <a:t> </a:t>
            </a:r>
            <a:r>
              <a:rPr lang="en-GB" sz="2400" err="1"/>
              <a:t>ddosbarth</a:t>
            </a:r>
            <a:r>
              <a:rPr lang="en-GB" sz="2400"/>
              <a:t>.
</a:t>
            </a:r>
            <a:r>
              <a:rPr lang="en-GB" sz="2400" err="1"/>
              <a:t>Ar</a:t>
            </a:r>
            <a:r>
              <a:rPr lang="en-GB" sz="2400"/>
              <a:t> </a:t>
            </a:r>
            <a:r>
              <a:rPr lang="en-GB" sz="2400" err="1"/>
              <a:t>gyfer</a:t>
            </a:r>
            <a:r>
              <a:rPr lang="en-GB" sz="2400"/>
              <a:t> </a:t>
            </a:r>
            <a:r>
              <a:rPr lang="en-GB" sz="2400" err="1"/>
              <a:t>pob</a:t>
            </a:r>
            <a:r>
              <a:rPr lang="en-GB" sz="2400"/>
              <a:t> </a:t>
            </a:r>
            <a:r>
              <a:rPr lang="en-GB" sz="2400" err="1"/>
              <a:t>eitem</a:t>
            </a:r>
            <a:r>
              <a:rPr lang="en-GB" sz="2400"/>
              <a:t> </a:t>
            </a:r>
            <a:r>
              <a:rPr lang="en-GB" sz="2400" err="1"/>
              <a:t>ar</a:t>
            </a:r>
            <a:r>
              <a:rPr lang="en-GB" sz="2400"/>
              <a:t> </a:t>
            </a:r>
            <a:r>
              <a:rPr lang="en-GB" sz="2400" err="1"/>
              <a:t>eich</a:t>
            </a:r>
            <a:r>
              <a:rPr lang="en-GB" sz="2400"/>
              <a:t> </a:t>
            </a:r>
            <a:r>
              <a:rPr lang="en-GB" sz="2400" err="1"/>
              <a:t>rhestr</a:t>
            </a:r>
            <a:r>
              <a:rPr lang="en-GB" sz="2400"/>
              <a:t>, </a:t>
            </a:r>
            <a:r>
              <a:rPr lang="en-GB" sz="2400" err="1"/>
              <a:t>ystyriwch</a:t>
            </a:r>
            <a:r>
              <a:rPr lang="en-GB" sz="2400"/>
              <a:t> pam y </a:t>
            </a:r>
            <a:r>
              <a:rPr lang="en-GB" sz="2400" err="1"/>
              <a:t>byddech</a:t>
            </a:r>
            <a:r>
              <a:rPr lang="en-GB" sz="2400"/>
              <a:t> </a:t>
            </a:r>
            <a:r>
              <a:rPr lang="en-GB" sz="2400" err="1"/>
              <a:t>chi'n</a:t>
            </a:r>
            <a:r>
              <a:rPr lang="en-GB" sz="2400"/>
              <a:t> </a:t>
            </a:r>
            <a:r>
              <a:rPr lang="en-GB" sz="2400" err="1"/>
              <a:t>defnyddio'r</a:t>
            </a:r>
            <a:r>
              <a:rPr lang="en-GB" sz="2400"/>
              <a:t> math </a:t>
            </a:r>
            <a:r>
              <a:rPr lang="en-GB" sz="2400" err="1"/>
              <a:t>hwn</a:t>
            </a:r>
            <a:r>
              <a:rPr lang="en-GB" sz="2400"/>
              <a:t> o </a:t>
            </a:r>
            <a:r>
              <a:rPr lang="en-GB" sz="2400" err="1"/>
              <a:t>sgwrs</a:t>
            </a:r>
            <a:r>
              <a:rPr lang="en-GB" sz="2400"/>
              <a:t>.</a:t>
            </a:r>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534163" y="2492896"/>
            <a:ext cx="4038600" cy="4525963"/>
          </a:xfrm>
        </p:spPr>
        <p:txBody>
          <a:bodyPr>
            <a:normAutofit/>
          </a:bodyPr>
          <a:lstStyle/>
          <a:p>
            <a:r>
              <a:rPr lang="en-GB"/>
              <a:t>List the different ways you might expect to see talking/speaking used in the classroom.</a:t>
            </a:r>
          </a:p>
          <a:p>
            <a:r>
              <a:rPr lang="en-GB"/>
              <a:t>For each item on your list, consider why you would use this form of talking/speaking.</a:t>
            </a:r>
          </a:p>
          <a:p>
            <a:endParaRPr lang="en-GB"/>
          </a:p>
        </p:txBody>
      </p:sp>
      <p:pic>
        <p:nvPicPr>
          <p:cNvPr id="6" name="Picture 5" descr="A cartoon of a child and child talking&#10;&#10;Description automatically generated">
            <a:extLst>
              <a:ext uri="{FF2B5EF4-FFF2-40B4-BE49-F238E27FC236}">
                <a16:creationId xmlns:a16="http://schemas.microsoft.com/office/drawing/2014/main" id="{404568F4-04F2-B377-206D-4C22C31533D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769598" y="449796"/>
            <a:ext cx="1529129" cy="1484784"/>
          </a:xfrm>
          <a:prstGeom prst="rect">
            <a:avLst/>
          </a:prstGeom>
        </p:spPr>
      </p:pic>
    </p:spTree>
    <p:extLst>
      <p:ext uri="{BB962C8B-B14F-4D97-AF65-F5344CB8AC3E}">
        <p14:creationId xmlns:p14="http://schemas.microsoft.com/office/powerpoint/2010/main" val="1907679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a:xfrm>
            <a:off x="755576" y="570398"/>
            <a:ext cx="8229600" cy="1143000"/>
          </a:xfrm>
        </p:spPr>
        <p:txBody>
          <a:bodyPr>
            <a:noAutofit/>
          </a:bodyPr>
          <a:lstStyle/>
          <a:p>
            <a:r>
              <a:rPr lang="en-GB" sz="2800" err="1"/>
              <a:t>Pwy</a:t>
            </a:r>
            <a:r>
              <a:rPr lang="en-GB" sz="2800"/>
              <a:t> </a:t>
            </a:r>
            <a:r>
              <a:rPr lang="en-GB" sz="2800" err="1"/>
              <a:t>sy’n</a:t>
            </a:r>
            <a:r>
              <a:rPr lang="en-GB" sz="2800"/>
              <a:t> </a:t>
            </a:r>
            <a:r>
              <a:rPr lang="en-GB" sz="2800" err="1"/>
              <a:t>siarad</a:t>
            </a:r>
            <a:r>
              <a:rPr lang="en-GB" sz="2800"/>
              <a:t> </a:t>
            </a:r>
            <a:r>
              <a:rPr lang="en-GB" sz="2800" err="1"/>
              <a:t>fwyaf</a:t>
            </a:r>
            <a:r>
              <a:rPr lang="en-GB" sz="2800"/>
              <a:t>?                         </a:t>
            </a:r>
            <a:br>
              <a:rPr lang="en-GB" sz="2800"/>
            </a:br>
            <a:r>
              <a:rPr lang="en-GB" sz="2800"/>
              <a:t>Who does most of the speaking?</a:t>
            </a:r>
            <a:br>
              <a:rPr lang="en-GB" sz="2800"/>
            </a:br>
            <a:endParaRPr lang="en-GB" sz="2800"/>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391058" y="2492896"/>
            <a:ext cx="4038600" cy="4525963"/>
          </a:xfrm>
        </p:spPr>
        <p:txBody>
          <a:bodyPr>
            <a:normAutofit fontScale="92500" lnSpcReduction="20000"/>
          </a:bodyPr>
          <a:lstStyle/>
          <a:p>
            <a:r>
              <a:rPr lang="en-GB" sz="2400"/>
              <a:t>Mae </a:t>
            </a:r>
            <a:r>
              <a:rPr lang="en-GB" sz="2400" err="1"/>
              <a:t>llawer</a:t>
            </a:r>
            <a:r>
              <a:rPr lang="en-GB" sz="2400"/>
              <a:t> o </a:t>
            </a:r>
            <a:r>
              <a:rPr lang="en-GB" sz="2400" err="1"/>
              <a:t>siarad</a:t>
            </a:r>
            <a:r>
              <a:rPr lang="en-GB" sz="2400"/>
              <a:t> </a:t>
            </a:r>
            <a:r>
              <a:rPr lang="en-GB" sz="2400" err="1"/>
              <a:t>yn</a:t>
            </a:r>
            <a:r>
              <a:rPr lang="en-GB" sz="2400"/>
              <a:t> </a:t>
            </a:r>
            <a:r>
              <a:rPr lang="en-GB" sz="2400" err="1"/>
              <a:t>yr</a:t>
            </a:r>
            <a:r>
              <a:rPr lang="en-GB" sz="2400"/>
              <a:t> </a:t>
            </a:r>
            <a:r>
              <a:rPr lang="en-GB" sz="2400" err="1"/>
              <a:t>ystafell</a:t>
            </a:r>
            <a:r>
              <a:rPr lang="en-GB" sz="2400"/>
              <a:t> </a:t>
            </a:r>
            <a:r>
              <a:rPr lang="en-GB" sz="2400" err="1"/>
              <a:t>ddosbarth</a:t>
            </a:r>
            <a:r>
              <a:rPr lang="en-GB" sz="2400"/>
              <a:t> </a:t>
            </a:r>
            <a:r>
              <a:rPr lang="en-GB" sz="2400" err="1"/>
              <a:t>yn</a:t>
            </a:r>
            <a:r>
              <a:rPr lang="en-GB" sz="2400"/>
              <a:t> </a:t>
            </a:r>
            <a:r>
              <a:rPr lang="en-GB" sz="2400" err="1"/>
              <a:t>cynnwys</a:t>
            </a:r>
            <a:r>
              <a:rPr lang="en-GB" sz="2400"/>
              <a:t> </a:t>
            </a:r>
            <a:r>
              <a:rPr lang="en-GB" sz="2400" err="1"/>
              <a:t>cyfnewidfeydd</a:t>
            </a:r>
            <a:r>
              <a:rPr lang="en-GB" sz="2400"/>
              <a:t> </a:t>
            </a:r>
            <a:r>
              <a:rPr lang="en-GB" sz="2400" err="1"/>
              <a:t>cyflym</a:t>
            </a:r>
            <a:r>
              <a:rPr lang="en-GB" sz="2400"/>
              <a:t> </a:t>
            </a:r>
            <a:r>
              <a:rPr lang="en-GB" sz="2400" err="1"/>
              <a:t>rhwng</a:t>
            </a:r>
            <a:r>
              <a:rPr lang="en-GB" sz="2400"/>
              <a:t> </a:t>
            </a:r>
            <a:r>
              <a:rPr lang="en-GB" sz="2400" err="1"/>
              <a:t>yr</a:t>
            </a:r>
            <a:r>
              <a:rPr lang="en-GB" sz="2400"/>
              <a:t> </a:t>
            </a:r>
            <a:r>
              <a:rPr lang="en-GB" sz="2400" err="1"/>
              <a:t>athro</a:t>
            </a:r>
            <a:r>
              <a:rPr lang="en-GB" sz="2400"/>
              <a:t> </a:t>
            </a:r>
            <a:r>
              <a:rPr lang="en-GB" sz="2400" err="1"/>
              <a:t>a'r</a:t>
            </a:r>
            <a:r>
              <a:rPr lang="en-GB" sz="2400"/>
              <a:t> </a:t>
            </a:r>
            <a:r>
              <a:rPr lang="en-GB" sz="2400" err="1"/>
              <a:t>disgyblion</a:t>
            </a:r>
            <a:r>
              <a:rPr lang="en-GB" sz="2400"/>
              <a:t> </a:t>
            </a:r>
            <a:r>
              <a:rPr lang="en-GB" sz="2400" err="1"/>
              <a:t>unigol</a:t>
            </a:r>
            <a:r>
              <a:rPr lang="en-GB" sz="2400"/>
              <a:t> - </a:t>
            </a:r>
            <a:r>
              <a:rPr lang="en-GB" sz="2400" err="1"/>
              <a:t>gydag</a:t>
            </a:r>
            <a:r>
              <a:rPr lang="en-GB" sz="2400"/>
              <a:t> </a:t>
            </a:r>
            <a:r>
              <a:rPr lang="en-GB" sz="2400" err="1"/>
              <a:t>amseroedd</a:t>
            </a:r>
            <a:r>
              <a:rPr lang="en-GB" sz="2400"/>
              <a:t> </a:t>
            </a:r>
            <a:r>
              <a:rPr lang="en-GB" sz="2400" err="1"/>
              <a:t>aros</a:t>
            </a:r>
            <a:r>
              <a:rPr lang="en-GB" sz="2400"/>
              <a:t> </a:t>
            </a:r>
            <a:r>
              <a:rPr lang="en-GB" sz="2400" err="1"/>
              <a:t>ar</a:t>
            </a:r>
            <a:r>
              <a:rPr lang="en-GB" sz="2400"/>
              <a:t> </a:t>
            </a:r>
            <a:r>
              <a:rPr lang="en-GB" sz="2400" err="1"/>
              <a:t>gyfartaledd</a:t>
            </a:r>
            <a:r>
              <a:rPr lang="en-GB" sz="2400"/>
              <a:t> </a:t>
            </a:r>
            <a:r>
              <a:rPr lang="en-GB" sz="2400" err="1"/>
              <a:t>rhwng</a:t>
            </a:r>
            <a:r>
              <a:rPr lang="en-GB" sz="2400"/>
              <a:t> 0.7 a 1.4 </a:t>
            </a:r>
            <a:r>
              <a:rPr lang="en-GB" sz="2400" err="1"/>
              <a:t>eiliad</a:t>
            </a:r>
            <a:r>
              <a:rPr lang="en-GB" sz="2400"/>
              <a:t>! </a:t>
            </a:r>
          </a:p>
          <a:p>
            <a:r>
              <a:rPr lang="en-GB" sz="2400" err="1"/>
              <a:t>Mae'r</a:t>
            </a:r>
            <a:r>
              <a:rPr lang="en-GB" sz="2400"/>
              <a:t> </a:t>
            </a:r>
            <a:r>
              <a:rPr lang="en-GB" sz="2400" err="1"/>
              <a:t>cyfnewidfeydd</a:t>
            </a:r>
            <a:r>
              <a:rPr lang="en-GB" sz="2400"/>
              <a:t> </a:t>
            </a:r>
            <a:r>
              <a:rPr lang="en-GB" sz="2400" err="1"/>
              <a:t>hyn</a:t>
            </a:r>
            <a:r>
              <a:rPr lang="en-GB" sz="2400"/>
              <a:t> </a:t>
            </a:r>
            <a:r>
              <a:rPr lang="en-GB" sz="2400" err="1"/>
              <a:t>wedi</a:t>
            </a:r>
            <a:r>
              <a:rPr lang="en-GB" sz="2400"/>
              <a:t> </a:t>
            </a:r>
            <a:r>
              <a:rPr lang="en-GB" sz="2400" err="1"/>
              <a:t>cael</a:t>
            </a:r>
            <a:r>
              <a:rPr lang="en-GB" sz="2400"/>
              <a:t> </a:t>
            </a:r>
            <a:r>
              <a:rPr lang="en-GB" sz="2400" err="1"/>
              <a:t>eu</a:t>
            </a:r>
            <a:r>
              <a:rPr lang="en-GB" sz="2400"/>
              <a:t> </a:t>
            </a:r>
            <a:r>
              <a:rPr lang="en-GB" sz="2400" err="1"/>
              <a:t>disgrifio</a:t>
            </a:r>
            <a:r>
              <a:rPr lang="en-GB" sz="2400"/>
              <a:t> </a:t>
            </a:r>
            <a:r>
              <a:rPr lang="en-GB" sz="2400" err="1"/>
              <a:t>fel</a:t>
            </a:r>
            <a:r>
              <a:rPr lang="en-GB" sz="2400"/>
              <a:t> elicitations </a:t>
            </a:r>
            <a:r>
              <a:rPr lang="en-GB" sz="2400" err="1"/>
              <a:t>ciwed</a:t>
            </a:r>
            <a:r>
              <a:rPr lang="en-GB" sz="2400"/>
              <a:t> </a:t>
            </a:r>
            <a:r>
              <a:rPr lang="en-GB" sz="2400" err="1"/>
              <a:t>lle</a:t>
            </a:r>
            <a:r>
              <a:rPr lang="en-GB" sz="2400"/>
              <a:t> </a:t>
            </a:r>
            <a:r>
              <a:rPr lang="en-GB" sz="2400" err="1"/>
              <a:t>mae'r</a:t>
            </a:r>
            <a:r>
              <a:rPr lang="en-GB" sz="2400"/>
              <a:t> </a:t>
            </a:r>
            <a:r>
              <a:rPr lang="en-GB" sz="2400" err="1"/>
              <a:t>athro</a:t>
            </a:r>
            <a:r>
              <a:rPr lang="en-GB" sz="2400"/>
              <a:t> </a:t>
            </a:r>
            <a:r>
              <a:rPr lang="en-GB" sz="2400" err="1"/>
              <a:t>yn</a:t>
            </a:r>
            <a:r>
              <a:rPr lang="en-GB" sz="2400"/>
              <a:t> </a:t>
            </a:r>
            <a:r>
              <a:rPr lang="en-GB" sz="2400" err="1"/>
              <a:t>gofyn</a:t>
            </a:r>
            <a:r>
              <a:rPr lang="en-GB" sz="2400"/>
              <a:t> </a:t>
            </a:r>
            <a:r>
              <a:rPr lang="en-GB" sz="2400" err="1"/>
              <a:t>cwestiynau</a:t>
            </a:r>
            <a:r>
              <a:rPr lang="en-GB" sz="2400"/>
              <a:t> </a:t>
            </a:r>
            <a:r>
              <a:rPr lang="en-GB" sz="2400" err="1"/>
              <a:t>wrth</a:t>
            </a:r>
            <a:r>
              <a:rPr lang="en-GB" sz="2400"/>
              <a:t> </a:t>
            </a:r>
            <a:r>
              <a:rPr lang="en-GB" sz="2400" err="1"/>
              <a:t>ddarparu</a:t>
            </a:r>
            <a:r>
              <a:rPr lang="en-GB" sz="2400"/>
              <a:t> </a:t>
            </a:r>
            <a:r>
              <a:rPr lang="en-GB" sz="2400" err="1"/>
              <a:t>cliwiau</a:t>
            </a:r>
            <a:r>
              <a:rPr lang="en-GB" sz="2400"/>
              <a:t> </a:t>
            </a:r>
            <a:r>
              <a:rPr lang="en-GB" sz="2400" err="1"/>
              <a:t>trwm</a:t>
            </a:r>
            <a:r>
              <a:rPr lang="en-GB" sz="2400"/>
              <a:t> </a:t>
            </a:r>
            <a:r>
              <a:rPr lang="en-GB" sz="2400" err="1"/>
              <a:t>i'r</a:t>
            </a:r>
            <a:r>
              <a:rPr lang="en-GB" sz="2400"/>
              <a:t> </a:t>
            </a:r>
            <a:r>
              <a:rPr lang="en-GB" sz="2400" err="1"/>
              <a:t>atebion</a:t>
            </a:r>
            <a:r>
              <a:rPr lang="en-GB" sz="2400"/>
              <a:t> </a:t>
            </a:r>
            <a:r>
              <a:rPr lang="en-GB" sz="2400" err="1"/>
              <a:t>sydd</a:t>
            </a:r>
            <a:r>
              <a:rPr lang="en-GB" sz="2400"/>
              <a:t> </a:t>
            </a:r>
            <a:r>
              <a:rPr lang="en-GB" sz="2400" err="1"/>
              <a:t>eu</a:t>
            </a:r>
            <a:r>
              <a:rPr lang="en-GB" sz="2400"/>
              <a:t> </a:t>
            </a:r>
            <a:r>
              <a:rPr lang="en-GB" sz="2400" err="1"/>
              <a:t>hangen</a:t>
            </a:r>
            <a:r>
              <a:rPr lang="en-GB" sz="2400"/>
              <a:t>. (Mercer, 2000)</a:t>
            </a:r>
          </a:p>
          <a:p>
            <a:endParaRPr lang="en-GB" sz="2400"/>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534163" y="2492897"/>
            <a:ext cx="4038600" cy="3744416"/>
          </a:xfrm>
        </p:spPr>
        <p:txBody>
          <a:bodyPr>
            <a:normAutofit fontScale="92500" lnSpcReduction="20000"/>
          </a:bodyPr>
          <a:lstStyle/>
          <a:p>
            <a:r>
              <a:rPr lang="en-GB" sz="2400"/>
              <a:t>Much talk in the classroom consists of rapid exchanges between the teacher and individual pupils – with average wait times of between 0.7 and 1.4 seconds! </a:t>
            </a:r>
          </a:p>
          <a:p>
            <a:r>
              <a:rPr lang="en-GB" sz="2400"/>
              <a:t>These exchanges have been described as </a:t>
            </a:r>
            <a:r>
              <a:rPr lang="en-GB" sz="2400" i="1"/>
              <a:t>cued elicitations</a:t>
            </a:r>
            <a:r>
              <a:rPr lang="en-GB" sz="2400"/>
              <a:t> in which the teacher asks questions whilst providing heavy clues  to the answers required. (Mercer, 2000)</a:t>
            </a:r>
          </a:p>
          <a:p>
            <a:endParaRPr lang="en-GB"/>
          </a:p>
        </p:txBody>
      </p:sp>
      <p:pic>
        <p:nvPicPr>
          <p:cNvPr id="6" name="Picture 5" descr="A cartoon of a child and child talking&#10;&#10;Description automatically generated">
            <a:extLst>
              <a:ext uri="{FF2B5EF4-FFF2-40B4-BE49-F238E27FC236}">
                <a16:creationId xmlns:a16="http://schemas.microsoft.com/office/drawing/2014/main" id="{404568F4-04F2-B377-206D-4C22C31533D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2767" y="399506"/>
            <a:ext cx="1529129" cy="1484784"/>
          </a:xfrm>
          <a:prstGeom prst="rect">
            <a:avLst/>
          </a:prstGeom>
        </p:spPr>
      </p:pic>
      <p:pic>
        <p:nvPicPr>
          <p:cNvPr id="7" name="Picture 6" descr="A person teaching a group of children&#10;&#10;Description automatically generated">
            <a:extLst>
              <a:ext uri="{FF2B5EF4-FFF2-40B4-BE49-F238E27FC236}">
                <a16:creationId xmlns:a16="http://schemas.microsoft.com/office/drawing/2014/main" id="{8DED1011-7C75-666E-714F-10CF35310F26}"/>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308304" y="433850"/>
            <a:ext cx="1364632" cy="1364632"/>
          </a:xfrm>
          <a:prstGeom prst="rect">
            <a:avLst/>
          </a:prstGeom>
        </p:spPr>
      </p:pic>
    </p:spTree>
    <p:extLst>
      <p:ext uri="{BB962C8B-B14F-4D97-AF65-F5344CB8AC3E}">
        <p14:creationId xmlns:p14="http://schemas.microsoft.com/office/powerpoint/2010/main" val="1809389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fontScale="90000"/>
          </a:bodyPr>
          <a:lstStyle/>
          <a:p>
            <a:r>
              <a:rPr lang="en-GB" sz="3600" err="1"/>
              <a:t>Deialog</a:t>
            </a:r>
            <a:r>
              <a:rPr lang="en-GB" sz="3600"/>
              <a:t> </a:t>
            </a:r>
            <a:r>
              <a:rPr lang="en-GB" sz="3600" err="1"/>
              <a:t>nodweddiadol</a:t>
            </a:r>
            <a:r>
              <a:rPr lang="en-GB" sz="3600"/>
              <a:t> gyda ‘</a:t>
            </a:r>
            <a:r>
              <a:rPr lang="en-GB" sz="3600" err="1"/>
              <a:t>cliwiau</a:t>
            </a:r>
            <a:r>
              <a:rPr lang="en-GB" sz="3600"/>
              <a:t>’</a:t>
            </a:r>
            <a:br>
              <a:rPr lang="en-GB"/>
            </a:br>
            <a:r>
              <a:rPr lang="en-GB" sz="3100"/>
              <a:t>A typical dialogue with </a:t>
            </a:r>
            <a:r>
              <a:rPr lang="en-GB" sz="3100" i="1"/>
              <a:t>cued elicitations </a:t>
            </a:r>
            <a:r>
              <a:rPr lang="en-GB" sz="3100"/>
              <a:t>(Mercer, 2020)</a:t>
            </a:r>
            <a:endParaRPr lang="en-GB"/>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fontScale="70000" lnSpcReduction="20000"/>
          </a:bodyPr>
          <a:lstStyle/>
          <a:p>
            <a:r>
              <a:rPr lang="en-GB" sz="2400"/>
              <a:t>A: Pa </a:t>
            </a:r>
            <a:r>
              <a:rPr lang="en-GB" sz="2400" err="1"/>
              <a:t>anifail</a:t>
            </a:r>
            <a:r>
              <a:rPr lang="en-GB" sz="2400"/>
              <a:t> </a:t>
            </a:r>
            <a:r>
              <a:rPr lang="en-GB" sz="2400" err="1"/>
              <a:t>yw</a:t>
            </a:r>
            <a:r>
              <a:rPr lang="en-GB" sz="2400"/>
              <a:t> </a:t>
            </a:r>
            <a:r>
              <a:rPr lang="en-GB" sz="2400" err="1"/>
              <a:t>hwn</a:t>
            </a:r>
            <a:r>
              <a:rPr lang="en-GB" sz="2400"/>
              <a:t>?</a:t>
            </a:r>
          </a:p>
          <a:p>
            <a:r>
              <a:rPr lang="en-GB" sz="2400">
                <a:solidFill>
                  <a:srgbClr val="FF0000"/>
                </a:solidFill>
              </a:rPr>
              <a:t>D: </a:t>
            </a:r>
            <a:r>
              <a:rPr lang="en-GB" sz="2400" i="1">
                <a:solidFill>
                  <a:srgbClr val="FF0000"/>
                </a:solidFill>
              </a:rPr>
              <a:t>(</a:t>
            </a:r>
            <a:r>
              <a:rPr lang="en-GB" sz="2400" i="1" err="1">
                <a:solidFill>
                  <a:srgbClr val="FF0000"/>
                </a:solidFill>
              </a:rPr>
              <a:t>yn</a:t>
            </a:r>
            <a:r>
              <a:rPr lang="en-GB" sz="2400" i="1">
                <a:solidFill>
                  <a:srgbClr val="FF0000"/>
                </a:solidFill>
              </a:rPr>
              <a:t> </a:t>
            </a:r>
            <a:r>
              <a:rPr lang="en-GB" sz="2400" i="1" err="1">
                <a:solidFill>
                  <a:srgbClr val="FF0000"/>
                </a:solidFill>
              </a:rPr>
              <a:t>oedi</a:t>
            </a:r>
            <a:r>
              <a:rPr lang="en-GB" sz="2400" i="1">
                <a:solidFill>
                  <a:srgbClr val="FF0000"/>
                </a:solidFill>
              </a:rPr>
              <a:t>)</a:t>
            </a:r>
          </a:p>
          <a:p>
            <a:r>
              <a:rPr lang="en-GB" sz="2400"/>
              <a:t>A: </a:t>
            </a:r>
            <a:r>
              <a:rPr lang="en-GB" sz="2400" err="1"/>
              <a:t>Yfe</a:t>
            </a:r>
            <a:r>
              <a:rPr lang="en-GB" sz="2400"/>
              <a:t> </a:t>
            </a:r>
            <a:r>
              <a:rPr lang="en-GB" sz="2400" err="1"/>
              <a:t>ceffyl</a:t>
            </a:r>
            <a:r>
              <a:rPr lang="en-GB" sz="2400"/>
              <a:t> </a:t>
            </a:r>
            <a:r>
              <a:rPr lang="en-GB" sz="2400" err="1"/>
              <a:t>yw</a:t>
            </a:r>
            <a:r>
              <a:rPr lang="en-GB" sz="2400"/>
              <a:t> e?</a:t>
            </a:r>
          </a:p>
          <a:p>
            <a:r>
              <a:rPr lang="en-GB" sz="2400">
                <a:solidFill>
                  <a:srgbClr val="FF0000"/>
                </a:solidFill>
              </a:rPr>
              <a:t>D: Na</a:t>
            </a:r>
          </a:p>
          <a:p>
            <a:r>
              <a:rPr lang="en-GB" sz="2400"/>
              <a:t>A: Na. </a:t>
            </a:r>
            <a:r>
              <a:rPr lang="en-GB" sz="2400" err="1"/>
              <a:t>Dyw</a:t>
            </a:r>
            <a:r>
              <a:rPr lang="en-GB" sz="2400"/>
              <a:t> </a:t>
            </a:r>
            <a:r>
              <a:rPr lang="en-GB" sz="2400" err="1"/>
              <a:t>ceffylau</a:t>
            </a:r>
            <a:r>
              <a:rPr lang="en-GB" sz="2400"/>
              <a:t> </a:t>
            </a:r>
            <a:r>
              <a:rPr lang="en-GB" sz="2400" err="1"/>
              <a:t>ddim</a:t>
            </a:r>
            <a:r>
              <a:rPr lang="en-GB" sz="2400"/>
              <a:t> </a:t>
            </a:r>
            <a:r>
              <a:rPr lang="en-GB" sz="2400" err="1"/>
              <a:t>yn</a:t>
            </a:r>
            <a:r>
              <a:rPr lang="en-GB" sz="2400"/>
              <a:t> </a:t>
            </a:r>
            <a:r>
              <a:rPr lang="en-GB" sz="2400" err="1"/>
              <a:t>byw</a:t>
            </a:r>
            <a:r>
              <a:rPr lang="en-GB" sz="2400"/>
              <a:t> </a:t>
            </a:r>
            <a:r>
              <a:rPr lang="en-GB" sz="2400" err="1"/>
              <a:t>mewn</a:t>
            </a:r>
            <a:r>
              <a:rPr lang="en-GB" sz="2400"/>
              <a:t> </a:t>
            </a:r>
            <a:r>
              <a:rPr lang="en-GB" sz="2400" err="1"/>
              <a:t>coed</a:t>
            </a:r>
            <a:r>
              <a:rPr lang="en-GB" sz="2400"/>
              <a:t>. Ai </a:t>
            </a:r>
            <a:r>
              <a:rPr lang="en-GB" sz="2400" err="1"/>
              <a:t>mwnci</a:t>
            </a:r>
            <a:r>
              <a:rPr lang="en-GB" sz="2400"/>
              <a:t> </a:t>
            </a:r>
            <a:r>
              <a:rPr lang="en-GB" sz="2400" err="1"/>
              <a:t>yw</a:t>
            </a:r>
            <a:r>
              <a:rPr lang="en-GB" sz="2400"/>
              <a:t> e?</a:t>
            </a:r>
          </a:p>
          <a:p>
            <a:r>
              <a:rPr lang="en-GB" sz="2400">
                <a:solidFill>
                  <a:srgbClr val="FF0000"/>
                </a:solidFill>
              </a:rPr>
              <a:t>D: </a:t>
            </a:r>
            <a:r>
              <a:rPr lang="en-GB" sz="2400" err="1">
                <a:solidFill>
                  <a:srgbClr val="FF0000"/>
                </a:solidFill>
              </a:rPr>
              <a:t>Ie</a:t>
            </a:r>
            <a:endParaRPr lang="en-GB" sz="2400">
              <a:solidFill>
                <a:srgbClr val="FF0000"/>
              </a:solidFill>
            </a:endParaRPr>
          </a:p>
          <a:p>
            <a:r>
              <a:rPr lang="en-GB" sz="2400"/>
              <a:t>A: </a:t>
            </a:r>
            <a:r>
              <a:rPr lang="en-GB" sz="2400" err="1"/>
              <a:t>Cywir</a:t>
            </a:r>
            <a:r>
              <a:rPr lang="en-GB" sz="2400"/>
              <a:t>. Da </a:t>
            </a:r>
            <a:r>
              <a:rPr lang="en-GB" sz="2400" err="1"/>
              <a:t>iawn</a:t>
            </a:r>
            <a:r>
              <a:rPr lang="en-GB" sz="2400"/>
              <a:t> </a:t>
            </a:r>
            <a:r>
              <a:rPr lang="en-GB" sz="2400" err="1"/>
              <a:t>ti</a:t>
            </a:r>
            <a:r>
              <a:rPr lang="en-GB" sz="2400"/>
              <a:t>! </a:t>
            </a:r>
            <a:r>
              <a:rPr lang="en-GB" sz="2400" i="1"/>
              <a:t>(</a:t>
            </a:r>
            <a:r>
              <a:rPr lang="en-GB" sz="2400" i="1" err="1"/>
              <a:t>yn</a:t>
            </a:r>
            <a:r>
              <a:rPr lang="en-GB" sz="2400" i="1"/>
              <a:t> </a:t>
            </a:r>
            <a:r>
              <a:rPr lang="en-GB" sz="2400" i="1" err="1"/>
              <a:t>gwenu</a:t>
            </a:r>
            <a:r>
              <a:rPr lang="en-GB" sz="2400" i="1"/>
              <a:t>)</a:t>
            </a:r>
          </a:p>
          <a:p>
            <a:pPr marL="0" indent="0">
              <a:buNone/>
            </a:pPr>
            <a:endParaRPr lang="en-GB" sz="2400" i="1"/>
          </a:p>
          <a:p>
            <a:pPr marL="0" indent="0">
              <a:buNone/>
            </a:pPr>
            <a:r>
              <a:rPr lang="en-GB" sz="2300" i="1" err="1"/>
              <a:t>Dyma</a:t>
            </a:r>
            <a:r>
              <a:rPr lang="en-GB" sz="2300" i="1"/>
              <a:t> </a:t>
            </a:r>
            <a:r>
              <a:rPr lang="en-GB" sz="2300" i="1" err="1"/>
              <a:t>enghraifft</a:t>
            </a:r>
            <a:r>
              <a:rPr lang="en-GB" sz="2300" i="1"/>
              <a:t> </a:t>
            </a:r>
            <a:r>
              <a:rPr lang="en-GB" sz="2300" i="1" err="1"/>
              <a:t>o'r</a:t>
            </a:r>
            <a:r>
              <a:rPr lang="en-GB" sz="2300" i="1"/>
              <a:t> </a:t>
            </a:r>
            <a:r>
              <a:rPr lang="en-GB" sz="2300" i="1" err="1"/>
              <a:t>hyn</a:t>
            </a:r>
            <a:r>
              <a:rPr lang="en-GB" sz="2300" i="1"/>
              <a:t> y </a:t>
            </a:r>
            <a:r>
              <a:rPr lang="en-GB" sz="2300" i="1" err="1"/>
              <a:t>mae</a:t>
            </a:r>
            <a:r>
              <a:rPr lang="en-GB" sz="2300" i="1"/>
              <a:t> Mercer (2000) </a:t>
            </a:r>
            <a:r>
              <a:rPr lang="en-GB" sz="2300" i="1" err="1"/>
              <a:t>yn</a:t>
            </a:r>
            <a:r>
              <a:rPr lang="en-GB" sz="2300" i="1"/>
              <a:t> </a:t>
            </a:r>
            <a:r>
              <a:rPr lang="en-GB" sz="2300" i="1" err="1"/>
              <a:t>ei</a:t>
            </a:r>
            <a:r>
              <a:rPr lang="en-GB" sz="2300" i="1"/>
              <a:t> </a:t>
            </a:r>
            <a:r>
              <a:rPr lang="en-GB" sz="2300" i="1" err="1"/>
              <a:t>alw’n</a:t>
            </a:r>
            <a:r>
              <a:rPr lang="en-GB" sz="2300" i="1"/>
              <a:t> ‘cued elicitation’. </a:t>
            </a:r>
            <a:r>
              <a:rPr lang="en-GB" sz="2300" i="1" err="1"/>
              <a:t>Mae'r</a:t>
            </a:r>
            <a:r>
              <a:rPr lang="en-GB" sz="2300" i="1"/>
              <a:t> </a:t>
            </a:r>
            <a:r>
              <a:rPr lang="en-GB" sz="2300" i="1" err="1"/>
              <a:t>athro</a:t>
            </a:r>
            <a:r>
              <a:rPr lang="en-GB" sz="2300" i="1"/>
              <a:t> </a:t>
            </a:r>
            <a:r>
              <a:rPr lang="en-GB" sz="2300" i="1" err="1"/>
              <a:t>yn</a:t>
            </a:r>
            <a:r>
              <a:rPr lang="en-GB" sz="2300" i="1"/>
              <a:t> </a:t>
            </a:r>
            <a:r>
              <a:rPr lang="en-GB" sz="2300" i="1" err="1"/>
              <a:t>dechrau</a:t>
            </a:r>
            <a:r>
              <a:rPr lang="en-GB" sz="2300" i="1"/>
              <a:t> </a:t>
            </a:r>
            <a:r>
              <a:rPr lang="en-GB" sz="2300" i="1" err="1"/>
              <a:t>siarad</a:t>
            </a:r>
            <a:r>
              <a:rPr lang="en-GB" sz="2300" i="1"/>
              <a:t> </a:t>
            </a:r>
            <a:r>
              <a:rPr lang="en-GB" sz="2300" i="1" err="1"/>
              <a:t>cyn</a:t>
            </a:r>
            <a:r>
              <a:rPr lang="en-GB" sz="2300" i="1"/>
              <a:t> </a:t>
            </a:r>
            <a:r>
              <a:rPr lang="en-GB" sz="2300" i="1" err="1"/>
              <a:t>gynted</a:t>
            </a:r>
            <a:r>
              <a:rPr lang="en-GB" sz="2300" i="1"/>
              <a:t> ag y </a:t>
            </a:r>
            <a:r>
              <a:rPr lang="en-GB" sz="2300" i="1" err="1"/>
              <a:t>bydd</a:t>
            </a:r>
            <a:r>
              <a:rPr lang="en-GB" sz="2300" i="1"/>
              <a:t> y </a:t>
            </a:r>
            <a:r>
              <a:rPr lang="en-GB" sz="2300" i="1" err="1"/>
              <a:t>disgybl</a:t>
            </a:r>
            <a:r>
              <a:rPr lang="en-GB" sz="2300" i="1"/>
              <a:t> </a:t>
            </a:r>
            <a:r>
              <a:rPr lang="en-GB" sz="2300" i="1" err="1"/>
              <a:t>yn</a:t>
            </a:r>
            <a:r>
              <a:rPr lang="en-GB" sz="2300" i="1"/>
              <a:t> </a:t>
            </a:r>
            <a:r>
              <a:rPr lang="en-GB" sz="2300" i="1" err="1"/>
              <a:t>oedi</a:t>
            </a:r>
            <a:r>
              <a:rPr lang="en-GB" sz="2300" i="1"/>
              <a:t> (</a:t>
            </a:r>
            <a:r>
              <a:rPr lang="en-GB" sz="2300" i="1" err="1"/>
              <a:t>Yfe</a:t>
            </a:r>
            <a:r>
              <a:rPr lang="en-GB" sz="2300" i="1"/>
              <a:t> </a:t>
            </a:r>
            <a:r>
              <a:rPr lang="en-GB" sz="2300" i="1" err="1"/>
              <a:t>ceffyl</a:t>
            </a:r>
            <a:r>
              <a:rPr lang="en-GB" sz="2300" i="1"/>
              <a:t> </a:t>
            </a:r>
            <a:r>
              <a:rPr lang="en-GB" sz="2300" i="1" err="1"/>
              <a:t>yw</a:t>
            </a:r>
            <a:r>
              <a:rPr lang="en-GB" sz="2300" i="1"/>
              <a:t> e?), </a:t>
            </a:r>
            <a:r>
              <a:rPr lang="en-GB" sz="2300" i="1" err="1"/>
              <a:t>yn</a:t>
            </a:r>
            <a:r>
              <a:rPr lang="en-GB" sz="2300" i="1"/>
              <a:t> </a:t>
            </a:r>
            <a:r>
              <a:rPr lang="en-GB" sz="2300" i="1" err="1"/>
              <a:t>ailadrodd</a:t>
            </a:r>
            <a:r>
              <a:rPr lang="en-GB" sz="2300" i="1"/>
              <a:t> </a:t>
            </a:r>
            <a:r>
              <a:rPr lang="en-GB" sz="2300" i="1" err="1"/>
              <a:t>ateb</a:t>
            </a:r>
            <a:r>
              <a:rPr lang="en-GB" sz="2300" i="1"/>
              <a:t> y </a:t>
            </a:r>
            <a:r>
              <a:rPr lang="en-GB" sz="2300" i="1" err="1"/>
              <a:t>disgybl</a:t>
            </a:r>
            <a:r>
              <a:rPr lang="en-GB" sz="2300" i="1"/>
              <a:t> (Na) ac </a:t>
            </a:r>
            <a:r>
              <a:rPr lang="en-GB" sz="2300" i="1" err="1"/>
              <a:t>yn</a:t>
            </a:r>
            <a:r>
              <a:rPr lang="en-GB" sz="2300" i="1"/>
              <a:t> </a:t>
            </a:r>
            <a:r>
              <a:rPr lang="en-GB" sz="2300" i="1" err="1"/>
              <a:t>olaf</a:t>
            </a:r>
            <a:r>
              <a:rPr lang="en-GB" sz="2300" i="1"/>
              <a:t> </a:t>
            </a:r>
            <a:r>
              <a:rPr lang="en-GB" sz="2300" i="1" err="1"/>
              <a:t>yn</a:t>
            </a:r>
            <a:r>
              <a:rPr lang="en-GB" sz="2300" i="1"/>
              <a:t> </a:t>
            </a:r>
            <a:r>
              <a:rPr lang="en-GB" sz="2300" i="1" err="1"/>
              <a:t>rhoi</a:t>
            </a:r>
            <a:r>
              <a:rPr lang="en-GB" sz="2300" i="1"/>
              <a:t> </a:t>
            </a:r>
            <a:r>
              <a:rPr lang="en-GB" sz="2300" i="1" err="1"/>
              <a:t>annogaeth</a:t>
            </a:r>
            <a:r>
              <a:rPr lang="en-GB" sz="2300" i="1"/>
              <a:t> (</a:t>
            </a:r>
            <a:r>
              <a:rPr lang="en-GB" sz="2300" i="1" err="1"/>
              <a:t>Dyw</a:t>
            </a:r>
            <a:r>
              <a:rPr lang="en-GB" sz="2300" i="1"/>
              <a:t> </a:t>
            </a:r>
            <a:r>
              <a:rPr lang="en-GB" sz="2300" i="1" err="1"/>
              <a:t>ceffylau</a:t>
            </a:r>
            <a:r>
              <a:rPr lang="en-GB" sz="2300" i="1"/>
              <a:t> </a:t>
            </a:r>
            <a:r>
              <a:rPr lang="en-GB" sz="2300" i="1" err="1"/>
              <a:t>ddim</a:t>
            </a:r>
            <a:r>
              <a:rPr lang="en-GB" sz="2300" i="1"/>
              <a:t> </a:t>
            </a:r>
            <a:r>
              <a:rPr lang="en-GB" sz="2300" i="1" err="1"/>
              <a:t>yn</a:t>
            </a:r>
            <a:r>
              <a:rPr lang="en-GB" sz="2300" i="1"/>
              <a:t> </a:t>
            </a:r>
            <a:r>
              <a:rPr lang="en-GB" sz="2300" i="1" err="1"/>
              <a:t>byw</a:t>
            </a:r>
            <a:r>
              <a:rPr lang="en-GB" sz="2300" i="1"/>
              <a:t> </a:t>
            </a:r>
            <a:r>
              <a:rPr lang="en-GB" sz="2300" i="1" err="1"/>
              <a:t>mewn</a:t>
            </a:r>
            <a:r>
              <a:rPr lang="en-GB" sz="2300" i="1"/>
              <a:t> </a:t>
            </a:r>
            <a:r>
              <a:rPr lang="en-GB" sz="2300" i="1" err="1"/>
              <a:t>coed</a:t>
            </a:r>
            <a:r>
              <a:rPr lang="en-GB" sz="2300" i="1"/>
              <a:t>).</a:t>
            </a:r>
          </a:p>
          <a:p>
            <a:pPr marL="0" indent="0">
              <a:buNone/>
            </a:pPr>
            <a:r>
              <a:rPr lang="en-GB" sz="2300" i="1"/>
              <a:t>Mae Mercer </a:t>
            </a:r>
            <a:r>
              <a:rPr lang="en-GB" sz="2300" i="1" err="1"/>
              <a:t>yn</a:t>
            </a:r>
            <a:r>
              <a:rPr lang="en-GB" sz="2300" i="1"/>
              <a:t> </a:t>
            </a:r>
            <a:r>
              <a:rPr lang="en-GB" sz="2300" i="1" err="1"/>
              <a:t>dadlau</a:t>
            </a:r>
            <a:r>
              <a:rPr lang="en-GB" sz="2300" i="1"/>
              <a:t> for </a:t>
            </a:r>
            <a:r>
              <a:rPr lang="en-GB" sz="2300" i="1" err="1"/>
              <a:t>siarad</a:t>
            </a:r>
            <a:r>
              <a:rPr lang="en-GB" sz="2300" i="1"/>
              <a:t>/</a:t>
            </a:r>
            <a:r>
              <a:rPr lang="en-GB" sz="2300" i="1" err="1"/>
              <a:t>holi</a:t>
            </a:r>
            <a:r>
              <a:rPr lang="en-GB" sz="2300" i="1"/>
              <a:t> </a:t>
            </a:r>
            <a:r>
              <a:rPr lang="en-GB" sz="2300" i="1" err="1"/>
              <a:t>yn</a:t>
            </a:r>
            <a:r>
              <a:rPr lang="en-GB" sz="2300" i="1"/>
              <a:t> </a:t>
            </a:r>
            <a:r>
              <a:rPr lang="en-GB" sz="2300" i="1" err="1"/>
              <a:t>aml</a:t>
            </a:r>
            <a:r>
              <a:rPr lang="en-GB" sz="2300" i="1"/>
              <a:t> </a:t>
            </a:r>
            <a:r>
              <a:rPr lang="en-GB" sz="2300" i="1" err="1"/>
              <a:t>yn</a:t>
            </a:r>
            <a:r>
              <a:rPr lang="en-GB" sz="2300" i="1"/>
              <a:t> </a:t>
            </a:r>
            <a:r>
              <a:rPr lang="en-GB" sz="2300" i="1" err="1"/>
              <a:t>edrych</a:t>
            </a:r>
            <a:r>
              <a:rPr lang="en-GB" sz="2300" i="1"/>
              <a:t> </a:t>
            </a:r>
            <a:r>
              <a:rPr lang="en-GB" sz="2300" i="1" err="1"/>
              <a:t>fel</a:t>
            </a:r>
            <a:r>
              <a:rPr lang="en-GB" sz="2300" i="1"/>
              <a:t> </a:t>
            </a:r>
            <a:r>
              <a:rPr lang="en-GB" sz="2300" i="1" err="1"/>
              <a:t>hyn</a:t>
            </a:r>
            <a:r>
              <a:rPr lang="en-GB" sz="2300" i="1"/>
              <a:t>. </a:t>
            </a:r>
            <a:r>
              <a:rPr lang="en-GB" sz="2300" i="1" err="1"/>
              <a:t>Unrhyw</a:t>
            </a:r>
            <a:r>
              <a:rPr lang="en-GB" sz="2300" i="1"/>
              <a:t> </a:t>
            </a:r>
            <a:r>
              <a:rPr lang="en-GB" sz="2300" i="1" err="1"/>
              <a:t>ystyriaethau</a:t>
            </a:r>
            <a:r>
              <a:rPr lang="en-GB" sz="2300" i="1"/>
              <a:t>?</a:t>
            </a:r>
          </a:p>
          <a:p>
            <a:endParaRPr lang="en-GB" sz="2400" i="1"/>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7"/>
            <a:ext cx="4038600" cy="4525963"/>
          </a:xfrm>
        </p:spPr>
        <p:txBody>
          <a:bodyPr>
            <a:normAutofit fontScale="70000" lnSpcReduction="20000"/>
          </a:bodyPr>
          <a:lstStyle/>
          <a:p>
            <a:r>
              <a:rPr lang="en-GB" sz="2400"/>
              <a:t>T: What is this animal?</a:t>
            </a:r>
          </a:p>
          <a:p>
            <a:r>
              <a:rPr lang="en-GB" sz="2400">
                <a:solidFill>
                  <a:srgbClr val="FF0000"/>
                </a:solidFill>
              </a:rPr>
              <a:t>P: </a:t>
            </a:r>
            <a:r>
              <a:rPr lang="en-GB" sz="2400" i="1">
                <a:solidFill>
                  <a:srgbClr val="FF0000"/>
                </a:solidFill>
              </a:rPr>
              <a:t>(hesitates)</a:t>
            </a:r>
          </a:p>
          <a:p>
            <a:r>
              <a:rPr lang="en-GB" sz="2400"/>
              <a:t>T: Is it a horse?</a:t>
            </a:r>
          </a:p>
          <a:p>
            <a:r>
              <a:rPr lang="en-GB" sz="2400">
                <a:solidFill>
                  <a:srgbClr val="FF0000"/>
                </a:solidFill>
              </a:rPr>
              <a:t>P: No</a:t>
            </a:r>
          </a:p>
          <a:p>
            <a:r>
              <a:rPr lang="en-GB" sz="2400"/>
              <a:t>T: No. Horses don’t live in trees. Could it be a monkey?</a:t>
            </a:r>
          </a:p>
          <a:p>
            <a:r>
              <a:rPr lang="en-GB" sz="2400">
                <a:solidFill>
                  <a:srgbClr val="FF0000"/>
                </a:solidFill>
              </a:rPr>
              <a:t>P: Yes</a:t>
            </a:r>
          </a:p>
          <a:p>
            <a:r>
              <a:rPr lang="en-GB" sz="2400"/>
              <a:t>T: Correct. Well done! </a:t>
            </a:r>
            <a:r>
              <a:rPr lang="en-GB" sz="2400" i="1"/>
              <a:t>(smiles)</a:t>
            </a:r>
          </a:p>
          <a:p>
            <a:endParaRPr lang="en-GB" sz="2400" i="1"/>
          </a:p>
          <a:p>
            <a:pPr marL="0" indent="0">
              <a:buNone/>
            </a:pPr>
            <a:r>
              <a:rPr lang="en-GB" sz="2300" i="1"/>
              <a:t>This is an example of what Mercer (2000) calls cued elicitation. The teacher begins speaking as soon as the pupil hesitates (Is it a horse?), repeats the pupil’s answer (No) and finally gives a prompt (Horses don’t live in trees).</a:t>
            </a:r>
          </a:p>
          <a:p>
            <a:pPr marL="0" indent="0">
              <a:buNone/>
            </a:pPr>
            <a:r>
              <a:rPr lang="en-GB" sz="2300" i="1"/>
              <a:t>Mercer argues that talking/questioning can often look like this. Any issues?</a:t>
            </a:r>
          </a:p>
        </p:txBody>
      </p:sp>
      <p:pic>
        <p:nvPicPr>
          <p:cNvPr id="6" name="Picture 5" descr="A person reading a book to children&#10;&#10;Description automatically generated">
            <a:extLst>
              <a:ext uri="{FF2B5EF4-FFF2-40B4-BE49-F238E27FC236}">
                <a16:creationId xmlns:a16="http://schemas.microsoft.com/office/drawing/2014/main" id="{3341E762-8E30-05B3-9DB9-8136D7FD90D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92280" y="5445224"/>
            <a:ext cx="1840183" cy="1330683"/>
          </a:xfrm>
          <a:prstGeom prst="rect">
            <a:avLst/>
          </a:prstGeom>
        </p:spPr>
      </p:pic>
    </p:spTree>
    <p:extLst>
      <p:ext uri="{BB962C8B-B14F-4D97-AF65-F5344CB8AC3E}">
        <p14:creationId xmlns:p14="http://schemas.microsoft.com/office/powerpoint/2010/main" val="28872297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fontScale="90000"/>
          </a:bodyPr>
          <a:lstStyle/>
          <a:p>
            <a:r>
              <a:rPr lang="en-GB" err="1"/>
              <a:t>Pum</a:t>
            </a:r>
            <a:r>
              <a:rPr lang="en-GB"/>
              <a:t> math o </a:t>
            </a:r>
            <a:r>
              <a:rPr lang="en-GB" err="1"/>
              <a:t>siarad</a:t>
            </a:r>
            <a:r>
              <a:rPr lang="en-GB"/>
              <a:t> </a:t>
            </a:r>
            <a:r>
              <a:rPr lang="en-GB" err="1"/>
              <a:t>dosbarth</a:t>
            </a:r>
            <a:br>
              <a:rPr lang="en-GB"/>
            </a:br>
            <a:r>
              <a:rPr lang="en-GB"/>
              <a:t>Five types of classroom talk</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a:bodyPr>
          <a:lstStyle/>
          <a:p>
            <a:r>
              <a:rPr lang="en-GB" err="1"/>
              <a:t>Rôt</a:t>
            </a:r>
            <a:r>
              <a:rPr lang="en-GB"/>
              <a:t> (</a:t>
            </a:r>
            <a:r>
              <a:rPr lang="en-GB" err="1"/>
              <a:t>athro-dosbarth</a:t>
            </a:r>
            <a:r>
              <a:rPr lang="en-GB"/>
              <a:t>): </a:t>
            </a:r>
            <a:r>
              <a:rPr lang="en-GB" err="1"/>
              <a:t>drilio</a:t>
            </a:r>
            <a:r>
              <a:rPr lang="en-GB"/>
              <a:t> </a:t>
            </a:r>
            <a:r>
              <a:rPr lang="en-GB" err="1"/>
              <a:t>ffeithiau</a:t>
            </a:r>
            <a:r>
              <a:rPr lang="en-GB"/>
              <a:t> a </a:t>
            </a:r>
            <a:r>
              <a:rPr lang="en-GB" err="1"/>
              <a:t>syniadau</a:t>
            </a:r>
            <a:r>
              <a:rPr lang="en-GB"/>
              <a:t> </a:t>
            </a:r>
            <a:r>
              <a:rPr lang="en-GB" err="1"/>
              <a:t>trwy</a:t>
            </a:r>
            <a:r>
              <a:rPr lang="en-GB"/>
              <a:t> </a:t>
            </a:r>
            <a:r>
              <a:rPr lang="en-GB" err="1"/>
              <a:t>ailadrodd</a:t>
            </a:r>
            <a:r>
              <a:rPr lang="en-GB"/>
              <a:t>.</a:t>
            </a:r>
          </a:p>
          <a:p>
            <a:r>
              <a:rPr lang="en-GB" err="1"/>
              <a:t>Recitaiton</a:t>
            </a:r>
            <a:r>
              <a:rPr lang="en-GB"/>
              <a:t> (</a:t>
            </a:r>
            <a:r>
              <a:rPr lang="en-GB" err="1"/>
              <a:t>athro-dosbarth</a:t>
            </a:r>
            <a:r>
              <a:rPr lang="en-GB"/>
              <a:t> neu </a:t>
            </a:r>
            <a:r>
              <a:rPr lang="en-GB" err="1"/>
              <a:t>athro-grŵp</a:t>
            </a:r>
            <a:r>
              <a:rPr lang="en-GB"/>
              <a:t>): </a:t>
            </a:r>
            <a:r>
              <a:rPr lang="en-GB" err="1"/>
              <a:t>gofyn</a:t>
            </a:r>
            <a:r>
              <a:rPr lang="en-GB"/>
              <a:t> </a:t>
            </a:r>
            <a:r>
              <a:rPr lang="en-GB" err="1"/>
              <a:t>cwestiynau</a:t>
            </a:r>
            <a:r>
              <a:rPr lang="en-GB"/>
              <a:t> er </a:t>
            </a:r>
            <a:r>
              <a:rPr lang="en-GB" err="1"/>
              <a:t>mwyn</a:t>
            </a:r>
            <a:r>
              <a:rPr lang="en-GB"/>
              <a:t> </a:t>
            </a:r>
            <a:r>
              <a:rPr lang="en-GB" err="1"/>
              <a:t>adalw</a:t>
            </a:r>
            <a:r>
              <a:rPr lang="en-GB"/>
              <a:t> neu </a:t>
            </a:r>
            <a:r>
              <a:rPr lang="en-GB" err="1"/>
              <a:t>i</a:t>
            </a:r>
            <a:r>
              <a:rPr lang="en-GB"/>
              <a:t> </a:t>
            </a:r>
            <a:r>
              <a:rPr lang="en-GB" err="1"/>
              <a:t>annog</a:t>
            </a:r>
            <a:r>
              <a:rPr lang="en-GB"/>
              <a:t> </a:t>
            </a:r>
            <a:r>
              <a:rPr lang="en-GB" err="1"/>
              <a:t>atebion</a:t>
            </a:r>
            <a:r>
              <a:rPr lang="en-GB"/>
              <a:t> </a:t>
            </a:r>
            <a:r>
              <a:rPr lang="en-GB" err="1"/>
              <a:t>dysgwyr</a:t>
            </a:r>
            <a:r>
              <a:rPr lang="en-GB"/>
              <a:t>.</a:t>
            </a:r>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vert="horz" lIns="91440" tIns="45720" rIns="91440" bIns="45720" rtlCol="0" anchor="t">
            <a:normAutofit/>
          </a:bodyPr>
          <a:lstStyle/>
          <a:p>
            <a:r>
              <a:rPr lang="en-GB"/>
              <a:t>Rote (teacher-class): drilling of facts and ideas through repetition.</a:t>
            </a:r>
          </a:p>
          <a:p>
            <a:r>
              <a:rPr lang="en-GB"/>
              <a:t>Recitation (teacher-class or teacher-group): asking questions for recall or to cue learner answers.</a:t>
            </a:r>
          </a:p>
        </p:txBody>
      </p:sp>
      <p:pic>
        <p:nvPicPr>
          <p:cNvPr id="9" name="Picture 8" descr="A teacher teaching a class&#10;&#10;Description automatically generated">
            <a:extLst>
              <a:ext uri="{FF2B5EF4-FFF2-40B4-BE49-F238E27FC236}">
                <a16:creationId xmlns:a16="http://schemas.microsoft.com/office/drawing/2014/main" id="{DDA4806A-2251-8DB0-FFBE-31EC2349FAA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71417" y="5379905"/>
            <a:ext cx="1985988" cy="1323992"/>
          </a:xfrm>
          <a:prstGeom prst="rect">
            <a:avLst/>
          </a:prstGeom>
        </p:spPr>
      </p:pic>
    </p:spTree>
    <p:extLst>
      <p:ext uri="{BB962C8B-B14F-4D97-AF65-F5344CB8AC3E}">
        <p14:creationId xmlns:p14="http://schemas.microsoft.com/office/powerpoint/2010/main" val="1153613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a:xfrm>
            <a:off x="-540568" y="184088"/>
            <a:ext cx="8229600" cy="1143000"/>
          </a:xfrm>
        </p:spPr>
        <p:txBody>
          <a:bodyPr>
            <a:normAutofit fontScale="90000"/>
          </a:bodyPr>
          <a:lstStyle/>
          <a:p>
            <a:r>
              <a:rPr lang="en-GB" err="1"/>
              <a:t>Pum</a:t>
            </a:r>
            <a:r>
              <a:rPr lang="en-GB"/>
              <a:t> math o </a:t>
            </a:r>
            <a:r>
              <a:rPr lang="en-GB" err="1"/>
              <a:t>siarad</a:t>
            </a:r>
            <a:r>
              <a:rPr lang="en-GB"/>
              <a:t> </a:t>
            </a:r>
            <a:r>
              <a:rPr lang="en-GB" err="1"/>
              <a:t>dosbarth</a:t>
            </a:r>
            <a:br>
              <a:rPr lang="en-GB"/>
            </a:br>
            <a:r>
              <a:rPr lang="en-GB"/>
              <a:t>Five types of classroom talk</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fontScale="92500" lnSpcReduction="10000"/>
          </a:bodyPr>
          <a:lstStyle/>
          <a:p>
            <a:r>
              <a:rPr lang="en-GB" err="1"/>
              <a:t>Cyfarwyddyd</a:t>
            </a:r>
            <a:r>
              <a:rPr lang="en-GB"/>
              <a:t>/</a:t>
            </a:r>
            <a:r>
              <a:rPr lang="en-GB" err="1"/>
              <a:t>esboniad</a:t>
            </a:r>
            <a:r>
              <a:rPr lang="en-GB"/>
              <a:t> (</a:t>
            </a:r>
            <a:r>
              <a:rPr lang="en-GB" err="1"/>
              <a:t>athro-dosbarth</a:t>
            </a:r>
            <a:r>
              <a:rPr lang="en-GB"/>
              <a:t>, neu </a:t>
            </a:r>
            <a:r>
              <a:rPr lang="en-GB" err="1"/>
              <a:t>athro-grŵp</a:t>
            </a:r>
            <a:r>
              <a:rPr lang="en-GB"/>
              <a:t> neu </a:t>
            </a:r>
            <a:r>
              <a:rPr lang="en-GB" err="1"/>
              <a:t>athro-unigolyn</a:t>
            </a:r>
            <a:r>
              <a:rPr lang="en-GB"/>
              <a:t>): </a:t>
            </a:r>
            <a:r>
              <a:rPr lang="en-GB" err="1"/>
              <a:t>rhoi</a:t>
            </a:r>
            <a:r>
              <a:rPr lang="en-GB"/>
              <a:t> </a:t>
            </a:r>
            <a:r>
              <a:rPr lang="en-GB" err="1"/>
              <a:t>gwybodaeth</a:t>
            </a:r>
            <a:r>
              <a:rPr lang="en-GB"/>
              <a:t> neu </a:t>
            </a:r>
            <a:r>
              <a:rPr lang="en-GB" err="1"/>
              <a:t>esboniadau</a:t>
            </a:r>
            <a:r>
              <a:rPr lang="en-GB"/>
              <a:t> </a:t>
            </a:r>
            <a:r>
              <a:rPr lang="en-GB" err="1"/>
              <a:t>i</a:t>
            </a:r>
            <a:r>
              <a:rPr lang="en-GB"/>
              <a:t> </a:t>
            </a:r>
            <a:r>
              <a:rPr lang="en-GB" err="1"/>
              <a:t>ddysgwyr</a:t>
            </a:r>
            <a:r>
              <a:rPr lang="en-GB"/>
              <a:t>.</a:t>
            </a:r>
          </a:p>
          <a:p>
            <a:r>
              <a:rPr lang="en-GB" err="1"/>
              <a:t>Trafodaeth</a:t>
            </a:r>
            <a:r>
              <a:rPr lang="en-GB"/>
              <a:t> (</a:t>
            </a:r>
            <a:r>
              <a:rPr lang="en-GB" err="1"/>
              <a:t>athro-dosbarth</a:t>
            </a:r>
            <a:r>
              <a:rPr lang="en-GB"/>
              <a:t>, neu </a:t>
            </a:r>
            <a:r>
              <a:rPr lang="en-GB" err="1"/>
              <a:t>athro-grŵp</a:t>
            </a:r>
            <a:r>
              <a:rPr lang="en-GB"/>
              <a:t> neu </a:t>
            </a:r>
            <a:r>
              <a:rPr lang="en-GB" err="1"/>
              <a:t>ddysgwr-ddysgwr</a:t>
            </a:r>
            <a:r>
              <a:rPr lang="en-GB"/>
              <a:t>): </a:t>
            </a:r>
            <a:r>
              <a:rPr lang="en-GB" err="1"/>
              <a:t>rhannu</a:t>
            </a:r>
            <a:r>
              <a:rPr lang="en-GB"/>
              <a:t> </a:t>
            </a:r>
            <a:r>
              <a:rPr lang="en-GB" err="1"/>
              <a:t>syniadau</a:t>
            </a:r>
            <a:r>
              <a:rPr lang="en-GB"/>
              <a:t> a </a:t>
            </a:r>
            <a:r>
              <a:rPr lang="en-GB" err="1"/>
              <a:t>gwybodaeth</a:t>
            </a:r>
            <a:r>
              <a:rPr lang="en-GB"/>
              <a:t> a </a:t>
            </a:r>
            <a:r>
              <a:rPr lang="en-GB" err="1"/>
              <a:t>datrys</a:t>
            </a:r>
            <a:r>
              <a:rPr lang="en-GB"/>
              <a:t> </a:t>
            </a:r>
            <a:r>
              <a:rPr lang="en-GB" err="1"/>
              <a:t>problemau</a:t>
            </a:r>
            <a:r>
              <a:rPr lang="en-GB"/>
              <a:t>.</a:t>
            </a:r>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a:normAutofit fontScale="92500" lnSpcReduction="10000"/>
          </a:bodyPr>
          <a:lstStyle/>
          <a:p>
            <a:r>
              <a:rPr lang="en-GB"/>
              <a:t>Instruction/exposition (teacher-class, or teacher-group or teacher-individual): giving learners information or explanations.</a:t>
            </a:r>
          </a:p>
          <a:p>
            <a:r>
              <a:rPr lang="en-GB"/>
              <a:t>Discussion (teacher-class, or teacher-group or learner-learner): sharing ideas and information and solving problems.</a:t>
            </a:r>
          </a:p>
        </p:txBody>
      </p:sp>
      <p:pic>
        <p:nvPicPr>
          <p:cNvPr id="6" name="Picture 5" descr="A group of colorful people sitting around a round table&#10;&#10;Description automatically generated">
            <a:extLst>
              <a:ext uri="{FF2B5EF4-FFF2-40B4-BE49-F238E27FC236}">
                <a16:creationId xmlns:a16="http://schemas.microsoft.com/office/drawing/2014/main" id="{A918B1AB-7AA7-5B89-32FB-D0BB662D2DF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35316" y="181994"/>
            <a:ext cx="2073424" cy="1328287"/>
          </a:xfrm>
          <a:prstGeom prst="rect">
            <a:avLst/>
          </a:prstGeom>
        </p:spPr>
      </p:pic>
    </p:spTree>
    <p:extLst>
      <p:ext uri="{BB962C8B-B14F-4D97-AF65-F5344CB8AC3E}">
        <p14:creationId xmlns:p14="http://schemas.microsoft.com/office/powerpoint/2010/main" val="2475009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a:xfrm>
            <a:off x="-108520" y="476672"/>
            <a:ext cx="8229600" cy="1143000"/>
          </a:xfrm>
        </p:spPr>
        <p:txBody>
          <a:bodyPr>
            <a:normAutofit fontScale="90000"/>
          </a:bodyPr>
          <a:lstStyle/>
          <a:p>
            <a:r>
              <a:rPr lang="en-GB" err="1"/>
              <a:t>Pum</a:t>
            </a:r>
            <a:r>
              <a:rPr lang="en-GB"/>
              <a:t> math o </a:t>
            </a:r>
            <a:r>
              <a:rPr lang="en-GB" err="1"/>
              <a:t>siarad</a:t>
            </a:r>
            <a:r>
              <a:rPr lang="en-GB"/>
              <a:t> </a:t>
            </a:r>
            <a:r>
              <a:rPr lang="en-GB" err="1"/>
              <a:t>dosbarth</a:t>
            </a:r>
            <a:br>
              <a:rPr lang="en-GB"/>
            </a:br>
            <a:r>
              <a:rPr lang="en-GB"/>
              <a:t>Five types of classroom talk</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57200" y="2332037"/>
            <a:ext cx="4038600" cy="4525963"/>
          </a:xfrm>
        </p:spPr>
        <p:txBody>
          <a:bodyPr>
            <a:normAutofit fontScale="62500" lnSpcReduction="20000"/>
          </a:bodyPr>
          <a:lstStyle/>
          <a:p>
            <a:r>
              <a:rPr lang="en-GB" err="1"/>
              <a:t>Deialog</a:t>
            </a:r>
            <a:r>
              <a:rPr lang="en-GB"/>
              <a:t> (</a:t>
            </a:r>
            <a:r>
              <a:rPr lang="en-GB" err="1"/>
              <a:t>athro-dosbarth</a:t>
            </a:r>
            <a:r>
              <a:rPr lang="en-GB"/>
              <a:t>, </a:t>
            </a:r>
            <a:r>
              <a:rPr lang="en-GB" err="1"/>
              <a:t>athro-grŵp</a:t>
            </a:r>
            <a:r>
              <a:rPr lang="en-GB"/>
              <a:t>, </a:t>
            </a:r>
            <a:r>
              <a:rPr lang="en-GB" err="1"/>
              <a:t>athro-dysgwr</a:t>
            </a:r>
            <a:r>
              <a:rPr lang="en-GB"/>
              <a:t> neu </a:t>
            </a:r>
            <a:r>
              <a:rPr lang="en-GB" err="1"/>
              <a:t>ddysgwr-ddysgwr</a:t>
            </a:r>
            <a:r>
              <a:rPr lang="en-GB"/>
              <a:t>): </a:t>
            </a:r>
            <a:r>
              <a:rPr lang="en-GB" err="1"/>
              <a:t>adeiladu</a:t>
            </a:r>
            <a:r>
              <a:rPr lang="en-GB"/>
              <a:t> </a:t>
            </a:r>
            <a:r>
              <a:rPr lang="en-GB" err="1"/>
              <a:t>dealltwriaeth</a:t>
            </a:r>
            <a:r>
              <a:rPr lang="en-GB"/>
              <a:t> </a:t>
            </a:r>
            <a:r>
              <a:rPr lang="en-GB" err="1"/>
              <a:t>gyffredin</a:t>
            </a:r>
            <a:r>
              <a:rPr lang="en-GB"/>
              <a:t> </a:t>
            </a:r>
            <a:r>
              <a:rPr lang="en-GB" err="1"/>
              <a:t>trwy</a:t>
            </a:r>
            <a:r>
              <a:rPr lang="en-GB"/>
              <a:t> </a:t>
            </a:r>
            <a:r>
              <a:rPr lang="en-GB" err="1"/>
              <a:t>gwestiynau</a:t>
            </a:r>
            <a:r>
              <a:rPr lang="en-GB"/>
              <a:t> </a:t>
            </a:r>
            <a:r>
              <a:rPr lang="en-GB" err="1"/>
              <a:t>strwythuredig</a:t>
            </a:r>
            <a:r>
              <a:rPr lang="en-GB"/>
              <a:t> a </a:t>
            </a:r>
            <a:r>
              <a:rPr lang="en-GB" err="1"/>
              <a:t>thrafodaeth</a:t>
            </a:r>
            <a:r>
              <a:rPr lang="en-GB"/>
              <a:t> </a:t>
            </a:r>
            <a:r>
              <a:rPr lang="en-GB" err="1"/>
              <a:t>bwrpasol</a:t>
            </a:r>
            <a:r>
              <a:rPr lang="en-GB"/>
              <a:t>.</a:t>
            </a:r>
          </a:p>
          <a:p>
            <a:endParaRPr lang="en-GB"/>
          </a:p>
          <a:p>
            <a:r>
              <a:rPr lang="en-GB"/>
              <a:t>TASG: </a:t>
            </a:r>
            <a:r>
              <a:rPr lang="en-GB" err="1"/>
              <a:t>Edrychwch</a:t>
            </a:r>
            <a:r>
              <a:rPr lang="en-GB"/>
              <a:t> </a:t>
            </a:r>
            <a:r>
              <a:rPr lang="en-GB" err="1"/>
              <a:t>eto</a:t>
            </a:r>
            <a:r>
              <a:rPr lang="en-GB"/>
              <a:t> </a:t>
            </a:r>
            <a:r>
              <a:rPr lang="en-GB" err="1"/>
              <a:t>ar</a:t>
            </a:r>
            <a:r>
              <a:rPr lang="en-GB"/>
              <a:t> y </a:t>
            </a:r>
            <a:r>
              <a:rPr lang="en-GB" err="1"/>
              <a:t>rhestr</a:t>
            </a:r>
            <a:r>
              <a:rPr lang="en-GB"/>
              <a:t> a </a:t>
            </a:r>
            <a:r>
              <a:rPr lang="en-GB" err="1"/>
              <a:t>ysgrifennwyd</a:t>
            </a:r>
            <a:r>
              <a:rPr lang="en-GB"/>
              <a:t> </a:t>
            </a:r>
            <a:r>
              <a:rPr lang="en-GB" err="1"/>
              <a:t>gennych</a:t>
            </a:r>
            <a:r>
              <a:rPr lang="en-GB"/>
              <a:t> </a:t>
            </a:r>
            <a:r>
              <a:rPr lang="en-GB" err="1"/>
              <a:t>yn</a:t>
            </a:r>
            <a:r>
              <a:rPr lang="en-GB"/>
              <a:t> </a:t>
            </a:r>
            <a:r>
              <a:rPr lang="en-GB" err="1"/>
              <a:t>gynharach</a:t>
            </a:r>
            <a:r>
              <a:rPr lang="en-GB"/>
              <a:t>.</a:t>
            </a:r>
          </a:p>
          <a:p>
            <a:r>
              <a:rPr lang="en-GB"/>
              <a:t>Pa </a:t>
            </a:r>
            <a:r>
              <a:rPr lang="en-GB" err="1"/>
              <a:t>fathau</a:t>
            </a:r>
            <a:r>
              <a:rPr lang="en-GB"/>
              <a:t> o </a:t>
            </a:r>
            <a:r>
              <a:rPr lang="en-GB" err="1"/>
              <a:t>sgyrsiau</a:t>
            </a:r>
            <a:r>
              <a:rPr lang="en-GB"/>
              <a:t> </a:t>
            </a:r>
            <a:r>
              <a:rPr lang="en-GB" err="1"/>
              <a:t>sy'n</a:t>
            </a:r>
            <a:r>
              <a:rPr lang="en-GB"/>
              <a:t> </a:t>
            </a:r>
            <a:r>
              <a:rPr lang="en-GB" err="1"/>
              <a:t>cael</a:t>
            </a:r>
            <a:r>
              <a:rPr lang="en-GB"/>
              <a:t> </a:t>
            </a:r>
            <a:r>
              <a:rPr lang="en-GB" err="1"/>
              <a:t>eu</a:t>
            </a:r>
            <a:r>
              <a:rPr lang="en-GB"/>
              <a:t> </a:t>
            </a:r>
            <a:r>
              <a:rPr lang="en-GB" err="1"/>
              <a:t>defnyddio</a:t>
            </a:r>
            <a:r>
              <a:rPr lang="en-GB"/>
              <a:t> </a:t>
            </a:r>
            <a:r>
              <a:rPr lang="en-GB" err="1"/>
              <a:t>ym</a:t>
            </a:r>
            <a:r>
              <a:rPr lang="en-GB"/>
              <a:t> </a:t>
            </a:r>
            <a:r>
              <a:rPr lang="en-GB" err="1"/>
              <a:t>mhob</a:t>
            </a:r>
            <a:r>
              <a:rPr lang="en-GB"/>
              <a:t> </a:t>
            </a:r>
            <a:r>
              <a:rPr lang="en-GB" err="1"/>
              <a:t>gweithgaredd</a:t>
            </a:r>
            <a:r>
              <a:rPr lang="en-GB"/>
              <a:t>?</a:t>
            </a:r>
          </a:p>
          <a:p>
            <a:r>
              <a:rPr lang="en-GB" err="1"/>
              <a:t>Ydych</a:t>
            </a:r>
            <a:r>
              <a:rPr lang="en-GB"/>
              <a:t> </a:t>
            </a:r>
            <a:r>
              <a:rPr lang="en-GB" err="1"/>
              <a:t>chi’n</a:t>
            </a:r>
            <a:r>
              <a:rPr lang="en-GB"/>
              <a:t> </a:t>
            </a:r>
            <a:r>
              <a:rPr lang="en-GB" err="1"/>
              <a:t>sylwi</a:t>
            </a:r>
            <a:r>
              <a:rPr lang="en-GB"/>
              <a:t> </a:t>
            </a:r>
            <a:r>
              <a:rPr lang="en-GB" err="1"/>
              <a:t>ar</a:t>
            </a:r>
            <a:r>
              <a:rPr lang="en-GB"/>
              <a:t> </a:t>
            </a:r>
            <a:r>
              <a:rPr lang="en-GB" err="1"/>
              <a:t>unrhyw</a:t>
            </a:r>
            <a:r>
              <a:rPr lang="en-GB"/>
              <a:t> </a:t>
            </a:r>
            <a:r>
              <a:rPr lang="en-GB" err="1"/>
              <a:t>beth</a:t>
            </a:r>
            <a:r>
              <a:rPr lang="en-GB"/>
              <a:t> </a:t>
            </a:r>
            <a:r>
              <a:rPr lang="en-GB" err="1"/>
              <a:t>yn</a:t>
            </a:r>
            <a:r>
              <a:rPr lang="en-GB"/>
              <a:t> </a:t>
            </a:r>
            <a:r>
              <a:rPr lang="en-GB" err="1"/>
              <a:t>arbennig</a:t>
            </a:r>
            <a:r>
              <a:rPr lang="en-GB"/>
              <a:t>?</a:t>
            </a:r>
          </a:p>
          <a:p>
            <a:r>
              <a:rPr lang="en-GB"/>
              <a:t>RȎT/ADRODD/CYFARWYDD neu ESBONIO/TRAFODAETH/DEIALOG</a:t>
            </a:r>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644434" y="2301278"/>
            <a:ext cx="4038600" cy="4525963"/>
          </a:xfrm>
        </p:spPr>
        <p:txBody>
          <a:bodyPr>
            <a:normAutofit fontScale="62500" lnSpcReduction="20000"/>
          </a:bodyPr>
          <a:lstStyle/>
          <a:p>
            <a:r>
              <a:rPr lang="en-GB"/>
              <a:t>Dialogue (teacher-class, teacher-group, teacher-learner or learner-learner): building a common understanding through structured questions and purposeful discussion.</a:t>
            </a:r>
          </a:p>
          <a:p>
            <a:pPr marL="0" indent="0">
              <a:buNone/>
            </a:pPr>
            <a:endParaRPr lang="en-GB"/>
          </a:p>
          <a:p>
            <a:r>
              <a:rPr lang="en-GB"/>
              <a:t>TASK: Look again at the list you wrote earlier.</a:t>
            </a:r>
          </a:p>
          <a:p>
            <a:r>
              <a:rPr lang="en-GB"/>
              <a:t>Which types of talk are used in each activity?</a:t>
            </a:r>
          </a:p>
          <a:p>
            <a:r>
              <a:rPr lang="en-GB"/>
              <a:t>Do you notice anything in particular?</a:t>
            </a:r>
          </a:p>
          <a:p>
            <a:r>
              <a:rPr lang="en-GB"/>
              <a:t>ROTE/RECITATION/INSTRUCTION or EXPOSITION/DISCUSSION/DIALOGUE</a:t>
            </a:r>
          </a:p>
        </p:txBody>
      </p:sp>
      <p:pic>
        <p:nvPicPr>
          <p:cNvPr id="6" name="Picture 5" descr="A group of people with speech bubbles&#10;&#10;Description automatically generated">
            <a:extLst>
              <a:ext uri="{FF2B5EF4-FFF2-40B4-BE49-F238E27FC236}">
                <a16:creationId xmlns:a16="http://schemas.microsoft.com/office/drawing/2014/main" id="{30962A01-3F84-418A-9B07-ECF4C07D42B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92280" y="548680"/>
            <a:ext cx="1471836" cy="1311537"/>
          </a:xfrm>
          <a:prstGeom prst="rect">
            <a:avLst/>
          </a:prstGeom>
        </p:spPr>
      </p:pic>
    </p:spTree>
    <p:extLst>
      <p:ext uri="{BB962C8B-B14F-4D97-AF65-F5344CB8AC3E}">
        <p14:creationId xmlns:p14="http://schemas.microsoft.com/office/powerpoint/2010/main" val="898488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a:xfrm>
            <a:off x="-483096" y="333445"/>
            <a:ext cx="8229600" cy="1143000"/>
          </a:xfrm>
        </p:spPr>
        <p:txBody>
          <a:bodyPr>
            <a:normAutofit fontScale="90000"/>
          </a:bodyPr>
          <a:lstStyle/>
          <a:p>
            <a:r>
              <a:rPr lang="en-GB" err="1"/>
              <a:t>Tasg</a:t>
            </a:r>
            <a:r>
              <a:rPr lang="en-GB"/>
              <a:t> </a:t>
            </a:r>
            <a:r>
              <a:rPr lang="en-GB" err="1"/>
              <a:t>Siarad</a:t>
            </a:r>
            <a:r>
              <a:rPr lang="en-GB"/>
              <a:t> a </a:t>
            </a:r>
            <a:r>
              <a:rPr lang="en-GB" err="1"/>
              <a:t>Gwrando</a:t>
            </a:r>
            <a:br>
              <a:rPr lang="en-GB"/>
            </a:br>
            <a:r>
              <a:rPr lang="en-GB"/>
              <a:t>Speaking and Listening Task</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a:bodyPr>
          <a:lstStyle/>
          <a:p>
            <a:endParaRPr lang="en-GB"/>
          </a:p>
          <a:p>
            <a:endParaRPr lang="en-GB"/>
          </a:p>
        </p:txBody>
      </p:sp>
      <p:pic>
        <p:nvPicPr>
          <p:cNvPr id="8" name="Content Placeholder 7" descr="A dog looking up at something&#10;&#10;Description automatically generated">
            <a:extLst>
              <a:ext uri="{FF2B5EF4-FFF2-40B4-BE49-F238E27FC236}">
                <a16:creationId xmlns:a16="http://schemas.microsoft.com/office/drawing/2014/main" id="{631E7636-B992-6A87-84B8-306D4AD287F6}"/>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2432" y="2420888"/>
            <a:ext cx="4038600" cy="2684783"/>
          </a:xfrm>
        </p:spPr>
      </p:pic>
      <p:pic>
        <p:nvPicPr>
          <p:cNvPr id="10" name="Picture 9" descr="A black rectangle with white dots&#10;&#10;Description automatically generated">
            <a:extLst>
              <a:ext uri="{FF2B5EF4-FFF2-40B4-BE49-F238E27FC236}">
                <a16:creationId xmlns:a16="http://schemas.microsoft.com/office/drawing/2014/main" id="{C92CE05D-EE10-5AEF-4E12-1BD3219AF5C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364088" y="2420888"/>
            <a:ext cx="2962761" cy="2962761"/>
          </a:xfrm>
          <a:prstGeom prst="rect">
            <a:avLst/>
          </a:prstGeom>
        </p:spPr>
      </p:pic>
      <p:sp>
        <p:nvSpPr>
          <p:cNvPr id="11" name="TextBox 10">
            <a:extLst>
              <a:ext uri="{FF2B5EF4-FFF2-40B4-BE49-F238E27FC236}">
                <a16:creationId xmlns:a16="http://schemas.microsoft.com/office/drawing/2014/main" id="{A48F4DBF-9CB3-5035-BDFF-DB33B05C8751}"/>
              </a:ext>
            </a:extLst>
          </p:cNvPr>
          <p:cNvSpPr txBox="1"/>
          <p:nvPr/>
        </p:nvSpPr>
        <p:spPr>
          <a:xfrm>
            <a:off x="1187624" y="5517232"/>
            <a:ext cx="2520280" cy="923330"/>
          </a:xfrm>
          <a:prstGeom prst="rect">
            <a:avLst/>
          </a:prstGeom>
          <a:noFill/>
        </p:spPr>
        <p:txBody>
          <a:bodyPr wrap="square" rtlCol="0">
            <a:spAutoFit/>
          </a:bodyPr>
          <a:lstStyle/>
          <a:p>
            <a:r>
              <a:rPr lang="en-GB" err="1"/>
              <a:t>Rhowch</a:t>
            </a:r>
            <a:r>
              <a:rPr lang="en-GB"/>
              <a:t> </a:t>
            </a:r>
            <a:r>
              <a:rPr lang="en-GB" err="1"/>
              <a:t>gyfarwyddiadau</a:t>
            </a:r>
            <a:r>
              <a:rPr lang="en-GB"/>
              <a:t> </a:t>
            </a:r>
            <a:r>
              <a:rPr lang="en-GB" err="1"/>
              <a:t>clir</a:t>
            </a:r>
            <a:r>
              <a:rPr lang="en-GB"/>
              <a:t> on </a:t>
            </a:r>
            <a:r>
              <a:rPr lang="en-GB" err="1"/>
              <a:t>peidiwch</a:t>
            </a:r>
            <a:r>
              <a:rPr lang="en-GB"/>
              <a:t> </a:t>
            </a:r>
            <a:r>
              <a:rPr lang="en-GB" err="1"/>
              <a:t>enwi’r</a:t>
            </a:r>
            <a:r>
              <a:rPr lang="en-GB"/>
              <a:t> </a:t>
            </a:r>
            <a:r>
              <a:rPr lang="en-GB" err="1"/>
              <a:t>gwrthrych</a:t>
            </a:r>
            <a:r>
              <a:rPr lang="en-GB"/>
              <a:t>.</a:t>
            </a:r>
          </a:p>
        </p:txBody>
      </p:sp>
      <p:sp>
        <p:nvSpPr>
          <p:cNvPr id="12" name="TextBox 11">
            <a:extLst>
              <a:ext uri="{FF2B5EF4-FFF2-40B4-BE49-F238E27FC236}">
                <a16:creationId xmlns:a16="http://schemas.microsoft.com/office/drawing/2014/main" id="{961878E4-984D-A8DE-56DE-7AACBCE4A927}"/>
              </a:ext>
            </a:extLst>
          </p:cNvPr>
          <p:cNvSpPr txBox="1"/>
          <p:nvPr/>
        </p:nvSpPr>
        <p:spPr>
          <a:xfrm>
            <a:off x="5226224" y="5485588"/>
            <a:ext cx="2520280" cy="923330"/>
          </a:xfrm>
          <a:prstGeom prst="rect">
            <a:avLst/>
          </a:prstGeom>
          <a:noFill/>
        </p:spPr>
        <p:txBody>
          <a:bodyPr wrap="square" rtlCol="0">
            <a:spAutoFit/>
          </a:bodyPr>
          <a:lstStyle/>
          <a:p>
            <a:r>
              <a:rPr lang="en-GB"/>
              <a:t>Provide clear instructions but do not name the object. </a:t>
            </a:r>
          </a:p>
        </p:txBody>
      </p:sp>
      <p:pic>
        <p:nvPicPr>
          <p:cNvPr id="14" name="Picture 13" descr="A hand holding a pencil&#10;&#10;Description automatically generated">
            <a:extLst>
              <a:ext uri="{FF2B5EF4-FFF2-40B4-BE49-F238E27FC236}">
                <a16:creationId xmlns:a16="http://schemas.microsoft.com/office/drawing/2014/main" id="{9B6DF14A-7BF2-ACB5-700D-A2FC93A8F25F}"/>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948263" y="231506"/>
            <a:ext cx="1593391" cy="1242845"/>
          </a:xfrm>
          <a:prstGeom prst="rect">
            <a:avLst/>
          </a:prstGeom>
        </p:spPr>
      </p:pic>
    </p:spTree>
    <p:extLst>
      <p:ext uri="{BB962C8B-B14F-4D97-AF65-F5344CB8AC3E}">
        <p14:creationId xmlns:p14="http://schemas.microsoft.com/office/powerpoint/2010/main" val="32626398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fontScale="90000"/>
          </a:bodyPr>
          <a:lstStyle/>
          <a:p>
            <a:r>
              <a:rPr lang="en-GB" err="1"/>
              <a:t>Siarad</a:t>
            </a:r>
            <a:r>
              <a:rPr lang="en-GB"/>
              <a:t> a </a:t>
            </a:r>
            <a:r>
              <a:rPr lang="en-GB" err="1"/>
              <a:t>Meddwl</a:t>
            </a:r>
            <a:br>
              <a:rPr lang="en-GB"/>
            </a:br>
            <a:r>
              <a:rPr lang="en-GB"/>
              <a:t>Talking and Thinking</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fontScale="77500" lnSpcReduction="20000"/>
          </a:bodyPr>
          <a:lstStyle/>
          <a:p>
            <a:r>
              <a:rPr lang="en-GB"/>
              <a:t>"</a:t>
            </a:r>
            <a:r>
              <a:rPr lang="en-GB" err="1"/>
              <a:t>Siarad</a:t>
            </a:r>
            <a:r>
              <a:rPr lang="en-GB"/>
              <a:t> </a:t>
            </a:r>
            <a:r>
              <a:rPr lang="en-GB" err="1"/>
              <a:t>yw'r</a:t>
            </a:r>
            <a:r>
              <a:rPr lang="en-GB"/>
              <a:t> </a:t>
            </a:r>
            <a:r>
              <a:rPr lang="en-GB" err="1"/>
              <a:t>môr</a:t>
            </a:r>
            <a:r>
              <a:rPr lang="en-GB"/>
              <a:t> y </a:t>
            </a:r>
            <a:r>
              <a:rPr lang="en-GB" err="1"/>
              <a:t>mae</a:t>
            </a:r>
            <a:r>
              <a:rPr lang="en-GB"/>
              <a:t> </a:t>
            </a:r>
            <a:r>
              <a:rPr lang="en-GB" err="1"/>
              <a:t>popeth</a:t>
            </a:r>
            <a:r>
              <a:rPr lang="en-GB"/>
              <a:t> </a:t>
            </a:r>
            <a:r>
              <a:rPr lang="en-GB" err="1"/>
              <a:t>arall</a:t>
            </a:r>
            <a:r>
              <a:rPr lang="en-GB"/>
              <a:t> </a:t>
            </a:r>
            <a:r>
              <a:rPr lang="en-GB" err="1"/>
              <a:t>yn</a:t>
            </a:r>
            <a:r>
              <a:rPr lang="en-GB"/>
              <a:t> </a:t>
            </a:r>
            <a:r>
              <a:rPr lang="en-GB" err="1"/>
              <a:t>arnofio</a:t>
            </a:r>
            <a:r>
              <a:rPr lang="en-GB"/>
              <a:t> </a:t>
            </a:r>
            <a:r>
              <a:rPr lang="en-GB" err="1"/>
              <a:t>arno</a:t>
            </a:r>
            <a:r>
              <a:rPr lang="en-GB"/>
              <a:t>." (Britton, 1970)</a:t>
            </a:r>
          </a:p>
          <a:p>
            <a:r>
              <a:rPr lang="en-GB"/>
              <a:t>Mae </a:t>
            </a:r>
            <a:r>
              <a:rPr lang="en-GB" err="1"/>
              <a:t>darllen</a:t>
            </a:r>
            <a:r>
              <a:rPr lang="en-GB"/>
              <a:t> ac </a:t>
            </a:r>
            <a:r>
              <a:rPr lang="en-GB" err="1"/>
              <a:t>ysgrifennu</a:t>
            </a:r>
            <a:r>
              <a:rPr lang="en-GB"/>
              <a:t> </a:t>
            </a:r>
            <a:r>
              <a:rPr lang="en-GB" err="1"/>
              <a:t>wedi'u</a:t>
            </a:r>
            <a:r>
              <a:rPr lang="en-GB"/>
              <a:t> </a:t>
            </a:r>
            <a:r>
              <a:rPr lang="en-GB" err="1"/>
              <a:t>cysylltu'n</a:t>
            </a:r>
            <a:r>
              <a:rPr lang="en-GB"/>
              <a:t> </a:t>
            </a:r>
            <a:r>
              <a:rPr lang="en-GB" err="1"/>
              <a:t>ddwfn</a:t>
            </a:r>
            <a:r>
              <a:rPr lang="en-GB"/>
              <a:t> â </a:t>
            </a:r>
            <a:r>
              <a:rPr lang="en-GB" err="1"/>
              <a:t>siarad</a:t>
            </a:r>
            <a:r>
              <a:rPr lang="en-GB"/>
              <a:t>.</a:t>
            </a:r>
          </a:p>
          <a:p>
            <a:r>
              <a:rPr lang="en-GB"/>
              <a:t>"Mae </a:t>
            </a:r>
            <a:r>
              <a:rPr lang="en-GB" err="1"/>
              <a:t>cysyniadau</a:t>
            </a:r>
            <a:r>
              <a:rPr lang="en-GB"/>
              <a:t> go </a:t>
            </a:r>
            <a:r>
              <a:rPr lang="en-GB" err="1"/>
              <a:t>iawn</a:t>
            </a:r>
            <a:r>
              <a:rPr lang="en-GB"/>
              <a:t> </a:t>
            </a:r>
            <a:r>
              <a:rPr lang="en-GB" err="1"/>
              <a:t>yn</a:t>
            </a:r>
            <a:r>
              <a:rPr lang="en-GB"/>
              <a:t> </a:t>
            </a:r>
            <a:r>
              <a:rPr lang="en-GB" err="1"/>
              <a:t>amhosibl</a:t>
            </a:r>
            <a:r>
              <a:rPr lang="en-GB"/>
              <a:t> </a:t>
            </a:r>
            <a:r>
              <a:rPr lang="en-GB" err="1"/>
              <a:t>heb</a:t>
            </a:r>
            <a:r>
              <a:rPr lang="en-GB"/>
              <a:t> </a:t>
            </a:r>
            <a:r>
              <a:rPr lang="en-GB" err="1"/>
              <a:t>eiriau</a:t>
            </a:r>
            <a:r>
              <a:rPr lang="en-GB"/>
              <a:t>, ac </a:t>
            </a:r>
            <a:r>
              <a:rPr lang="en-GB" err="1"/>
              <a:t>nid</a:t>
            </a:r>
            <a:r>
              <a:rPr lang="en-GB"/>
              <a:t> </a:t>
            </a:r>
            <a:r>
              <a:rPr lang="en-GB" err="1"/>
              <a:t>yw</a:t>
            </a:r>
            <a:r>
              <a:rPr lang="en-GB"/>
              <a:t> </a:t>
            </a:r>
            <a:r>
              <a:rPr lang="en-GB" err="1"/>
              <a:t>meddwl</a:t>
            </a:r>
            <a:r>
              <a:rPr lang="en-GB"/>
              <a:t> </a:t>
            </a:r>
            <a:r>
              <a:rPr lang="en-GB" err="1"/>
              <a:t>mewn</a:t>
            </a:r>
            <a:r>
              <a:rPr lang="en-GB"/>
              <a:t> </a:t>
            </a:r>
            <a:r>
              <a:rPr lang="en-GB" err="1"/>
              <a:t>cysyniadau</a:t>
            </a:r>
            <a:r>
              <a:rPr lang="en-GB"/>
              <a:t> </a:t>
            </a:r>
            <a:r>
              <a:rPr lang="en-GB" err="1"/>
              <a:t>yn</a:t>
            </a:r>
            <a:r>
              <a:rPr lang="en-GB"/>
              <a:t> </a:t>
            </a:r>
            <a:r>
              <a:rPr lang="en-GB" err="1"/>
              <a:t>bodoli</a:t>
            </a:r>
            <a:r>
              <a:rPr lang="en-GB"/>
              <a:t> y </a:t>
            </a:r>
            <a:r>
              <a:rPr lang="en-GB" err="1"/>
              <a:t>tu</a:t>
            </a:r>
            <a:r>
              <a:rPr lang="en-GB"/>
              <a:t> </a:t>
            </a:r>
            <a:r>
              <a:rPr lang="en-GB" err="1"/>
              <a:t>hwnt</a:t>
            </a:r>
            <a:r>
              <a:rPr lang="en-GB"/>
              <a:t> </a:t>
            </a:r>
            <a:r>
              <a:rPr lang="en-GB" err="1"/>
              <a:t>i</a:t>
            </a:r>
            <a:r>
              <a:rPr lang="en-GB"/>
              <a:t> </a:t>
            </a:r>
            <a:r>
              <a:rPr lang="en-GB" err="1"/>
              <a:t>feddwl</a:t>
            </a:r>
            <a:r>
              <a:rPr lang="en-GB"/>
              <a:t> </a:t>
            </a:r>
            <a:r>
              <a:rPr lang="en-GB" err="1"/>
              <a:t>ar</a:t>
            </a:r>
            <a:r>
              <a:rPr lang="en-GB"/>
              <a:t> </a:t>
            </a:r>
            <a:r>
              <a:rPr lang="en-GB" err="1"/>
              <a:t>lafar</a:t>
            </a:r>
            <a:r>
              <a:rPr lang="en-GB"/>
              <a:t>. Dyna pam </a:t>
            </a:r>
            <a:r>
              <a:rPr lang="en-GB" err="1"/>
              <a:t>taw'r</a:t>
            </a:r>
            <a:r>
              <a:rPr lang="en-GB"/>
              <a:t> foment </a:t>
            </a:r>
            <a:r>
              <a:rPr lang="en-GB" err="1"/>
              <a:t>ganolog</a:t>
            </a:r>
            <a:r>
              <a:rPr lang="en-GB"/>
              <a:t> </a:t>
            </a:r>
            <a:r>
              <a:rPr lang="en-GB" err="1"/>
              <a:t>mewn</a:t>
            </a:r>
            <a:r>
              <a:rPr lang="en-GB"/>
              <a:t> </a:t>
            </a:r>
            <a:r>
              <a:rPr lang="en-GB" err="1"/>
              <a:t>ffurfio</a:t>
            </a:r>
            <a:r>
              <a:rPr lang="en-GB"/>
              <a:t> </a:t>
            </a:r>
            <a:r>
              <a:rPr lang="en-GB" err="1"/>
              <a:t>cysyniad</a:t>
            </a:r>
            <a:r>
              <a:rPr lang="en-GB"/>
              <a:t> ... </a:t>
            </a:r>
            <a:r>
              <a:rPr lang="en-GB" err="1"/>
              <a:t>yw</a:t>
            </a:r>
            <a:r>
              <a:rPr lang="en-GB"/>
              <a:t> </a:t>
            </a:r>
            <a:r>
              <a:rPr lang="en-GB" err="1"/>
              <a:t>defnydd</a:t>
            </a:r>
            <a:r>
              <a:rPr lang="en-GB"/>
              <a:t> </a:t>
            </a:r>
            <a:r>
              <a:rPr lang="en-GB" err="1"/>
              <a:t>penodol</a:t>
            </a:r>
            <a:r>
              <a:rPr lang="en-GB"/>
              <a:t> o </a:t>
            </a:r>
            <a:r>
              <a:rPr lang="en-GB" err="1"/>
              <a:t>eiriau</a:t>
            </a:r>
            <a:r>
              <a:rPr lang="en-GB"/>
              <a:t> </a:t>
            </a:r>
            <a:r>
              <a:rPr lang="en-GB" err="1"/>
              <a:t>fel</a:t>
            </a:r>
            <a:r>
              <a:rPr lang="en-GB"/>
              <a:t> offer </a:t>
            </a:r>
            <a:r>
              <a:rPr lang="en-GB" err="1"/>
              <a:t>swyddogaethol</a:t>
            </a:r>
            <a:r>
              <a:rPr lang="en-GB"/>
              <a:t>.' (Vygotsky, 1978)</a:t>
            </a:r>
          </a:p>
          <a:p>
            <a:endParaRPr lang="en-GB"/>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a:normAutofit fontScale="77500" lnSpcReduction="20000"/>
          </a:bodyPr>
          <a:lstStyle/>
          <a:p>
            <a:r>
              <a:rPr lang="en-GB"/>
              <a:t>“Talk is the sea upon which all else floats.” (Britton, 1970)</a:t>
            </a:r>
          </a:p>
          <a:p>
            <a:r>
              <a:rPr lang="en-GB"/>
              <a:t>Reading and writing are deeply linked to talking.</a:t>
            </a:r>
          </a:p>
          <a:p>
            <a:r>
              <a:rPr lang="en-GB"/>
              <a:t>‘Real concepts are impossible without words, and thinking in concepts does not exist beyond verbal thinking. That is why the central moment in concept formation…is a specific use of words as functional tools.’ (Vygotsky, 1978)</a:t>
            </a:r>
          </a:p>
        </p:txBody>
      </p:sp>
      <p:pic>
        <p:nvPicPr>
          <p:cNvPr id="5" name="Picture 4" descr="A person with many colorful bubbles above their head&#10;&#10;Description automatically generated">
            <a:extLst>
              <a:ext uri="{FF2B5EF4-FFF2-40B4-BE49-F238E27FC236}">
                <a16:creationId xmlns:a16="http://schemas.microsoft.com/office/drawing/2014/main" id="{076096D1-3393-67D0-BBDB-0258CAE218A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44208" y="5301208"/>
            <a:ext cx="1728192" cy="1163206"/>
          </a:xfrm>
          <a:prstGeom prst="rect">
            <a:avLst/>
          </a:prstGeom>
        </p:spPr>
      </p:pic>
    </p:spTree>
    <p:extLst>
      <p:ext uri="{BB962C8B-B14F-4D97-AF65-F5344CB8AC3E}">
        <p14:creationId xmlns:p14="http://schemas.microsoft.com/office/powerpoint/2010/main" val="33510268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2267744" y="3861048"/>
            <a:ext cx="5256584" cy="4525963"/>
          </a:xfrm>
        </p:spPr>
        <p:txBody>
          <a:bodyPr>
            <a:normAutofit/>
          </a:bodyPr>
          <a:lstStyle/>
          <a:p>
            <a:r>
              <a:rPr lang="en-GB"/>
              <a:t>‘Thought is not merely expressed in words – it comes into existence through words.’ (Corden, 2000)</a:t>
            </a:r>
          </a:p>
          <a:p>
            <a:endParaRPr lang="en-GB"/>
          </a:p>
          <a:p>
            <a:endParaRPr lang="en-GB"/>
          </a:p>
          <a:p>
            <a:endParaRPr lang="en-GB"/>
          </a:p>
          <a:p>
            <a:endParaRPr lang="en-GB"/>
          </a:p>
        </p:txBody>
      </p:sp>
      <p:pic>
        <p:nvPicPr>
          <p:cNvPr id="8" name="Picture 7" descr="A person with many colorful bubbles above their head&#10;&#10;Description automatically generated">
            <a:extLst>
              <a:ext uri="{FF2B5EF4-FFF2-40B4-BE49-F238E27FC236}">
                <a16:creationId xmlns:a16="http://schemas.microsoft.com/office/drawing/2014/main" id="{B939F85A-B4F7-3F04-4D23-8AE5A20E483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90800" y="404664"/>
            <a:ext cx="3962400" cy="2667000"/>
          </a:xfrm>
          <a:prstGeom prst="rect">
            <a:avLst/>
          </a:prstGeom>
        </p:spPr>
      </p:pic>
    </p:spTree>
    <p:extLst>
      <p:ext uri="{BB962C8B-B14F-4D97-AF65-F5344CB8AC3E}">
        <p14:creationId xmlns:p14="http://schemas.microsoft.com/office/powerpoint/2010/main" val="2667144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fontScale="90000"/>
          </a:bodyPr>
          <a:lstStyle/>
          <a:p>
            <a:r>
              <a:rPr lang="en-GB" err="1"/>
              <a:t>Deialog</a:t>
            </a:r>
            <a:r>
              <a:rPr lang="en-GB"/>
              <a:t> Amgen</a:t>
            </a:r>
            <a:br>
              <a:rPr lang="en-GB"/>
            </a:br>
            <a:r>
              <a:rPr lang="en-GB"/>
              <a:t>An Alternative Dialogue</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57200" y="2089447"/>
            <a:ext cx="4038600" cy="4525963"/>
          </a:xfrm>
        </p:spPr>
        <p:txBody>
          <a:bodyPr>
            <a:normAutofit fontScale="70000" lnSpcReduction="20000"/>
          </a:bodyPr>
          <a:lstStyle/>
          <a:p>
            <a:r>
              <a:rPr lang="en-GB" err="1"/>
              <a:t>Athro</a:t>
            </a:r>
            <a:r>
              <a:rPr lang="en-GB"/>
              <a:t>: Dosbarth. </a:t>
            </a:r>
            <a:r>
              <a:rPr lang="en-GB" err="1"/>
              <a:t>Dyma</a:t>
            </a:r>
            <a:r>
              <a:rPr lang="en-GB"/>
              <a:t> </a:t>
            </a:r>
            <a:r>
              <a:rPr lang="en-GB" err="1"/>
              <a:t>lun</a:t>
            </a:r>
            <a:r>
              <a:rPr lang="en-GB"/>
              <a:t> o </a:t>
            </a:r>
            <a:r>
              <a:rPr lang="en-GB" err="1"/>
              <a:t>anifail</a:t>
            </a:r>
            <a:r>
              <a:rPr lang="en-GB"/>
              <a:t> </a:t>
            </a:r>
            <a:r>
              <a:rPr lang="en-GB" err="1"/>
              <a:t>mewn</a:t>
            </a:r>
            <a:r>
              <a:rPr lang="en-GB"/>
              <a:t> </a:t>
            </a:r>
            <a:r>
              <a:rPr lang="en-GB" err="1"/>
              <a:t>coeden</a:t>
            </a:r>
            <a:r>
              <a:rPr lang="en-GB"/>
              <a:t>. Pam </a:t>
            </a:r>
            <a:r>
              <a:rPr lang="en-GB" err="1"/>
              <a:t>mae</a:t>
            </a:r>
            <a:r>
              <a:rPr lang="en-GB"/>
              <a:t> </a:t>
            </a:r>
            <a:r>
              <a:rPr lang="en-GB" err="1"/>
              <a:t>anifeiliaid</a:t>
            </a:r>
            <a:r>
              <a:rPr lang="en-GB"/>
              <a:t> </a:t>
            </a:r>
            <a:r>
              <a:rPr lang="en-GB" err="1"/>
              <a:t>yn</a:t>
            </a:r>
            <a:r>
              <a:rPr lang="en-GB"/>
              <a:t> </a:t>
            </a:r>
            <a:r>
              <a:rPr lang="en-GB" err="1"/>
              <a:t>byw</a:t>
            </a:r>
            <a:r>
              <a:rPr lang="en-GB"/>
              <a:t> </a:t>
            </a:r>
            <a:r>
              <a:rPr lang="en-GB" err="1"/>
              <a:t>mewn</a:t>
            </a:r>
            <a:r>
              <a:rPr lang="en-GB"/>
              <a:t> </a:t>
            </a:r>
            <a:r>
              <a:rPr lang="en-GB" err="1"/>
              <a:t>coed</a:t>
            </a:r>
            <a:r>
              <a:rPr lang="en-GB"/>
              <a:t>?</a:t>
            </a:r>
          </a:p>
          <a:p>
            <a:r>
              <a:rPr lang="en-GB" err="1"/>
              <a:t>Disgybl</a:t>
            </a:r>
            <a:r>
              <a:rPr lang="en-GB"/>
              <a:t> A: I weld.</a:t>
            </a:r>
          </a:p>
          <a:p>
            <a:r>
              <a:rPr lang="en-GB" err="1"/>
              <a:t>Athro</a:t>
            </a:r>
            <a:r>
              <a:rPr lang="en-GB"/>
              <a:t>: </a:t>
            </a:r>
            <a:r>
              <a:rPr lang="en-GB" err="1"/>
              <a:t>Diddorol</a:t>
            </a:r>
            <a:r>
              <a:rPr lang="en-GB"/>
              <a:t>. A all </a:t>
            </a:r>
            <a:r>
              <a:rPr lang="en-GB" err="1"/>
              <a:t>unrhyw</a:t>
            </a:r>
            <a:r>
              <a:rPr lang="en-GB"/>
              <a:t> un </a:t>
            </a:r>
            <a:r>
              <a:rPr lang="en-GB" err="1"/>
              <a:t>ychwanegu</a:t>
            </a:r>
            <a:r>
              <a:rPr lang="en-GB"/>
              <a:t> </a:t>
            </a:r>
            <a:r>
              <a:rPr lang="en-GB" err="1"/>
              <a:t>unrhyw</a:t>
            </a:r>
            <a:r>
              <a:rPr lang="en-GB"/>
              <a:t> </a:t>
            </a:r>
            <a:r>
              <a:rPr lang="en-GB" err="1"/>
              <a:t>beth</a:t>
            </a:r>
            <a:r>
              <a:rPr lang="en-GB"/>
              <a:t>?</a:t>
            </a:r>
          </a:p>
          <a:p>
            <a:r>
              <a:rPr lang="en-GB" err="1"/>
              <a:t>Disgybl</a:t>
            </a:r>
            <a:r>
              <a:rPr lang="en-GB"/>
              <a:t> B: </a:t>
            </a:r>
            <a:r>
              <a:rPr lang="en-GB" err="1"/>
              <a:t>Ar</a:t>
            </a:r>
            <a:r>
              <a:rPr lang="en-GB"/>
              <a:t> </a:t>
            </a:r>
            <a:r>
              <a:rPr lang="en-GB" err="1"/>
              <a:t>gyfer</a:t>
            </a:r>
            <a:r>
              <a:rPr lang="en-GB"/>
              <a:t> </a:t>
            </a:r>
            <a:r>
              <a:rPr lang="en-GB" err="1"/>
              <a:t>bwyd</a:t>
            </a:r>
            <a:r>
              <a:rPr lang="en-GB"/>
              <a:t>.</a:t>
            </a:r>
          </a:p>
          <a:p>
            <a:r>
              <a:rPr lang="en-GB" err="1"/>
              <a:t>Disgybl</a:t>
            </a:r>
            <a:r>
              <a:rPr lang="en-GB"/>
              <a:t> C: </a:t>
            </a:r>
            <a:r>
              <a:rPr lang="en-GB" err="1"/>
              <a:t>Perygl</a:t>
            </a:r>
            <a:endParaRPr lang="en-GB"/>
          </a:p>
          <a:p>
            <a:r>
              <a:rPr lang="en-GB" err="1"/>
              <a:t>Athro</a:t>
            </a:r>
            <a:r>
              <a:rPr lang="en-GB"/>
              <a:t>: </a:t>
            </a:r>
            <a:r>
              <a:rPr lang="en-GB" err="1"/>
              <a:t>Iawn</a:t>
            </a:r>
            <a:r>
              <a:rPr lang="en-GB"/>
              <a:t>. Pa </a:t>
            </a:r>
            <a:r>
              <a:rPr lang="en-GB" err="1"/>
              <a:t>berygl</a:t>
            </a:r>
            <a:r>
              <a:rPr lang="en-GB"/>
              <a:t>?</a:t>
            </a:r>
          </a:p>
          <a:p>
            <a:r>
              <a:rPr lang="en-GB" err="1"/>
              <a:t>Disgybl</a:t>
            </a:r>
            <a:r>
              <a:rPr lang="en-GB"/>
              <a:t> C: Cael </a:t>
            </a:r>
            <a:r>
              <a:rPr lang="en-GB" err="1"/>
              <a:t>eu</a:t>
            </a:r>
            <a:r>
              <a:rPr lang="en-GB"/>
              <a:t> </a:t>
            </a:r>
            <a:r>
              <a:rPr lang="en-GB" err="1"/>
              <a:t>bwyta</a:t>
            </a:r>
            <a:r>
              <a:rPr lang="en-GB"/>
              <a:t> </a:t>
            </a:r>
            <a:r>
              <a:rPr lang="en-GB" err="1"/>
              <a:t>gan</a:t>
            </a:r>
            <a:r>
              <a:rPr lang="en-GB"/>
              <a:t> lew.</a:t>
            </a:r>
          </a:p>
          <a:p>
            <a:pPr marL="0" indent="0">
              <a:buNone/>
            </a:pPr>
            <a:endParaRPr lang="en-GB"/>
          </a:p>
          <a:p>
            <a:pPr marL="0" indent="0">
              <a:buNone/>
            </a:pPr>
            <a:r>
              <a:rPr lang="en-GB" b="1" i="1" err="1"/>
              <a:t>Trafodwch</a:t>
            </a:r>
            <a:r>
              <a:rPr lang="en-GB" b="1" i="1"/>
              <a:t>: Sut </a:t>
            </a:r>
            <a:r>
              <a:rPr lang="en-GB" b="1" i="1" err="1"/>
              <a:t>mae’r</a:t>
            </a:r>
            <a:r>
              <a:rPr lang="en-GB" b="1" i="1"/>
              <a:t> </a:t>
            </a:r>
            <a:r>
              <a:rPr lang="en-GB" b="1" i="1" err="1"/>
              <a:t>ddeilog</a:t>
            </a:r>
            <a:r>
              <a:rPr lang="en-GB" b="1" i="1"/>
              <a:t> </a:t>
            </a:r>
            <a:r>
              <a:rPr lang="en-GB" b="1" i="1" err="1"/>
              <a:t>yma</a:t>
            </a:r>
            <a:r>
              <a:rPr lang="en-GB" b="1" i="1"/>
              <a:t> </a:t>
            </a:r>
            <a:r>
              <a:rPr lang="en-GB" b="1" i="1" err="1"/>
              <a:t>yn</a:t>
            </a:r>
            <a:r>
              <a:rPr lang="en-GB" b="1" i="1"/>
              <a:t> </a:t>
            </a:r>
            <a:r>
              <a:rPr lang="en-GB" b="1" i="1" err="1"/>
              <a:t>wahanol</a:t>
            </a:r>
            <a:r>
              <a:rPr lang="en-GB" b="1" i="1"/>
              <a:t> </a:t>
            </a:r>
            <a:r>
              <a:rPr lang="en-GB" b="1" i="1" err="1"/>
              <a:t>i’r</a:t>
            </a:r>
            <a:r>
              <a:rPr lang="en-GB" b="1" i="1"/>
              <a:t> un </a:t>
            </a:r>
            <a:r>
              <a:rPr lang="en-GB" b="1" i="1" err="1"/>
              <a:t>blaenorol</a:t>
            </a:r>
            <a:r>
              <a:rPr lang="en-GB" b="1" i="1"/>
              <a:t>?</a:t>
            </a:r>
          </a:p>
          <a:p>
            <a:endParaRPr lang="en-GB"/>
          </a:p>
          <a:p>
            <a:endParaRPr lang="en-GB"/>
          </a:p>
          <a:p>
            <a:endParaRPr lang="en-GB"/>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88024" y="2117985"/>
            <a:ext cx="4038600" cy="4525963"/>
          </a:xfrm>
        </p:spPr>
        <p:txBody>
          <a:bodyPr>
            <a:normAutofit fontScale="70000" lnSpcReduction="20000"/>
          </a:bodyPr>
          <a:lstStyle/>
          <a:p>
            <a:r>
              <a:rPr lang="en-GB"/>
              <a:t>Teacher: Class. Here is a picture of an animal in a tree. Why do animals live in trees?</a:t>
            </a:r>
          </a:p>
          <a:p>
            <a:r>
              <a:rPr lang="en-GB"/>
              <a:t>Pupil A: To see.</a:t>
            </a:r>
          </a:p>
          <a:p>
            <a:r>
              <a:rPr lang="en-GB"/>
              <a:t>Teacher: Interesting. Can anyone add anything?</a:t>
            </a:r>
          </a:p>
          <a:p>
            <a:r>
              <a:rPr lang="en-GB"/>
              <a:t>Pupil B: For food.</a:t>
            </a:r>
          </a:p>
          <a:p>
            <a:r>
              <a:rPr lang="en-GB"/>
              <a:t>Pupil C: Danger.</a:t>
            </a:r>
          </a:p>
          <a:p>
            <a:r>
              <a:rPr lang="en-GB"/>
              <a:t>Teacher: OK. What danger?</a:t>
            </a:r>
          </a:p>
          <a:p>
            <a:r>
              <a:rPr lang="en-GB"/>
              <a:t>Pupil C: Being eaten by a lion.</a:t>
            </a:r>
          </a:p>
          <a:p>
            <a:endParaRPr lang="en-GB"/>
          </a:p>
          <a:p>
            <a:pPr marL="0" indent="0">
              <a:buNone/>
            </a:pPr>
            <a:r>
              <a:rPr lang="en-GB" b="1" i="1"/>
              <a:t>Discuss: How is this dialogue different to the previous example?</a:t>
            </a:r>
          </a:p>
          <a:p>
            <a:endParaRPr lang="en-GB"/>
          </a:p>
          <a:p>
            <a:endParaRPr lang="en-GB"/>
          </a:p>
        </p:txBody>
      </p:sp>
      <p:pic>
        <p:nvPicPr>
          <p:cNvPr id="6" name="Picture 5" descr="A monkey on a tree branch&#10;&#10;Description automatically generated">
            <a:extLst>
              <a:ext uri="{FF2B5EF4-FFF2-40B4-BE49-F238E27FC236}">
                <a16:creationId xmlns:a16="http://schemas.microsoft.com/office/drawing/2014/main" id="{E8ADD15A-CE22-F508-498A-26DFBECC79D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7122" y="274638"/>
            <a:ext cx="1547178" cy="1031286"/>
          </a:xfrm>
          <a:prstGeom prst="rect">
            <a:avLst/>
          </a:prstGeom>
        </p:spPr>
      </p:pic>
      <p:pic>
        <p:nvPicPr>
          <p:cNvPr id="10" name="Picture 9" descr="A lion looking at the camera&#10;&#10;Description automatically generated">
            <a:extLst>
              <a:ext uri="{FF2B5EF4-FFF2-40B4-BE49-F238E27FC236}">
                <a16:creationId xmlns:a16="http://schemas.microsoft.com/office/drawing/2014/main" id="{66E894C6-81BB-B83A-F14D-0EC66520929F}"/>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380312" y="214052"/>
            <a:ext cx="1088512" cy="1393660"/>
          </a:xfrm>
          <a:prstGeom prst="rect">
            <a:avLst/>
          </a:prstGeom>
        </p:spPr>
      </p:pic>
    </p:spTree>
    <p:extLst>
      <p:ext uri="{BB962C8B-B14F-4D97-AF65-F5344CB8AC3E}">
        <p14:creationId xmlns:p14="http://schemas.microsoft.com/office/powerpoint/2010/main" val="6610282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a:bodyPr>
          <a:lstStyle/>
          <a:p>
            <a:endParaRPr lang="en-GB"/>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57200" y="2719328"/>
            <a:ext cx="3768494" cy="3896082"/>
          </a:xfrm>
        </p:spPr>
        <p:txBody>
          <a:bodyPr>
            <a:normAutofit/>
          </a:bodyPr>
          <a:lstStyle/>
          <a:p>
            <a:endParaRPr lang="en-GB"/>
          </a:p>
          <a:p>
            <a:endParaRPr lang="en-GB"/>
          </a:p>
          <a:p>
            <a:endParaRPr lang="en-GB"/>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88024" y="2117985"/>
            <a:ext cx="4038600" cy="4525963"/>
          </a:xfrm>
        </p:spPr>
        <p:txBody>
          <a:bodyPr>
            <a:normAutofit/>
          </a:bodyPr>
          <a:lstStyle/>
          <a:p>
            <a:endParaRPr lang="en-GB"/>
          </a:p>
          <a:p>
            <a:endParaRPr lang="en-GB"/>
          </a:p>
        </p:txBody>
      </p:sp>
      <p:pic>
        <p:nvPicPr>
          <p:cNvPr id="1026" name="Picture 2" descr="Bloom’s Taxonomy – Gymnastics Coaching.com">
            <a:extLst>
              <a:ext uri="{FF2B5EF4-FFF2-40B4-BE49-F238E27FC236}">
                <a16:creationId xmlns:a16="http://schemas.microsoft.com/office/drawing/2014/main" id="{5DE0D1FB-D8CF-1EAF-BCD1-72A469330D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8819" y="332656"/>
            <a:ext cx="8532440" cy="633978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7A132AD-7B8D-96AD-E44C-E115E1851B7B}"/>
              </a:ext>
            </a:extLst>
          </p:cNvPr>
          <p:cNvSpPr txBox="1"/>
          <p:nvPr/>
        </p:nvSpPr>
        <p:spPr>
          <a:xfrm>
            <a:off x="457200" y="393459"/>
            <a:ext cx="2664296" cy="461665"/>
          </a:xfrm>
          <a:prstGeom prst="rect">
            <a:avLst/>
          </a:prstGeom>
          <a:noFill/>
        </p:spPr>
        <p:txBody>
          <a:bodyPr wrap="square" rtlCol="0">
            <a:spAutoFit/>
          </a:bodyPr>
          <a:lstStyle/>
          <a:p>
            <a:r>
              <a:rPr lang="en-GB" sz="2400" b="1" err="1"/>
              <a:t>Tacsonomi</a:t>
            </a:r>
            <a:r>
              <a:rPr lang="en-GB" sz="2400" b="1"/>
              <a:t> Bloom</a:t>
            </a:r>
          </a:p>
        </p:txBody>
      </p:sp>
    </p:spTree>
    <p:extLst>
      <p:ext uri="{BB962C8B-B14F-4D97-AF65-F5344CB8AC3E}">
        <p14:creationId xmlns:p14="http://schemas.microsoft.com/office/powerpoint/2010/main" val="24394205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7EB20-BB3B-826E-037C-BC82D796DCA1}"/>
              </a:ext>
            </a:extLst>
          </p:cNvPr>
          <p:cNvSpPr>
            <a:spLocks noGrp="1"/>
          </p:cNvSpPr>
          <p:nvPr>
            <p:ph type="title"/>
          </p:nvPr>
        </p:nvSpPr>
        <p:spPr/>
        <p:txBody>
          <a:bodyPr>
            <a:normAutofit fontScale="90000"/>
          </a:bodyPr>
          <a:lstStyle/>
          <a:p>
            <a:r>
              <a:rPr lang="en-GB">
                <a:cs typeface="Calibri"/>
              </a:rPr>
              <a:t>Bloom's Taxonomy in context: </a:t>
            </a:r>
            <a:br>
              <a:rPr lang="en-GB">
                <a:cs typeface="Calibri"/>
              </a:rPr>
            </a:br>
            <a:r>
              <a:rPr lang="en-GB">
                <a:cs typeface="Calibri"/>
              </a:rPr>
              <a:t>YouTube</a:t>
            </a:r>
            <a:endParaRPr lang="en-GB"/>
          </a:p>
        </p:txBody>
      </p:sp>
      <p:sp>
        <p:nvSpPr>
          <p:cNvPr id="3" name="Content Placeholder 2">
            <a:extLst>
              <a:ext uri="{FF2B5EF4-FFF2-40B4-BE49-F238E27FC236}">
                <a16:creationId xmlns:a16="http://schemas.microsoft.com/office/drawing/2014/main" id="{636C7CEF-F933-3268-52A0-A61279564562}"/>
              </a:ext>
            </a:extLst>
          </p:cNvPr>
          <p:cNvSpPr>
            <a:spLocks noGrp="1"/>
          </p:cNvSpPr>
          <p:nvPr>
            <p:ph idx="1"/>
          </p:nvPr>
        </p:nvSpPr>
        <p:spPr/>
        <p:txBody>
          <a:bodyPr vert="horz" lIns="91440" tIns="45720" rIns="91440" bIns="45720" rtlCol="0" anchor="t">
            <a:normAutofit/>
          </a:bodyPr>
          <a:lstStyle/>
          <a:p>
            <a:pPr marL="0" indent="0">
              <a:buNone/>
            </a:pPr>
            <a:endParaRPr lang="en-GB">
              <a:cs typeface="Calibri"/>
            </a:endParaRPr>
          </a:p>
          <a:p>
            <a:r>
              <a:rPr lang="en-GB">
                <a:ea typeface="+mn-lt"/>
                <a:cs typeface="+mn-lt"/>
                <a:hlinkClick r:id="rId2"/>
              </a:rPr>
              <a:t>Bloom's Taxonomy In 5 Minutes | Blooms Taxonomy Explained | What Is Bloom's Taxonomy? | Simplilearn - YouTube </a:t>
            </a:r>
            <a:endParaRPr lang="en-GB">
              <a:cs typeface="Calibri"/>
            </a:endParaRPr>
          </a:p>
          <a:p>
            <a:endParaRPr lang="en-GB">
              <a:cs typeface="Calibri"/>
            </a:endParaRPr>
          </a:p>
          <a:p>
            <a:pPr marL="0" indent="0">
              <a:buNone/>
            </a:pPr>
            <a:endParaRPr lang="en-GB">
              <a:cs typeface="Calibri"/>
            </a:endParaRPr>
          </a:p>
        </p:txBody>
      </p:sp>
      <p:pic>
        <p:nvPicPr>
          <p:cNvPr id="4" name="Picture 3" descr="Boy writing in classroom">
            <a:extLst>
              <a:ext uri="{FF2B5EF4-FFF2-40B4-BE49-F238E27FC236}">
                <a16:creationId xmlns:a16="http://schemas.microsoft.com/office/drawing/2014/main" id="{9EB5F64B-8DB4-12FC-DD64-09D40584B41D}"/>
              </a:ext>
            </a:extLst>
          </p:cNvPr>
          <p:cNvPicPr>
            <a:picLocks noChangeAspect="1"/>
          </p:cNvPicPr>
          <p:nvPr/>
        </p:nvPicPr>
        <p:blipFill>
          <a:blip r:embed="rId3"/>
          <a:stretch>
            <a:fillRect/>
          </a:stretch>
        </p:blipFill>
        <p:spPr>
          <a:xfrm>
            <a:off x="3219855" y="4416357"/>
            <a:ext cx="2743200" cy="1828800"/>
          </a:xfrm>
          <a:prstGeom prst="rect">
            <a:avLst/>
          </a:prstGeom>
        </p:spPr>
      </p:pic>
    </p:spTree>
    <p:extLst>
      <p:ext uri="{BB962C8B-B14F-4D97-AF65-F5344CB8AC3E}">
        <p14:creationId xmlns:p14="http://schemas.microsoft.com/office/powerpoint/2010/main" val="14981787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Autofit/>
          </a:bodyPr>
          <a:lstStyle/>
          <a:p>
            <a:r>
              <a:rPr lang="en-GB" sz="2800" b="1" dirty="0" err="1"/>
              <a:t>Siarad</a:t>
            </a:r>
            <a:r>
              <a:rPr lang="en-GB" sz="2800" b="1" dirty="0"/>
              <a:t> a </a:t>
            </a:r>
            <a:r>
              <a:rPr lang="en-GB" sz="2800" b="1" dirty="0" err="1"/>
              <a:t>Gwrando</a:t>
            </a:r>
            <a:r>
              <a:rPr lang="en-GB" sz="2800" b="1" dirty="0"/>
              <a:t> </a:t>
            </a:r>
            <a:r>
              <a:rPr lang="en-GB" sz="2800" b="1" dirty="0" err="1"/>
              <a:t>yn</a:t>
            </a:r>
            <a:r>
              <a:rPr lang="en-GB" sz="2800" b="1" dirty="0"/>
              <a:t> y </a:t>
            </a:r>
            <a:r>
              <a:rPr lang="en-GB" sz="2800" b="1" dirty="0" err="1"/>
              <a:t>Fframwaith</a:t>
            </a:r>
            <a:r>
              <a:rPr lang="en-GB" sz="2800" b="1" dirty="0"/>
              <a:t> </a:t>
            </a:r>
            <a:r>
              <a:rPr lang="en-GB" sz="2800" b="1" dirty="0" err="1"/>
              <a:t>Llythrennedd</a:t>
            </a:r>
            <a:br>
              <a:rPr lang="en-GB" sz="3200" dirty="0"/>
            </a:br>
            <a:r>
              <a:rPr lang="en-GB" sz="2800" dirty="0"/>
              <a:t>Speaking and Listening in the Literacy Framework</a:t>
            </a:r>
            <a:endParaRPr lang="en-GB" sz="3200" dirty="0"/>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a:bodyPr>
          <a:lstStyle/>
          <a:p>
            <a:endParaRPr lang="en-GB"/>
          </a:p>
          <a:p>
            <a:endParaRPr lang="en-GB"/>
          </a:p>
          <a:p>
            <a:endParaRPr lang="en-GB"/>
          </a:p>
          <a:p>
            <a:endParaRPr lang="en-GB"/>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860032" y="1628800"/>
            <a:ext cx="4038600" cy="2495310"/>
          </a:xfrm>
        </p:spPr>
        <p:txBody>
          <a:bodyPr vert="horz" lIns="91440" tIns="45720" rIns="91440" bIns="45720" rtlCol="0" anchor="t">
            <a:normAutofit/>
          </a:bodyPr>
          <a:lstStyle/>
          <a:p>
            <a:pPr marL="0" indent="0">
              <a:buNone/>
            </a:pPr>
            <a:r>
              <a:rPr lang="en-GB" sz="2400" b="1" u="sng" dirty="0">
                <a:hlinkClick r:id="rId2"/>
              </a:rPr>
              <a:t>Speaking</a:t>
            </a:r>
            <a:r>
              <a:rPr lang="en-GB" sz="2400" b="1" u="sng" dirty="0"/>
              <a:t> (4 elements)</a:t>
            </a:r>
          </a:p>
          <a:p>
            <a:r>
              <a:rPr lang="en-GB" sz="2400" dirty="0"/>
              <a:t>Clarity and vocabulary</a:t>
            </a:r>
            <a:endParaRPr lang="en-GB" sz="2400" dirty="0">
              <a:cs typeface="Calibri"/>
            </a:endParaRPr>
          </a:p>
          <a:p>
            <a:r>
              <a:rPr lang="en-GB" sz="2400" dirty="0"/>
              <a:t>Purpose</a:t>
            </a:r>
            <a:endParaRPr lang="en-GB" sz="2400" dirty="0">
              <a:cs typeface="Calibri"/>
            </a:endParaRPr>
          </a:p>
          <a:p>
            <a:r>
              <a:rPr lang="en-GB" sz="2400" dirty="0"/>
              <a:t>Collaborative talk</a:t>
            </a:r>
            <a:endParaRPr lang="en-GB" sz="2400" dirty="0">
              <a:cs typeface="Calibri"/>
            </a:endParaRPr>
          </a:p>
          <a:p>
            <a:r>
              <a:rPr lang="en-GB" sz="2400" dirty="0"/>
              <a:t>Questioning</a:t>
            </a:r>
            <a:endParaRPr lang="en-GB" sz="2400" dirty="0">
              <a:cs typeface="Calibri"/>
            </a:endParaRPr>
          </a:p>
          <a:p>
            <a:endParaRPr lang="en-GB"/>
          </a:p>
        </p:txBody>
      </p:sp>
      <p:sp>
        <p:nvSpPr>
          <p:cNvPr id="5" name="Content Placeholder 3">
            <a:extLst>
              <a:ext uri="{FF2B5EF4-FFF2-40B4-BE49-F238E27FC236}">
                <a16:creationId xmlns:a16="http://schemas.microsoft.com/office/drawing/2014/main" id="{0084F3A8-7275-7F17-CC85-EBBC7636ABA9}"/>
              </a:ext>
            </a:extLst>
          </p:cNvPr>
          <p:cNvSpPr txBox="1">
            <a:spLocks/>
          </p:cNvSpPr>
          <p:nvPr/>
        </p:nvSpPr>
        <p:spPr>
          <a:xfrm>
            <a:off x="4860032" y="4221088"/>
            <a:ext cx="4038600" cy="2495310"/>
          </a:xfrm>
          <a:prstGeom prst="rect">
            <a:avLst/>
          </a:prstGeom>
        </p:spPr>
        <p:txBody>
          <a:bodyPr vert="horz" lIns="91440" tIns="45720" rIns="91440" bIns="45720" rtlCol="0" anchor="t">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600" b="1" u="sng" dirty="0">
                <a:hlinkClick r:id="rId2"/>
              </a:rPr>
              <a:t>Listening</a:t>
            </a:r>
            <a:r>
              <a:rPr lang="en-GB" sz="2600" b="1" u="sng" dirty="0"/>
              <a:t> (4 elements)</a:t>
            </a:r>
          </a:p>
          <a:p>
            <a:r>
              <a:rPr lang="en-GB" sz="2600" dirty="0"/>
              <a:t>Listening for meaning</a:t>
            </a:r>
            <a:endParaRPr lang="en-GB" sz="2600" dirty="0">
              <a:cs typeface="Calibri"/>
            </a:endParaRPr>
          </a:p>
          <a:p>
            <a:r>
              <a:rPr lang="en-GB" sz="2600" dirty="0"/>
              <a:t>Developing vocabulary</a:t>
            </a:r>
            <a:endParaRPr lang="en-GB" sz="2600" dirty="0">
              <a:cs typeface="Calibri"/>
            </a:endParaRPr>
          </a:p>
          <a:p>
            <a:r>
              <a:rPr lang="en-GB" sz="2600" dirty="0"/>
              <a:t>Listening to understand</a:t>
            </a:r>
            <a:endParaRPr lang="en-GB" sz="2600" dirty="0">
              <a:cs typeface="Calibri"/>
            </a:endParaRPr>
          </a:p>
          <a:p>
            <a:r>
              <a:rPr lang="en-GB" sz="2600" dirty="0"/>
              <a:t>Listening as part of collaborative talk</a:t>
            </a:r>
            <a:endParaRPr lang="en-GB" sz="2600" dirty="0">
              <a:cs typeface="Calibri"/>
            </a:endParaRPr>
          </a:p>
          <a:p>
            <a:endParaRPr lang="en-GB"/>
          </a:p>
        </p:txBody>
      </p:sp>
      <p:sp>
        <p:nvSpPr>
          <p:cNvPr id="6" name="Content Placeholder 3">
            <a:extLst>
              <a:ext uri="{FF2B5EF4-FFF2-40B4-BE49-F238E27FC236}">
                <a16:creationId xmlns:a16="http://schemas.microsoft.com/office/drawing/2014/main" id="{DF3E89C7-4BC3-5C4E-7E12-5FFE2A2DF706}"/>
              </a:ext>
            </a:extLst>
          </p:cNvPr>
          <p:cNvSpPr txBox="1">
            <a:spLocks/>
          </p:cNvSpPr>
          <p:nvPr/>
        </p:nvSpPr>
        <p:spPr>
          <a:xfrm>
            <a:off x="657038" y="4221088"/>
            <a:ext cx="4038600" cy="2495310"/>
          </a:xfrm>
          <a:prstGeom prst="rect">
            <a:avLst/>
          </a:prstGeom>
        </p:spPr>
        <p:txBody>
          <a:bodyPr vert="horz" lIns="91440" tIns="45720" rIns="91440" bIns="45720" rtlCol="0" anchor="t">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600" b="1" u="sng" dirty="0">
                <a:hlinkClick r:id="rId3"/>
              </a:rPr>
              <a:t>Gwrando</a:t>
            </a:r>
            <a:r>
              <a:rPr lang="en-GB" sz="2600" b="1" u="sng" dirty="0"/>
              <a:t> (4 </a:t>
            </a:r>
            <a:r>
              <a:rPr lang="en-GB" sz="2600" b="1" u="sng" dirty="0" err="1"/>
              <a:t>elfen</a:t>
            </a:r>
            <a:r>
              <a:rPr lang="en-GB" sz="2600" b="1" u="sng" dirty="0"/>
              <a:t>)</a:t>
            </a:r>
          </a:p>
          <a:p>
            <a:r>
              <a:rPr lang="en-GB" sz="2600" dirty="0" err="1"/>
              <a:t>Gwrando</a:t>
            </a:r>
            <a:r>
              <a:rPr lang="en-GB" sz="2600" dirty="0"/>
              <a:t> am </a:t>
            </a:r>
            <a:r>
              <a:rPr lang="en-GB" sz="2600" dirty="0" err="1"/>
              <a:t>ystyr</a:t>
            </a:r>
            <a:endParaRPr lang="en-GB" sz="2600" dirty="0"/>
          </a:p>
          <a:p>
            <a:r>
              <a:rPr lang="en-GB" sz="2600" dirty="0" err="1"/>
              <a:t>Datblygu</a:t>
            </a:r>
            <a:r>
              <a:rPr lang="en-GB" sz="2600" dirty="0"/>
              <a:t> </a:t>
            </a:r>
            <a:r>
              <a:rPr lang="en-GB" sz="2600" dirty="0" err="1"/>
              <a:t>geifa</a:t>
            </a:r>
            <a:endParaRPr lang="en-GB" sz="2600" dirty="0"/>
          </a:p>
          <a:p>
            <a:r>
              <a:rPr lang="en-GB" sz="2600" dirty="0" err="1"/>
              <a:t>Gwrando</a:t>
            </a:r>
            <a:r>
              <a:rPr lang="en-GB" sz="2600" dirty="0"/>
              <a:t> </a:t>
            </a:r>
            <a:r>
              <a:rPr lang="en-GB" sz="2600" dirty="0" err="1"/>
              <a:t>i</a:t>
            </a:r>
            <a:r>
              <a:rPr lang="en-GB" sz="2600" dirty="0"/>
              <a:t> </a:t>
            </a:r>
            <a:r>
              <a:rPr lang="en-GB" sz="2600" dirty="0" err="1"/>
              <a:t>ddeall</a:t>
            </a:r>
            <a:endParaRPr lang="en-GB" sz="2600" dirty="0"/>
          </a:p>
          <a:p>
            <a:r>
              <a:rPr lang="en-GB" sz="2600" dirty="0" err="1"/>
              <a:t>Gwrando</a:t>
            </a:r>
            <a:r>
              <a:rPr lang="en-GB" sz="2600" dirty="0"/>
              <a:t> </a:t>
            </a:r>
            <a:r>
              <a:rPr lang="en-GB" sz="2600" dirty="0" err="1"/>
              <a:t>fel</a:t>
            </a:r>
            <a:r>
              <a:rPr lang="en-GB" sz="2600" dirty="0"/>
              <a:t> </a:t>
            </a:r>
            <a:r>
              <a:rPr lang="en-GB" sz="2600" dirty="0" err="1"/>
              <a:t>rhan</a:t>
            </a:r>
            <a:r>
              <a:rPr lang="en-GB" sz="2600" dirty="0"/>
              <a:t> o </a:t>
            </a:r>
            <a:r>
              <a:rPr lang="en-GB" sz="2600" dirty="0" err="1"/>
              <a:t>siarad</a:t>
            </a:r>
            <a:r>
              <a:rPr lang="en-GB" sz="2600" dirty="0"/>
              <a:t> </a:t>
            </a:r>
            <a:r>
              <a:rPr lang="en-GB" sz="2600" dirty="0" err="1"/>
              <a:t>cydweithredol</a:t>
            </a:r>
            <a:endParaRPr lang="en-GB" sz="2600" dirty="0"/>
          </a:p>
          <a:p>
            <a:endParaRPr lang="en-GB"/>
          </a:p>
        </p:txBody>
      </p:sp>
      <p:sp>
        <p:nvSpPr>
          <p:cNvPr id="7" name="Content Placeholder 3">
            <a:extLst>
              <a:ext uri="{FF2B5EF4-FFF2-40B4-BE49-F238E27FC236}">
                <a16:creationId xmlns:a16="http://schemas.microsoft.com/office/drawing/2014/main" id="{43D8AFA6-DCE9-D252-1F06-C4D78C62B93E}"/>
              </a:ext>
            </a:extLst>
          </p:cNvPr>
          <p:cNvSpPr txBox="1">
            <a:spLocks/>
          </p:cNvSpPr>
          <p:nvPr/>
        </p:nvSpPr>
        <p:spPr>
          <a:xfrm>
            <a:off x="641200" y="1642184"/>
            <a:ext cx="4038600" cy="2495310"/>
          </a:xfrm>
          <a:prstGeom prst="rect">
            <a:avLst/>
          </a:prstGeom>
        </p:spPr>
        <p:txBody>
          <a:bodyPr vert="horz" lIns="91440" tIns="45720" rIns="91440" bIns="45720" rtlCol="0" anchor="t">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b="1" u="sng" dirty="0">
                <a:hlinkClick r:id="rId3"/>
              </a:rPr>
              <a:t>Siarad</a:t>
            </a:r>
            <a:r>
              <a:rPr lang="en-GB" sz="2400" b="1" u="sng"/>
              <a:t> (4 elfen)</a:t>
            </a:r>
          </a:p>
          <a:p>
            <a:r>
              <a:rPr lang="en-GB" sz="2400" err="1"/>
              <a:t>Eglurder</a:t>
            </a:r>
            <a:r>
              <a:rPr lang="en-GB" sz="2400"/>
              <a:t> a </a:t>
            </a:r>
            <a:r>
              <a:rPr lang="en-GB" sz="2400" err="1"/>
              <a:t>geirfa</a:t>
            </a:r>
            <a:endParaRPr lang="en-GB" sz="2400"/>
          </a:p>
          <a:p>
            <a:r>
              <a:rPr lang="en-GB" sz="2400" err="1"/>
              <a:t>Diben</a:t>
            </a:r>
            <a:endParaRPr lang="en-GB" sz="2400"/>
          </a:p>
          <a:p>
            <a:r>
              <a:rPr lang="en-GB" sz="2400" err="1"/>
              <a:t>Siarad</a:t>
            </a:r>
            <a:r>
              <a:rPr lang="en-GB" sz="2400"/>
              <a:t> </a:t>
            </a:r>
            <a:r>
              <a:rPr lang="en-GB" sz="2400" err="1"/>
              <a:t>cydweithredol</a:t>
            </a:r>
            <a:endParaRPr lang="en-GB" sz="2400"/>
          </a:p>
          <a:p>
            <a:r>
              <a:rPr lang="en-GB" sz="2400" err="1"/>
              <a:t>Gofyn</a:t>
            </a:r>
            <a:r>
              <a:rPr lang="en-GB" sz="2400"/>
              <a:t> </a:t>
            </a:r>
            <a:r>
              <a:rPr lang="en-GB" sz="2400" err="1"/>
              <a:t>cwestiynau</a:t>
            </a:r>
            <a:endParaRPr lang="en-GB" sz="2400"/>
          </a:p>
        </p:txBody>
      </p:sp>
    </p:spTree>
    <p:extLst>
      <p:ext uri="{BB962C8B-B14F-4D97-AF65-F5344CB8AC3E}">
        <p14:creationId xmlns:p14="http://schemas.microsoft.com/office/powerpoint/2010/main" val="846609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fontScale="90000"/>
          </a:bodyPr>
          <a:lstStyle/>
          <a:p>
            <a:r>
              <a:rPr lang="en-GB" err="1"/>
              <a:t>Datblygu</a:t>
            </a:r>
            <a:r>
              <a:rPr lang="en-GB"/>
              <a:t> </a:t>
            </a:r>
            <a:r>
              <a:rPr lang="en-GB" err="1"/>
              <a:t>Sgiliau</a:t>
            </a:r>
            <a:r>
              <a:rPr lang="en-GB"/>
              <a:t> </a:t>
            </a:r>
            <a:r>
              <a:rPr lang="en-GB" err="1"/>
              <a:t>Siarad</a:t>
            </a:r>
            <a:br>
              <a:rPr lang="en-GB"/>
            </a:br>
            <a:r>
              <a:rPr lang="en-GB"/>
              <a:t>Developing Speaking Skills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a:bodyPr>
          <a:lstStyle/>
          <a:p>
            <a:r>
              <a:rPr lang="en-GB"/>
              <a:t>Pa </a:t>
            </a:r>
            <a:r>
              <a:rPr lang="en-GB" err="1"/>
              <a:t>fath</a:t>
            </a:r>
            <a:r>
              <a:rPr lang="en-GB"/>
              <a:t> o </a:t>
            </a:r>
            <a:r>
              <a:rPr lang="en-GB" err="1"/>
              <a:t>weithgareddau</a:t>
            </a:r>
            <a:r>
              <a:rPr lang="en-GB"/>
              <a:t> </a:t>
            </a:r>
            <a:r>
              <a:rPr lang="en-GB" err="1"/>
              <a:t>fyddai'n</a:t>
            </a:r>
            <a:r>
              <a:rPr lang="en-GB"/>
              <a:t> </a:t>
            </a:r>
            <a:r>
              <a:rPr lang="en-GB" err="1"/>
              <a:t>datblygu</a:t>
            </a:r>
            <a:r>
              <a:rPr lang="en-GB"/>
              <a:t> </a:t>
            </a:r>
            <a:r>
              <a:rPr lang="en-GB" err="1"/>
              <a:t>sgiliau</a:t>
            </a:r>
            <a:r>
              <a:rPr lang="en-GB"/>
              <a:t> </a:t>
            </a:r>
            <a:r>
              <a:rPr lang="en-GB" err="1"/>
              <a:t>siarad</a:t>
            </a:r>
            <a:r>
              <a:rPr lang="en-GB"/>
              <a:t>?</a:t>
            </a:r>
          </a:p>
          <a:p>
            <a:r>
              <a:rPr lang="en-GB" err="1"/>
              <a:t>Ymchwilio</a:t>
            </a:r>
            <a:r>
              <a:rPr lang="en-GB"/>
              <a:t> a </a:t>
            </a:r>
            <a:r>
              <a:rPr lang="en-GB" err="1"/>
              <a:t>gwneud</a:t>
            </a:r>
            <a:r>
              <a:rPr lang="en-GB"/>
              <a:t> </a:t>
            </a:r>
            <a:r>
              <a:rPr lang="en-GB" err="1"/>
              <a:t>rhestr</a:t>
            </a:r>
            <a:r>
              <a:rPr lang="en-GB"/>
              <a:t>.</a:t>
            </a:r>
          </a:p>
          <a:p>
            <a:r>
              <a:rPr lang="en-GB" err="1"/>
              <a:t>Byddwch</a:t>
            </a:r>
            <a:r>
              <a:rPr lang="en-GB"/>
              <a:t> </a:t>
            </a:r>
            <a:r>
              <a:rPr lang="en-GB" err="1"/>
              <a:t>yn</a:t>
            </a:r>
            <a:r>
              <a:rPr lang="en-GB"/>
              <a:t> </a:t>
            </a:r>
            <a:r>
              <a:rPr lang="en-GB" err="1"/>
              <a:t>barod</a:t>
            </a:r>
            <a:r>
              <a:rPr lang="en-GB"/>
              <a:t> </a:t>
            </a:r>
            <a:r>
              <a:rPr lang="en-GB" err="1"/>
              <a:t>i'w</a:t>
            </a:r>
            <a:r>
              <a:rPr lang="en-GB"/>
              <a:t> </a:t>
            </a:r>
            <a:r>
              <a:rPr lang="en-GB" err="1"/>
              <a:t>rannu</a:t>
            </a:r>
            <a:r>
              <a:rPr lang="en-GB"/>
              <a:t> ag </a:t>
            </a:r>
            <a:r>
              <a:rPr lang="en-GB" err="1"/>
              <a:t>eraill</a:t>
            </a:r>
            <a:r>
              <a:rPr lang="en-GB"/>
              <a:t>.</a:t>
            </a:r>
          </a:p>
          <a:p>
            <a:endParaRPr lang="en-GB"/>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a:normAutofit/>
          </a:bodyPr>
          <a:lstStyle/>
          <a:p>
            <a:r>
              <a:rPr lang="en-GB"/>
              <a:t>What type of activities would develop speaking skills?</a:t>
            </a:r>
          </a:p>
          <a:p>
            <a:r>
              <a:rPr lang="en-GB"/>
              <a:t>Research and make a list.</a:t>
            </a:r>
          </a:p>
          <a:p>
            <a:r>
              <a:rPr lang="en-GB"/>
              <a:t>Be prepared to share with others.</a:t>
            </a:r>
          </a:p>
        </p:txBody>
      </p:sp>
      <p:pic>
        <p:nvPicPr>
          <p:cNvPr id="6" name="Picture 5" descr="A drawing of two faces talking&#10;&#10;Description automatically generated">
            <a:extLst>
              <a:ext uri="{FF2B5EF4-FFF2-40B4-BE49-F238E27FC236}">
                <a16:creationId xmlns:a16="http://schemas.microsoft.com/office/drawing/2014/main" id="{46EB9013-0B38-0F81-BFD2-70D535A61BD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771800" y="5083329"/>
            <a:ext cx="2223542" cy="1600433"/>
          </a:xfrm>
          <a:prstGeom prst="rect">
            <a:avLst/>
          </a:prstGeom>
        </p:spPr>
      </p:pic>
    </p:spTree>
    <p:extLst>
      <p:ext uri="{BB962C8B-B14F-4D97-AF65-F5344CB8AC3E}">
        <p14:creationId xmlns:p14="http://schemas.microsoft.com/office/powerpoint/2010/main" val="32394221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fontScale="90000"/>
          </a:bodyPr>
          <a:lstStyle/>
          <a:p>
            <a:r>
              <a:rPr lang="en-GB" err="1"/>
              <a:t>Adrodd</a:t>
            </a:r>
            <a:r>
              <a:rPr lang="en-GB"/>
              <a:t> </a:t>
            </a:r>
            <a:r>
              <a:rPr lang="en-GB" err="1"/>
              <a:t>stori</a:t>
            </a:r>
            <a:r>
              <a:rPr lang="en-GB"/>
              <a:t> gyda </a:t>
            </a:r>
            <a:r>
              <a:rPr lang="en-GB" err="1"/>
              <a:t>symudiadau</a:t>
            </a:r>
            <a:br>
              <a:rPr lang="en-GB"/>
            </a:br>
            <a:r>
              <a:rPr lang="en-GB"/>
              <a:t>Story telling with actions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lnSpcReduction="10000"/>
          </a:bodyPr>
          <a:lstStyle/>
          <a:p>
            <a:r>
              <a:rPr lang="en-GB"/>
              <a:t>Pie Corbett</a:t>
            </a:r>
          </a:p>
          <a:p>
            <a:r>
              <a:rPr lang="en-GB" err="1"/>
              <a:t>Ysgogi</a:t>
            </a:r>
            <a:r>
              <a:rPr lang="en-GB"/>
              <a:t> </a:t>
            </a:r>
            <a:r>
              <a:rPr lang="en-GB" err="1"/>
              <a:t>dychymyg</a:t>
            </a:r>
            <a:r>
              <a:rPr lang="en-GB"/>
              <a:t> – dull </a:t>
            </a:r>
            <a:r>
              <a:rPr lang="en-GB" err="1"/>
              <a:t>amlsynhwyraidd</a:t>
            </a:r>
            <a:r>
              <a:rPr lang="en-GB"/>
              <a:t> </a:t>
            </a:r>
            <a:r>
              <a:rPr lang="en-GB" err="1"/>
              <a:t>yn</a:t>
            </a:r>
            <a:r>
              <a:rPr lang="en-GB"/>
              <a:t> </a:t>
            </a:r>
            <a:r>
              <a:rPr lang="en-GB" err="1"/>
              <a:t>seiliedig</a:t>
            </a:r>
            <a:r>
              <a:rPr lang="en-GB"/>
              <a:t> </a:t>
            </a:r>
            <a:r>
              <a:rPr lang="en-GB" err="1"/>
              <a:t>ar</a:t>
            </a:r>
            <a:r>
              <a:rPr lang="en-GB"/>
              <a:t> </a:t>
            </a:r>
            <a:r>
              <a:rPr lang="en-GB" err="1"/>
              <a:t>sut</a:t>
            </a:r>
            <a:r>
              <a:rPr lang="en-GB"/>
              <a:t> </a:t>
            </a:r>
            <a:r>
              <a:rPr lang="en-GB" err="1"/>
              <a:t>rydym</a:t>
            </a:r>
            <a:r>
              <a:rPr lang="en-GB"/>
              <a:t> </a:t>
            </a:r>
            <a:r>
              <a:rPr lang="en-GB" err="1"/>
              <a:t>yn</a:t>
            </a:r>
            <a:r>
              <a:rPr lang="en-GB"/>
              <a:t> </a:t>
            </a:r>
            <a:r>
              <a:rPr lang="en-GB" err="1"/>
              <a:t>dysgu</a:t>
            </a:r>
            <a:endParaRPr lang="en-GB"/>
          </a:p>
          <a:p>
            <a:r>
              <a:rPr lang="en-GB" err="1"/>
              <a:t>Cyfle</a:t>
            </a:r>
            <a:r>
              <a:rPr lang="en-GB"/>
              <a:t> </a:t>
            </a:r>
            <a:r>
              <a:rPr lang="en-GB" err="1"/>
              <a:t>i</a:t>
            </a:r>
            <a:r>
              <a:rPr lang="en-GB"/>
              <a:t> </a:t>
            </a:r>
            <a:r>
              <a:rPr lang="en-GB" err="1"/>
              <a:t>fodelu</a:t>
            </a:r>
            <a:r>
              <a:rPr lang="en-GB"/>
              <a:t> </a:t>
            </a:r>
            <a:r>
              <a:rPr lang="en-GB" err="1"/>
              <a:t>geirfa</a:t>
            </a:r>
            <a:r>
              <a:rPr lang="en-GB"/>
              <a:t> </a:t>
            </a:r>
            <a:r>
              <a:rPr lang="en-GB" err="1"/>
              <a:t>newydd</a:t>
            </a:r>
            <a:r>
              <a:rPr lang="en-GB"/>
              <a:t> ac </a:t>
            </a:r>
            <a:r>
              <a:rPr lang="en-GB" err="1"/>
              <a:t>annog</a:t>
            </a:r>
            <a:r>
              <a:rPr lang="en-GB"/>
              <a:t> </a:t>
            </a:r>
            <a:r>
              <a:rPr lang="en-GB" err="1"/>
              <a:t>disgyblion</a:t>
            </a:r>
            <a:r>
              <a:rPr lang="en-GB"/>
              <a:t> </a:t>
            </a:r>
            <a:r>
              <a:rPr lang="en-GB" err="1"/>
              <a:t>i'w</a:t>
            </a:r>
            <a:r>
              <a:rPr lang="en-GB"/>
              <a:t> </a:t>
            </a:r>
            <a:r>
              <a:rPr lang="en-GB" err="1"/>
              <a:t>defnyddio</a:t>
            </a:r>
            <a:r>
              <a:rPr lang="en-GB"/>
              <a:t> </a:t>
            </a:r>
            <a:r>
              <a:rPr lang="en-GB" err="1"/>
              <a:t>yn</a:t>
            </a:r>
            <a:r>
              <a:rPr lang="en-GB"/>
              <a:t> </a:t>
            </a:r>
            <a:r>
              <a:rPr lang="en-GB" err="1"/>
              <a:t>eu</a:t>
            </a:r>
            <a:r>
              <a:rPr lang="en-GB"/>
              <a:t> </a:t>
            </a:r>
            <a:r>
              <a:rPr lang="en-GB" err="1"/>
              <a:t>cyd-destun</a:t>
            </a:r>
            <a:r>
              <a:rPr lang="en-GB"/>
              <a:t>.</a:t>
            </a:r>
          </a:p>
          <a:p>
            <a:r>
              <a:rPr lang="en-GB" err="1"/>
              <a:t>Rhowch</a:t>
            </a:r>
            <a:r>
              <a:rPr lang="en-GB"/>
              <a:t> </a:t>
            </a:r>
            <a:r>
              <a:rPr lang="en-GB" err="1"/>
              <a:t>gynnig</a:t>
            </a:r>
            <a:r>
              <a:rPr lang="en-GB"/>
              <a:t> </a:t>
            </a:r>
            <a:r>
              <a:rPr lang="en-GB" err="1"/>
              <a:t>arni</a:t>
            </a:r>
            <a:r>
              <a:rPr lang="en-GB"/>
              <a:t>!</a:t>
            </a:r>
          </a:p>
          <a:p>
            <a:endParaRPr lang="en-GB"/>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a:normAutofit lnSpcReduction="10000"/>
          </a:bodyPr>
          <a:lstStyle/>
          <a:p>
            <a:r>
              <a:rPr lang="en-GB"/>
              <a:t>Pie Corbett</a:t>
            </a:r>
          </a:p>
          <a:p>
            <a:r>
              <a:rPr lang="en-GB"/>
              <a:t>Stimulates imagination – multi-sensory approach based on how we learn</a:t>
            </a:r>
          </a:p>
          <a:p>
            <a:r>
              <a:rPr lang="en-GB"/>
              <a:t>Opportunity to model new vocabulary and to encourage pupils to use it in context.</a:t>
            </a:r>
          </a:p>
          <a:p>
            <a:r>
              <a:rPr lang="en-GB"/>
              <a:t>Have a go!</a:t>
            </a:r>
          </a:p>
        </p:txBody>
      </p:sp>
      <p:sp>
        <p:nvSpPr>
          <p:cNvPr id="5" name="TextBox 4">
            <a:extLst>
              <a:ext uri="{FF2B5EF4-FFF2-40B4-BE49-F238E27FC236}">
                <a16:creationId xmlns:a16="http://schemas.microsoft.com/office/drawing/2014/main" id="{E5E485F9-8311-0404-BDFA-9571E5ED8131}"/>
              </a:ext>
            </a:extLst>
          </p:cNvPr>
          <p:cNvSpPr txBox="1"/>
          <p:nvPr/>
        </p:nvSpPr>
        <p:spPr>
          <a:xfrm>
            <a:off x="2555776" y="6237312"/>
            <a:ext cx="4464496" cy="369332"/>
          </a:xfrm>
          <a:prstGeom prst="rect">
            <a:avLst/>
          </a:prstGeom>
          <a:noFill/>
        </p:spPr>
        <p:txBody>
          <a:bodyPr wrap="square" rtlCol="0">
            <a:spAutoFit/>
          </a:bodyPr>
          <a:lstStyle/>
          <a:p>
            <a:r>
              <a:rPr lang="en-GB" b="1">
                <a:hlinkClick r:id="rId2"/>
              </a:rPr>
              <a:t>What is Talk for Writing: Pie Corbett explains</a:t>
            </a:r>
            <a:endParaRPr lang="en-GB" b="1"/>
          </a:p>
        </p:txBody>
      </p:sp>
    </p:spTree>
    <p:extLst>
      <p:ext uri="{BB962C8B-B14F-4D97-AF65-F5344CB8AC3E}">
        <p14:creationId xmlns:p14="http://schemas.microsoft.com/office/powerpoint/2010/main" val="22049490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0B3D7-82CD-BD79-0132-F07D6DC81014}"/>
              </a:ext>
            </a:extLst>
          </p:cNvPr>
          <p:cNvSpPr>
            <a:spLocks noGrp="1"/>
          </p:cNvSpPr>
          <p:nvPr>
            <p:ph type="title"/>
          </p:nvPr>
        </p:nvSpPr>
        <p:spPr/>
        <p:txBody>
          <a:bodyPr/>
          <a:lstStyle/>
          <a:p>
            <a:r>
              <a:rPr lang="en-GB" err="1"/>
              <a:t>Ymunwch</a:t>
            </a:r>
            <a:r>
              <a:rPr lang="en-GB"/>
              <a:t>                Join in</a:t>
            </a:r>
          </a:p>
        </p:txBody>
      </p:sp>
      <p:sp>
        <p:nvSpPr>
          <p:cNvPr id="4" name="Content Placeholder 3">
            <a:extLst>
              <a:ext uri="{FF2B5EF4-FFF2-40B4-BE49-F238E27FC236}">
                <a16:creationId xmlns:a16="http://schemas.microsoft.com/office/drawing/2014/main" id="{6E2E00E3-C22E-58E8-9254-9F0E97152E2D}"/>
              </a:ext>
            </a:extLst>
          </p:cNvPr>
          <p:cNvSpPr>
            <a:spLocks noGrp="1"/>
          </p:cNvSpPr>
          <p:nvPr>
            <p:ph sz="half" idx="2"/>
          </p:nvPr>
        </p:nvSpPr>
        <p:spPr>
          <a:xfrm>
            <a:off x="1619672" y="1340768"/>
            <a:ext cx="7211144" cy="4525963"/>
          </a:xfrm>
        </p:spPr>
        <p:txBody>
          <a:bodyPr/>
          <a:lstStyle/>
          <a:p>
            <a:r>
              <a:rPr lang="en-GB">
                <a:hlinkClick r:id="rId2"/>
              </a:rPr>
              <a:t>Talk for Writing: The Little Red Hen</a:t>
            </a:r>
            <a:endParaRPr lang="en-GB"/>
          </a:p>
        </p:txBody>
      </p:sp>
      <p:pic>
        <p:nvPicPr>
          <p:cNvPr id="6" name="Picture 5" descr="A red bird with a red tail&#10;&#10;Description automatically generated">
            <a:extLst>
              <a:ext uri="{FF2B5EF4-FFF2-40B4-BE49-F238E27FC236}">
                <a16:creationId xmlns:a16="http://schemas.microsoft.com/office/drawing/2014/main" id="{8BD051C8-C8CD-44FD-40C5-6C825663E9B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164655" y="2151557"/>
            <a:ext cx="4814689" cy="2704881"/>
          </a:xfrm>
          <a:prstGeom prst="rect">
            <a:avLst/>
          </a:prstGeom>
        </p:spPr>
      </p:pic>
      <p:sp>
        <p:nvSpPr>
          <p:cNvPr id="7" name="TextBox 6">
            <a:extLst>
              <a:ext uri="{FF2B5EF4-FFF2-40B4-BE49-F238E27FC236}">
                <a16:creationId xmlns:a16="http://schemas.microsoft.com/office/drawing/2014/main" id="{2B652351-A955-0AAE-22D4-8083EC632376}"/>
              </a:ext>
            </a:extLst>
          </p:cNvPr>
          <p:cNvSpPr txBox="1"/>
          <p:nvPr/>
        </p:nvSpPr>
        <p:spPr>
          <a:xfrm>
            <a:off x="683568" y="5266566"/>
            <a:ext cx="3596879" cy="1200329"/>
          </a:xfrm>
          <a:prstGeom prst="rect">
            <a:avLst/>
          </a:prstGeom>
          <a:noFill/>
        </p:spPr>
        <p:txBody>
          <a:bodyPr wrap="square" rtlCol="0">
            <a:spAutoFit/>
          </a:bodyPr>
          <a:lstStyle/>
          <a:p>
            <a:r>
              <a:rPr lang="en-GB"/>
              <a:t>Beth </a:t>
            </a:r>
            <a:r>
              <a:rPr lang="en-GB" err="1"/>
              <a:t>yw’r</a:t>
            </a:r>
            <a:r>
              <a:rPr lang="en-GB"/>
              <a:t> </a:t>
            </a:r>
            <a:r>
              <a:rPr lang="en-GB" err="1"/>
              <a:t>buddion</a:t>
            </a:r>
            <a:r>
              <a:rPr lang="en-GB"/>
              <a:t>?</a:t>
            </a:r>
          </a:p>
          <a:p>
            <a:r>
              <a:rPr lang="en-GB"/>
              <a:t>Oes </a:t>
            </a:r>
            <a:r>
              <a:rPr lang="en-GB" err="1"/>
              <a:t>gysylltiadau</a:t>
            </a:r>
            <a:r>
              <a:rPr lang="en-GB"/>
              <a:t> </a:t>
            </a:r>
            <a:r>
              <a:rPr lang="en-GB" err="1"/>
              <a:t>I’r</a:t>
            </a:r>
            <a:r>
              <a:rPr lang="en-GB"/>
              <a:t> </a:t>
            </a:r>
            <a:r>
              <a:rPr lang="en-GB" err="1"/>
              <a:t>elfennau</a:t>
            </a:r>
            <a:r>
              <a:rPr lang="en-GB"/>
              <a:t> </a:t>
            </a:r>
            <a:r>
              <a:rPr lang="en-GB" err="1"/>
              <a:t>siarad</a:t>
            </a:r>
            <a:r>
              <a:rPr lang="en-GB"/>
              <a:t> </a:t>
            </a:r>
            <a:r>
              <a:rPr lang="en-GB" err="1"/>
              <a:t>yn</a:t>
            </a:r>
            <a:r>
              <a:rPr lang="en-GB"/>
              <a:t> y </a:t>
            </a:r>
            <a:r>
              <a:rPr lang="en-GB" err="1"/>
              <a:t>Fframwaith</a:t>
            </a:r>
            <a:r>
              <a:rPr lang="en-GB"/>
              <a:t> </a:t>
            </a:r>
            <a:r>
              <a:rPr lang="en-GB" err="1"/>
              <a:t>Llythrennedd</a:t>
            </a:r>
            <a:r>
              <a:rPr lang="en-GB"/>
              <a:t>?</a:t>
            </a:r>
          </a:p>
          <a:p>
            <a:r>
              <a:rPr lang="en-GB" err="1"/>
              <a:t>Unrhyw</a:t>
            </a:r>
            <a:r>
              <a:rPr lang="en-GB"/>
              <a:t> </a:t>
            </a:r>
            <a:r>
              <a:rPr lang="en-GB" err="1"/>
              <a:t>gysylltiadau</a:t>
            </a:r>
            <a:r>
              <a:rPr lang="en-GB"/>
              <a:t> </a:t>
            </a:r>
            <a:r>
              <a:rPr lang="en-GB" err="1"/>
              <a:t>eraill</a:t>
            </a:r>
            <a:r>
              <a:rPr lang="en-GB"/>
              <a:t>?</a:t>
            </a:r>
          </a:p>
        </p:txBody>
      </p:sp>
      <p:sp>
        <p:nvSpPr>
          <p:cNvPr id="8" name="TextBox 7">
            <a:extLst>
              <a:ext uri="{FF2B5EF4-FFF2-40B4-BE49-F238E27FC236}">
                <a16:creationId xmlns:a16="http://schemas.microsoft.com/office/drawing/2014/main" id="{10D68FB9-7189-2C23-CED3-3E51FA59B843}"/>
              </a:ext>
            </a:extLst>
          </p:cNvPr>
          <p:cNvSpPr txBox="1"/>
          <p:nvPr/>
        </p:nvSpPr>
        <p:spPr>
          <a:xfrm>
            <a:off x="5076056" y="5301208"/>
            <a:ext cx="3528392" cy="1477328"/>
          </a:xfrm>
          <a:prstGeom prst="rect">
            <a:avLst/>
          </a:prstGeom>
          <a:noFill/>
        </p:spPr>
        <p:txBody>
          <a:bodyPr wrap="square" lIns="91440" tIns="45720" rIns="91440" bIns="45720" rtlCol="0" anchor="t">
            <a:spAutoFit/>
          </a:bodyPr>
          <a:lstStyle/>
          <a:p>
            <a:r>
              <a:rPr lang="en-GB"/>
              <a:t>What are the benefits?</a:t>
            </a:r>
          </a:p>
          <a:p>
            <a:r>
              <a:rPr lang="en-GB"/>
              <a:t>Are there links to the speaking elements of the Literacy Framework? Any links to other elements?</a:t>
            </a:r>
          </a:p>
        </p:txBody>
      </p:sp>
    </p:spTree>
    <p:extLst>
      <p:ext uri="{BB962C8B-B14F-4D97-AF65-F5344CB8AC3E}">
        <p14:creationId xmlns:p14="http://schemas.microsoft.com/office/powerpoint/2010/main" val="11527652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vert="horz" lIns="91440" tIns="45720" rIns="91440" bIns="45720" rtlCol="0" anchor="ctr">
            <a:noAutofit/>
          </a:bodyPr>
          <a:lstStyle/>
          <a:p>
            <a:r>
              <a:rPr lang="en-GB" sz="3600" err="1"/>
              <a:t>Manteision</a:t>
            </a:r>
            <a:r>
              <a:rPr lang="en-GB" sz="3600" dirty="0"/>
              <a:t> </a:t>
            </a:r>
            <a:r>
              <a:rPr lang="en-GB" sz="3600" err="1"/>
              <a:t>Siarad</a:t>
            </a:r>
            <a:r>
              <a:rPr lang="en-GB" sz="3600" dirty="0"/>
              <a:t> </a:t>
            </a:r>
            <a:r>
              <a:rPr lang="en-GB" sz="3600" err="1"/>
              <a:t>i</a:t>
            </a:r>
            <a:r>
              <a:rPr lang="en-GB" sz="3600" dirty="0"/>
              <a:t> </a:t>
            </a:r>
            <a:r>
              <a:rPr lang="en-GB" sz="3600" err="1"/>
              <a:t>Ddysgu</a:t>
            </a:r>
            <a:r>
              <a:rPr lang="en-GB" sz="3600" dirty="0"/>
              <a:t> </a:t>
            </a:r>
            <a:br>
              <a:rPr lang="en-GB" sz="3600" dirty="0"/>
            </a:br>
            <a:r>
              <a:rPr lang="en-GB" sz="3600" dirty="0"/>
              <a:t>Benefits of Talk for Learning (Pie Corbett)</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vert="horz" lIns="91440" tIns="45720" rIns="91440" bIns="45720" rtlCol="0" anchor="t">
            <a:normAutofit/>
          </a:bodyPr>
          <a:lstStyle/>
          <a:p>
            <a:pPr marL="0" indent="0">
              <a:buNone/>
            </a:pPr>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a:noAutofit/>
          </a:bodyPr>
          <a:lstStyle/>
          <a:p>
            <a:r>
              <a:rPr lang="en-GB" sz="1800"/>
              <a:t>Can provide opportunities for learners to develop and extend their oral repertoire</a:t>
            </a:r>
          </a:p>
          <a:p>
            <a:r>
              <a:rPr lang="en-GB" sz="1800"/>
              <a:t>Gives learners the opportunity to orally rehearse sentence structures and vocabulary that may in turn become part of their written language. This may be particularly important if learners have limited oral repertoires.</a:t>
            </a:r>
          </a:p>
          <a:p>
            <a:r>
              <a:rPr lang="en-GB" sz="1800"/>
              <a:t>Talk can be seen as key to developing thinking. Talk gives learners opportunities to explore understanding and develop strategies for problem solving.</a:t>
            </a:r>
          </a:p>
        </p:txBody>
      </p:sp>
      <p:sp>
        <p:nvSpPr>
          <p:cNvPr id="5" name="TextBox 4">
            <a:extLst>
              <a:ext uri="{FF2B5EF4-FFF2-40B4-BE49-F238E27FC236}">
                <a16:creationId xmlns:a16="http://schemas.microsoft.com/office/drawing/2014/main" id="{7858275C-BB49-546D-4D1D-299484C7F561}"/>
              </a:ext>
            </a:extLst>
          </p:cNvPr>
          <p:cNvSpPr txBox="1"/>
          <p:nvPr/>
        </p:nvSpPr>
        <p:spPr>
          <a:xfrm>
            <a:off x="337851" y="1837736"/>
            <a:ext cx="4088276"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cy-GB" dirty="0"/>
              <a:t>Gallu darparu cyfleoedd i ddysgwyr ddatblygu ac ymestyn eu repertoire llafar </a:t>
            </a:r>
            <a:endParaRPr lang="en-GB" dirty="0"/>
          </a:p>
          <a:p>
            <a:pPr marL="285750" indent="-285750">
              <a:buFont typeface="Arial"/>
              <a:buChar char="•"/>
            </a:pPr>
            <a:r>
              <a:rPr lang="cy-GB" dirty="0"/>
              <a:t>Rhoi'r cyfle i ddysgwyr ymarfer ar lafar strwythurau brawddegau a geirfa a allai yn eu tro ddod yn rhan o'u hiaith ysgrifenedig. Gall hyn fod yn arbennig o bwysig os oes gan ddysgwyr repertoires llafar cyfyngedig.​ </a:t>
            </a:r>
            <a:endParaRPr lang="en-GB"/>
          </a:p>
          <a:p>
            <a:pPr marL="285750" indent="-285750">
              <a:buFont typeface="Arial"/>
              <a:buChar char="•"/>
            </a:pPr>
            <a:r>
              <a:rPr lang="cy-GB" dirty="0"/>
              <a:t>Gellir ystyried bod siarad yn allweddol i ddatblygu meddwl. Mae siarad yn rhoi cyfleoedd i ddysgwyr archwilio dealltwriaeth a datblygu strategaethau ar gyfer datrys problemau.</a:t>
            </a:r>
            <a:endParaRPr lang="en-GB">
              <a:cs typeface="Calibri"/>
            </a:endParaRPr>
          </a:p>
        </p:txBody>
      </p:sp>
      <p:pic>
        <p:nvPicPr>
          <p:cNvPr id="6" name="Picture 5" descr="Talk 4 Writing - Crook Primary School">
            <a:extLst>
              <a:ext uri="{FF2B5EF4-FFF2-40B4-BE49-F238E27FC236}">
                <a16:creationId xmlns:a16="http://schemas.microsoft.com/office/drawing/2014/main" id="{D951627B-D8A6-90DB-A66D-456373429D9D}"/>
              </a:ext>
            </a:extLst>
          </p:cNvPr>
          <p:cNvPicPr>
            <a:picLocks noChangeAspect="1"/>
          </p:cNvPicPr>
          <p:nvPr/>
        </p:nvPicPr>
        <p:blipFill>
          <a:blip r:embed="rId2"/>
          <a:stretch>
            <a:fillRect/>
          </a:stretch>
        </p:blipFill>
        <p:spPr>
          <a:xfrm>
            <a:off x="1072273" y="5957497"/>
            <a:ext cx="2743200" cy="714840"/>
          </a:xfrm>
          <a:prstGeom prst="rect">
            <a:avLst/>
          </a:prstGeom>
        </p:spPr>
      </p:pic>
    </p:spTree>
    <p:extLst>
      <p:ext uri="{BB962C8B-B14F-4D97-AF65-F5344CB8AC3E}">
        <p14:creationId xmlns:p14="http://schemas.microsoft.com/office/powerpoint/2010/main" val="3828999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a:bodyPr>
          <a:lstStyle/>
          <a:p>
            <a:r>
              <a:rPr lang="en-GB" err="1"/>
              <a:t>Pypedau</a:t>
            </a:r>
            <a:r>
              <a:rPr lang="en-GB"/>
              <a:t>                   Puppets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a:bodyPr>
          <a:lstStyle/>
          <a:p>
            <a:endParaRPr lang="en-GB"/>
          </a:p>
          <a:p>
            <a:r>
              <a:rPr lang="en-GB" err="1"/>
              <a:t>Cyflwyno</a:t>
            </a:r>
            <a:r>
              <a:rPr lang="en-GB"/>
              <a:t> </a:t>
            </a:r>
            <a:r>
              <a:rPr lang="en-GB" err="1"/>
              <a:t>posibiliadau</a:t>
            </a:r>
            <a:r>
              <a:rPr lang="en-GB"/>
              <a:t> </a:t>
            </a:r>
            <a:r>
              <a:rPr lang="en-GB" err="1"/>
              <a:t>ar</a:t>
            </a:r>
            <a:r>
              <a:rPr lang="en-GB"/>
              <a:t> </a:t>
            </a:r>
            <a:r>
              <a:rPr lang="en-GB" err="1"/>
              <a:t>gyfer</a:t>
            </a:r>
            <a:r>
              <a:rPr lang="en-GB"/>
              <a:t> </a:t>
            </a:r>
            <a:r>
              <a:rPr lang="en-GB" err="1"/>
              <a:t>ymestyn</a:t>
            </a:r>
            <a:r>
              <a:rPr lang="en-GB"/>
              <a:t> </a:t>
            </a:r>
            <a:r>
              <a:rPr lang="en-GB" err="1"/>
              <a:t>siarad</a:t>
            </a:r>
            <a:r>
              <a:rPr lang="en-GB"/>
              <a:t> </a:t>
            </a:r>
            <a:r>
              <a:rPr lang="en-GB" err="1"/>
              <a:t>yn</a:t>
            </a:r>
            <a:r>
              <a:rPr lang="en-GB"/>
              <a:t> </a:t>
            </a:r>
            <a:r>
              <a:rPr lang="en-GB" err="1"/>
              <a:t>benodol</a:t>
            </a:r>
            <a:r>
              <a:rPr lang="en-GB"/>
              <a:t> â </a:t>
            </a:r>
            <a:r>
              <a:rPr lang="en-GB" err="1"/>
              <a:t>phlant</a:t>
            </a:r>
            <a:endParaRPr lang="en-GB"/>
          </a:p>
          <a:p>
            <a:r>
              <a:rPr lang="en-GB" err="1"/>
              <a:t>Gallai</a:t>
            </a:r>
            <a:r>
              <a:rPr lang="en-GB"/>
              <a:t> </a:t>
            </a:r>
            <a:r>
              <a:rPr lang="en-GB" err="1"/>
              <a:t>creu</a:t>
            </a:r>
            <a:r>
              <a:rPr lang="en-GB"/>
              <a:t> </a:t>
            </a:r>
            <a:r>
              <a:rPr lang="en-GB" err="1"/>
              <a:t>pypedau</a:t>
            </a:r>
            <a:r>
              <a:rPr lang="en-GB"/>
              <a:t> </a:t>
            </a:r>
            <a:r>
              <a:rPr lang="en-GB" err="1"/>
              <a:t>ymgorffori</a:t>
            </a:r>
            <a:r>
              <a:rPr lang="en-GB"/>
              <a:t> </a:t>
            </a:r>
            <a:r>
              <a:rPr lang="en-GB" err="1"/>
              <a:t>sgiliau</a:t>
            </a:r>
            <a:r>
              <a:rPr lang="en-GB"/>
              <a:t> </a:t>
            </a:r>
            <a:r>
              <a:rPr lang="en-GB" err="1"/>
              <a:t>rhifedd</a:t>
            </a:r>
            <a:r>
              <a:rPr lang="en-GB"/>
              <a:t>/</a:t>
            </a:r>
            <a:r>
              <a:rPr lang="en-GB" err="1"/>
              <a:t>TGCh</a:t>
            </a:r>
            <a:endParaRPr lang="en-GB"/>
          </a:p>
          <a:p>
            <a:r>
              <a:rPr lang="en-GB" err="1"/>
              <a:t>Cyflwyno</a:t>
            </a:r>
            <a:r>
              <a:rPr lang="en-GB"/>
              <a:t> </a:t>
            </a:r>
            <a:r>
              <a:rPr lang="en-GB" err="1"/>
              <a:t>i</a:t>
            </a:r>
            <a:r>
              <a:rPr lang="en-GB"/>
              <a:t> </a:t>
            </a:r>
            <a:r>
              <a:rPr lang="en-GB" err="1"/>
              <a:t>gynulleidfa</a:t>
            </a:r>
            <a:endParaRPr lang="en-GB"/>
          </a:p>
          <a:p>
            <a:endParaRPr lang="en-GB"/>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vert="horz" lIns="91440" tIns="45720" rIns="91440" bIns="45720" rtlCol="0" anchor="t">
            <a:normAutofit/>
          </a:bodyPr>
          <a:lstStyle/>
          <a:p>
            <a:r>
              <a:rPr lang="en-GB"/>
              <a:t>Presents possibilities for extending speaking particularly with children</a:t>
            </a:r>
          </a:p>
          <a:p>
            <a:r>
              <a:rPr lang="en-GB"/>
              <a:t>Creating puppets could incorporate numeracy/ICT skills</a:t>
            </a:r>
          </a:p>
          <a:p>
            <a:r>
              <a:rPr lang="en-GB"/>
              <a:t>Presenting to an audience</a:t>
            </a:r>
          </a:p>
        </p:txBody>
      </p:sp>
      <p:pic>
        <p:nvPicPr>
          <p:cNvPr id="6" name="Picture 5" descr="A group of puppets with their arms outstretched&#10;&#10;Description automatically generated">
            <a:extLst>
              <a:ext uri="{FF2B5EF4-FFF2-40B4-BE49-F238E27FC236}">
                <a16:creationId xmlns:a16="http://schemas.microsoft.com/office/drawing/2014/main" id="{BD4E785C-D3A9-4853-4C84-AB103242279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77156" y="44624"/>
            <a:ext cx="1844824" cy="1844824"/>
          </a:xfrm>
          <a:prstGeom prst="rect">
            <a:avLst/>
          </a:prstGeom>
        </p:spPr>
      </p:pic>
    </p:spTree>
    <p:extLst>
      <p:ext uri="{BB962C8B-B14F-4D97-AF65-F5344CB8AC3E}">
        <p14:creationId xmlns:p14="http://schemas.microsoft.com/office/powerpoint/2010/main" val="12523924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Autofit/>
          </a:bodyPr>
          <a:lstStyle/>
          <a:p>
            <a:r>
              <a:rPr lang="en-GB" sz="3600" err="1"/>
              <a:t>Straeon</a:t>
            </a:r>
            <a:r>
              <a:rPr lang="en-GB" sz="3600"/>
              <a:t>/</a:t>
            </a:r>
            <a:r>
              <a:rPr lang="en-GB" sz="3600" err="1"/>
              <a:t>Ffilmiau</a:t>
            </a:r>
            <a:r>
              <a:rPr lang="en-GB" sz="3600"/>
              <a:t>                  Stories/Films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a:bodyPr>
          <a:lstStyle/>
          <a:p>
            <a:r>
              <a:rPr lang="en-GB" err="1"/>
              <a:t>Dewiswch</a:t>
            </a:r>
            <a:r>
              <a:rPr lang="en-GB"/>
              <a:t> </a:t>
            </a:r>
            <a:r>
              <a:rPr lang="en-GB" err="1"/>
              <a:t>gymeriad</a:t>
            </a:r>
            <a:r>
              <a:rPr lang="en-GB"/>
              <a:t> o </a:t>
            </a:r>
            <a:r>
              <a:rPr lang="en-GB" err="1"/>
              <a:t>oedran</a:t>
            </a:r>
            <a:r>
              <a:rPr lang="en-GB"/>
              <a:t> </a:t>
            </a:r>
            <a:r>
              <a:rPr lang="en-GB" err="1"/>
              <a:t>tebyg</a:t>
            </a:r>
            <a:r>
              <a:rPr lang="en-GB"/>
              <a:t> </a:t>
            </a:r>
            <a:r>
              <a:rPr lang="en-GB" err="1"/>
              <a:t>i'r</a:t>
            </a:r>
            <a:r>
              <a:rPr lang="en-GB"/>
              <a:t> </a:t>
            </a:r>
            <a:r>
              <a:rPr lang="en-GB" err="1"/>
              <a:t>gynulleidfa</a:t>
            </a:r>
            <a:endParaRPr lang="en-GB"/>
          </a:p>
          <a:p>
            <a:r>
              <a:rPr lang="en-GB" err="1"/>
              <a:t>Dewiswch</a:t>
            </a:r>
            <a:r>
              <a:rPr lang="en-GB"/>
              <a:t> </a:t>
            </a:r>
            <a:r>
              <a:rPr lang="en-GB" err="1"/>
              <a:t>leoliad</a:t>
            </a:r>
            <a:r>
              <a:rPr lang="en-GB"/>
              <a:t> y </a:t>
            </a:r>
            <a:r>
              <a:rPr lang="en-GB" err="1"/>
              <a:t>maent</a:t>
            </a:r>
            <a:r>
              <a:rPr lang="en-GB"/>
              <a:t> </a:t>
            </a:r>
            <a:r>
              <a:rPr lang="en-GB" err="1"/>
              <a:t>yn</a:t>
            </a:r>
            <a:r>
              <a:rPr lang="en-GB"/>
              <a:t> </a:t>
            </a:r>
            <a:r>
              <a:rPr lang="en-GB" err="1"/>
              <a:t>gyfarwydd</a:t>
            </a:r>
            <a:r>
              <a:rPr lang="en-GB"/>
              <a:t> ag </a:t>
            </a:r>
            <a:r>
              <a:rPr lang="en-GB" err="1"/>
              <a:t>ef</a:t>
            </a:r>
            <a:endParaRPr lang="en-GB"/>
          </a:p>
          <a:p>
            <a:r>
              <a:rPr lang="en-GB" err="1"/>
              <a:t>Cyfleoedd</a:t>
            </a:r>
            <a:r>
              <a:rPr lang="en-GB"/>
              <a:t> </a:t>
            </a:r>
            <a:r>
              <a:rPr lang="en-GB" err="1"/>
              <a:t>i</a:t>
            </a:r>
            <a:r>
              <a:rPr lang="en-GB"/>
              <a:t> </a:t>
            </a:r>
            <a:r>
              <a:rPr lang="en-GB" err="1"/>
              <a:t>ymestyn</a:t>
            </a:r>
            <a:r>
              <a:rPr lang="en-GB"/>
              <a:t> </a:t>
            </a:r>
            <a:r>
              <a:rPr lang="en-GB" err="1"/>
              <a:t>i</a:t>
            </a:r>
            <a:r>
              <a:rPr lang="en-GB"/>
              <a:t> </a:t>
            </a:r>
            <a:r>
              <a:rPr lang="en-GB" err="1"/>
              <a:t>weithgareddau</a:t>
            </a:r>
            <a:r>
              <a:rPr lang="en-GB"/>
              <a:t> </a:t>
            </a:r>
            <a:r>
              <a:rPr lang="en-GB" err="1"/>
              <a:t>darllen</a:t>
            </a:r>
            <a:r>
              <a:rPr lang="en-GB"/>
              <a:t> ac </a:t>
            </a:r>
            <a:r>
              <a:rPr lang="en-GB" err="1"/>
              <a:t>ysgrifennu</a:t>
            </a:r>
            <a:endParaRPr lang="en-GB"/>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a:normAutofit/>
          </a:bodyPr>
          <a:lstStyle/>
          <a:p>
            <a:r>
              <a:rPr lang="en-GB"/>
              <a:t>Choose a character of a similar age to the audience</a:t>
            </a:r>
          </a:p>
          <a:p>
            <a:r>
              <a:rPr lang="en-GB"/>
              <a:t>Choose a setting they are familiar with</a:t>
            </a:r>
          </a:p>
          <a:p>
            <a:r>
              <a:rPr lang="en-GB"/>
              <a:t>Opportunities to extend into reading and writing activities</a:t>
            </a:r>
          </a:p>
        </p:txBody>
      </p:sp>
      <p:pic>
        <p:nvPicPr>
          <p:cNvPr id="6" name="Picture 5" descr="A group of kids reading a book&#10;&#10;Description automatically generated">
            <a:extLst>
              <a:ext uri="{FF2B5EF4-FFF2-40B4-BE49-F238E27FC236}">
                <a16:creationId xmlns:a16="http://schemas.microsoft.com/office/drawing/2014/main" id="{CCFCBDFC-0CFA-F213-FD6A-328BB34CD2F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39952" y="296084"/>
            <a:ext cx="1466893" cy="1546705"/>
          </a:xfrm>
          <a:prstGeom prst="rect">
            <a:avLst/>
          </a:prstGeom>
        </p:spPr>
      </p:pic>
    </p:spTree>
    <p:extLst>
      <p:ext uri="{BB962C8B-B14F-4D97-AF65-F5344CB8AC3E}">
        <p14:creationId xmlns:p14="http://schemas.microsoft.com/office/powerpoint/2010/main" val="9831048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Autofit/>
          </a:bodyPr>
          <a:lstStyle/>
          <a:p>
            <a:r>
              <a:rPr lang="en-GB" sz="3600"/>
              <a:t>Y </a:t>
            </a:r>
            <a:r>
              <a:rPr lang="en-GB" sz="3600" err="1"/>
              <a:t>Gadair</a:t>
            </a:r>
            <a:r>
              <a:rPr lang="en-GB" sz="3600"/>
              <a:t> Goch                  Hot Seating</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fontScale="85000" lnSpcReduction="10000"/>
          </a:bodyPr>
          <a:lstStyle/>
          <a:p>
            <a:endParaRPr lang="en-GB"/>
          </a:p>
          <a:p>
            <a:r>
              <a:rPr lang="en-GB"/>
              <a:t>Yn </a:t>
            </a:r>
            <a:r>
              <a:rPr lang="en-GB" err="1"/>
              <a:t>ddefnyddiol</a:t>
            </a:r>
            <a:r>
              <a:rPr lang="en-GB"/>
              <a:t> </a:t>
            </a:r>
            <a:r>
              <a:rPr lang="en-GB" err="1"/>
              <a:t>ar</a:t>
            </a:r>
            <a:r>
              <a:rPr lang="en-GB"/>
              <a:t> </a:t>
            </a:r>
            <a:r>
              <a:rPr lang="en-GB" err="1"/>
              <a:t>gyfer</a:t>
            </a:r>
            <a:r>
              <a:rPr lang="en-GB"/>
              <a:t> </a:t>
            </a:r>
            <a:r>
              <a:rPr lang="en-GB" err="1"/>
              <a:t>datblygu</a:t>
            </a:r>
            <a:r>
              <a:rPr lang="en-GB"/>
              <a:t> </a:t>
            </a:r>
            <a:r>
              <a:rPr lang="en-GB" err="1"/>
              <a:t>empathi</a:t>
            </a:r>
            <a:r>
              <a:rPr lang="en-GB"/>
              <a:t> a </a:t>
            </a:r>
            <a:r>
              <a:rPr lang="en-GB" err="1"/>
              <a:t>dealltwriaeth</a:t>
            </a:r>
            <a:endParaRPr lang="en-GB"/>
          </a:p>
          <a:p>
            <a:r>
              <a:rPr lang="en-GB" err="1"/>
              <a:t>Dangos</a:t>
            </a:r>
            <a:r>
              <a:rPr lang="en-GB"/>
              <a:t> </a:t>
            </a:r>
            <a:r>
              <a:rPr lang="en-GB" err="1"/>
              <a:t>dealltwriaeth</a:t>
            </a:r>
            <a:r>
              <a:rPr lang="en-GB"/>
              <a:t> o plot, </a:t>
            </a:r>
            <a:r>
              <a:rPr lang="en-GB" err="1"/>
              <a:t>cymeriad</a:t>
            </a:r>
            <a:r>
              <a:rPr lang="en-GB"/>
              <a:t> a </a:t>
            </a:r>
            <a:r>
              <a:rPr lang="en-GB" err="1"/>
              <a:t>pherthnasoedd</a:t>
            </a:r>
            <a:endParaRPr lang="en-GB"/>
          </a:p>
          <a:p>
            <a:r>
              <a:rPr lang="en-GB" err="1"/>
              <a:t>Annog</a:t>
            </a:r>
            <a:r>
              <a:rPr lang="en-GB"/>
              <a:t> </a:t>
            </a:r>
            <a:r>
              <a:rPr lang="en-GB" err="1"/>
              <a:t>cwestiynau</a:t>
            </a:r>
            <a:r>
              <a:rPr lang="en-GB"/>
              <a:t> </a:t>
            </a:r>
            <a:r>
              <a:rPr lang="en-GB" err="1"/>
              <a:t>sydd</a:t>
            </a:r>
            <a:r>
              <a:rPr lang="en-GB"/>
              <a:t> </a:t>
            </a:r>
            <a:r>
              <a:rPr lang="en-GB" err="1"/>
              <a:t>wedi'u</a:t>
            </a:r>
            <a:r>
              <a:rPr lang="en-GB"/>
              <a:t> </a:t>
            </a:r>
            <a:r>
              <a:rPr lang="en-GB" err="1"/>
              <a:t>cynllunio'n</a:t>
            </a:r>
            <a:r>
              <a:rPr lang="en-GB"/>
              <a:t> </a:t>
            </a:r>
            <a:r>
              <a:rPr lang="en-GB" err="1"/>
              <a:t>ofalus</a:t>
            </a:r>
            <a:endParaRPr lang="en-GB"/>
          </a:p>
          <a:p>
            <a:r>
              <a:rPr lang="en-GB" err="1"/>
              <a:t>Annog</a:t>
            </a:r>
            <a:r>
              <a:rPr lang="en-GB"/>
              <a:t> </a:t>
            </a:r>
            <a:r>
              <a:rPr lang="en-GB" err="1"/>
              <a:t>gwrando</a:t>
            </a:r>
            <a:r>
              <a:rPr lang="en-GB"/>
              <a:t> </a:t>
            </a:r>
            <a:r>
              <a:rPr lang="en-GB" err="1"/>
              <a:t>gofalus</a:t>
            </a:r>
            <a:endParaRPr lang="en-GB"/>
          </a:p>
          <a:p>
            <a:r>
              <a:rPr lang="en-GB" err="1"/>
              <a:t>Rhowch</a:t>
            </a:r>
            <a:r>
              <a:rPr lang="en-GB"/>
              <a:t> </a:t>
            </a:r>
            <a:r>
              <a:rPr lang="en-GB" err="1"/>
              <a:t>gynnig</a:t>
            </a:r>
            <a:r>
              <a:rPr lang="en-GB"/>
              <a:t> </a:t>
            </a:r>
            <a:r>
              <a:rPr lang="en-GB" err="1"/>
              <a:t>arni</a:t>
            </a:r>
            <a:r>
              <a:rPr lang="en-GB"/>
              <a:t>! – Goldilocks/Daddy Bear</a:t>
            </a:r>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a:normAutofit fontScale="85000" lnSpcReduction="10000"/>
          </a:bodyPr>
          <a:lstStyle/>
          <a:p>
            <a:r>
              <a:rPr lang="en-GB"/>
              <a:t>Useful for developing empathy and understanding</a:t>
            </a:r>
          </a:p>
          <a:p>
            <a:r>
              <a:rPr lang="en-GB"/>
              <a:t>Demonstrate understanding of plot, character and relationships</a:t>
            </a:r>
          </a:p>
          <a:p>
            <a:r>
              <a:rPr lang="en-GB"/>
              <a:t>Encourages carefully planned questions</a:t>
            </a:r>
          </a:p>
          <a:p>
            <a:r>
              <a:rPr lang="en-GB"/>
              <a:t>Encourages careful listening</a:t>
            </a:r>
          </a:p>
          <a:p>
            <a:r>
              <a:rPr lang="en-GB"/>
              <a:t>Give it a go! – Goldilocks/Daddy Bear</a:t>
            </a:r>
          </a:p>
        </p:txBody>
      </p:sp>
      <p:pic>
        <p:nvPicPr>
          <p:cNvPr id="6" name="Picture 5" descr="A red chair with white legs&#10;&#10;Description automatically generated">
            <a:extLst>
              <a:ext uri="{FF2B5EF4-FFF2-40B4-BE49-F238E27FC236}">
                <a16:creationId xmlns:a16="http://schemas.microsoft.com/office/drawing/2014/main" id="{51AD6D64-FEEE-C04E-5ED5-624C18C1550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95936" y="332656"/>
            <a:ext cx="1606910" cy="1606910"/>
          </a:xfrm>
          <a:prstGeom prst="rect">
            <a:avLst/>
          </a:prstGeom>
        </p:spPr>
      </p:pic>
    </p:spTree>
    <p:extLst>
      <p:ext uri="{BB962C8B-B14F-4D97-AF65-F5344CB8AC3E}">
        <p14:creationId xmlns:p14="http://schemas.microsoft.com/office/powerpoint/2010/main" val="9065681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Autofit/>
          </a:bodyPr>
          <a:lstStyle/>
          <a:p>
            <a:r>
              <a:rPr lang="en-GB" sz="3600" err="1"/>
              <a:t>Chwarae</a:t>
            </a:r>
            <a:r>
              <a:rPr lang="en-GB" sz="3600"/>
              <a:t> </a:t>
            </a:r>
            <a:r>
              <a:rPr lang="en-GB" sz="3600" err="1"/>
              <a:t>Rôl</a:t>
            </a:r>
            <a:r>
              <a:rPr lang="en-GB" sz="3600"/>
              <a:t>                       Role Play</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lnSpcReduction="10000"/>
          </a:bodyPr>
          <a:lstStyle/>
          <a:p>
            <a:endParaRPr lang="en-GB"/>
          </a:p>
          <a:p>
            <a:r>
              <a:rPr lang="en-GB" err="1"/>
              <a:t>Ydych</a:t>
            </a:r>
            <a:r>
              <a:rPr lang="en-GB"/>
              <a:t> </a:t>
            </a:r>
            <a:r>
              <a:rPr lang="en-GB" err="1"/>
              <a:t>chi'n</a:t>
            </a:r>
            <a:r>
              <a:rPr lang="en-GB"/>
              <a:t> </a:t>
            </a:r>
            <a:r>
              <a:rPr lang="en-GB" err="1"/>
              <a:t>gyfarwydd</a:t>
            </a:r>
            <a:r>
              <a:rPr lang="en-GB"/>
              <a:t> â </a:t>
            </a:r>
            <a:r>
              <a:rPr lang="en-GB" err="1"/>
              <a:t>meysydd</a:t>
            </a:r>
            <a:r>
              <a:rPr lang="en-GB"/>
              <a:t> </a:t>
            </a:r>
            <a:r>
              <a:rPr lang="en-GB" err="1"/>
              <a:t>chwarae</a:t>
            </a:r>
            <a:r>
              <a:rPr lang="en-GB"/>
              <a:t> </a:t>
            </a:r>
            <a:r>
              <a:rPr lang="en-GB" err="1"/>
              <a:t>rôl</a:t>
            </a:r>
            <a:r>
              <a:rPr lang="en-GB"/>
              <a:t>?</a:t>
            </a:r>
          </a:p>
          <a:p>
            <a:r>
              <a:rPr lang="en-GB"/>
              <a:t>Sut </a:t>
            </a:r>
            <a:r>
              <a:rPr lang="en-GB" err="1"/>
              <a:t>maen</a:t>
            </a:r>
            <a:r>
              <a:rPr lang="en-GB"/>
              <a:t> </a:t>
            </a:r>
            <a:r>
              <a:rPr lang="en-GB" err="1"/>
              <a:t>nhw'n</a:t>
            </a:r>
            <a:r>
              <a:rPr lang="en-GB"/>
              <a:t> </a:t>
            </a:r>
            <a:r>
              <a:rPr lang="en-GB" err="1"/>
              <a:t>edrych</a:t>
            </a:r>
            <a:r>
              <a:rPr lang="en-GB"/>
              <a:t>?</a:t>
            </a:r>
          </a:p>
          <a:p>
            <a:r>
              <a:rPr lang="en-GB" err="1"/>
              <a:t>Tasg</a:t>
            </a:r>
            <a:r>
              <a:rPr lang="en-GB"/>
              <a:t> </a:t>
            </a:r>
            <a:r>
              <a:rPr lang="en-GB" err="1"/>
              <a:t>grŵp</a:t>
            </a:r>
            <a:r>
              <a:rPr lang="en-GB"/>
              <a:t>: </a:t>
            </a:r>
            <a:r>
              <a:rPr lang="en-GB" err="1"/>
              <a:t>ystyried</a:t>
            </a:r>
            <a:r>
              <a:rPr lang="en-GB"/>
              <a:t> y </a:t>
            </a:r>
            <a:r>
              <a:rPr lang="en-GB" err="1"/>
              <a:t>cyfleoedd</a:t>
            </a:r>
            <a:r>
              <a:rPr lang="en-GB"/>
              <a:t> </a:t>
            </a:r>
            <a:r>
              <a:rPr lang="en-GB" err="1"/>
              <a:t>trawsgwricwlaidd</a:t>
            </a:r>
            <a:r>
              <a:rPr lang="en-GB"/>
              <a:t> y gall </a:t>
            </a:r>
            <a:r>
              <a:rPr lang="en-GB" err="1"/>
              <a:t>gweithgareddau</a:t>
            </a:r>
            <a:r>
              <a:rPr lang="en-GB"/>
              <a:t> </a:t>
            </a:r>
            <a:r>
              <a:rPr lang="en-GB" err="1"/>
              <a:t>chwarae</a:t>
            </a:r>
            <a:r>
              <a:rPr lang="en-GB"/>
              <a:t> </a:t>
            </a:r>
            <a:r>
              <a:rPr lang="en-GB" err="1"/>
              <a:t>rôl</a:t>
            </a:r>
            <a:r>
              <a:rPr lang="en-GB"/>
              <a:t> </a:t>
            </a:r>
            <a:r>
              <a:rPr lang="en-GB" err="1"/>
              <a:t>eu</a:t>
            </a:r>
            <a:r>
              <a:rPr lang="en-GB"/>
              <a:t> </a:t>
            </a:r>
            <a:r>
              <a:rPr lang="en-GB" err="1"/>
              <a:t>darparu</a:t>
            </a:r>
            <a:r>
              <a:rPr lang="en-GB"/>
              <a:t>.</a:t>
            </a:r>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a:normAutofit lnSpcReduction="10000"/>
          </a:bodyPr>
          <a:lstStyle/>
          <a:p>
            <a:r>
              <a:rPr lang="en-GB"/>
              <a:t>Are you familiar with role-play areas?</a:t>
            </a:r>
          </a:p>
          <a:p>
            <a:r>
              <a:rPr lang="en-GB"/>
              <a:t>What do they look like?</a:t>
            </a:r>
          </a:p>
          <a:p>
            <a:pPr marL="0" indent="0">
              <a:buNone/>
            </a:pPr>
            <a:r>
              <a:rPr lang="en-GB"/>
              <a:t>Group task: consider the cross-curricular opportunities that role play activities can provide.</a:t>
            </a:r>
          </a:p>
        </p:txBody>
      </p:sp>
      <p:pic>
        <p:nvPicPr>
          <p:cNvPr id="6" name="Picture 5" descr="A group of kids dressed up in clothing&#10;&#10;Description automatically generated">
            <a:extLst>
              <a:ext uri="{FF2B5EF4-FFF2-40B4-BE49-F238E27FC236}">
                <a16:creationId xmlns:a16="http://schemas.microsoft.com/office/drawing/2014/main" id="{0156034E-29F5-ABF7-F5F1-8F6F09723DC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08104" y="4941168"/>
            <a:ext cx="2209428" cy="1178362"/>
          </a:xfrm>
          <a:prstGeom prst="rect">
            <a:avLst/>
          </a:prstGeom>
        </p:spPr>
      </p:pic>
    </p:spTree>
    <p:extLst>
      <p:ext uri="{BB962C8B-B14F-4D97-AF65-F5344CB8AC3E}">
        <p14:creationId xmlns:p14="http://schemas.microsoft.com/office/powerpoint/2010/main" val="10004194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Autofit/>
          </a:bodyPr>
          <a:lstStyle/>
          <a:p>
            <a:r>
              <a:rPr lang="en-GB" sz="3600"/>
              <a:t>Drama</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fontScale="92500" lnSpcReduction="20000"/>
          </a:bodyPr>
          <a:lstStyle/>
          <a:p>
            <a:pPr marL="0" indent="0">
              <a:buNone/>
            </a:pPr>
            <a:endParaRPr lang="en-GB"/>
          </a:p>
          <a:p>
            <a:r>
              <a:rPr lang="en-GB" err="1"/>
              <a:t>Gwyliwch</a:t>
            </a:r>
            <a:r>
              <a:rPr lang="en-GB"/>
              <a:t> y clip </a:t>
            </a:r>
            <a:r>
              <a:rPr lang="en-GB" err="1"/>
              <a:t>canlynol</a:t>
            </a:r>
            <a:r>
              <a:rPr lang="en-GB"/>
              <a:t> </a:t>
            </a:r>
            <a:r>
              <a:rPr lang="en-GB" err="1"/>
              <a:t>gan</a:t>
            </a:r>
            <a:r>
              <a:rPr lang="en-GB"/>
              <a:t> Teacher's TV-</a:t>
            </a:r>
          </a:p>
          <a:p>
            <a:r>
              <a:rPr lang="en-GB">
                <a:hlinkClick r:id="rId2"/>
              </a:rPr>
              <a:t>Teachers' TV 'Drama 4 Learning' - PSHE Through Drama at Key Stage 2 – YouTube</a:t>
            </a:r>
            <a:r>
              <a:rPr lang="en-GB"/>
              <a:t>   </a:t>
            </a:r>
          </a:p>
          <a:p>
            <a:r>
              <a:rPr lang="en-GB" err="1"/>
              <a:t>Ystyriwch</a:t>
            </a:r>
            <a:r>
              <a:rPr lang="en-GB"/>
              <a:t> </a:t>
            </a:r>
            <a:r>
              <a:rPr lang="en-GB" err="1"/>
              <a:t>sut</a:t>
            </a:r>
            <a:r>
              <a:rPr lang="en-GB"/>
              <a:t> </a:t>
            </a:r>
            <a:r>
              <a:rPr lang="en-GB" err="1"/>
              <a:t>mae'r</a:t>
            </a:r>
            <a:r>
              <a:rPr lang="en-GB"/>
              <a:t> </a:t>
            </a:r>
            <a:r>
              <a:rPr lang="en-GB" err="1"/>
              <a:t>wers</a:t>
            </a:r>
            <a:r>
              <a:rPr lang="en-GB"/>
              <a:t> </a:t>
            </a:r>
            <a:r>
              <a:rPr lang="en-GB" err="1"/>
              <a:t>yn</a:t>
            </a:r>
            <a:r>
              <a:rPr lang="en-GB"/>
              <a:t> </a:t>
            </a:r>
            <a:r>
              <a:rPr lang="en-GB" err="1"/>
              <a:t>hyrwyddo</a:t>
            </a:r>
            <a:r>
              <a:rPr lang="en-GB"/>
              <a:t> </a:t>
            </a:r>
            <a:r>
              <a:rPr lang="en-GB" err="1"/>
              <a:t>sgiliau</a:t>
            </a:r>
            <a:r>
              <a:rPr lang="en-GB"/>
              <a:t> </a:t>
            </a:r>
            <a:r>
              <a:rPr lang="en-GB" err="1"/>
              <a:t>siarad</a:t>
            </a:r>
            <a:r>
              <a:rPr lang="en-GB"/>
              <a:t> a </a:t>
            </a:r>
            <a:r>
              <a:rPr lang="en-GB" err="1"/>
              <a:t>gwrando</a:t>
            </a:r>
            <a:r>
              <a:rPr lang="en-GB"/>
              <a:t> </a:t>
            </a:r>
            <a:r>
              <a:rPr lang="en-GB" err="1"/>
              <a:t>allweddol</a:t>
            </a:r>
            <a:r>
              <a:rPr lang="en-GB"/>
              <a:t> </a:t>
            </a:r>
            <a:r>
              <a:rPr lang="en-GB" err="1"/>
              <a:t>o'r</a:t>
            </a:r>
            <a:r>
              <a:rPr lang="en-GB"/>
              <a:t> </a:t>
            </a:r>
            <a:r>
              <a:rPr lang="en-GB" err="1"/>
              <a:t>Fframwaith</a:t>
            </a:r>
            <a:r>
              <a:rPr lang="en-GB"/>
              <a:t> </a:t>
            </a:r>
            <a:r>
              <a:rPr lang="en-GB" err="1"/>
              <a:t>Llythrennedd</a:t>
            </a:r>
            <a:r>
              <a:rPr lang="en-GB"/>
              <a:t>.</a:t>
            </a:r>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a:normAutofit fontScale="92500" lnSpcReduction="20000"/>
          </a:bodyPr>
          <a:lstStyle/>
          <a:p>
            <a:r>
              <a:rPr lang="en-GB"/>
              <a:t>Watch the following clip from Teacher’s TV-</a:t>
            </a:r>
          </a:p>
          <a:p>
            <a:r>
              <a:rPr lang="en-GB">
                <a:hlinkClick r:id="rId2"/>
              </a:rPr>
              <a:t>Teachers' TV 'Drama 4 Learning' - PSHE Through Drama at Key Stage 2 – YouTube</a:t>
            </a:r>
            <a:r>
              <a:rPr lang="en-GB"/>
              <a:t>   </a:t>
            </a:r>
          </a:p>
          <a:p>
            <a:r>
              <a:rPr lang="en-GB"/>
              <a:t>Consider how the lesson promotes key speaking and listening skills from the Literacy Framework.</a:t>
            </a:r>
          </a:p>
        </p:txBody>
      </p:sp>
      <p:pic>
        <p:nvPicPr>
          <p:cNvPr id="6" name="Picture 5" descr="A couple masks on a checkered background&#10;&#10;Description automatically generated">
            <a:extLst>
              <a:ext uri="{FF2B5EF4-FFF2-40B4-BE49-F238E27FC236}">
                <a16:creationId xmlns:a16="http://schemas.microsoft.com/office/drawing/2014/main" id="{13C48F3E-321F-D204-F79C-6FE22127BDD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763688" y="188640"/>
            <a:ext cx="1772816" cy="1772816"/>
          </a:xfrm>
          <a:prstGeom prst="rect">
            <a:avLst/>
          </a:prstGeom>
        </p:spPr>
      </p:pic>
    </p:spTree>
    <p:extLst>
      <p:ext uri="{BB962C8B-B14F-4D97-AF65-F5344CB8AC3E}">
        <p14:creationId xmlns:p14="http://schemas.microsoft.com/office/powerpoint/2010/main" val="25100279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Autofit/>
          </a:bodyPr>
          <a:lstStyle/>
          <a:p>
            <a:r>
              <a:rPr lang="en-GB" sz="3600" err="1"/>
              <a:t>Amser</a:t>
            </a:r>
            <a:r>
              <a:rPr lang="en-GB" sz="3600"/>
              <a:t> </a:t>
            </a:r>
            <a:r>
              <a:rPr lang="en-GB" sz="3600" err="1"/>
              <a:t>Cylch</a:t>
            </a:r>
            <a:r>
              <a:rPr lang="en-GB" sz="3600"/>
              <a:t>                  Circle Time</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60968" y="1772816"/>
            <a:ext cx="4038600" cy="4525963"/>
          </a:xfrm>
        </p:spPr>
        <p:txBody>
          <a:bodyPr>
            <a:normAutofit lnSpcReduction="10000"/>
          </a:bodyPr>
          <a:lstStyle/>
          <a:p>
            <a:r>
              <a:rPr lang="en-GB" err="1"/>
              <a:t>Cyfle</a:t>
            </a:r>
            <a:r>
              <a:rPr lang="en-GB"/>
              <a:t> </a:t>
            </a:r>
            <a:r>
              <a:rPr lang="en-GB" err="1"/>
              <a:t>i</a:t>
            </a:r>
            <a:r>
              <a:rPr lang="en-GB"/>
              <a:t> </a:t>
            </a:r>
            <a:r>
              <a:rPr lang="en-GB" err="1"/>
              <a:t>archwilio</a:t>
            </a:r>
            <a:r>
              <a:rPr lang="en-GB"/>
              <a:t> </a:t>
            </a:r>
            <a:r>
              <a:rPr lang="en-GB" err="1"/>
              <a:t>safbwyntiau</a:t>
            </a:r>
            <a:r>
              <a:rPr lang="en-GB"/>
              <a:t> a </a:t>
            </a:r>
            <a:r>
              <a:rPr lang="en-GB" err="1"/>
              <a:t>phrofiadau</a:t>
            </a:r>
            <a:r>
              <a:rPr lang="en-GB"/>
              <a:t> </a:t>
            </a:r>
            <a:r>
              <a:rPr lang="en-GB" err="1"/>
              <a:t>eich</a:t>
            </a:r>
            <a:r>
              <a:rPr lang="en-GB"/>
              <a:t> </a:t>
            </a:r>
            <a:r>
              <a:rPr lang="en-GB" err="1"/>
              <a:t>hun</a:t>
            </a:r>
            <a:endParaRPr lang="en-GB"/>
          </a:p>
          <a:p>
            <a:r>
              <a:rPr lang="en-GB" err="1"/>
              <a:t>Annog</a:t>
            </a:r>
            <a:r>
              <a:rPr lang="en-GB"/>
              <a:t> </a:t>
            </a:r>
            <a:r>
              <a:rPr lang="en-GB" err="1"/>
              <a:t>sgiliau</a:t>
            </a:r>
            <a:r>
              <a:rPr lang="en-GB"/>
              <a:t> </a:t>
            </a:r>
            <a:r>
              <a:rPr lang="en-GB" err="1"/>
              <a:t>gwrando</a:t>
            </a:r>
            <a:r>
              <a:rPr lang="en-GB"/>
              <a:t> </a:t>
            </a:r>
            <a:r>
              <a:rPr lang="en-GB" err="1"/>
              <a:t>effeithiol</a:t>
            </a:r>
            <a:endParaRPr lang="en-GB"/>
          </a:p>
          <a:p>
            <a:r>
              <a:rPr lang="en-GB"/>
              <a:t>Creu bond </a:t>
            </a:r>
            <a:r>
              <a:rPr lang="en-GB" err="1"/>
              <a:t>rhwng</a:t>
            </a:r>
            <a:r>
              <a:rPr lang="en-GB"/>
              <a:t> </a:t>
            </a:r>
            <a:r>
              <a:rPr lang="en-GB" err="1"/>
              <a:t>aelodau'r</a:t>
            </a:r>
            <a:r>
              <a:rPr lang="en-GB"/>
              <a:t> </a:t>
            </a:r>
            <a:r>
              <a:rPr lang="en-GB" err="1"/>
              <a:t>dosbarth</a:t>
            </a:r>
            <a:endParaRPr lang="en-GB"/>
          </a:p>
          <a:p>
            <a:r>
              <a:rPr lang="en-GB" err="1"/>
              <a:t>Hyrwyddo</a:t>
            </a:r>
            <a:r>
              <a:rPr lang="en-GB"/>
              <a:t> </a:t>
            </a:r>
            <a:r>
              <a:rPr lang="en-GB" err="1"/>
              <a:t>datblygiad</a:t>
            </a:r>
            <a:r>
              <a:rPr lang="en-GB"/>
              <a:t> </a:t>
            </a:r>
            <a:r>
              <a:rPr lang="en-GB" err="1"/>
              <a:t>cymdeithasol</a:t>
            </a:r>
            <a:r>
              <a:rPr lang="en-GB"/>
              <a:t> ac </a:t>
            </a:r>
            <a:r>
              <a:rPr lang="en-GB" err="1"/>
              <a:t>emosiynol</a:t>
            </a:r>
            <a:endParaRPr lang="en-GB"/>
          </a:p>
          <a:p>
            <a:endParaRPr lang="en-GB"/>
          </a:p>
          <a:p>
            <a:endParaRPr lang="en-GB"/>
          </a:p>
          <a:p>
            <a:endParaRPr lang="en-GB"/>
          </a:p>
          <a:p>
            <a:endParaRPr lang="en-GB"/>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16016" y="1797786"/>
            <a:ext cx="4038600" cy="4525963"/>
          </a:xfrm>
        </p:spPr>
        <p:txBody>
          <a:bodyPr>
            <a:normAutofit lnSpcReduction="10000"/>
          </a:bodyPr>
          <a:lstStyle/>
          <a:p>
            <a:r>
              <a:rPr lang="en-GB"/>
              <a:t>Opportunity to explore own perspectives and experiences</a:t>
            </a:r>
          </a:p>
          <a:p>
            <a:r>
              <a:rPr lang="en-GB"/>
              <a:t>Encourages effective listening skills</a:t>
            </a:r>
          </a:p>
          <a:p>
            <a:r>
              <a:rPr lang="en-GB"/>
              <a:t>Creates a bond between class members</a:t>
            </a:r>
          </a:p>
          <a:p>
            <a:r>
              <a:rPr lang="en-GB"/>
              <a:t>Promotes social and emotional development</a:t>
            </a:r>
          </a:p>
        </p:txBody>
      </p:sp>
      <p:pic>
        <p:nvPicPr>
          <p:cNvPr id="6" name="Picture 5" descr="A group of people sitting on the floor&#10;&#10;Description automatically generated">
            <a:extLst>
              <a:ext uri="{FF2B5EF4-FFF2-40B4-BE49-F238E27FC236}">
                <a16:creationId xmlns:a16="http://schemas.microsoft.com/office/drawing/2014/main" id="{BD12A1F8-D0B7-A996-3249-55824D15251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843808" y="5617319"/>
            <a:ext cx="4743450" cy="857250"/>
          </a:xfrm>
          <a:prstGeom prst="rect">
            <a:avLst/>
          </a:prstGeom>
        </p:spPr>
      </p:pic>
    </p:spTree>
    <p:extLst>
      <p:ext uri="{BB962C8B-B14F-4D97-AF65-F5344CB8AC3E}">
        <p14:creationId xmlns:p14="http://schemas.microsoft.com/office/powerpoint/2010/main" val="17634386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Autofit/>
          </a:bodyPr>
          <a:lstStyle/>
          <a:p>
            <a:r>
              <a:rPr lang="en-GB" sz="3200"/>
              <a:t>TASG                              TASK</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31979" y="1417638"/>
            <a:ext cx="4038600" cy="4525963"/>
          </a:xfrm>
        </p:spPr>
        <p:txBody>
          <a:bodyPr>
            <a:normAutofit/>
          </a:bodyPr>
          <a:lstStyle/>
          <a:p>
            <a:r>
              <a:rPr lang="en-GB" sz="2400"/>
              <a:t>Yn </a:t>
            </a:r>
            <a:r>
              <a:rPr lang="en-GB" sz="2400" err="1"/>
              <a:t>eich</a:t>
            </a:r>
            <a:r>
              <a:rPr lang="en-GB" sz="2400"/>
              <a:t> </a:t>
            </a:r>
            <a:r>
              <a:rPr lang="en-GB" sz="2400" err="1"/>
              <a:t>grŵp</a:t>
            </a:r>
            <a:r>
              <a:rPr lang="en-GB" sz="2400"/>
              <a:t> </a:t>
            </a:r>
            <a:r>
              <a:rPr lang="en-GB" sz="2400" err="1"/>
              <a:t>cynlluniwch</a:t>
            </a:r>
            <a:r>
              <a:rPr lang="en-GB" sz="2400"/>
              <a:t> </a:t>
            </a:r>
            <a:r>
              <a:rPr lang="en-GB" sz="2400" err="1"/>
              <a:t>sut</a:t>
            </a:r>
            <a:r>
              <a:rPr lang="en-GB" sz="2400"/>
              <a:t> y </a:t>
            </a:r>
            <a:r>
              <a:rPr lang="en-GB" sz="2400" err="1"/>
              <a:t>gallech</a:t>
            </a:r>
            <a:r>
              <a:rPr lang="en-GB" sz="2400"/>
              <a:t> </a:t>
            </a:r>
            <a:r>
              <a:rPr lang="en-GB" sz="2400" err="1"/>
              <a:t>greu</a:t>
            </a:r>
            <a:r>
              <a:rPr lang="en-GB" sz="2400"/>
              <a:t> </a:t>
            </a:r>
            <a:r>
              <a:rPr lang="en-GB" sz="2400" err="1"/>
              <a:t>adnodd</a:t>
            </a:r>
            <a:r>
              <a:rPr lang="en-GB" sz="2400"/>
              <a:t> </a:t>
            </a:r>
            <a:r>
              <a:rPr lang="en-GB" sz="2400" err="1"/>
              <a:t>siarad</a:t>
            </a:r>
            <a:r>
              <a:rPr lang="en-GB" sz="2400"/>
              <a:t> </a:t>
            </a:r>
            <a:r>
              <a:rPr lang="en-GB" sz="2400" err="1"/>
              <a:t>trawsgwricwlaidd</a:t>
            </a:r>
            <a:r>
              <a:rPr lang="en-GB" sz="2400"/>
              <a:t> a/neu </a:t>
            </a:r>
            <a:r>
              <a:rPr lang="en-GB" sz="2400" err="1"/>
              <a:t>wrando</a:t>
            </a:r>
            <a:r>
              <a:rPr lang="en-GB" sz="2400"/>
              <a:t> </a:t>
            </a:r>
            <a:r>
              <a:rPr lang="en-GB" sz="2400" err="1"/>
              <a:t>ar</a:t>
            </a:r>
            <a:r>
              <a:rPr lang="en-GB" sz="2400"/>
              <a:t> </a:t>
            </a:r>
            <a:r>
              <a:rPr lang="en-GB" sz="2400" err="1"/>
              <a:t>thema'r</a:t>
            </a:r>
            <a:r>
              <a:rPr lang="en-GB" sz="2400"/>
              <a:t> Ail </a:t>
            </a:r>
            <a:r>
              <a:rPr lang="en-GB" sz="2400" err="1"/>
              <a:t>Ryfel</a:t>
            </a:r>
            <a:r>
              <a:rPr lang="en-GB" sz="2400"/>
              <a:t> </a:t>
            </a:r>
            <a:r>
              <a:rPr lang="en-GB" sz="2400" err="1"/>
              <a:t>Byd</a:t>
            </a:r>
            <a:r>
              <a:rPr lang="en-GB" sz="2400"/>
              <a:t>.</a:t>
            </a:r>
          </a:p>
          <a:p>
            <a:r>
              <a:rPr lang="en-GB" sz="2400" err="1"/>
              <a:t>Adborth</a:t>
            </a:r>
            <a:endParaRPr lang="en-GB" sz="2400"/>
          </a:p>
          <a:p>
            <a:endParaRPr lang="en-GB" sz="2400"/>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817652" y="1340768"/>
            <a:ext cx="4038600" cy="4525963"/>
          </a:xfrm>
        </p:spPr>
        <p:txBody>
          <a:bodyPr>
            <a:noAutofit/>
          </a:bodyPr>
          <a:lstStyle/>
          <a:p>
            <a:pPr algn="l" fontAlgn="t">
              <a:buFont typeface="Arial" panose="020B0604020202020204" pitchFamily="34" charset="0"/>
              <a:buChar char="•"/>
            </a:pPr>
            <a:r>
              <a:rPr lang="en-GB" sz="2000" b="0" i="0">
                <a:solidFill>
                  <a:srgbClr val="333333"/>
                </a:solidFill>
                <a:effectLst/>
                <a:latin typeface="Mulish"/>
              </a:rPr>
              <a:t>In your group plan how you could create a cross-curricular </a:t>
            </a:r>
            <a:r>
              <a:rPr lang="en-GB" sz="2000">
                <a:solidFill>
                  <a:srgbClr val="333333"/>
                </a:solidFill>
                <a:latin typeface="Mulish"/>
              </a:rPr>
              <a:t>speaking and/or listening</a:t>
            </a:r>
            <a:r>
              <a:rPr lang="en-GB" sz="2000" b="0" i="0">
                <a:solidFill>
                  <a:srgbClr val="333333"/>
                </a:solidFill>
                <a:effectLst/>
                <a:latin typeface="Mulish"/>
              </a:rPr>
              <a:t> resource on the theme of </a:t>
            </a:r>
            <a:r>
              <a:rPr lang="en-GB" sz="2000">
                <a:solidFill>
                  <a:srgbClr val="333333"/>
                </a:solidFill>
                <a:latin typeface="Mulish"/>
              </a:rPr>
              <a:t>World War 2</a:t>
            </a:r>
            <a:r>
              <a:rPr lang="en-GB" sz="2000" b="0" i="0">
                <a:solidFill>
                  <a:srgbClr val="333333"/>
                </a:solidFill>
                <a:effectLst/>
                <a:latin typeface="Mulish"/>
              </a:rPr>
              <a:t>.</a:t>
            </a:r>
          </a:p>
          <a:p>
            <a:pPr algn="l" fontAlgn="t">
              <a:buFont typeface="Arial" panose="020B0604020202020204" pitchFamily="34" charset="0"/>
              <a:buChar char="•"/>
            </a:pPr>
            <a:r>
              <a:rPr lang="en-GB" sz="2000">
                <a:solidFill>
                  <a:srgbClr val="333333"/>
                </a:solidFill>
                <a:latin typeface="Mulish"/>
              </a:rPr>
              <a:t>Feedback</a:t>
            </a:r>
            <a:endParaRPr lang="en-GB" sz="2000" b="0" i="0">
              <a:solidFill>
                <a:srgbClr val="333333"/>
              </a:solidFill>
              <a:effectLst/>
              <a:latin typeface="Mulish"/>
            </a:endParaRPr>
          </a:p>
        </p:txBody>
      </p:sp>
      <p:pic>
        <p:nvPicPr>
          <p:cNvPr id="6" name="Picture 5" descr="A red flowers with numbers&#10;&#10;Description automatically generated">
            <a:extLst>
              <a:ext uri="{FF2B5EF4-FFF2-40B4-BE49-F238E27FC236}">
                <a16:creationId xmlns:a16="http://schemas.microsoft.com/office/drawing/2014/main" id="{7052A3E5-CA3E-AEE9-7344-D76D68D0C5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04590" y="3861048"/>
            <a:ext cx="3416964" cy="2277976"/>
          </a:xfrm>
          <a:prstGeom prst="rect">
            <a:avLst/>
          </a:prstGeom>
        </p:spPr>
      </p:pic>
    </p:spTree>
    <p:extLst>
      <p:ext uri="{BB962C8B-B14F-4D97-AF65-F5344CB8AC3E}">
        <p14:creationId xmlns:p14="http://schemas.microsoft.com/office/powerpoint/2010/main" val="20638553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F62D6-FE1C-B235-D7CF-4BECCBF8EEB9}"/>
              </a:ext>
            </a:extLst>
          </p:cNvPr>
          <p:cNvSpPr>
            <a:spLocks noGrp="1"/>
          </p:cNvSpPr>
          <p:nvPr>
            <p:ph type="title"/>
          </p:nvPr>
        </p:nvSpPr>
        <p:spPr/>
        <p:txBody>
          <a:bodyPr/>
          <a:lstStyle/>
          <a:p>
            <a:r>
              <a:rPr lang="en-GB" err="1"/>
              <a:t>Rhestr</a:t>
            </a:r>
            <a:r>
              <a:rPr lang="en-GB"/>
              <a:t> </a:t>
            </a:r>
            <a:r>
              <a:rPr lang="en-GB" err="1"/>
              <a:t>Gyfeirnodi</a:t>
            </a:r>
            <a:r>
              <a:rPr lang="en-GB"/>
              <a:t>       Reference List</a:t>
            </a:r>
          </a:p>
        </p:txBody>
      </p:sp>
      <p:sp>
        <p:nvSpPr>
          <p:cNvPr id="3" name="Content Placeholder 2">
            <a:extLst>
              <a:ext uri="{FF2B5EF4-FFF2-40B4-BE49-F238E27FC236}">
                <a16:creationId xmlns:a16="http://schemas.microsoft.com/office/drawing/2014/main" id="{D58D1E19-15BA-9E6E-EF38-1D479B834950}"/>
              </a:ext>
            </a:extLst>
          </p:cNvPr>
          <p:cNvSpPr>
            <a:spLocks noGrp="1"/>
          </p:cNvSpPr>
          <p:nvPr>
            <p:ph sz="half" idx="1"/>
          </p:nvPr>
        </p:nvSpPr>
        <p:spPr>
          <a:xfrm>
            <a:off x="457200" y="1600200"/>
            <a:ext cx="7499176" cy="4525963"/>
          </a:xfrm>
        </p:spPr>
        <p:txBody>
          <a:bodyPr vert="horz" lIns="91440" tIns="45720" rIns="91440" bIns="45720" rtlCol="0" anchor="t">
            <a:normAutofit/>
          </a:bodyPr>
          <a:lstStyle/>
          <a:p>
            <a:pPr marL="0" indent="0">
              <a:buNone/>
            </a:pPr>
            <a:r>
              <a:rPr lang="en-GB" sz="1400">
                <a:cs typeface="Calibri"/>
              </a:rPr>
              <a:t>Imperial College London (2023) </a:t>
            </a:r>
            <a:r>
              <a:rPr lang="en-GB" sz="1400" i="1">
                <a:cs typeface="Calibri"/>
              </a:rPr>
              <a:t>Bloom's Taxonomy. </a:t>
            </a:r>
            <a:r>
              <a:rPr lang="en-GB" sz="1400">
                <a:cs typeface="Calibri"/>
              </a:rPr>
              <a:t>Available at </a:t>
            </a:r>
            <a:r>
              <a:rPr lang="en-GB" sz="1400">
                <a:ea typeface="+mn-lt"/>
                <a:cs typeface="+mn-lt"/>
                <a:hlinkClick r:id="rId2"/>
              </a:rPr>
              <a:t>Bloom's taxonomy | Staff | Imperial College London </a:t>
            </a:r>
            <a:r>
              <a:rPr lang="en-GB" sz="1400">
                <a:ea typeface="+mn-lt"/>
                <a:cs typeface="+mn-lt"/>
              </a:rPr>
              <a:t>(Accessed 30.08.2023)</a:t>
            </a:r>
            <a:endParaRPr lang="en-GB" sz="1400" i="1">
              <a:cs typeface="Calibri"/>
            </a:endParaRPr>
          </a:p>
          <a:p>
            <a:pPr marL="0" indent="0">
              <a:buNone/>
            </a:pPr>
            <a:endParaRPr lang="en-GB" sz="1400">
              <a:cs typeface="Calibri"/>
            </a:endParaRPr>
          </a:p>
          <a:p>
            <a:pPr marL="0" indent="0">
              <a:buNone/>
            </a:pPr>
            <a:r>
              <a:rPr lang="en-GB" sz="1400">
                <a:cs typeface="Calibri"/>
              </a:rPr>
              <a:t>Teachers' TV. </a:t>
            </a:r>
            <a:r>
              <a:rPr lang="en-GB" sz="1400" i="1">
                <a:cs typeface="Calibri"/>
              </a:rPr>
              <a:t>Drama 4 Learning. </a:t>
            </a:r>
            <a:r>
              <a:rPr lang="en-GB" sz="1400">
                <a:cs typeface="Calibri"/>
              </a:rPr>
              <a:t>Available at </a:t>
            </a:r>
            <a:r>
              <a:rPr lang="en-GB" sz="1400">
                <a:ea typeface="+mn-lt"/>
                <a:cs typeface="+mn-lt"/>
                <a:hlinkClick r:id="rId3"/>
              </a:rPr>
              <a:t>Teachers' TV 'Drama 4 Learning' - PSHE Through Drama at Key Stage 2 - YouTube </a:t>
            </a:r>
            <a:r>
              <a:rPr lang="en-GB" sz="1400">
                <a:ea typeface="+mn-lt"/>
                <a:cs typeface="+mn-lt"/>
              </a:rPr>
              <a:t>(Accessed 30.08.2023)</a:t>
            </a:r>
            <a:endParaRPr lang="en-GB" sz="1400">
              <a:cs typeface="Calibri"/>
            </a:endParaRPr>
          </a:p>
          <a:p>
            <a:pPr marL="0" indent="0">
              <a:buNone/>
            </a:pPr>
            <a:endParaRPr lang="en-GB" sz="1400">
              <a:cs typeface="Calibri"/>
            </a:endParaRPr>
          </a:p>
          <a:p>
            <a:pPr marL="0" indent="0">
              <a:buNone/>
            </a:pPr>
            <a:r>
              <a:rPr lang="en-GB" sz="1400" dirty="0">
                <a:cs typeface="Calibri"/>
              </a:rPr>
              <a:t>YouTube (2012) </a:t>
            </a:r>
            <a:r>
              <a:rPr lang="en-GB" sz="1400" i="1" dirty="0">
                <a:cs typeface="Calibri"/>
              </a:rPr>
              <a:t>Talk 4 Writing: Pie Corbett telling the Little Red Hen story</a:t>
            </a:r>
            <a:r>
              <a:rPr lang="en-GB" sz="1400" dirty="0">
                <a:cs typeface="Calibri"/>
              </a:rPr>
              <a:t>. Available at </a:t>
            </a:r>
            <a:r>
              <a:rPr lang="en-GB" sz="1400" dirty="0">
                <a:solidFill>
                  <a:srgbClr val="0000FF"/>
                </a:solidFill>
                <a:cs typeface="Calibri"/>
                <a:hlinkClick r:id="rId4"/>
              </a:rPr>
              <a:t>Pie Corbett telling the Little Red Hen Story - YouTube </a:t>
            </a:r>
            <a:r>
              <a:rPr lang="en-GB" sz="1400" dirty="0">
                <a:cs typeface="Calibri"/>
              </a:rPr>
              <a:t>(Accessed 29.08.2023)</a:t>
            </a:r>
            <a:endParaRPr lang="en-GB" dirty="0"/>
          </a:p>
          <a:p>
            <a:pPr marL="0" indent="0">
              <a:buNone/>
            </a:pPr>
            <a:endParaRPr lang="en-GB" sz="1400" dirty="0">
              <a:cs typeface="Calibri"/>
            </a:endParaRPr>
          </a:p>
          <a:p>
            <a:pPr marL="0" indent="0">
              <a:buNone/>
            </a:pPr>
            <a:r>
              <a:rPr lang="en-GB" sz="1400">
                <a:cs typeface="Calibri"/>
              </a:rPr>
              <a:t>YouTube (2022) </a:t>
            </a:r>
            <a:r>
              <a:rPr lang="en-GB" sz="1400" i="1">
                <a:cs typeface="Calibri"/>
              </a:rPr>
              <a:t>Bloom's Taxonomy.</a:t>
            </a:r>
            <a:r>
              <a:rPr lang="en-GB" sz="1400" b="1">
                <a:cs typeface="Calibri"/>
              </a:rPr>
              <a:t> </a:t>
            </a:r>
            <a:r>
              <a:rPr lang="en-GB" sz="1400">
                <a:cs typeface="Calibri"/>
              </a:rPr>
              <a:t>Available at </a:t>
            </a:r>
            <a:r>
              <a:rPr lang="en-GB" sz="1400">
                <a:ea typeface="+mn-lt"/>
                <a:cs typeface="+mn-lt"/>
                <a:hlinkClick r:id="rId5"/>
              </a:rPr>
              <a:t>Bloom's Taxonomy In 5 Minutes | Blooms Taxonomy Explained | What Is Bloom's Taxonomy? | Simplilearn - YouTube </a:t>
            </a:r>
            <a:r>
              <a:rPr lang="en-GB" sz="1400">
                <a:cs typeface="Calibri"/>
              </a:rPr>
              <a:t>(Accessed 30.08.2023)</a:t>
            </a:r>
            <a:endParaRPr lang="en-GB" sz="1400">
              <a:ea typeface="Calibri"/>
              <a:cs typeface="Calibri"/>
            </a:endParaRPr>
          </a:p>
          <a:p>
            <a:pPr marL="0" indent="0">
              <a:buNone/>
            </a:pPr>
            <a:endParaRPr lang="en-GB" sz="1400">
              <a:ea typeface="Calibri"/>
              <a:cs typeface="Calibri"/>
            </a:endParaRPr>
          </a:p>
          <a:p>
            <a:pPr marL="0" indent="0">
              <a:buNone/>
            </a:pPr>
            <a:endParaRPr lang="en-GB" sz="1400" dirty="0">
              <a:solidFill>
                <a:srgbClr val="0000FF"/>
              </a:solidFill>
              <a:ea typeface="Calibri"/>
              <a:cs typeface="Calibri"/>
            </a:endParaRPr>
          </a:p>
          <a:p>
            <a:pPr marL="0" indent="0">
              <a:buNone/>
            </a:pPr>
            <a:endParaRPr lang="en-GB" sz="1400">
              <a:cs typeface="Calibri"/>
            </a:endParaRPr>
          </a:p>
          <a:p>
            <a:pPr marL="0" indent="0">
              <a:buNone/>
            </a:pPr>
            <a:endParaRPr lang="en-GB" sz="1400">
              <a:cs typeface="Calibri"/>
            </a:endParaRPr>
          </a:p>
        </p:txBody>
      </p:sp>
    </p:spTree>
    <p:extLst>
      <p:ext uri="{BB962C8B-B14F-4D97-AF65-F5344CB8AC3E}">
        <p14:creationId xmlns:p14="http://schemas.microsoft.com/office/powerpoint/2010/main" val="40486494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ad2e13bf-badd-4d45-afe1-83b4a166ce96">
      <UserInfo>
        <DisplayName>Sue Ainsworth</DisplayName>
        <AccountId>12</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71E5BCA7E29E442ACEA7DE787893430" ma:contentTypeVersion="10" ma:contentTypeDescription="Create a new document." ma:contentTypeScope="" ma:versionID="d1fd311420a6cb183b5097e8b678f393">
  <xsd:schema xmlns:xsd="http://www.w3.org/2001/XMLSchema" xmlns:xs="http://www.w3.org/2001/XMLSchema" xmlns:p="http://schemas.microsoft.com/office/2006/metadata/properties" xmlns:ns2="a4c544ec-8a57-4b04-9908-10cfc1a3d94b" xmlns:ns3="ad2e13bf-badd-4d45-afe1-83b4a166ce96" targetNamespace="http://schemas.microsoft.com/office/2006/metadata/properties" ma:root="true" ma:fieldsID="3f2005caeab1b28e515ae9b6e02cac53" ns2:_="" ns3:_="">
    <xsd:import namespace="a4c544ec-8a57-4b04-9908-10cfc1a3d94b"/>
    <xsd:import namespace="ad2e13bf-badd-4d45-afe1-83b4a166ce96"/>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c544ec-8a57-4b04-9908-10cfc1a3d94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d2e13bf-badd-4d45-afe1-83b4a166ce9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21F97A-45D6-4751-B7CE-42EE2FBBC7F7}">
  <ds:schemaRefs>
    <ds:schemaRef ds:uri="http://schemas.microsoft.com/sharepoint/v3/contenttype/forms"/>
  </ds:schemaRefs>
</ds:datastoreItem>
</file>

<file path=customXml/itemProps2.xml><?xml version="1.0" encoding="utf-8"?>
<ds:datastoreItem xmlns:ds="http://schemas.openxmlformats.org/officeDocument/2006/customXml" ds:itemID="{90403AF9-32AC-4493-992D-87F6FB27DD62}">
  <ds:schemaRefs>
    <ds:schemaRef ds:uri="ad2e13bf-badd-4d45-afe1-83b4a166ce96"/>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6573AE9E-551F-4702-95B4-30EE37F19F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c544ec-8a57-4b04-9908-10cfc1a3d94b"/>
    <ds:schemaRef ds:uri="ad2e13bf-badd-4d45-afe1-83b4a166ce9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2312</Words>
  <Application>Microsoft Office PowerPoint</Application>
  <PresentationFormat>On-screen Show (4:3)</PresentationFormat>
  <Paragraphs>285</Paragraphs>
  <Slides>30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Mulish</vt:lpstr>
      <vt:lpstr>Arial</vt:lpstr>
      <vt:lpstr>Calibri</vt:lpstr>
      <vt:lpstr>Segoe UI</vt:lpstr>
      <vt:lpstr>Office Theme</vt:lpstr>
      <vt:lpstr>ECES5022/C  Y Tri R The Three Rs </vt:lpstr>
      <vt:lpstr>Amcan y Modiwl / Module Aims </vt:lpstr>
      <vt:lpstr>Deilliannau Dysgu       Learning Outcomes</vt:lpstr>
      <vt:lpstr>Deilliannau Dysgu       Learning Outcomes</vt:lpstr>
      <vt:lpstr>Deilliannau Dysgu       Learning Outcomes</vt:lpstr>
      <vt:lpstr>Siarad                         Speaking </vt:lpstr>
      <vt:lpstr>Pwy sy’n siarad fwyaf?                          Who does most of the speaking? </vt:lpstr>
      <vt:lpstr>Deialog nodweddiadol gyda ‘cliwiau’ A typical dialogue with cued elicitations (Mercer, 2020)</vt:lpstr>
      <vt:lpstr>Pum math o siarad dosbarth Five types of classroom talk</vt:lpstr>
      <vt:lpstr>Pum math o siarad dosbarth Five types of classroom talk</vt:lpstr>
      <vt:lpstr>Pum math o siarad dosbarth Five types of classroom talk</vt:lpstr>
      <vt:lpstr>Tasg Siarad a Gwrando Speaking and Listening Task</vt:lpstr>
      <vt:lpstr>Siarad a Meddwl Talking and Thinking</vt:lpstr>
      <vt:lpstr>PowerPoint Presentation</vt:lpstr>
      <vt:lpstr>Deialog Amgen An Alternative Dialogue</vt:lpstr>
      <vt:lpstr>PowerPoint Presentation</vt:lpstr>
      <vt:lpstr>Bloom's Taxonomy in context:  YouTube</vt:lpstr>
      <vt:lpstr>Siarad a Gwrando yn y Fframwaith Llythrennedd Speaking and Listening in the Literacy Framework</vt:lpstr>
      <vt:lpstr>Datblygu Sgiliau Siarad Developing Speaking Skills</vt:lpstr>
      <vt:lpstr>Adrodd stori gyda symudiadau Story telling with actions</vt:lpstr>
      <vt:lpstr>Ymunwch                Join in</vt:lpstr>
      <vt:lpstr>Manteision Siarad i Ddysgu  Benefits of Talk for Learning (Pie Corbett)</vt:lpstr>
      <vt:lpstr>Pypedau                   Puppets</vt:lpstr>
      <vt:lpstr>Straeon/Ffilmiau                  Stories/Films</vt:lpstr>
      <vt:lpstr>Y Gadair Goch                  Hot Seating</vt:lpstr>
      <vt:lpstr>Chwarae Rôl                       Role Play</vt:lpstr>
      <vt:lpstr>Drama</vt:lpstr>
      <vt:lpstr>Amser Cylch                  Circle Time</vt:lpstr>
      <vt:lpstr>TASG                              TASK</vt:lpstr>
      <vt:lpstr>Rhestr Gyfeirnodi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SJEU5002/C  All Means All: Inclusive Education  Pawb yn golygu Pawb: Addysg Cynhwysol</dc:title>
  <dc:creator>Sarah Stewart</dc:creator>
  <cp:lastModifiedBy>Helen A Griffiths</cp:lastModifiedBy>
  <cp:revision>38</cp:revision>
  <dcterms:created xsi:type="dcterms:W3CDTF">2017-08-03T07:47:10Z</dcterms:created>
  <dcterms:modified xsi:type="dcterms:W3CDTF">2024-10-23T10:48:15Z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0x010100F71E5BCA7E29E442ACEA7DE787893430</vt:lpwstr>
  </property>
</Properties>
</file>