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99" r:id="rId2"/>
    <p:sldId id="329" r:id="rId3"/>
    <p:sldId id="300" r:id="rId4"/>
    <p:sldId id="354" r:id="rId5"/>
    <p:sldId id="349" r:id="rId6"/>
    <p:sldId id="350" r:id="rId7"/>
    <p:sldId id="351" r:id="rId8"/>
    <p:sldId id="352" r:id="rId9"/>
    <p:sldId id="353" r:id="rId10"/>
    <p:sldId id="357" r:id="rId11"/>
    <p:sldId id="358" r:id="rId12"/>
    <p:sldId id="359" r:id="rId13"/>
    <p:sldId id="360" r:id="rId14"/>
    <p:sldId id="309" r:id="rId15"/>
    <p:sldId id="348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93" autoAdjust="0"/>
    <p:restoredTop sz="89585" autoAdjust="0"/>
  </p:normalViewPr>
  <p:slideViewPr>
    <p:cSldViewPr snapToGrid="0">
      <p:cViewPr varScale="1">
        <p:scale>
          <a:sx n="98" d="100"/>
          <a:sy n="98" d="100"/>
        </p:scale>
        <p:origin x="954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125" d="100"/>
          <a:sy n="125" d="100"/>
        </p:scale>
        <p:origin x="4932" y="9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E246DE-1311-4D9A-A106-4892398E4179}" type="datetimeFigureOut">
              <a:rPr lang="en-GB" smtClean="0"/>
              <a:t>04/10/2023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AE63CAB-249C-4D0A-83D1-41B6B245C5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33259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614440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070210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278514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0199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421700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416569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8376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486544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09594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757807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315886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526054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119562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193341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373676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9685BB-D846-44CD-AE50-D2DE1B0AA685}" type="datetimeFigureOut">
              <a:rPr lang="en-GB" smtClean="0"/>
              <a:t>04/10/2023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C1EE06-15A3-4882-AFD9-D6C741948A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94940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9685BB-D846-44CD-AE50-D2DE1B0AA685}" type="datetimeFigureOut">
              <a:rPr lang="en-GB" smtClean="0"/>
              <a:t>04/10/2023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C1EE06-15A3-4882-AFD9-D6C741948A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30146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9685BB-D846-44CD-AE50-D2DE1B0AA685}" type="datetimeFigureOut">
              <a:rPr lang="en-GB" smtClean="0"/>
              <a:t>04/10/2023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C1EE06-15A3-4882-AFD9-D6C741948A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93555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9685BB-D846-44CD-AE50-D2DE1B0AA685}" type="datetimeFigureOut">
              <a:rPr lang="en-GB" smtClean="0"/>
              <a:t>04/10/2023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C1EE06-15A3-4882-AFD9-D6C741948A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33205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9685BB-D846-44CD-AE50-D2DE1B0AA685}" type="datetimeFigureOut">
              <a:rPr lang="en-GB" smtClean="0"/>
              <a:t>04/10/2023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C1EE06-15A3-4882-AFD9-D6C741948A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28384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9685BB-D846-44CD-AE50-D2DE1B0AA685}" type="datetimeFigureOut">
              <a:rPr lang="en-GB" smtClean="0"/>
              <a:t>04/10/2023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C1EE06-15A3-4882-AFD9-D6C741948A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6385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9685BB-D846-44CD-AE50-D2DE1B0AA685}" type="datetimeFigureOut">
              <a:rPr lang="en-GB" smtClean="0"/>
              <a:t>04/10/2023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C1EE06-15A3-4882-AFD9-D6C741948A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31348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9685BB-D846-44CD-AE50-D2DE1B0AA685}" type="datetimeFigureOut">
              <a:rPr lang="en-GB" smtClean="0"/>
              <a:t>04/10/2023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C1EE06-15A3-4882-AFD9-D6C741948A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56311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9685BB-D846-44CD-AE50-D2DE1B0AA685}" type="datetimeFigureOut">
              <a:rPr lang="en-GB" smtClean="0"/>
              <a:t>04/10/2023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C1EE06-15A3-4882-AFD9-D6C741948A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68389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9685BB-D846-44CD-AE50-D2DE1B0AA685}" type="datetimeFigureOut">
              <a:rPr lang="en-GB" smtClean="0"/>
              <a:t>04/10/2023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C1EE06-15A3-4882-AFD9-D6C741948A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31877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9685BB-D846-44CD-AE50-D2DE1B0AA685}" type="datetimeFigureOut">
              <a:rPr lang="en-GB" smtClean="0"/>
              <a:t>04/10/2023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C1EE06-15A3-4882-AFD9-D6C741948A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94858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29685BB-D846-44CD-AE50-D2DE1B0AA685}" type="datetimeFigureOut">
              <a:rPr lang="en-GB" smtClean="0"/>
              <a:t>04/10/2023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1C1EE06-15A3-4882-AFD9-D6C741948A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1667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pn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image" Target="../media/image8.sv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3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1.png"/><Relationship Id="rId7" Type="http://schemas.openxmlformats.org/officeDocument/2006/relationships/image" Target="../media/image8.sv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10.png"/><Relationship Id="rId4" Type="http://schemas.openxmlformats.org/officeDocument/2006/relationships/image" Target="../media/image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image" Target="../media/image8.sv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12.png"/><Relationship Id="rId4" Type="http://schemas.openxmlformats.org/officeDocument/2006/relationships/image" Target="../media/image3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png"/><Relationship Id="rId4" Type="http://schemas.openxmlformats.org/officeDocument/2006/relationships/image" Target="../media/image3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Background pattern&#10;&#10;Description automatically generated">
            <a:extLst>
              <a:ext uri="{FF2B5EF4-FFF2-40B4-BE49-F238E27FC236}">
                <a16:creationId xmlns:a16="http://schemas.microsoft.com/office/drawing/2014/main" id="{67B4C4D9-868C-448D-BA21-45D3D159894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Picture 6" descr="Text&#10;&#10;Description automatically generated with low confidence">
            <a:extLst>
              <a:ext uri="{FF2B5EF4-FFF2-40B4-BE49-F238E27FC236}">
                <a16:creationId xmlns:a16="http://schemas.microsoft.com/office/drawing/2014/main" id="{FE47F6C5-F995-4284-81F5-D34AB2932386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19771" y="439593"/>
            <a:ext cx="3952457" cy="1308263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EC60DB77-B3E8-4EB8-9C92-87DF96E697A0}"/>
              </a:ext>
            </a:extLst>
          </p:cNvPr>
          <p:cNvSpPr txBox="1"/>
          <p:nvPr/>
        </p:nvSpPr>
        <p:spPr>
          <a:xfrm>
            <a:off x="787729" y="2041319"/>
            <a:ext cx="10616540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500" dirty="0">
                <a:solidFill>
                  <a:schemeClr val="bg1"/>
                </a:solidFill>
                <a:latin typeface="+mj-lt"/>
              </a:rPr>
              <a:t>BA COMPUTER GAMES DESIGN</a:t>
            </a:r>
          </a:p>
          <a:p>
            <a:pPr algn="ctr"/>
            <a:r>
              <a:rPr lang="en-GB" sz="4500" b="1" dirty="0">
                <a:solidFill>
                  <a:schemeClr val="bg1"/>
                </a:solidFill>
                <a:latin typeface="+mj-lt"/>
              </a:rPr>
              <a:t> </a:t>
            </a:r>
          </a:p>
          <a:p>
            <a:pPr algn="ctr"/>
            <a:r>
              <a:rPr lang="en-GB" sz="6000" b="1" dirty="0">
                <a:solidFill>
                  <a:srgbClr val="FFC000"/>
                </a:solidFill>
                <a:latin typeface="+mj-lt"/>
              </a:rPr>
              <a:t>Visual Studies</a:t>
            </a:r>
          </a:p>
          <a:p>
            <a:pPr algn="ctr"/>
            <a:endParaRPr lang="en-GB" sz="3500" b="1" dirty="0">
              <a:solidFill>
                <a:schemeClr val="bg1"/>
              </a:solidFill>
              <a:latin typeface="+mj-lt"/>
            </a:endParaRPr>
          </a:p>
          <a:p>
            <a:pPr algn="ctr"/>
            <a:r>
              <a:rPr lang="en-GB" sz="3500" dirty="0">
                <a:solidFill>
                  <a:schemeClr val="bg1"/>
                </a:solidFill>
                <a:latin typeface="+mj-lt"/>
              </a:rPr>
              <a:t>Creating your Portfolio Page</a:t>
            </a:r>
          </a:p>
        </p:txBody>
      </p:sp>
    </p:spTree>
    <p:extLst>
      <p:ext uri="{BB962C8B-B14F-4D97-AF65-F5344CB8AC3E}">
        <p14:creationId xmlns:p14="http://schemas.microsoft.com/office/powerpoint/2010/main" val="40588041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A46A1A36-EC5C-4260-880F-3795E6B4F05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EAB5ACC9-A1C8-450E-A206-CE95275397E2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BC90B7B-107C-416C-8005-E384F3797AD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28800" y="2844224"/>
            <a:ext cx="8534400" cy="1169551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  <a:defRPr/>
            </a:pPr>
            <a:r>
              <a:rPr lang="en-GB" altLang="en-US" sz="4000" b="1" dirty="0">
                <a:solidFill>
                  <a:schemeClr val="accent4"/>
                </a:solidFill>
                <a:latin typeface="+mn-lt"/>
              </a:rPr>
              <a:t>Creating Your Portfolio Page</a:t>
            </a:r>
          </a:p>
          <a:p>
            <a:pPr algn="ctr" eaLnBrk="1" hangingPunct="1">
              <a:spcBef>
                <a:spcPct val="0"/>
              </a:spcBef>
              <a:buFontTx/>
              <a:buNone/>
              <a:defRPr/>
            </a:pPr>
            <a:r>
              <a:rPr lang="en-GB" altLang="en-US" sz="3000" b="1" dirty="0" err="1">
                <a:solidFill>
                  <a:schemeClr val="bg1"/>
                </a:solidFill>
                <a:latin typeface="+mn-lt"/>
              </a:rPr>
              <a:t>Behance</a:t>
            </a:r>
            <a:r>
              <a:rPr lang="en-GB" altLang="en-US" sz="3000" b="1" dirty="0">
                <a:solidFill>
                  <a:schemeClr val="bg1"/>
                </a:solidFill>
                <a:latin typeface="+mn-lt"/>
              </a:rPr>
              <a:t> Overview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7274F32-5EDF-4CA0-9605-DB62FC6B2047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chemeClr val="bg1"/>
                </a:solidFill>
                <a:latin typeface="+mj-lt"/>
              </a:rPr>
              <a:t>Visual Studies</a:t>
            </a:r>
          </a:p>
          <a:p>
            <a:r>
              <a:rPr lang="en-GB" dirty="0">
                <a:solidFill>
                  <a:schemeClr val="bg1"/>
                </a:solidFill>
                <a:latin typeface="+mj-lt"/>
              </a:rPr>
              <a:t>Intro to Design Concepts</a:t>
            </a:r>
            <a:endParaRPr lang="en-GB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4630702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A6615137-57D6-46F3-9D4D-1A7AFEAB251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FA02C58-4C37-4E2D-8625-864BEC2DA0AB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chemeClr val="bg1"/>
                </a:solidFill>
                <a:latin typeface="+mj-lt"/>
              </a:rPr>
              <a:t>Visual Studies</a:t>
            </a:r>
          </a:p>
          <a:p>
            <a:r>
              <a:rPr lang="en-GB" dirty="0">
                <a:solidFill>
                  <a:schemeClr val="bg1"/>
                </a:solidFill>
                <a:latin typeface="+mj-lt"/>
              </a:rPr>
              <a:t>Creating Your Portfolio Page</a:t>
            </a:r>
            <a:endParaRPr lang="en-GB" dirty="0">
              <a:latin typeface="+mj-lt"/>
            </a:endParaRPr>
          </a:p>
        </p:txBody>
      </p:sp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EAB5ACC9-A1C8-450E-A206-CE95275397E2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A406E4F9-6724-4229-8549-40344BBC0784}"/>
              </a:ext>
            </a:extLst>
          </p:cNvPr>
          <p:cNvSpPr txBox="1"/>
          <p:nvPr/>
        </p:nvSpPr>
        <p:spPr>
          <a:xfrm>
            <a:off x="499474" y="1376916"/>
            <a:ext cx="6131946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600" u="sng" dirty="0">
                <a:solidFill>
                  <a:schemeClr val="bg1"/>
                </a:solidFill>
              </a:rPr>
              <a:t>Adobe </a:t>
            </a:r>
            <a:r>
              <a:rPr lang="en-GB" sz="6600" u="sng" dirty="0" err="1">
                <a:solidFill>
                  <a:schemeClr val="bg1"/>
                </a:solidFill>
              </a:rPr>
              <a:t>Behance</a:t>
            </a:r>
            <a:endParaRPr lang="en-GB" sz="6600" u="sng" dirty="0">
              <a:solidFill>
                <a:schemeClr val="bg1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A07FB02-9A4F-6977-38C8-24F061D2FD84}"/>
              </a:ext>
            </a:extLst>
          </p:cNvPr>
          <p:cNvSpPr txBox="1"/>
          <p:nvPr/>
        </p:nvSpPr>
        <p:spPr>
          <a:xfrm>
            <a:off x="584462" y="2593964"/>
            <a:ext cx="7003913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857250" indent="-857250">
              <a:buFont typeface="Arial" panose="020B0604020202020204" pitchFamily="34" charset="0"/>
              <a:buChar char="•"/>
            </a:pPr>
            <a:r>
              <a:rPr lang="en-GB" sz="4800" b="1" dirty="0">
                <a:solidFill>
                  <a:schemeClr val="bg1"/>
                </a:solidFill>
              </a:rPr>
              <a:t>Quick</a:t>
            </a:r>
          </a:p>
          <a:p>
            <a:pPr marL="857250" indent="-857250">
              <a:buFont typeface="Arial" panose="020B0604020202020204" pitchFamily="34" charset="0"/>
              <a:buChar char="•"/>
            </a:pPr>
            <a:r>
              <a:rPr lang="en-GB" sz="4800" b="1" dirty="0">
                <a:solidFill>
                  <a:schemeClr val="bg1"/>
                </a:solidFill>
              </a:rPr>
              <a:t>Easy</a:t>
            </a:r>
          </a:p>
          <a:p>
            <a:pPr marL="857250" indent="-857250">
              <a:buFont typeface="Arial" panose="020B0604020202020204" pitchFamily="34" charset="0"/>
              <a:buChar char="•"/>
            </a:pPr>
            <a:r>
              <a:rPr lang="en-GB" sz="4800" b="1" dirty="0">
                <a:solidFill>
                  <a:schemeClr val="bg1"/>
                </a:solidFill>
              </a:rPr>
              <a:t>Free</a:t>
            </a:r>
          </a:p>
          <a:p>
            <a:pPr marL="857250" indent="-857250">
              <a:buFont typeface="Arial" panose="020B0604020202020204" pitchFamily="34" charset="0"/>
              <a:buChar char="•"/>
            </a:pPr>
            <a:r>
              <a:rPr lang="en-GB" sz="4800" b="1" dirty="0">
                <a:solidFill>
                  <a:schemeClr val="bg1"/>
                </a:solidFill>
              </a:rPr>
              <a:t>Industry Standard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219D553-17D6-E414-8131-66E426138209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26753" t="7286" r="28170" b="4193"/>
          <a:stretch/>
        </p:blipFill>
        <p:spPr>
          <a:xfrm>
            <a:off x="6328784" y="1926013"/>
            <a:ext cx="5103988" cy="45487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02632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44" name="Rectangle 1043">
            <a:extLst>
              <a:ext uri="{FF2B5EF4-FFF2-40B4-BE49-F238E27FC236}">
                <a16:creationId xmlns:a16="http://schemas.microsoft.com/office/drawing/2014/main" id="{AAB8EDC3-1C0D-4505-A2C7-839A5161FB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5" name="Rectangle 1044">
            <a:extLst>
              <a:ext uri="{FF2B5EF4-FFF2-40B4-BE49-F238E27FC236}">
                <a16:creationId xmlns:a16="http://schemas.microsoft.com/office/drawing/2014/main" id="{2069E294-3813-4588-9E9C-AEA08F9C4D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A6615137-57D6-46F3-9D4D-1A7AFEAB251E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0" y="10"/>
            <a:ext cx="12191981" cy="685799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FA02C58-4C37-4E2D-8625-864BEC2DA0AB}"/>
              </a:ext>
            </a:extLst>
          </p:cNvPr>
          <p:cNvSpPr txBox="1"/>
          <p:nvPr/>
        </p:nvSpPr>
        <p:spPr>
          <a:xfrm>
            <a:off x="838343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1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Visual Studies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1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Creating Your Portfolio Page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93C06A0-5251-04D9-709F-95EDDFD97640}"/>
              </a:ext>
            </a:extLst>
          </p:cNvPr>
          <p:cNvSpPr txBox="1"/>
          <p:nvPr/>
        </p:nvSpPr>
        <p:spPr>
          <a:xfrm>
            <a:off x="838344" y="1690688"/>
            <a:ext cx="4614759" cy="4729567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3600" b="0" i="0" dirty="0">
                <a:solidFill>
                  <a:srgbClr val="FFFFFF"/>
                </a:solidFill>
                <a:effectLst/>
              </a:rPr>
              <a:t>Adobe Portfolio is a platform where you can showcase your creative work and discover other designers.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3600" b="0" i="0" dirty="0">
              <a:solidFill>
                <a:srgbClr val="FFFFFF"/>
              </a:solidFill>
              <a:effectLst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3600" b="0" i="0" dirty="0">
                <a:solidFill>
                  <a:srgbClr val="FFFFFF"/>
                </a:solidFill>
                <a:effectLst/>
              </a:rPr>
              <a:t>You can create a portfolio on </a:t>
            </a:r>
            <a:r>
              <a:rPr lang="en-US" sz="3600" dirty="0">
                <a:solidFill>
                  <a:srgbClr val="FFFFFF"/>
                </a:solidFill>
              </a:rPr>
              <a:t>Adobe Portfolio</a:t>
            </a:r>
            <a:r>
              <a:rPr lang="en-US" sz="3600" b="0" i="0" dirty="0">
                <a:solidFill>
                  <a:srgbClr val="FFFFFF"/>
                </a:solidFill>
                <a:effectLst/>
              </a:rPr>
              <a:t> to display your projects, get feedback, and find opportunities.</a:t>
            </a:r>
          </a:p>
        </p:txBody>
      </p:sp>
      <p:pic>
        <p:nvPicPr>
          <p:cNvPr id="2" name="Picture 2" descr="Adobe Portfolio Logo PNG Vectors Free Download">
            <a:extLst>
              <a:ext uri="{FF2B5EF4-FFF2-40B4-BE49-F238E27FC236}">
                <a16:creationId xmlns:a16="http://schemas.microsoft.com/office/drawing/2014/main" id="{93C69D1B-6077-B696-3EF9-610BE7BC2A7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519" r="1" b="13796"/>
          <a:stretch/>
        </p:blipFill>
        <p:spPr bwMode="auto">
          <a:xfrm>
            <a:off x="6101338" y="2015168"/>
            <a:ext cx="5283866" cy="4210442"/>
          </a:xfrm>
          <a:custGeom>
            <a:avLst/>
            <a:gdLst/>
            <a:ahLst/>
            <a:cxnLst/>
            <a:rect l="l" t="t" r="r" b="b"/>
            <a:pathLst>
              <a:path w="5283866" h="4210442">
                <a:moveTo>
                  <a:pt x="839883" y="18"/>
                </a:moveTo>
                <a:cubicBezTo>
                  <a:pt x="851945" y="328"/>
                  <a:pt x="864423" y="4671"/>
                  <a:pt x="875727" y="6050"/>
                </a:cubicBezTo>
                <a:cubicBezTo>
                  <a:pt x="1125267" y="36932"/>
                  <a:pt x="1374804" y="70296"/>
                  <a:pt x="1624617" y="99799"/>
                </a:cubicBezTo>
                <a:cubicBezTo>
                  <a:pt x="1858164" y="127373"/>
                  <a:pt x="2093363" y="133714"/>
                  <a:pt x="2328012" y="148051"/>
                </a:cubicBezTo>
                <a:cubicBezTo>
                  <a:pt x="2612016" y="165424"/>
                  <a:pt x="2895470" y="189965"/>
                  <a:pt x="3177820" y="228566"/>
                </a:cubicBezTo>
                <a:cubicBezTo>
                  <a:pt x="3373866" y="255590"/>
                  <a:pt x="3571843" y="274338"/>
                  <a:pt x="3770646" y="252831"/>
                </a:cubicBezTo>
                <a:cubicBezTo>
                  <a:pt x="3780572" y="251727"/>
                  <a:pt x="3791878" y="248144"/>
                  <a:pt x="3800149" y="251727"/>
                </a:cubicBezTo>
                <a:cubicBezTo>
                  <a:pt x="3896658" y="291986"/>
                  <a:pt x="4001986" y="263033"/>
                  <a:pt x="4102076" y="288400"/>
                </a:cubicBezTo>
                <a:cubicBezTo>
                  <a:pt x="4076434" y="386286"/>
                  <a:pt x="3966416" y="378289"/>
                  <a:pt x="3904377" y="446120"/>
                </a:cubicBezTo>
                <a:cubicBezTo>
                  <a:pt x="4005570" y="473141"/>
                  <a:pt x="4096562" y="500439"/>
                  <a:pt x="4188933" y="520843"/>
                </a:cubicBezTo>
                <a:cubicBezTo>
                  <a:pt x="4286818" y="542350"/>
                  <a:pt x="4369813" y="600531"/>
                  <a:pt x="4465492" y="626449"/>
                </a:cubicBezTo>
                <a:cubicBezTo>
                  <a:pt x="4485897" y="631964"/>
                  <a:pt x="4510437" y="651264"/>
                  <a:pt x="4517606" y="670015"/>
                </a:cubicBezTo>
                <a:cubicBezTo>
                  <a:pt x="4540768" y="730677"/>
                  <a:pt x="5003171" y="900804"/>
                  <a:pt x="4948576" y="954847"/>
                </a:cubicBezTo>
                <a:cubicBezTo>
                  <a:pt x="4925966" y="977182"/>
                  <a:pt x="4896738" y="993174"/>
                  <a:pt x="4866132" y="1015233"/>
                </a:cubicBezTo>
                <a:cubicBezTo>
                  <a:pt x="4912180" y="1056869"/>
                  <a:pt x="4964017" y="1075067"/>
                  <a:pt x="5019164" y="1087474"/>
                </a:cubicBezTo>
                <a:cubicBezTo>
                  <a:pt x="5035708" y="1091335"/>
                  <a:pt x="5051977" y="1099055"/>
                  <a:pt x="5053630" y="1117806"/>
                </a:cubicBezTo>
                <a:cubicBezTo>
                  <a:pt x="5055284" y="1137382"/>
                  <a:pt x="5038464" y="1145101"/>
                  <a:pt x="5024404" y="1154202"/>
                </a:cubicBezTo>
                <a:cubicBezTo>
                  <a:pt x="5004826" y="1166885"/>
                  <a:pt x="4985800" y="1177916"/>
                  <a:pt x="4960984" y="1179569"/>
                </a:cubicBezTo>
                <a:cubicBezTo>
                  <a:pt x="4920176" y="1182051"/>
                  <a:pt x="4900600" y="1217344"/>
                  <a:pt x="4876887" y="1243814"/>
                </a:cubicBezTo>
                <a:cubicBezTo>
                  <a:pt x="4863652" y="1258705"/>
                  <a:pt x="4857034" y="1288759"/>
                  <a:pt x="4880195" y="1293998"/>
                </a:cubicBezTo>
                <a:cubicBezTo>
                  <a:pt x="4935892" y="1306682"/>
                  <a:pt x="4931480" y="1343355"/>
                  <a:pt x="4930104" y="1384991"/>
                </a:cubicBezTo>
                <a:cubicBezTo>
                  <a:pt x="4928173" y="1436553"/>
                  <a:pt x="4895360" y="1460265"/>
                  <a:pt x="4855103" y="1480119"/>
                </a:cubicBezTo>
                <a:cubicBezTo>
                  <a:pt x="4841316" y="1487011"/>
                  <a:pt x="4821740" y="1486735"/>
                  <a:pt x="4816500" y="1508242"/>
                </a:cubicBezTo>
                <a:cubicBezTo>
                  <a:pt x="4839110" y="1528648"/>
                  <a:pt x="4866684" y="1512103"/>
                  <a:pt x="4890949" y="1517893"/>
                </a:cubicBezTo>
                <a:cubicBezTo>
                  <a:pt x="4911077" y="1522581"/>
                  <a:pt x="4944441" y="1520100"/>
                  <a:pt x="4916868" y="1557599"/>
                </a:cubicBezTo>
                <a:cubicBezTo>
                  <a:pt x="4908870" y="1568352"/>
                  <a:pt x="4918245" y="1576625"/>
                  <a:pt x="4928448" y="1577453"/>
                </a:cubicBezTo>
                <a:cubicBezTo>
                  <a:pt x="5010066" y="1586000"/>
                  <a:pt x="4972566" y="1661827"/>
                  <a:pt x="4998760" y="1701809"/>
                </a:cubicBezTo>
                <a:cubicBezTo>
                  <a:pt x="5005928" y="1712836"/>
                  <a:pt x="4998208" y="1731862"/>
                  <a:pt x="4986903" y="1736550"/>
                </a:cubicBezTo>
                <a:cubicBezTo>
                  <a:pt x="4914660" y="1767432"/>
                  <a:pt x="4904735" y="1841053"/>
                  <a:pt x="4869716" y="1904472"/>
                </a:cubicBezTo>
                <a:cubicBezTo>
                  <a:pt x="4907768" y="1929562"/>
                  <a:pt x="4953264" y="1935077"/>
                  <a:pt x="4994348" y="1951346"/>
                </a:cubicBezTo>
                <a:cubicBezTo>
                  <a:pt x="5037087" y="1968441"/>
                  <a:pt x="5037087" y="1981125"/>
                  <a:pt x="5001792" y="2030756"/>
                </a:cubicBezTo>
                <a:cubicBezTo>
                  <a:pt x="5093611" y="2041511"/>
                  <a:pt x="5093611" y="2041511"/>
                  <a:pt x="5065212" y="2119543"/>
                </a:cubicBezTo>
                <a:cubicBezTo>
                  <a:pt x="5142142" y="2126712"/>
                  <a:pt x="5192876" y="2163660"/>
                  <a:pt x="5204732" y="2244450"/>
                </a:cubicBezTo>
                <a:cubicBezTo>
                  <a:pt x="5210523" y="2283604"/>
                  <a:pt x="5245265" y="2302077"/>
                  <a:pt x="5283866" y="2328272"/>
                </a:cubicBezTo>
                <a:cubicBezTo>
                  <a:pt x="5235890" y="2353641"/>
                  <a:pt x="5203354" y="2406580"/>
                  <a:pt x="5147380" y="2350606"/>
                </a:cubicBezTo>
                <a:cubicBezTo>
                  <a:pt x="5126976" y="2330203"/>
                  <a:pt x="5128904" y="2356121"/>
                  <a:pt x="5126148" y="2363566"/>
                </a:cubicBezTo>
                <a:cubicBezTo>
                  <a:pt x="5119532" y="2381764"/>
                  <a:pt x="5133316" y="2393897"/>
                  <a:pt x="5142417" y="2407682"/>
                </a:cubicBezTo>
                <a:cubicBezTo>
                  <a:pt x="5151240" y="2421470"/>
                  <a:pt x="5161718" y="2436083"/>
                  <a:pt x="5164200" y="2451526"/>
                </a:cubicBezTo>
                <a:cubicBezTo>
                  <a:pt x="5165852" y="2462279"/>
                  <a:pt x="5157858" y="2477994"/>
                  <a:pt x="5149034" y="2485992"/>
                </a:cubicBezTo>
                <a:cubicBezTo>
                  <a:pt x="5102710" y="2528178"/>
                  <a:pt x="5130284" y="2623031"/>
                  <a:pt x="5042601" y="2635164"/>
                </a:cubicBezTo>
                <a:cubicBezTo>
                  <a:pt x="5003171" y="2640677"/>
                  <a:pt x="4984146" y="2675420"/>
                  <a:pt x="4955194" y="2694445"/>
                </a:cubicBezTo>
                <a:cubicBezTo>
                  <a:pt x="4854552" y="2760897"/>
                  <a:pt x="4787272" y="2846375"/>
                  <a:pt x="4756116" y="2963836"/>
                </a:cubicBezTo>
                <a:cubicBezTo>
                  <a:pt x="4747568" y="2996372"/>
                  <a:pt x="4714754" y="3022569"/>
                  <a:pt x="4693523" y="3051244"/>
                </a:cubicBezTo>
                <a:cubicBezTo>
                  <a:pt x="4703726" y="3072199"/>
                  <a:pt x="4759424" y="3026979"/>
                  <a:pt x="4739848" y="3082125"/>
                </a:cubicBezTo>
                <a:cubicBezTo>
                  <a:pt x="4724958" y="3123486"/>
                  <a:pt x="4686906" y="3149129"/>
                  <a:pt x="4651060" y="3173670"/>
                </a:cubicBezTo>
                <a:cubicBezTo>
                  <a:pt x="4610252" y="3201518"/>
                  <a:pt x="4565032" y="3223852"/>
                  <a:pt x="4546556" y="3275413"/>
                </a:cubicBezTo>
                <a:cubicBezTo>
                  <a:pt x="4542697" y="3286444"/>
                  <a:pt x="4530288" y="3298024"/>
                  <a:pt x="4519261" y="3302437"/>
                </a:cubicBezTo>
                <a:cubicBezTo>
                  <a:pt x="3944081" y="4209875"/>
                  <a:pt x="2528194" y="4215939"/>
                  <a:pt x="2364961" y="4209597"/>
                </a:cubicBezTo>
                <a:cubicBezTo>
                  <a:pt x="2167260" y="4201602"/>
                  <a:pt x="1980313" y="4145627"/>
                  <a:pt x="1796951" y="4075867"/>
                </a:cubicBezTo>
                <a:cubicBezTo>
                  <a:pt x="1719469" y="4046365"/>
                  <a:pt x="1647505" y="4004453"/>
                  <a:pt x="1572227" y="3971917"/>
                </a:cubicBezTo>
                <a:cubicBezTo>
                  <a:pt x="1468277" y="3926971"/>
                  <a:pt x="1388040" y="3841219"/>
                  <a:pt x="1284364" y="3805097"/>
                </a:cubicBezTo>
                <a:cubicBezTo>
                  <a:pt x="1177655" y="3767873"/>
                  <a:pt x="1086388" y="3699767"/>
                  <a:pt x="976645" y="3670815"/>
                </a:cubicBezTo>
                <a:cubicBezTo>
                  <a:pt x="918742" y="3655375"/>
                  <a:pt x="862768" y="3627527"/>
                  <a:pt x="871866" y="3547839"/>
                </a:cubicBezTo>
                <a:cubicBezTo>
                  <a:pt x="874349" y="3525228"/>
                  <a:pt x="859184" y="3506755"/>
                  <a:pt x="835195" y="3513373"/>
                </a:cubicBezTo>
                <a:cubicBezTo>
                  <a:pt x="789424" y="3525780"/>
                  <a:pt x="768744" y="3492967"/>
                  <a:pt x="743375" y="3468427"/>
                </a:cubicBezTo>
                <a:cubicBezTo>
                  <a:pt x="698156" y="3424863"/>
                  <a:pt x="655142" y="3378540"/>
                  <a:pt x="583175" y="3371370"/>
                </a:cubicBezTo>
                <a:cubicBezTo>
                  <a:pt x="596961" y="3337178"/>
                  <a:pt x="620399" y="3342142"/>
                  <a:pt x="641906" y="3349311"/>
                </a:cubicBezTo>
                <a:cubicBezTo>
                  <a:pt x="698432" y="3368062"/>
                  <a:pt x="754405" y="3389293"/>
                  <a:pt x="810930" y="3408042"/>
                </a:cubicBezTo>
                <a:cubicBezTo>
                  <a:pt x="847878" y="3420175"/>
                  <a:pt x="884551" y="3437271"/>
                  <a:pt x="933908" y="3423758"/>
                </a:cubicBezTo>
                <a:cubicBezTo>
                  <a:pt x="891445" y="3354826"/>
                  <a:pt x="819202" y="3342418"/>
                  <a:pt x="760747" y="3321187"/>
                </a:cubicBezTo>
                <a:cubicBezTo>
                  <a:pt x="687678" y="3294441"/>
                  <a:pt x="644664" y="3243980"/>
                  <a:pt x="593101" y="3187731"/>
                </a:cubicBezTo>
                <a:cubicBezTo>
                  <a:pt x="646869" y="3174220"/>
                  <a:pt x="680233" y="3215581"/>
                  <a:pt x="722419" y="3213374"/>
                </a:cubicBezTo>
                <a:cubicBezTo>
                  <a:pt x="724627" y="3206207"/>
                  <a:pt x="728486" y="3195729"/>
                  <a:pt x="727934" y="3195451"/>
                </a:cubicBezTo>
                <a:cubicBezTo>
                  <a:pt x="659002" y="3164570"/>
                  <a:pt x="626741" y="3106666"/>
                  <a:pt x="615987" y="3036630"/>
                </a:cubicBezTo>
                <a:cubicBezTo>
                  <a:pt x="610473" y="3000510"/>
                  <a:pt x="585381" y="2989205"/>
                  <a:pt x="560564" y="2972660"/>
                </a:cubicBezTo>
                <a:cubicBezTo>
                  <a:pt x="473984" y="2913930"/>
                  <a:pt x="382441" y="2860713"/>
                  <a:pt x="311302" y="2779924"/>
                </a:cubicBezTo>
                <a:cubicBezTo>
                  <a:pt x="393471" y="2790677"/>
                  <a:pt x="459371" y="2843341"/>
                  <a:pt x="547882" y="2865952"/>
                </a:cubicBezTo>
                <a:cubicBezTo>
                  <a:pt x="477570" y="2777166"/>
                  <a:pt x="386577" y="2732222"/>
                  <a:pt x="303582" y="2678453"/>
                </a:cubicBezTo>
                <a:cubicBezTo>
                  <a:pt x="265806" y="2653913"/>
                  <a:pt x="230790" y="2622479"/>
                  <a:pt x="185016" y="2609244"/>
                </a:cubicBezTo>
                <a:cubicBezTo>
                  <a:pt x="168748" y="2604556"/>
                  <a:pt x="142002" y="2594630"/>
                  <a:pt x="154963" y="2568435"/>
                </a:cubicBezTo>
                <a:cubicBezTo>
                  <a:pt x="165990" y="2546654"/>
                  <a:pt x="187773" y="2553269"/>
                  <a:pt x="207627" y="2559612"/>
                </a:cubicBezTo>
                <a:cubicBezTo>
                  <a:pt x="255328" y="2575330"/>
                  <a:pt x="304685" y="2575604"/>
                  <a:pt x="369207" y="2575330"/>
                </a:cubicBezTo>
                <a:cubicBezTo>
                  <a:pt x="315163" y="2503363"/>
                  <a:pt x="216174" y="2524871"/>
                  <a:pt x="169852" y="2449319"/>
                </a:cubicBezTo>
                <a:cubicBezTo>
                  <a:pt x="227755" y="2436083"/>
                  <a:pt x="272424" y="2463381"/>
                  <a:pt x="319299" y="2468619"/>
                </a:cubicBezTo>
                <a:cubicBezTo>
                  <a:pt x="361761" y="2473307"/>
                  <a:pt x="372239" y="2460624"/>
                  <a:pt x="362313" y="2418988"/>
                </a:cubicBezTo>
                <a:cubicBezTo>
                  <a:pt x="346873" y="2354190"/>
                  <a:pt x="370034" y="2321102"/>
                  <a:pt x="431798" y="2338750"/>
                </a:cubicBezTo>
                <a:cubicBezTo>
                  <a:pt x="489149" y="2355293"/>
                  <a:pt x="495215" y="2331030"/>
                  <a:pt x="479775" y="2294082"/>
                </a:cubicBezTo>
                <a:cubicBezTo>
                  <a:pt x="457716" y="2240315"/>
                  <a:pt x="482807" y="2198678"/>
                  <a:pt x="499903" y="2153458"/>
                </a:cubicBezTo>
                <a:cubicBezTo>
                  <a:pt x="526099" y="2084525"/>
                  <a:pt x="515069" y="2050885"/>
                  <a:pt x="458544" y="1999599"/>
                </a:cubicBezTo>
                <a:cubicBezTo>
                  <a:pt x="426835" y="1970921"/>
                  <a:pt x="392645" y="1946658"/>
                  <a:pt x="346596" y="1921843"/>
                </a:cubicBezTo>
                <a:cubicBezTo>
                  <a:pt x="452753" y="1908331"/>
                  <a:pt x="341358" y="1862836"/>
                  <a:pt x="378857" y="1834435"/>
                </a:cubicBezTo>
                <a:cubicBezTo>
                  <a:pt x="453856" y="1822854"/>
                  <a:pt x="515069" y="1913294"/>
                  <a:pt x="617091" y="1887376"/>
                </a:cubicBezTo>
                <a:cubicBezTo>
                  <a:pt x="491080" y="1809066"/>
                  <a:pt x="351835" y="1783423"/>
                  <a:pt x="260568" y="1679198"/>
                </a:cubicBezTo>
                <a:cubicBezTo>
                  <a:pt x="281523" y="1655484"/>
                  <a:pt x="302479" y="1677543"/>
                  <a:pt x="320402" y="1668720"/>
                </a:cubicBezTo>
                <a:cubicBezTo>
                  <a:pt x="319850" y="1663205"/>
                  <a:pt x="321230" y="1654932"/>
                  <a:pt x="317920" y="1652452"/>
                </a:cubicBezTo>
                <a:cubicBezTo>
                  <a:pt x="249815" y="1595650"/>
                  <a:pt x="248711" y="1594273"/>
                  <a:pt x="321779" y="1552359"/>
                </a:cubicBezTo>
                <a:cubicBezTo>
                  <a:pt x="347424" y="1537746"/>
                  <a:pt x="345218" y="1524786"/>
                  <a:pt x="331707" y="1506313"/>
                </a:cubicBezTo>
                <a:cubicBezTo>
                  <a:pt x="322055" y="1493353"/>
                  <a:pt x="310475" y="1481772"/>
                  <a:pt x="315990" y="1453371"/>
                </a:cubicBezTo>
                <a:cubicBezTo>
                  <a:pt x="355971" y="1489769"/>
                  <a:pt x="549259" y="1477912"/>
                  <a:pt x="583450" y="1474052"/>
                </a:cubicBezTo>
                <a:cubicBezTo>
                  <a:pt x="621777" y="1469917"/>
                  <a:pt x="659553" y="1452269"/>
                  <a:pt x="699809" y="1461919"/>
                </a:cubicBezTo>
                <a:cubicBezTo>
                  <a:pt x="732070" y="1469641"/>
                  <a:pt x="881516" y="1544364"/>
                  <a:pt x="902750" y="1458612"/>
                </a:cubicBezTo>
                <a:cubicBezTo>
                  <a:pt x="903853" y="1454475"/>
                  <a:pt x="964237" y="1464127"/>
                  <a:pt x="996774" y="1468814"/>
                </a:cubicBezTo>
                <a:cubicBezTo>
                  <a:pt x="1025451" y="1472674"/>
                  <a:pt x="1057712" y="1489769"/>
                  <a:pt x="1077012" y="1455578"/>
                </a:cubicBezTo>
                <a:cubicBezTo>
                  <a:pt x="1088317" y="1435450"/>
                  <a:pt x="1041719" y="1396571"/>
                  <a:pt x="1000083" y="1393262"/>
                </a:cubicBezTo>
                <a:cubicBezTo>
                  <a:pt x="963961" y="1390229"/>
                  <a:pt x="926186" y="1385817"/>
                  <a:pt x="891720" y="1394089"/>
                </a:cubicBezTo>
                <a:cubicBezTo>
                  <a:pt x="849258" y="1404017"/>
                  <a:pt x="826372" y="1388024"/>
                  <a:pt x="814515" y="1353557"/>
                </a:cubicBezTo>
                <a:cubicBezTo>
                  <a:pt x="801280" y="1315506"/>
                  <a:pt x="775911" y="1297858"/>
                  <a:pt x="740895" y="1280211"/>
                </a:cubicBezTo>
                <a:cubicBezTo>
                  <a:pt x="655967" y="1237474"/>
                  <a:pt x="574352" y="1188118"/>
                  <a:pt x="481154" y="1163301"/>
                </a:cubicBezTo>
                <a:cubicBezTo>
                  <a:pt x="462679" y="1158337"/>
                  <a:pt x="442276" y="1151719"/>
                  <a:pt x="433728" y="1118909"/>
                </a:cubicBezTo>
                <a:cubicBezTo>
                  <a:pt x="686023" y="1167987"/>
                  <a:pt x="915984" y="1295929"/>
                  <a:pt x="1176276" y="1288484"/>
                </a:cubicBezTo>
                <a:cubicBezTo>
                  <a:pt x="1105137" y="1247950"/>
                  <a:pt x="1022694" y="1245745"/>
                  <a:pt x="946867" y="1217344"/>
                </a:cubicBezTo>
                <a:cubicBezTo>
                  <a:pt x="1000635" y="1196113"/>
                  <a:pt x="1051094" y="1218172"/>
                  <a:pt x="1102104" y="1230304"/>
                </a:cubicBezTo>
                <a:cubicBezTo>
                  <a:pt x="1144843" y="1240230"/>
                  <a:pt x="1183446" y="1241885"/>
                  <a:pt x="1188133" y="1182603"/>
                </a:cubicBezTo>
                <a:cubicBezTo>
                  <a:pt x="1186478" y="1178742"/>
                  <a:pt x="1186754" y="1173780"/>
                  <a:pt x="1187030" y="1169092"/>
                </a:cubicBezTo>
                <a:cubicBezTo>
                  <a:pt x="1172690" y="1144552"/>
                  <a:pt x="1150358" y="1131868"/>
                  <a:pt x="1123887" y="1124698"/>
                </a:cubicBezTo>
                <a:cubicBezTo>
                  <a:pt x="1107894" y="1120286"/>
                  <a:pt x="1086663" y="1113668"/>
                  <a:pt x="1086938" y="1096023"/>
                </a:cubicBezTo>
                <a:cubicBezTo>
                  <a:pt x="1087765" y="1030674"/>
                  <a:pt x="1036756" y="1011647"/>
                  <a:pt x="985744" y="992622"/>
                </a:cubicBezTo>
                <a:cubicBezTo>
                  <a:pt x="1014145" y="960086"/>
                  <a:pt x="1036479" y="984074"/>
                  <a:pt x="1057987" y="981594"/>
                </a:cubicBezTo>
                <a:cubicBezTo>
                  <a:pt x="1072049" y="979939"/>
                  <a:pt x="1084733" y="976906"/>
                  <a:pt x="1084733" y="960086"/>
                </a:cubicBezTo>
                <a:cubicBezTo>
                  <a:pt x="1085008" y="946023"/>
                  <a:pt x="1078390" y="930030"/>
                  <a:pt x="1064605" y="929756"/>
                </a:cubicBezTo>
                <a:cubicBezTo>
                  <a:pt x="978300" y="927273"/>
                  <a:pt x="930599" y="836833"/>
                  <a:pt x="840985" y="836558"/>
                </a:cubicBezTo>
                <a:cubicBezTo>
                  <a:pt x="787493" y="836558"/>
                  <a:pt x="868834" y="785547"/>
                  <a:pt x="823615" y="764315"/>
                </a:cubicBezTo>
                <a:cubicBezTo>
                  <a:pt x="813687" y="759628"/>
                  <a:pt x="849533" y="752460"/>
                  <a:pt x="865526" y="753562"/>
                </a:cubicBezTo>
                <a:cubicBezTo>
                  <a:pt x="881242" y="754665"/>
                  <a:pt x="895304" y="768175"/>
                  <a:pt x="914331" y="758525"/>
                </a:cubicBezTo>
                <a:cubicBezTo>
                  <a:pt x="924808" y="724059"/>
                  <a:pt x="897787" y="711375"/>
                  <a:pt x="875452" y="701724"/>
                </a:cubicBezTo>
                <a:cubicBezTo>
                  <a:pt x="823889" y="679390"/>
                  <a:pt x="773706" y="652369"/>
                  <a:pt x="717181" y="644371"/>
                </a:cubicBezTo>
                <a:cubicBezTo>
                  <a:pt x="697053" y="641614"/>
                  <a:pt x="746133" y="604666"/>
                  <a:pt x="755783" y="591707"/>
                </a:cubicBezTo>
                <a:cubicBezTo>
                  <a:pt x="528304" y="455496"/>
                  <a:pt x="254778" y="462388"/>
                  <a:pt x="0" y="352370"/>
                </a:cubicBezTo>
                <a:cubicBezTo>
                  <a:pt x="56250" y="330864"/>
                  <a:pt x="97610" y="346580"/>
                  <a:pt x="135937" y="349889"/>
                </a:cubicBezTo>
                <a:cubicBezTo>
                  <a:pt x="231615" y="358160"/>
                  <a:pt x="326193" y="375256"/>
                  <a:pt x="421595" y="385458"/>
                </a:cubicBezTo>
                <a:cubicBezTo>
                  <a:pt x="468469" y="390421"/>
                  <a:pt x="512035" y="409172"/>
                  <a:pt x="564424" y="379393"/>
                </a:cubicBezTo>
                <a:cubicBezTo>
                  <a:pt x="599443" y="359540"/>
                  <a:pt x="655418" y="381046"/>
                  <a:pt x="698432" y="398694"/>
                </a:cubicBezTo>
                <a:cubicBezTo>
                  <a:pt x="734000" y="413307"/>
                  <a:pt x="767916" y="417167"/>
                  <a:pt x="815067" y="398694"/>
                </a:cubicBezTo>
                <a:cubicBezTo>
                  <a:pt x="772328" y="387389"/>
                  <a:pt x="739515" y="377463"/>
                  <a:pt x="705876" y="370568"/>
                </a:cubicBezTo>
                <a:cubicBezTo>
                  <a:pt x="679130" y="365055"/>
                  <a:pt x="742825" y="342719"/>
                  <a:pt x="775360" y="345477"/>
                </a:cubicBezTo>
                <a:cubicBezTo>
                  <a:pt x="820857" y="349337"/>
                  <a:pt x="795214" y="335000"/>
                  <a:pt x="787493" y="315146"/>
                </a:cubicBezTo>
                <a:cubicBezTo>
                  <a:pt x="779221" y="293915"/>
                  <a:pt x="803761" y="287298"/>
                  <a:pt x="819202" y="291709"/>
                </a:cubicBezTo>
                <a:cubicBezTo>
                  <a:pt x="878484" y="309081"/>
                  <a:pt x="937491" y="278474"/>
                  <a:pt x="998705" y="303291"/>
                </a:cubicBezTo>
                <a:cubicBezTo>
                  <a:pt x="983263" y="242077"/>
                  <a:pt x="949899" y="215331"/>
                  <a:pt x="880139" y="206783"/>
                </a:cubicBezTo>
                <a:cubicBezTo>
                  <a:pt x="853944" y="203475"/>
                  <a:pt x="826647" y="208438"/>
                  <a:pt x="804037" y="190790"/>
                </a:cubicBezTo>
                <a:cubicBezTo>
                  <a:pt x="791076" y="180590"/>
                  <a:pt x="776463" y="168457"/>
                  <a:pt x="786666" y="149707"/>
                </a:cubicBezTo>
                <a:cubicBezTo>
                  <a:pt x="793834" y="136471"/>
                  <a:pt x="809276" y="136471"/>
                  <a:pt x="821960" y="140884"/>
                </a:cubicBezTo>
                <a:cubicBezTo>
                  <a:pt x="878761" y="160461"/>
                  <a:pt x="938043" y="167630"/>
                  <a:pt x="997325" y="174800"/>
                </a:cubicBezTo>
                <a:cubicBezTo>
                  <a:pt x="1006426" y="175902"/>
                  <a:pt x="1016626" y="179487"/>
                  <a:pt x="1026829" y="161287"/>
                </a:cubicBezTo>
                <a:cubicBezTo>
                  <a:pt x="915984" y="131783"/>
                  <a:pt x="810655" y="89872"/>
                  <a:pt x="696777" y="73604"/>
                </a:cubicBezTo>
                <a:cubicBezTo>
                  <a:pt x="698432" y="65884"/>
                  <a:pt x="700086" y="58164"/>
                  <a:pt x="701741" y="50444"/>
                </a:cubicBezTo>
                <a:cubicBezTo>
                  <a:pt x="790801" y="61471"/>
                  <a:pt x="879864" y="72501"/>
                  <a:pt x="992362" y="86289"/>
                </a:cubicBezTo>
                <a:cubicBezTo>
                  <a:pt x="923153" y="42446"/>
                  <a:pt x="857805" y="57060"/>
                  <a:pt x="806519" y="18183"/>
                </a:cubicBezTo>
                <a:cubicBezTo>
                  <a:pt x="816170" y="3431"/>
                  <a:pt x="827820" y="-292"/>
                  <a:pt x="839883" y="18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EAB5ACC9-A1C8-450E-A206-CE95275397E2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4208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A6615137-57D6-46F3-9D4D-1A7AFEAB251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FA02C58-4C37-4E2D-8625-864BEC2DA0AB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chemeClr val="bg1"/>
                </a:solidFill>
                <a:latin typeface="+mj-lt"/>
              </a:rPr>
              <a:t>Visual Studies</a:t>
            </a:r>
          </a:p>
          <a:p>
            <a:r>
              <a:rPr lang="en-GB" dirty="0">
                <a:solidFill>
                  <a:schemeClr val="bg1"/>
                </a:solidFill>
                <a:latin typeface="+mj-lt"/>
              </a:rPr>
              <a:t>Creating Your Portfolio Page</a:t>
            </a:r>
            <a:endParaRPr lang="en-GB" dirty="0">
              <a:latin typeface="+mj-lt"/>
            </a:endParaRPr>
          </a:p>
        </p:txBody>
      </p:sp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EAB5ACC9-A1C8-450E-A206-CE95275397E2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A406E4F9-6724-4229-8549-40344BBC0784}"/>
              </a:ext>
            </a:extLst>
          </p:cNvPr>
          <p:cNvSpPr txBox="1"/>
          <p:nvPr/>
        </p:nvSpPr>
        <p:spPr>
          <a:xfrm>
            <a:off x="3732867" y="0"/>
            <a:ext cx="7928089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600" u="sng" dirty="0">
                <a:solidFill>
                  <a:schemeClr val="bg1"/>
                </a:solidFill>
              </a:rPr>
              <a:t>Honourable Mentions: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A07FB02-9A4F-6977-38C8-24F061D2FD84}"/>
              </a:ext>
            </a:extLst>
          </p:cNvPr>
          <p:cNvSpPr txBox="1"/>
          <p:nvPr/>
        </p:nvSpPr>
        <p:spPr>
          <a:xfrm rot="20808537">
            <a:off x="650450" y="1518665"/>
            <a:ext cx="369530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857250" indent="-857250">
              <a:buFont typeface="Arial" panose="020B0604020202020204" pitchFamily="34" charset="0"/>
              <a:buChar char="•"/>
            </a:pPr>
            <a:r>
              <a:rPr lang="en-GB" sz="4800" b="1" dirty="0" err="1">
                <a:solidFill>
                  <a:schemeClr val="bg1"/>
                </a:solidFill>
              </a:rPr>
              <a:t>ArtStation</a:t>
            </a:r>
            <a:endParaRPr lang="en-GB" sz="4800" b="1" dirty="0">
              <a:solidFill>
                <a:schemeClr val="bg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35160E1-A9AF-7841-2D3D-B0C3A35D58F7}"/>
              </a:ext>
            </a:extLst>
          </p:cNvPr>
          <p:cNvSpPr txBox="1"/>
          <p:nvPr/>
        </p:nvSpPr>
        <p:spPr>
          <a:xfrm rot="827062">
            <a:off x="6860582" y="2133692"/>
            <a:ext cx="369530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857250" indent="-857250">
              <a:buFont typeface="Arial" panose="020B0604020202020204" pitchFamily="34" charset="0"/>
              <a:buChar char="•"/>
            </a:pPr>
            <a:r>
              <a:rPr lang="en-GB" sz="4800" b="1" dirty="0" err="1">
                <a:solidFill>
                  <a:schemeClr val="bg1"/>
                </a:solidFill>
              </a:rPr>
              <a:t>Wix</a:t>
            </a:r>
            <a:endParaRPr lang="en-GB" sz="4800" b="1" dirty="0">
              <a:solidFill>
                <a:schemeClr val="bg1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1A54A7D-7189-9CF0-32A9-362D973A0AE3}"/>
              </a:ext>
            </a:extLst>
          </p:cNvPr>
          <p:cNvSpPr txBox="1"/>
          <p:nvPr/>
        </p:nvSpPr>
        <p:spPr>
          <a:xfrm rot="21253877">
            <a:off x="3672078" y="2908495"/>
            <a:ext cx="369530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857250" indent="-857250">
              <a:buFont typeface="Arial" panose="020B0604020202020204" pitchFamily="34" charset="0"/>
              <a:buChar char="•"/>
            </a:pPr>
            <a:r>
              <a:rPr lang="en-GB" sz="4800" b="1" dirty="0">
                <a:solidFill>
                  <a:schemeClr val="bg1"/>
                </a:solidFill>
              </a:rPr>
              <a:t>Canva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EC01DF2-042D-052A-815A-B1E0756E327E}"/>
              </a:ext>
            </a:extLst>
          </p:cNvPr>
          <p:cNvSpPr txBox="1"/>
          <p:nvPr/>
        </p:nvSpPr>
        <p:spPr>
          <a:xfrm rot="403716">
            <a:off x="7008212" y="3943929"/>
            <a:ext cx="369530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857250" indent="-857250">
              <a:buFont typeface="Arial" panose="020B0604020202020204" pitchFamily="34" charset="0"/>
              <a:buChar char="•"/>
            </a:pPr>
            <a:r>
              <a:rPr lang="en-GB" sz="4800" b="1" dirty="0" err="1">
                <a:solidFill>
                  <a:schemeClr val="bg1"/>
                </a:solidFill>
              </a:rPr>
              <a:t>Zenfolio</a:t>
            </a:r>
            <a:endParaRPr lang="en-GB" sz="4800" b="1" dirty="0">
              <a:solidFill>
                <a:schemeClr val="bg1"/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C9CD74B-F7DA-8981-2A25-22BFE7FFD746}"/>
              </a:ext>
            </a:extLst>
          </p:cNvPr>
          <p:cNvSpPr txBox="1"/>
          <p:nvPr/>
        </p:nvSpPr>
        <p:spPr>
          <a:xfrm rot="20880310">
            <a:off x="797955" y="4573049"/>
            <a:ext cx="369530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857250" indent="-857250">
              <a:buFont typeface="Arial" panose="020B0604020202020204" pitchFamily="34" charset="0"/>
              <a:buChar char="•"/>
            </a:pPr>
            <a:r>
              <a:rPr lang="en-GB" sz="4800" b="1" dirty="0" err="1">
                <a:solidFill>
                  <a:schemeClr val="bg1"/>
                </a:solidFill>
              </a:rPr>
              <a:t>Zenfolio</a:t>
            </a:r>
            <a:endParaRPr lang="en-GB" sz="48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477739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A6615137-57D6-46F3-9D4D-1A7AFEAB251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FA02C58-4C37-4E2D-8625-864BEC2DA0AB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chemeClr val="bg1"/>
                </a:solidFill>
                <a:latin typeface="+mj-lt"/>
              </a:rPr>
              <a:t>Visual Studies</a:t>
            </a:r>
          </a:p>
          <a:p>
            <a:r>
              <a:rPr lang="en-GB" dirty="0">
                <a:solidFill>
                  <a:schemeClr val="bg1"/>
                </a:solidFill>
                <a:latin typeface="+mj-lt"/>
              </a:rPr>
              <a:t>Creating Your Portfolio Page</a:t>
            </a:r>
            <a:endParaRPr lang="en-GB" dirty="0">
              <a:latin typeface="+mj-lt"/>
            </a:endParaRPr>
          </a:p>
        </p:txBody>
      </p:sp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EAB5ACC9-A1C8-450E-A206-CE95275397E2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A07FB02-9A4F-6977-38C8-24F061D2FD84}"/>
              </a:ext>
            </a:extLst>
          </p:cNvPr>
          <p:cNvSpPr txBox="1"/>
          <p:nvPr/>
        </p:nvSpPr>
        <p:spPr>
          <a:xfrm>
            <a:off x="262623" y="1613118"/>
            <a:ext cx="12019175" cy="36317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500" b="1" dirty="0">
                <a:solidFill>
                  <a:schemeClr val="bg1"/>
                </a:solidFill>
              </a:rPr>
              <a:t>And so.. </a:t>
            </a:r>
          </a:p>
          <a:p>
            <a:r>
              <a:rPr lang="en-GB" sz="11500" b="1" dirty="0">
                <a:solidFill>
                  <a:schemeClr val="bg1"/>
                </a:solidFill>
              </a:rPr>
              <a:t>so </a:t>
            </a:r>
            <a:r>
              <a:rPr lang="en-GB" sz="11500" b="1" dirty="0" err="1">
                <a:solidFill>
                  <a:schemeClr val="bg1"/>
                </a:solidFill>
              </a:rPr>
              <a:t>SO</a:t>
            </a:r>
            <a:r>
              <a:rPr lang="en-GB" sz="11500" b="1" dirty="0">
                <a:solidFill>
                  <a:schemeClr val="bg1"/>
                </a:solidFill>
              </a:rPr>
              <a:t> many more..</a:t>
            </a:r>
          </a:p>
        </p:txBody>
      </p:sp>
    </p:spTree>
    <p:extLst>
      <p:ext uri="{BB962C8B-B14F-4D97-AF65-F5344CB8AC3E}">
        <p14:creationId xmlns:p14="http://schemas.microsoft.com/office/powerpoint/2010/main" val="42085037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A6615137-57D6-46F3-9D4D-1A7AFEAB251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FA02C58-4C37-4E2D-8625-864BEC2DA0AB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chemeClr val="bg1"/>
                </a:solidFill>
                <a:latin typeface="+mj-lt"/>
              </a:rPr>
              <a:t>Visual Studies</a:t>
            </a:r>
          </a:p>
          <a:p>
            <a:r>
              <a:rPr lang="en-GB" dirty="0">
                <a:solidFill>
                  <a:schemeClr val="bg1"/>
                </a:solidFill>
                <a:latin typeface="+mj-lt"/>
              </a:rPr>
              <a:t>Creating Your Portfolio Page</a:t>
            </a:r>
            <a:endParaRPr lang="en-GB" dirty="0">
              <a:latin typeface="+mj-lt"/>
            </a:endParaRPr>
          </a:p>
        </p:txBody>
      </p:sp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EAB5ACC9-A1C8-450E-A206-CE95275397E2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A07FB02-9A4F-6977-38C8-24F061D2FD84}"/>
              </a:ext>
            </a:extLst>
          </p:cNvPr>
          <p:cNvSpPr txBox="1"/>
          <p:nvPr/>
        </p:nvSpPr>
        <p:spPr>
          <a:xfrm>
            <a:off x="172825" y="1028075"/>
            <a:ext cx="12019175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0" b="1" dirty="0">
                <a:solidFill>
                  <a:schemeClr val="bg1"/>
                </a:solidFill>
              </a:rPr>
              <a:t>Pick the Platform you’re comfortable with.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93C06A0-5251-04D9-709F-95EDDFD97640}"/>
              </a:ext>
            </a:extLst>
          </p:cNvPr>
          <p:cNvSpPr txBox="1"/>
          <p:nvPr/>
        </p:nvSpPr>
        <p:spPr>
          <a:xfrm>
            <a:off x="1762665" y="3521995"/>
            <a:ext cx="9492791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>
                <a:solidFill>
                  <a:schemeClr val="bg1"/>
                </a:solidFill>
              </a:rPr>
              <a:t>There’s no requirement to strictly use Adobe Portfolio, but it is the platform that I’m using for this and any future sessions.</a:t>
            </a:r>
          </a:p>
        </p:txBody>
      </p:sp>
    </p:spTree>
    <p:extLst>
      <p:ext uri="{BB962C8B-B14F-4D97-AF65-F5344CB8AC3E}">
        <p14:creationId xmlns:p14="http://schemas.microsoft.com/office/powerpoint/2010/main" val="16740864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A46A1A36-EC5C-4260-880F-3795E6B4F05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EAB5ACC9-A1C8-450E-A206-CE95275397E2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BC90B7B-107C-416C-8005-E384F3797AD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28800" y="2844224"/>
            <a:ext cx="8534400" cy="1169551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  <a:defRPr/>
            </a:pPr>
            <a:r>
              <a:rPr lang="en-GB" altLang="en-US" sz="4000" b="1" dirty="0">
                <a:solidFill>
                  <a:schemeClr val="accent4"/>
                </a:solidFill>
                <a:latin typeface="+mn-lt"/>
              </a:rPr>
              <a:t>Creating Your Portfolio Page</a:t>
            </a:r>
          </a:p>
          <a:p>
            <a:pPr algn="ctr" eaLnBrk="1" hangingPunct="1">
              <a:spcBef>
                <a:spcPct val="0"/>
              </a:spcBef>
              <a:buFontTx/>
              <a:buNone/>
              <a:defRPr/>
            </a:pPr>
            <a:r>
              <a:rPr lang="en-GB" altLang="en-US" sz="3000" b="1" dirty="0">
                <a:solidFill>
                  <a:schemeClr val="bg1"/>
                </a:solidFill>
                <a:latin typeface="+mn-lt"/>
              </a:rPr>
              <a:t>Creating your Adobe Portfolio Profile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7274F32-5EDF-4CA0-9605-DB62FC6B2047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chemeClr val="bg1"/>
                </a:solidFill>
                <a:latin typeface="+mj-lt"/>
              </a:rPr>
              <a:t>Visual Studies</a:t>
            </a:r>
          </a:p>
          <a:p>
            <a:r>
              <a:rPr lang="en-GB" dirty="0">
                <a:solidFill>
                  <a:schemeClr val="bg1"/>
                </a:solidFill>
                <a:latin typeface="+mj-lt"/>
              </a:rPr>
              <a:t>Intro to Design Concepts</a:t>
            </a:r>
            <a:endParaRPr lang="en-GB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431617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A6615137-57D6-46F3-9D4D-1A7AFEAB251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FA02C58-4C37-4E2D-8625-864BEC2DA0AB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chemeClr val="bg1"/>
                </a:solidFill>
                <a:latin typeface="+mj-lt"/>
              </a:rPr>
              <a:t>Visual Studies</a:t>
            </a:r>
          </a:p>
          <a:p>
            <a:r>
              <a:rPr lang="en-GB" dirty="0">
                <a:solidFill>
                  <a:schemeClr val="bg1"/>
                </a:solidFill>
                <a:latin typeface="+mj-lt"/>
              </a:rPr>
              <a:t>Creating Your Portfolio Page</a:t>
            </a:r>
            <a:endParaRPr lang="en-GB" dirty="0">
              <a:latin typeface="+mj-lt"/>
            </a:endParaRPr>
          </a:p>
        </p:txBody>
      </p:sp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EAB5ACC9-A1C8-450E-A206-CE95275397E2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A91A604-8904-FB90-9360-76BA295A62B0}"/>
              </a:ext>
            </a:extLst>
          </p:cNvPr>
          <p:cNvSpPr txBox="1"/>
          <p:nvPr/>
        </p:nvSpPr>
        <p:spPr>
          <a:xfrm>
            <a:off x="324075" y="1527705"/>
            <a:ext cx="6086152" cy="418576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6600" b="1" i="0" u="sng" dirty="0">
                <a:solidFill>
                  <a:schemeClr val="bg1"/>
                </a:solidFill>
                <a:effectLst/>
                <a:latin typeface="Söhne"/>
              </a:rPr>
              <a:t>Getting Started</a:t>
            </a:r>
          </a:p>
          <a:p>
            <a:r>
              <a:rPr lang="en-GB" sz="4000" b="1" i="0" u="sng" dirty="0">
                <a:solidFill>
                  <a:schemeClr val="bg1"/>
                </a:solidFill>
                <a:effectLst/>
                <a:latin typeface="Söhne"/>
              </a:rPr>
              <a:t>Step 1: Log In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4000" b="0" i="0" dirty="0">
                <a:solidFill>
                  <a:schemeClr val="bg1"/>
                </a:solidFill>
                <a:effectLst/>
                <a:latin typeface="Söhne"/>
              </a:rPr>
              <a:t>Visit </a:t>
            </a:r>
            <a:r>
              <a:rPr lang="en-GB" sz="4000" b="1" i="0" dirty="0">
                <a:solidFill>
                  <a:schemeClr val="bg1"/>
                </a:solidFill>
                <a:effectLst/>
                <a:latin typeface="Söhne"/>
              </a:rPr>
              <a:t>portfolio.adobe.com</a:t>
            </a:r>
            <a:r>
              <a:rPr lang="en-GB" sz="4000" b="0" i="0" dirty="0">
                <a:solidFill>
                  <a:schemeClr val="bg1"/>
                </a:solidFill>
                <a:effectLst/>
                <a:latin typeface="Söhne"/>
              </a:rPr>
              <a:t>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4000" b="0" i="0" dirty="0">
                <a:solidFill>
                  <a:schemeClr val="bg1"/>
                </a:solidFill>
                <a:effectLst/>
                <a:latin typeface="Söhne"/>
              </a:rPr>
              <a:t>Click “</a:t>
            </a:r>
            <a:r>
              <a:rPr lang="en-GB" sz="4000" b="1" i="0" dirty="0">
                <a:solidFill>
                  <a:schemeClr val="bg1"/>
                </a:solidFill>
                <a:effectLst/>
                <a:latin typeface="Söhne"/>
              </a:rPr>
              <a:t>Log In</a:t>
            </a:r>
            <a:r>
              <a:rPr lang="en-GB" sz="4000" b="0" i="0" dirty="0">
                <a:solidFill>
                  <a:schemeClr val="bg1"/>
                </a:solidFill>
                <a:effectLst/>
                <a:latin typeface="Söhne"/>
              </a:rPr>
              <a:t>“.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4000" b="0" i="0" dirty="0">
                <a:solidFill>
                  <a:schemeClr val="bg1"/>
                </a:solidFill>
                <a:effectLst/>
                <a:latin typeface="Söhne"/>
              </a:rPr>
              <a:t>Log in with your UWTSD Student login.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8492204F-2E48-E455-305F-67F0C773163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34302" y="2210527"/>
            <a:ext cx="4958658" cy="3377353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14" name="Graphic 13" descr="Arrow: Clockwise curve with solid fill">
            <a:extLst>
              <a:ext uri="{FF2B5EF4-FFF2-40B4-BE49-F238E27FC236}">
                <a16:creationId xmlns:a16="http://schemas.microsoft.com/office/drawing/2014/main" id="{54C0A289-2702-B3E7-AF66-4A10A20A2BA4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 rot="2246751" flipH="1">
            <a:off x="8493441" y="2634802"/>
            <a:ext cx="2013625" cy="18234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9939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A6615137-57D6-46F3-9D4D-1A7AFEAB251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FA02C58-4C37-4E2D-8625-864BEC2DA0AB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chemeClr val="bg1"/>
                </a:solidFill>
                <a:latin typeface="+mj-lt"/>
              </a:rPr>
              <a:t>Visual Studies</a:t>
            </a:r>
          </a:p>
          <a:p>
            <a:r>
              <a:rPr lang="en-GB" dirty="0">
                <a:solidFill>
                  <a:schemeClr val="bg1"/>
                </a:solidFill>
                <a:latin typeface="+mj-lt"/>
              </a:rPr>
              <a:t>Creating Your Portfolio Page</a:t>
            </a:r>
            <a:endParaRPr lang="en-GB" dirty="0">
              <a:latin typeface="+mj-lt"/>
            </a:endParaRPr>
          </a:p>
        </p:txBody>
      </p:sp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EAB5ACC9-A1C8-450E-A206-CE95275397E2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A91A604-8904-FB90-9360-76BA295A62B0}"/>
              </a:ext>
            </a:extLst>
          </p:cNvPr>
          <p:cNvSpPr txBox="1"/>
          <p:nvPr/>
        </p:nvSpPr>
        <p:spPr>
          <a:xfrm>
            <a:off x="499474" y="1843950"/>
            <a:ext cx="5745683" cy="31700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sz="4000" b="1" i="0" u="sng" dirty="0">
                <a:solidFill>
                  <a:schemeClr val="bg1"/>
                </a:solidFill>
                <a:effectLst/>
                <a:latin typeface="Söhne"/>
              </a:rPr>
              <a:t>Step 2: Select a Style</a:t>
            </a:r>
          </a:p>
          <a:p>
            <a:pPr algn="l"/>
            <a:endParaRPr lang="en-GB" sz="4000" b="1" i="0" dirty="0">
              <a:solidFill>
                <a:schemeClr val="bg1"/>
              </a:solidFill>
              <a:effectLst/>
              <a:latin typeface="Söhne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4000" b="0" i="0" dirty="0">
                <a:solidFill>
                  <a:schemeClr val="bg1"/>
                </a:solidFill>
                <a:effectLst/>
                <a:latin typeface="Söhne"/>
              </a:rPr>
              <a:t>Select from one of the available styles, for your portfolio page.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D22F72A-E711-4564-C3B6-9F924604595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34510" y="1659124"/>
            <a:ext cx="5647914" cy="4080193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  <p:extLst>
      <p:ext uri="{BB962C8B-B14F-4D97-AF65-F5344CB8AC3E}">
        <p14:creationId xmlns:p14="http://schemas.microsoft.com/office/powerpoint/2010/main" val="19996099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A6615137-57D6-46F3-9D4D-1A7AFEAB251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FA02C58-4C37-4E2D-8625-864BEC2DA0AB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chemeClr val="bg1"/>
                </a:solidFill>
                <a:latin typeface="+mj-lt"/>
              </a:rPr>
              <a:t>Visual Studies</a:t>
            </a:r>
          </a:p>
          <a:p>
            <a:r>
              <a:rPr lang="en-GB" dirty="0">
                <a:solidFill>
                  <a:schemeClr val="bg1"/>
                </a:solidFill>
                <a:latin typeface="+mj-lt"/>
              </a:rPr>
              <a:t>Creating Your Portfolio Page</a:t>
            </a:r>
            <a:endParaRPr lang="en-GB" dirty="0">
              <a:latin typeface="+mj-lt"/>
            </a:endParaRPr>
          </a:p>
        </p:txBody>
      </p:sp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EAB5ACC9-A1C8-450E-A206-CE95275397E2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A91A604-8904-FB90-9360-76BA295A62B0}"/>
              </a:ext>
            </a:extLst>
          </p:cNvPr>
          <p:cNvSpPr txBox="1"/>
          <p:nvPr/>
        </p:nvSpPr>
        <p:spPr>
          <a:xfrm>
            <a:off x="153372" y="1221380"/>
            <a:ext cx="4814769" cy="501675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sz="4000" b="1" i="0" u="sng" dirty="0">
                <a:solidFill>
                  <a:schemeClr val="bg1"/>
                </a:solidFill>
                <a:effectLst/>
                <a:latin typeface="Söhne"/>
              </a:rPr>
              <a:t>Step 3: Create a Page</a:t>
            </a:r>
          </a:p>
          <a:p>
            <a:pPr algn="l"/>
            <a:endParaRPr lang="en-GB" sz="4000" b="1" i="0" dirty="0">
              <a:solidFill>
                <a:schemeClr val="bg1"/>
              </a:solidFill>
              <a:effectLst/>
              <a:latin typeface="Söhne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4000" b="0" i="0" dirty="0">
                <a:solidFill>
                  <a:schemeClr val="bg1"/>
                </a:solidFill>
                <a:effectLst/>
                <a:latin typeface="Söhne"/>
              </a:rPr>
              <a:t>Create a new page in your Portfolio – these should be named after the categories of work posted. (E.G. Perspective Drawing)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C1B58736-23C3-B393-CB0D-26147C9F920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20564" y="253916"/>
            <a:ext cx="6109437" cy="4221804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8" name="Graphic 7" descr="Arrow: Clockwise curve with solid fill">
            <a:extLst>
              <a:ext uri="{FF2B5EF4-FFF2-40B4-BE49-F238E27FC236}">
                <a16:creationId xmlns:a16="http://schemas.microsoft.com/office/drawing/2014/main" id="{2F6AD8B8-3DDD-0591-5DF3-859241B829B2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 rot="2246751" flipV="1">
            <a:off x="7094960" y="2016821"/>
            <a:ext cx="1233456" cy="1116952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329DDB86-E323-65E7-D017-9C248AADC136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305941" y="2839579"/>
            <a:ext cx="3533762" cy="3581372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  <p:extLst>
      <p:ext uri="{BB962C8B-B14F-4D97-AF65-F5344CB8AC3E}">
        <p14:creationId xmlns:p14="http://schemas.microsoft.com/office/powerpoint/2010/main" val="29680923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A6615137-57D6-46F3-9D4D-1A7AFEAB251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FA02C58-4C37-4E2D-8625-864BEC2DA0AB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chemeClr val="bg1"/>
                </a:solidFill>
                <a:latin typeface="+mj-lt"/>
              </a:rPr>
              <a:t>Visual Studies</a:t>
            </a:r>
          </a:p>
          <a:p>
            <a:r>
              <a:rPr lang="en-GB" dirty="0">
                <a:solidFill>
                  <a:schemeClr val="bg1"/>
                </a:solidFill>
                <a:latin typeface="+mj-lt"/>
              </a:rPr>
              <a:t>Creating Your Portfolio Page</a:t>
            </a:r>
            <a:endParaRPr lang="en-GB" dirty="0">
              <a:latin typeface="+mj-lt"/>
            </a:endParaRPr>
          </a:p>
        </p:txBody>
      </p:sp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EAB5ACC9-A1C8-450E-A206-CE95275397E2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A91A604-8904-FB90-9360-76BA295A62B0}"/>
              </a:ext>
            </a:extLst>
          </p:cNvPr>
          <p:cNvSpPr txBox="1"/>
          <p:nvPr/>
        </p:nvSpPr>
        <p:spPr>
          <a:xfrm>
            <a:off x="290532" y="1666235"/>
            <a:ext cx="4841856" cy="440120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sz="4000" b="1" i="0" u="sng" dirty="0">
                <a:solidFill>
                  <a:schemeClr val="bg1"/>
                </a:solidFill>
                <a:effectLst/>
                <a:latin typeface="Söhne"/>
              </a:rPr>
              <a:t>Step 4: Adding Media</a:t>
            </a:r>
          </a:p>
          <a:p>
            <a:pPr algn="l"/>
            <a:endParaRPr lang="en-GB" sz="4000" b="1" i="0" dirty="0">
              <a:solidFill>
                <a:schemeClr val="bg1"/>
              </a:solidFill>
              <a:effectLst/>
              <a:latin typeface="Söhne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4000" b="0" i="0" dirty="0">
                <a:solidFill>
                  <a:schemeClr val="bg1"/>
                </a:solidFill>
                <a:effectLst/>
                <a:latin typeface="Söhne"/>
              </a:rPr>
              <a:t>Use the buttons on the newly created page to add the desired, relevant media.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8860C9F-644B-3702-FEF6-4CFB6E439BAC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5328" r="19325" b="25490"/>
          <a:stretch/>
        </p:blipFill>
        <p:spPr>
          <a:xfrm>
            <a:off x="5422920" y="1702341"/>
            <a:ext cx="6286236" cy="3973253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8" name="Graphic 7" descr="Arrow: Clockwise curve with solid fill">
            <a:extLst>
              <a:ext uri="{FF2B5EF4-FFF2-40B4-BE49-F238E27FC236}">
                <a16:creationId xmlns:a16="http://schemas.microsoft.com/office/drawing/2014/main" id="{2F6AD8B8-3DDD-0591-5DF3-859241B829B2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 rot="2246751" flipV="1">
            <a:off x="5849820" y="3862061"/>
            <a:ext cx="1233456" cy="11169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34675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A6615137-57D6-46F3-9D4D-1A7AFEAB251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FA02C58-4C37-4E2D-8625-864BEC2DA0AB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chemeClr val="bg1"/>
                </a:solidFill>
                <a:latin typeface="+mj-lt"/>
              </a:rPr>
              <a:t>Visual Studies</a:t>
            </a:r>
          </a:p>
          <a:p>
            <a:r>
              <a:rPr lang="en-GB" dirty="0">
                <a:solidFill>
                  <a:schemeClr val="bg1"/>
                </a:solidFill>
                <a:latin typeface="+mj-lt"/>
              </a:rPr>
              <a:t>Creating Your Portfolio Page</a:t>
            </a:r>
            <a:endParaRPr lang="en-GB" dirty="0">
              <a:latin typeface="+mj-lt"/>
            </a:endParaRPr>
          </a:p>
        </p:txBody>
      </p:sp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EAB5ACC9-A1C8-450E-A206-CE95275397E2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A91A604-8904-FB90-9360-76BA295A62B0}"/>
              </a:ext>
            </a:extLst>
          </p:cNvPr>
          <p:cNvSpPr txBox="1"/>
          <p:nvPr/>
        </p:nvSpPr>
        <p:spPr>
          <a:xfrm>
            <a:off x="252602" y="1358458"/>
            <a:ext cx="5546064" cy="501675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sz="4000" b="1" i="0" u="sng" dirty="0">
                <a:solidFill>
                  <a:schemeClr val="bg1"/>
                </a:solidFill>
                <a:effectLst/>
                <a:latin typeface="Söhne"/>
              </a:rPr>
              <a:t>Step 5: Experiment</a:t>
            </a:r>
          </a:p>
          <a:p>
            <a:pPr algn="l"/>
            <a:endParaRPr lang="en-GB" sz="4000" b="1" i="0" dirty="0">
              <a:solidFill>
                <a:schemeClr val="bg1"/>
              </a:solidFill>
              <a:effectLst/>
              <a:latin typeface="Söhne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4000" b="0" i="0" dirty="0">
                <a:solidFill>
                  <a:schemeClr val="bg1"/>
                </a:solidFill>
                <a:effectLst/>
                <a:latin typeface="Söhne"/>
              </a:rPr>
              <a:t>Tinker with the some of the options available to you and try adding some placeholder images in a new page, just to practice!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D1F2920-7A45-BA04-F0F2-39D7C5A6796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819753" y="1203173"/>
            <a:ext cx="5962671" cy="4672334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  <p:extLst>
      <p:ext uri="{BB962C8B-B14F-4D97-AF65-F5344CB8AC3E}">
        <p14:creationId xmlns:p14="http://schemas.microsoft.com/office/powerpoint/2010/main" val="2621848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Background pattern&#10;&#10;Description automatically generated">
            <a:extLst>
              <a:ext uri="{FF2B5EF4-FFF2-40B4-BE49-F238E27FC236}">
                <a16:creationId xmlns:a16="http://schemas.microsoft.com/office/drawing/2014/main" id="{1CF0BF08-734A-4FA9-B103-4F208572E7D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46152" y="2119823"/>
            <a:ext cx="10515600" cy="368463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en-GB" sz="6000" dirty="0">
              <a:solidFill>
                <a:schemeClr val="bg1"/>
              </a:solidFill>
              <a:latin typeface="Century Gothic" panose="020B0502020202020204" pitchFamily="34" charset="0"/>
            </a:endParaRPr>
          </a:p>
          <a:p>
            <a:pPr marL="0" indent="0" algn="ctr">
              <a:buNone/>
            </a:pPr>
            <a:r>
              <a:rPr lang="en-GB" sz="6000" b="1" dirty="0">
                <a:solidFill>
                  <a:schemeClr val="bg1"/>
                </a:solidFill>
                <a:latin typeface="+mj-lt"/>
              </a:rPr>
              <a:t>ANY QUESTIONS?</a:t>
            </a:r>
          </a:p>
        </p:txBody>
      </p:sp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0380D9A3-FED9-4844-8AE9-D69D4F6C405F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06DC3D75-035C-2F9B-E398-E0C6490C8524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chemeClr val="bg1"/>
                </a:solidFill>
                <a:latin typeface="+mj-lt"/>
              </a:rPr>
              <a:t>Visual Studies</a:t>
            </a:r>
          </a:p>
          <a:p>
            <a:r>
              <a:rPr lang="en-GB" dirty="0">
                <a:solidFill>
                  <a:schemeClr val="bg1"/>
                </a:solidFill>
                <a:latin typeface="+mj-lt"/>
              </a:rPr>
              <a:t>Creating Your Portfolio Page</a:t>
            </a:r>
            <a:endParaRPr lang="en-GB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1442654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Background pattern&#10;&#10;Description automatically generated">
            <a:extLst>
              <a:ext uri="{FF2B5EF4-FFF2-40B4-BE49-F238E27FC236}">
                <a16:creationId xmlns:a16="http://schemas.microsoft.com/office/drawing/2014/main" id="{E042AAC3-6981-4542-B640-55A9FD46463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46152" y="2119823"/>
            <a:ext cx="10515600" cy="368463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en-GB" sz="6000" dirty="0">
              <a:solidFill>
                <a:schemeClr val="bg1"/>
              </a:solidFill>
              <a:latin typeface="Century Gothic" panose="020B0502020202020204" pitchFamily="34" charset="0"/>
            </a:endParaRPr>
          </a:p>
          <a:p>
            <a:pPr marL="0" indent="0" algn="ctr">
              <a:buNone/>
            </a:pPr>
            <a:r>
              <a:rPr lang="en-GB" sz="6000" b="1" dirty="0">
                <a:solidFill>
                  <a:schemeClr val="bg1"/>
                </a:solidFill>
                <a:latin typeface="+mj-lt"/>
              </a:rPr>
              <a:t>SAVE YOUR WORK</a:t>
            </a:r>
          </a:p>
          <a:p>
            <a:pPr marL="0" indent="0" algn="ctr">
              <a:buNone/>
            </a:pPr>
            <a:r>
              <a:rPr lang="en-GB" sz="6000" b="1" dirty="0">
                <a:solidFill>
                  <a:schemeClr val="bg1"/>
                </a:solidFill>
                <a:latin typeface="+mj-lt"/>
              </a:rPr>
              <a:t>AND SAVE IT OFTEN!</a:t>
            </a:r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838201" y="1330325"/>
            <a:ext cx="5021910" cy="73337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3600" b="1" dirty="0">
                <a:solidFill>
                  <a:srgbClr val="FFC000"/>
                </a:solidFill>
              </a:rPr>
              <a:t>Remember, </a:t>
            </a:r>
            <a:r>
              <a:rPr lang="en-GB" sz="3600" b="1" u="sng" dirty="0">
                <a:solidFill>
                  <a:srgbClr val="FFC000"/>
                </a:solidFill>
              </a:rPr>
              <a:t>as ALWAYS</a:t>
            </a:r>
            <a:r>
              <a:rPr lang="en-GB" sz="3600" b="1" dirty="0">
                <a:solidFill>
                  <a:srgbClr val="FFC000"/>
                </a:solidFill>
              </a:rPr>
              <a:t>:</a:t>
            </a:r>
          </a:p>
        </p:txBody>
      </p:sp>
      <p:pic>
        <p:nvPicPr>
          <p:cNvPr id="10" name="Picture 9" descr="Icon&#10;&#10;Description automatically generated">
            <a:extLst>
              <a:ext uri="{FF2B5EF4-FFF2-40B4-BE49-F238E27FC236}">
                <a16:creationId xmlns:a16="http://schemas.microsoft.com/office/drawing/2014/main" id="{BED2ED00-3429-45E5-9038-B09D15588D07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78829DA7-17B1-B997-CFCE-555CB5ABAB7A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chemeClr val="bg1"/>
                </a:solidFill>
                <a:latin typeface="+mj-lt"/>
              </a:rPr>
              <a:t>Visual Studies</a:t>
            </a:r>
          </a:p>
          <a:p>
            <a:r>
              <a:rPr lang="en-GB" dirty="0">
                <a:solidFill>
                  <a:schemeClr val="bg1"/>
                </a:solidFill>
                <a:latin typeface="+mj-lt"/>
              </a:rPr>
              <a:t>Creating Your Portfolio Page</a:t>
            </a:r>
            <a:endParaRPr lang="en-GB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2403307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897</TotalTime>
  <Words>361</Words>
  <Application>Microsoft Office PowerPoint</Application>
  <PresentationFormat>Widescreen</PresentationFormat>
  <Paragraphs>93</Paragraphs>
  <Slides>15</Slides>
  <Notes>15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1" baseType="lpstr">
      <vt:lpstr>Arial</vt:lpstr>
      <vt:lpstr>Calibri</vt:lpstr>
      <vt:lpstr>Calibri Light</vt:lpstr>
      <vt:lpstr>Century Gothic</vt:lpstr>
      <vt:lpstr>Söhne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Adam Head</dc:creator>
  <cp:lastModifiedBy>Adam Head</cp:lastModifiedBy>
  <cp:revision>105</cp:revision>
  <dcterms:created xsi:type="dcterms:W3CDTF">2016-10-04T14:07:26Z</dcterms:created>
  <dcterms:modified xsi:type="dcterms:W3CDTF">2023-10-04T22:14:29Z</dcterms:modified>
</cp:coreProperties>
</file>