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93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2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DA6B40-CD8D-44F8-9BCF-589A91B7D2FB}" v="4" dt="2025-12-02T15:16:03.3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5033" autoAdjust="0"/>
  </p:normalViewPr>
  <p:slideViewPr>
    <p:cSldViewPr>
      <p:cViewPr varScale="1">
        <p:scale>
          <a:sx n="61" d="100"/>
          <a:sy n="61" d="100"/>
        </p:scale>
        <p:origin x="1476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min Barbu" userId="9ddf05252acbd0fe" providerId="LiveId" clId="{F387A24A-1EB7-447A-B06F-9DB703441DA5}"/>
    <pc:docChg chg="addSld modSld">
      <pc:chgData name="Cosmin Barbu" userId="9ddf05252acbd0fe" providerId="LiveId" clId="{F387A24A-1EB7-447A-B06F-9DB703441DA5}" dt="2025-12-02T15:16:08.898" v="18" actId="1076"/>
      <pc:docMkLst>
        <pc:docMk/>
      </pc:docMkLst>
      <pc:sldChg chg="modSp mod">
        <pc:chgData name="Cosmin Barbu" userId="9ddf05252acbd0fe" providerId="LiveId" clId="{F387A24A-1EB7-447A-B06F-9DB703441DA5}" dt="2025-12-02T15:05:25.983" v="1" actId="20577"/>
        <pc:sldMkLst>
          <pc:docMk/>
          <pc:sldMk cId="0" sldId="256"/>
        </pc:sldMkLst>
        <pc:spChg chg="mod">
          <ac:chgData name="Cosmin Barbu" userId="9ddf05252acbd0fe" providerId="LiveId" clId="{F387A24A-1EB7-447A-B06F-9DB703441DA5}" dt="2025-12-02T15:05:25.983" v="1" actId="20577"/>
          <ac:spMkLst>
            <pc:docMk/>
            <pc:sldMk cId="0" sldId="256"/>
            <ac:spMk id="2" creationId="{F12F2AAE-0C3B-1D7D-96CD-06E961DE36D7}"/>
          </ac:spMkLst>
        </pc:spChg>
      </pc:sldChg>
      <pc:sldChg chg="addSp modSp new mod modAnim">
        <pc:chgData name="Cosmin Barbu" userId="9ddf05252acbd0fe" providerId="LiveId" clId="{F387A24A-1EB7-447A-B06F-9DB703441DA5}" dt="2025-12-02T15:16:08.898" v="18" actId="1076"/>
        <pc:sldMkLst>
          <pc:docMk/>
          <pc:sldMk cId="2322826336" sldId="293"/>
        </pc:sldMkLst>
        <pc:spChg chg="add mod">
          <ac:chgData name="Cosmin Barbu" userId="9ddf05252acbd0fe" providerId="LiveId" clId="{F387A24A-1EB7-447A-B06F-9DB703441DA5}" dt="2025-12-02T15:16:08.898" v="18" actId="1076"/>
          <ac:spMkLst>
            <pc:docMk/>
            <pc:sldMk cId="2322826336" sldId="293"/>
            <ac:spMk id="3" creationId="{6CF448D3-702A-D83E-4A4E-E71BB8CDFC56}"/>
          </ac:spMkLst>
        </pc:spChg>
        <pc:picChg chg="add mod">
          <ac:chgData name="Cosmin Barbu" userId="9ddf05252acbd0fe" providerId="LiveId" clId="{F387A24A-1EB7-447A-B06F-9DB703441DA5}" dt="2025-12-02T15:15:47.138" v="6" actId="14100"/>
          <ac:picMkLst>
            <pc:docMk/>
            <pc:sldMk cId="2322826336" sldId="293"/>
            <ac:picMk id="2" creationId="{0E8FDA46-DEC6-2270-315A-D632602931E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AD1D70C-0BF3-8171-CC90-10EC50B770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398F94-F263-C2B8-C9D0-C546BFECF9C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8EDD8DC-A05B-4D10-8ADA-8F9643C6249F}" type="datetimeFigureOut">
              <a:rPr lang="en-GB"/>
              <a:pPr>
                <a:defRPr/>
              </a:pPr>
              <a:t>02/12/2025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344A80-1FAA-526E-F871-78FDCD4F3D1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B7AA1A-CCB8-41DC-1A39-533B0F58E8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AB007CC-0DDA-4392-A6CD-1C3E5DCA97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3835327-E5E7-AE39-56B1-6844D41DFD2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3C4DB-5169-CAA0-7A2F-2D61AF75F2C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2096E50-0A2A-4857-94EF-01060E367946}" type="datetimeFigureOut">
              <a:rPr lang="en-US"/>
              <a:pPr>
                <a:defRPr/>
              </a:pPr>
              <a:t>12/2/2025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9C98225-5562-3F16-2593-DA2CD8F54F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17C440D-F2F1-283D-D70B-A8F79393C9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99A7E-80AA-B99A-E607-40CE2BC77C9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8F825-34E3-15FB-9663-219C2BD08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CC8A316-E45A-494B-B317-257227885DD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A50C3D45-3DCC-3809-6C3D-5CE9F599FF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EFE884B0-DC01-7C53-018B-0BC7D2C1ED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6DE00FA3-1A33-8B3B-6E2A-0DF2D7E279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4CD660D-82DB-45F2-BDC7-55DFA0B285C6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ADCEF704-DDB7-FE04-EE36-AB56560C9D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87982F5B-84D7-943C-A547-4DAE035A67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6C108630-4DFA-5579-A04F-2A3E56CFCF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C9E2B6C-2391-41E5-96C0-BE9A2A754944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9E3A8-BD54-DE20-499D-F37531A2E9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D0219-974D-4283-8D81-8E36AE58AC7F}" type="datetimeFigureOut">
              <a:rPr lang="en-GB"/>
              <a:pPr>
                <a:defRPr/>
              </a:pPr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19758-7E32-0F73-8107-8FCD6F462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D28D1-8324-5420-0BDF-7ED55B09E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001EF-A848-4A05-89F4-FCB270E9A6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099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155F1D-B969-ACAA-1DF0-1CBAB139B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3CFA4-9FF0-4702-A49B-C862F3754F5F}" type="datetimeFigureOut">
              <a:rPr lang="en-GB"/>
              <a:pPr>
                <a:defRPr/>
              </a:pPr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7AF8A-7E95-4911-1EDB-72D56508E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572E8-E1CA-64AB-0056-A73DA6AD2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B9AF0-FA4A-4B5E-B626-23918DBE57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65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C98B8-73EF-AE5A-8AB0-71FEA83AC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E9051-6BFF-4410-A284-8D780F0350F4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37F372-BF91-7067-8D66-41C846D581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E5D1B-D97D-4AF2-8382-5450E6DEB98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18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E7DFF4A-7D59-234B-4BDE-A72A1F4B4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F01AD-67DB-4B04-98DF-676DDD83A583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19517-413C-88D1-C17B-0BA5C7BDEE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09B97-43F8-43CF-827A-D02F7A51FEA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31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5628F5F-B38A-7CD3-9FE1-FD8194A69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3E7E1-777A-4CBE-AB53-BD10F72B4B11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F02EB4E-F26E-1AE9-A7B1-798AC064EA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2AC7-E442-48C9-A3B6-69890CDE11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92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1B2B033-396E-39AD-FAB0-CF45FE63A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96CBB-256B-4B75-ACC3-14BB8BC980C7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0326FF4-F625-7281-FFE3-494F867549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760F6-F40A-4E1B-86B9-8FF3ECE93BF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409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8A8A55D-3A2F-E1C5-70D0-C09152D2E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68B3C-3E56-40B7-AFF9-DF7DCFF15A86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5EBB022-9E11-2C96-B535-F46B30FE35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D7C13D-9AFA-4FE4-817E-890B60F5882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85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149FBE1-4CA2-F97B-8698-67A3132F1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2C4B5-69C1-4782-8E55-AA97816A5140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9E35F-2D37-ABA3-A16A-640CEFE8E5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62662-F95A-488C-AEEE-30E24E2423A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0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1658AF7-510B-CD9C-3D25-5C5FC359F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84452-B1DF-465D-9E14-4EB88FAD4ABB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787BD-B45E-B4E8-038D-27E8F0FDD7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AFDEA-3C3C-4B9C-A6B5-72866254EA2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347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F5240-7AF0-8874-FF16-4C242B157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901A9-FC24-4AE8-AB54-124EF3662A17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D3A2F2-183D-B3FF-49F1-8C86A590C9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087A4-32DE-40DC-9D67-1E6E4389860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514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9E000-6F6A-1664-9954-A4E8ACE43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161EF-7624-48AA-AD4C-F22C70397200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5E526B6-3E62-E728-19D4-CBDCF79C2C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9A5D9-FB82-41A0-9F0A-4F99493B719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7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A8B7D6A-8011-31C7-498A-A234160232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5CCA844-784B-9AE5-8FE8-6B65178611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D2DB5-2C4E-3BC4-E400-A66000A220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629620-7D9E-4706-AF4C-E9021FB6C531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680F5-3D62-C9C0-9C15-EE2DE429EF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A2B2A90-3924-4467-BCEB-E660F0C249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voVrcxr0Eho?feature=oembed" TargetMode="External"/><Relationship Id="rId4" Type="http://schemas.openxmlformats.org/officeDocument/2006/relationships/hyperlink" Target="https://youtu.be/voVrcxr0Eho?si=TGSP-dISyMJWnQ_P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8/s41569-018-0057" TargetMode="External"/><Relationship Id="rId2" Type="http://schemas.openxmlformats.org/officeDocument/2006/relationships/hyperlink" Target="https://doi.org/10.2196/261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amjcard.2021.05.027" TargetMode="External"/><Relationship Id="rId5" Type="http://schemas.openxmlformats.org/officeDocument/2006/relationships/hyperlink" Target="https://thehealthinnovationnetwork.co.uk/wp-content/uploads/2020/03/Mobile-ECG-Evaluation-Report-Full-Report.pdf" TargetMode="External"/><Relationship Id="rId4" Type="http://schemas.openxmlformats.org/officeDocument/2006/relationships/hyperlink" Target="https://doi.org/10.1177/09720634211012567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jco.2022.07.011" TargetMode="External"/><Relationship Id="rId2" Type="http://schemas.openxmlformats.org/officeDocument/2006/relationships/hyperlink" Target="https://doi.org/10.5603/cj.a2019.000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htg.scot/our-advice/kardiamobile-for-detecting-atrial-fibrillation/" TargetMode="External"/><Relationship Id="rId5" Type="http://schemas.openxmlformats.org/officeDocument/2006/relationships/hyperlink" Target="https://link.springer.com/chapter/10.1007/978-3-031-61160-5_4" TargetMode="External"/><Relationship Id="rId4" Type="http://schemas.openxmlformats.org/officeDocument/2006/relationships/hyperlink" Target="https://doi.org/10.1093/ehjdh/ztad0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9922D33-8BA9-C3CA-7492-BF4BE10F837F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F2AAE-0C3B-1D7D-96CD-06E961DE36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Cosmin Barbu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2318292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D925733-ACAF-6747-850A-2DFB68B57A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5996FBEA-BFA4-E9C1-D263-F04465DD55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1325" y="1470025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assignment. I confirm that I have not presented any AI generated materials as my own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work. I confirm I have copies of my drafts, notes, and other resources I used, which I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may be asked to provide in evidence.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KardiaMobile 6L - How to video UK">
            <a:hlinkClick r:id="" action="ppaction://media"/>
            <a:extLst>
              <a:ext uri="{FF2B5EF4-FFF2-40B4-BE49-F238E27FC236}">
                <a16:creationId xmlns:a16="http://schemas.microsoft.com/office/drawing/2014/main" id="{0E8FDA46-DEC6-2270-315A-D632602931E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520" y="137895"/>
            <a:ext cx="8629796" cy="47312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F448D3-702A-D83E-4A4E-E71BB8CDFC56}"/>
              </a:ext>
            </a:extLst>
          </p:cNvPr>
          <p:cNvSpPr txBox="1"/>
          <p:nvPr/>
        </p:nvSpPr>
        <p:spPr>
          <a:xfrm>
            <a:off x="1043608" y="5157192"/>
            <a:ext cx="6469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</a:t>
            </a:r>
            <a:r>
              <a:rPr lang="en-GB" dirty="0">
                <a:hlinkClick r:id="rId4"/>
              </a:rPr>
              <a:t>https://youtu.be/voVrcxr0Eho?si=TGSP-dISyMJWnQ_P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282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98C0196-B65F-F01C-9CB8-6183179C8C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09775" y="-100013"/>
            <a:ext cx="5124450" cy="860426"/>
          </a:xfrm>
        </p:spPr>
        <p:txBody>
          <a:bodyPr/>
          <a:lstStyle/>
          <a:p>
            <a:pPr eaLnBrk="1" hangingPunct="1"/>
            <a:r>
              <a:rPr lang="en-GB" altLang="en-US" sz="3600" b="1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ED2972D3-78F3-916D-C5DF-3B36BBBF50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7500" y="2708275"/>
            <a:ext cx="8507413" cy="346710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KardiaMobile, developed by AliveCor, is part of an NHS England funded project, via the countries Academic Health Science Networks.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pilot program distributed devices across south London between January 2018 and March 2019 </a:t>
            </a:r>
            <a:r>
              <a:rPr lang="nl-NL" sz="1800" dirty="0"/>
              <a:t>(Biersteker, Schalij and Treskes, 2021).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KardiaMobile, a portable electrocardiogram (ECG) developed by AliveCor, exemplifies the potential of mobile health tools to improve patient outcomes and streamline healthcare services (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Koltowski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et al., 2021).</a:t>
            </a:r>
          </a:p>
          <a:p>
            <a:pPr marL="0" indent="0" eaLnBrk="1" hangingPunct="1">
              <a:lnSpc>
                <a:spcPct val="150000"/>
              </a:lnSpc>
              <a:buFont typeface="Arial" panose="020B0604020202020204" pitchFamily="34" charset="0"/>
              <a:buNone/>
              <a:defRPr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0" name="Picture 2" descr="A screen shot of a device">
            <a:extLst>
              <a:ext uri="{FF2B5EF4-FFF2-40B4-BE49-F238E27FC236}">
                <a16:creationId xmlns:a16="http://schemas.microsoft.com/office/drawing/2014/main" id="{7F8A641D-7BEA-8B19-BB75-28C7D94DF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775" y="549275"/>
            <a:ext cx="4870450" cy="245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76CF946-4978-F131-4674-CD2B112E52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19200" y="-168275"/>
            <a:ext cx="6705600" cy="1012825"/>
          </a:xfrm>
        </p:spPr>
        <p:txBody>
          <a:bodyPr/>
          <a:lstStyle/>
          <a:p>
            <a:pPr eaLnBrk="1" hangingPunct="1"/>
            <a:r>
              <a:rPr lang="en-GB" altLang="en-US" b="1"/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3357D16A-DFDC-E882-38DD-9DDF4BF3C8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11113" y="3213100"/>
            <a:ext cx="9144001" cy="2519363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 decrease in the amount of ECG tests, 24 hour tapes and 7 day Holter recordings.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Decrease in outpatient and general practitioner visits.</a:t>
            </a:r>
          </a:p>
          <a:p>
            <a:pPr eaLnBrk="1" hangingPunct="1"/>
            <a:r>
              <a:rPr lang="en-GB" altLang="en-US" sz="2400"/>
              <a:t>Lowering NHS healthcare costs through proactive AF diagnosis and stroke prevention (Frisch, Martin and Edwards, 2021)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/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8" name="Picture 2" descr="A diagram of a device">
            <a:extLst>
              <a:ext uri="{FF2B5EF4-FFF2-40B4-BE49-F238E27FC236}">
                <a16:creationId xmlns:a16="http://schemas.microsoft.com/office/drawing/2014/main" id="{7E6B580C-CA6A-9DE6-7081-7AE03B98E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825" y="844550"/>
            <a:ext cx="7096125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70877B05-14C2-742A-9A5C-A3D8E9F14F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7938"/>
            <a:ext cx="8147050" cy="779463"/>
          </a:xfrm>
        </p:spPr>
        <p:txBody>
          <a:bodyPr/>
          <a:lstStyle/>
          <a:p>
            <a:pPr eaLnBrk="1" hangingPunct="1"/>
            <a:r>
              <a:rPr lang="en-GB" altLang="en-US" sz="4000" b="1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0251B49-069E-D47D-C512-E9C7B9A408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288" y="2924175"/>
            <a:ext cx="9144000" cy="3209925"/>
          </a:xfrm>
        </p:spPr>
        <p:txBody>
          <a:bodyPr/>
          <a:lstStyle/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With 98% accuracy  t</a:t>
            </a:r>
            <a:r>
              <a:rPr lang="en-GB" altLang="en-US" sz="2000"/>
              <a:t>he GP can record the presence of AF for the cardiologist to review.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Enables faster detection of arrhythmias, improving timely clinical decision-making.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Increases accessibility to ECG monitoring in community, clinical, and home settings.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Enhances remote monitoring and continuity of care through app-based data sharing </a:t>
            </a:r>
            <a:r>
              <a:rPr lang="en-GB" altLang="en-US" sz="2000"/>
              <a:t>(Health Innovation Network, 2020)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</p:txBody>
      </p:sp>
      <p:pic>
        <p:nvPicPr>
          <p:cNvPr id="12292" name="Picture 10" descr="A close-up of a paper&#10;&#10;AI-generated content may be incorrect.">
            <a:extLst>
              <a:ext uri="{FF2B5EF4-FFF2-40B4-BE49-F238E27FC236}">
                <a16:creationId xmlns:a16="http://schemas.microsoft.com/office/drawing/2014/main" id="{125FFB18-2BBD-E9C3-C792-DDDD6770E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981075"/>
            <a:ext cx="9037638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A hand holding a phone with a stethoscope&#10;&#10;AI-generated content may be incorrect.">
            <a:extLst>
              <a:ext uri="{FF2B5EF4-FFF2-40B4-BE49-F238E27FC236}">
                <a16:creationId xmlns:a16="http://schemas.microsoft.com/office/drawing/2014/main" id="{83986559-2175-5D6E-1CBE-EDD2A1B65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8" y="736600"/>
            <a:ext cx="9048750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itle 1">
            <a:extLst>
              <a:ext uri="{FF2B5EF4-FFF2-40B4-BE49-F238E27FC236}">
                <a16:creationId xmlns:a16="http://schemas.microsoft.com/office/drawing/2014/main" id="{7F835285-4060-B46A-4D0F-78AB459799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-315913"/>
            <a:ext cx="8229600" cy="1143001"/>
          </a:xfrm>
        </p:spPr>
        <p:txBody>
          <a:bodyPr/>
          <a:lstStyle/>
          <a:p>
            <a:pPr eaLnBrk="1" hangingPunct="1"/>
            <a:r>
              <a:rPr lang="en-GB" altLang="en-US" b="1"/>
              <a:t>Impact on patients 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3591C79-6CC5-0BEA-A1F3-84CFB29133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13" y="2708275"/>
            <a:ext cx="9144000" cy="3413125"/>
          </a:xfrm>
        </p:spPr>
        <p:txBody>
          <a:bodyPr/>
          <a:lstStyle/>
          <a:p>
            <a:pPr>
              <a:defRPr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Increases patient empowerment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allowing individuals to monitor their own heart rhythm and participate more actively in their care.</a:t>
            </a:r>
          </a:p>
          <a:p>
            <a:pPr>
              <a:defRPr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 with clinicians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enabling patients to share accurate ECG data, more personalised and responsive care.</a:t>
            </a:r>
          </a:p>
          <a:p>
            <a:pPr>
              <a:defRPr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May create challenges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such as digital exclusion, misinterpretation of readings, or feeling less supported if technology replaces human interaction </a:t>
            </a:r>
            <a:r>
              <a:rPr lang="en-GB" sz="2000" dirty="0"/>
              <a:t>(Chon and McManus, 2018)</a:t>
            </a:r>
            <a:r>
              <a:rPr lang="en-GB" altLang="en-US" sz="2000" dirty="0"/>
              <a:t>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0845C25-DCA7-F8DA-2C1A-A1E035AA91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9663" y="-271463"/>
            <a:ext cx="6924675" cy="1066801"/>
          </a:xfrm>
        </p:spPr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5F88560E-69C3-03D2-30E3-73B42EA100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4763" y="2833688"/>
            <a:ext cx="9144001" cy="3124200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Enhances convenience and access by reducing the need for in-person appointments for basic checks.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Reduces pressure on traditional diagnostics by supporting effective triage.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Over reliance on devices may reduce face to face engagement with local health services, affecting relationship between patient and professionals </a:t>
            </a:r>
            <a:r>
              <a:rPr lang="en-GB" altLang="en-US" sz="2000"/>
              <a:t>(Johnson et al., 2021; Rosman et al., 2024).</a:t>
            </a: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40" name="Picture 4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9DE2050F-1978-99A2-1B09-8FC0271E3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3" y="549275"/>
            <a:ext cx="9007475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83C3952-90D1-1A8F-6510-DF2234A551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2438" y="-1714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B906A95-8449-3EC7-0E35-53BBB1254F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638" y="3262313"/>
            <a:ext cx="9144000" cy="2457450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Digital literacy requirements for patients and caregivers.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Risk of patient anxiety or misinterpretation of data.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Ensuring fair access to digital devices and connectivity.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Ethical considerations regarding data privacy, storage and use </a:t>
            </a:r>
            <a:r>
              <a:rPr lang="da-DK" altLang="en-US" sz="2000"/>
              <a:t>(Lee et al., 2022; Li et al., 2023). 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5364" name="Picture 2" descr="A robot and a finger touching a screen&#10;&#10;AI-generated content may be incorrect.">
            <a:extLst>
              <a:ext uri="{FF2B5EF4-FFF2-40B4-BE49-F238E27FC236}">
                <a16:creationId xmlns:a16="http://schemas.microsoft.com/office/drawing/2014/main" id="{00AAE490-75DF-72F5-9FE5-6FA13AA8C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63" y="812800"/>
            <a:ext cx="9128126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8BDD1CC2-8059-525E-C764-788FE4D0C5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38338" y="-100013"/>
            <a:ext cx="5267325" cy="779463"/>
          </a:xfrm>
        </p:spPr>
        <p:txBody>
          <a:bodyPr/>
          <a:lstStyle/>
          <a:p>
            <a:pPr eaLnBrk="1" hangingPunct="1"/>
            <a:r>
              <a:rPr lang="en-GB" altLang="en-US" b="1"/>
              <a:t>Conclusion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0ACB425-439E-5398-FCF9-7CE79C87DD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11113" y="2492375"/>
            <a:ext cx="9144001" cy="31686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Empowers patients and improves access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Enhances confidence, promotes self-monitoring, and supports preventive care.</a:t>
            </a:r>
          </a:p>
          <a:p>
            <a:pPr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Transforms healthcare delivery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Simplifies service delivery, introduces new workforce competencies, and enables task delegation.</a:t>
            </a:r>
          </a:p>
          <a:p>
            <a:pPr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Supports community and system-wide benefits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Promotes patient-centered, data-driven care; requires investment in infrastructure, training, and digital literacy for sustainable, equitable outcomes </a:t>
            </a:r>
            <a:r>
              <a:rPr lang="en-GB" sz="2000" dirty="0"/>
              <a:t>(Scottish Health Technologies Group, 2022)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defRPr/>
            </a:pPr>
            <a:endParaRPr lang="en-GB" altLang="en-US" dirty="0"/>
          </a:p>
        </p:txBody>
      </p:sp>
      <p:pic>
        <p:nvPicPr>
          <p:cNvPr id="16388" name="Picture 2" descr="A person drawing a light bulb on a white board&#10;&#10;AI-generated content may be incorrect.">
            <a:extLst>
              <a:ext uri="{FF2B5EF4-FFF2-40B4-BE49-F238E27FC236}">
                <a16:creationId xmlns:a16="http://schemas.microsoft.com/office/drawing/2014/main" id="{DA4169DF-0BDA-F73A-DFC0-CCFD02D38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679450"/>
            <a:ext cx="83534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311290EF-AB0B-4C9A-B966-EF79341C79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74963" y="0"/>
            <a:ext cx="3352800" cy="765175"/>
          </a:xfrm>
        </p:spPr>
        <p:txBody>
          <a:bodyPr/>
          <a:lstStyle/>
          <a:p>
            <a:pPr eaLnBrk="1" hangingPunct="1"/>
            <a:r>
              <a:rPr lang="en-GB" altLang="en-US" sz="2400" b="1"/>
              <a:t>References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41B6B36-52B3-76AE-56FA-008BE50015D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908050"/>
            <a:ext cx="9144000" cy="50419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Biersteker, T.E., Schalij, M.J. and Treskes, R.W. (2021) 'Impact of mobile health devices for the detection of atrial fibrillation: Systematic review,' JMIR Mhealth and Uhealth, 9(4), p. e26161.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https://doi.org/10.2196/26161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Chon, K.H. and McManus, D.D. (2018) 'Detection of atrial fibrillation using a smartwatch,' Nature Reviews Cardiology, 15(11), pp. 657–658.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https://doi.org/10.1038/s41569-018-0057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Frisch, K., Martin, T. and Edwards, A., 2021. Technology-enabled workforce transformation in healthcare: opportunities and barriers. Journal of Health Management, 23(3), pp.189–202.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https://doi.org/10.1177/09720634211012567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Health Innovation Network, 2020. Mobile ECG Evaluation Report: Independent Evaluation of the AHSN Network mobile ECG rollout programme.Available at: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https://thehealthinnovationnetwork.co.uk/wp-content/uploads/2020/03/Mobile-ECG-Evaluation-Report-Full-Report.pdf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Johnson, D.M., Junarta, J., Gerace, C. and Frisch, D.R. (2021). Usefulness of Mobile Electrocardiographic Devices to Reduce Urgent Healthcare Visits. The American Journal of Cardiology,  153, pp.125–128. Doi: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HTTPs://doi.org/10.1016/j.amjcard.2021.05.027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2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3C5411D-F9BF-8BD0-26CA-121E5708B9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5661025"/>
          </a:xfrm>
        </p:spPr>
        <p:txBody>
          <a:bodyPr/>
          <a:lstStyle/>
          <a:p>
            <a:pPr algn="l"/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Koltowski, L.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(2019) 'Kardia Mobile applicability in clinical practice: A comparison of Kardia Mobile and standard 12-lead electrocardiogram records in 100 consecutive patients of a tertiary cardiovascular care center,'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Cardiology Journal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, 28(4), pp. 543–548.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https://doi.org/10.5603/cj.a2019.0001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Lee, Calvin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(2022) 'Comparison of Apple Watch vs KardiaMobile: A Tale of Two Devices,'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CJC Open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, 4(11), pp. 939–945.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https://doi.org/10.1016/j.cjco.2022.07.011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Li, L., Zhang, Z., Zhou, L., Zhang, Z., Xiong, Y., Hu, Z. and Yao, Y. (2023). Use of machine learning algorithms to predict life-threatening ventricular arrhythmia in sepsis.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European Heart Journal - Digital Health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,  4(3), pp.245–253. Doi: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HTTPs://doi.org/10.1093/ehjdh/ztad025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Rosman, K., Baptiste, D., Rodney, T., Turkson-Ocran, R.A., Ogungbe, O. &amp; Commodore-Mensah, Y., 2024.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Access to Quality Education and Technology: Examining Digital and Health Literacy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In: D. Baptiste et al., eds.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Transforming Social Determinants to Promote Global Health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Springer. pp.49–54. Available at: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https://link.springer.com/chapter/10.1007/978-3-031-61160-5_4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Scottish Health Technologies Group, 2022.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KardiaMobile for detecting atrial fibrillation: Recommendation for NHSScotland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https://shtg.scot/our-advice/kardiamobile-for-detecting-atrial-fibrillation/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(Accessed: 12 November 2025)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7366</TotalTime>
  <Words>1108</Words>
  <Application>Microsoft Office PowerPoint</Application>
  <PresentationFormat>On-screen Show (4:3)</PresentationFormat>
  <Paragraphs>48</Paragraphs>
  <Slides>12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Digital Transformation in the Health and Care Professions (BMHP6026)  Component 2 Assessment  Student name: Cosmin Barbu Student ID: 2318292</vt:lpstr>
      <vt:lpstr>Use of AI Acknowledgement</vt:lpstr>
      <vt:lpstr>PowerPoint Presentation</vt:lpstr>
      <vt:lpstr>Introduction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Conclusion</vt:lpstr>
      <vt:lpstr>References</vt:lpstr>
      <vt:lpstr>Koltowski, L. et al. (2019) 'Kardia Mobile applicability in clinical practice: A comparison of Kardia Mobile and standard 12-lead electrocardiogram records in 100 consecutive patients of a tertiary cardiovascular care center,' Cardiology Journal, 28(4), pp. 543–548. https://doi.org/10.5603/cj.a2019.0001.  Lee, Calvin et al. (2022) 'Comparison of Apple Watch vs KardiaMobile: A Tale of Two Devices,' CJC Open, 4(11), pp. 939–945. https://doi.org/10.1016/j.cjco.2022.07.011.  Li, L., Zhang, Z., Zhou, L., Zhang, Z., Xiong, Y., Hu, Z. and Yao, Y. (2023). Use of machine learning algorithms to predict life-threatening ventricular arrhythmia in sepsis. European Heart Journal - Digital Health,  4(3), pp.245–253. Doi: HTTPs://doi.org/10.1093/ehjdh/ztad025.  Rosman, K., Baptiste, D., Rodney, T., Turkson-Ocran, R.A., Ogungbe, O. &amp; Commodore-Mensah, Y., 2024. Access to Quality Education and Technology: Examining Digital and Health Literacy. In: D. Baptiste et al., eds. Transforming Social Determinants to Promote Global Health. Springer. pp.49–54. Available at: https://link.springer.com/chapter/10.1007/978-3-031-61160-5_4. Scottish Health Technologies Group, 2022. KardiaMobile for detecting atrial fibrillation: Recommendation for NHSScotland. Available at: https://shtg.scot/our-advice/kardiamobile-for-detecting-atrial-fibrillation/. (Accessed: 12 November 2025)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Cosmin Barbu</cp:lastModifiedBy>
  <cp:revision>186</cp:revision>
  <cp:lastPrinted>2021-01-18T19:39:53Z</cp:lastPrinted>
  <dcterms:created xsi:type="dcterms:W3CDTF">2020-06-13T21:56:47Z</dcterms:created>
  <dcterms:modified xsi:type="dcterms:W3CDTF">2025-12-02T15:16:19Z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