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notesSlides/notesSlide1.xml" ContentType="application/vnd.openxmlformats-officedocument.presentationml.notesSlide+xml"/>
  <Override PartName="/ppt/ink/ink29.xml" ContentType="application/inkml+xml"/>
  <Override PartName="/ppt/ink/ink30.xml" ContentType="application/inkml+xml"/>
  <Override PartName="/ppt/ink/ink3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64"/>
  </p:notesMasterIdLst>
  <p:sldIdLst>
    <p:sldId id="256" r:id="rId2"/>
    <p:sldId id="316" r:id="rId3"/>
    <p:sldId id="257" r:id="rId4"/>
    <p:sldId id="268" r:id="rId5"/>
    <p:sldId id="267" r:id="rId6"/>
    <p:sldId id="260" r:id="rId7"/>
    <p:sldId id="259" r:id="rId8"/>
    <p:sldId id="274" r:id="rId9"/>
    <p:sldId id="320" r:id="rId10"/>
    <p:sldId id="275" r:id="rId11"/>
    <p:sldId id="280" r:id="rId12"/>
    <p:sldId id="313" r:id="rId13"/>
    <p:sldId id="264" r:id="rId14"/>
    <p:sldId id="265" r:id="rId15"/>
    <p:sldId id="266" r:id="rId16"/>
    <p:sldId id="300" r:id="rId17"/>
    <p:sldId id="314" r:id="rId18"/>
    <p:sldId id="273" r:id="rId19"/>
    <p:sldId id="272" r:id="rId20"/>
    <p:sldId id="303" r:id="rId21"/>
    <p:sldId id="307" r:id="rId22"/>
    <p:sldId id="304" r:id="rId23"/>
    <p:sldId id="263" r:id="rId24"/>
    <p:sldId id="271" r:id="rId25"/>
    <p:sldId id="270" r:id="rId26"/>
    <p:sldId id="285" r:id="rId27"/>
    <p:sldId id="292" r:id="rId28"/>
    <p:sldId id="293" r:id="rId29"/>
    <p:sldId id="295" r:id="rId30"/>
    <p:sldId id="296" r:id="rId31"/>
    <p:sldId id="321" r:id="rId32"/>
    <p:sldId id="322" r:id="rId33"/>
    <p:sldId id="323" r:id="rId34"/>
    <p:sldId id="262" r:id="rId35"/>
    <p:sldId id="276" r:id="rId36"/>
    <p:sldId id="277" r:id="rId37"/>
    <p:sldId id="278" r:id="rId38"/>
    <p:sldId id="279" r:id="rId39"/>
    <p:sldId id="281" r:id="rId40"/>
    <p:sldId id="282" r:id="rId41"/>
    <p:sldId id="283" r:id="rId42"/>
    <p:sldId id="284" r:id="rId43"/>
    <p:sldId id="290" r:id="rId44"/>
    <p:sldId id="298" r:id="rId45"/>
    <p:sldId id="299" r:id="rId46"/>
    <p:sldId id="315" r:id="rId47"/>
    <p:sldId id="286" r:id="rId48"/>
    <p:sldId id="291" r:id="rId49"/>
    <p:sldId id="287" r:id="rId50"/>
    <p:sldId id="288" r:id="rId51"/>
    <p:sldId id="289" r:id="rId52"/>
    <p:sldId id="297" r:id="rId53"/>
    <p:sldId id="309" r:id="rId54"/>
    <p:sldId id="310" r:id="rId55"/>
    <p:sldId id="311" r:id="rId56"/>
    <p:sldId id="312" r:id="rId57"/>
    <p:sldId id="319" r:id="rId58"/>
    <p:sldId id="317" r:id="rId59"/>
    <p:sldId id="318" r:id="rId60"/>
    <p:sldId id="269" r:id="rId61"/>
    <p:sldId id="294" r:id="rId62"/>
    <p:sldId id="302"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300"/>
    <a:srgbClr val="43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373"/>
    <p:restoredTop sz="92381"/>
  </p:normalViewPr>
  <p:slideViewPr>
    <p:cSldViewPr snapToGrid="0" snapToObjects="1">
      <p:cViewPr varScale="1">
        <p:scale>
          <a:sx n="107" d="100"/>
          <a:sy n="107" d="100"/>
        </p:scale>
        <p:origin x="192"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49:53.485"/>
    </inkml:context>
    <inkml:brush xml:id="br0">
      <inkml:brushProperty name="width" value="0.05" units="cm"/>
      <inkml:brushProperty name="height" value="0.05" units="cm"/>
      <inkml:brushProperty name="color" value="#E71224"/>
    </inkml:brush>
  </inkml:definitions>
  <inkml:trace contextRef="#ctx0" brushRef="#br0">65 458 24575,'-5'-4'0,"39"-48"0,39-36 0,-13 15 0,-17 20 0,13-16 0,12-11 0,-34 42 0,-41 52 0,-6 16 0,4-20 0,4-1 0,-4 0 0,-1 1 0,1-1 0,0 0 0,-1 1 0,1-1 0,0 1 0,-1-1 0,1 0 0,-1 1 0,1-1 0,0 0 0,4 1 0,-4-5 0,8 3 0,-7-7 0,7 7 0,-13-2 0,12 3 0,-7 1 0,5-5 0,3 3 0,-8-3 0,4 5 0,0-1 0,1 0 0,0 1 0,3-1 0,-8 0 0,8 1 0,-7-1 0,7 1 0,-7-1 0,7 0 0,-8 1 0,8-1 0,-7 0 0,7 1 0,-8-1 0,4 0 0,0 1 0,-3-5 0,3 3 0,-1-2 0,-2 3 0,3 0 0,-5 1 0,1-1 0,4 0 0,-3 1 0,2-1 0,-3 1 0,0-1 0,-1 0 0,1 0 0,0 0 0,5 0 0,-5 0 0,8 0 0,-3 0 0,8-4 0,1-1 0,4-4 0,0 0 0,1 0 0,4 0 0,-3 0 0,8 0 0,-8 0 0,8 0 0,-8 0 0,9 0 0,-5 0 0,6 0 0,-5 0 0,3 0 0,-3 0 0,5 4 0,-1 2 0,1 0 0,0 3 0,-1-3 0,-4 4 0,4 0 0,-5 0 0,1 0 0,3 0 0,-8-1 0,9 2 0,-10-2 0,5 1 0,-6-1 0,5 1 0,-3-1 0,3 1 0,-4 0 0,-1-1 0,0 0 0,1 1 0,-1-1 0,1 0 0,-1 1 0,0-1 0,0 0 0,0-5 0,-5 5 0,5-8 0,-8 7 0,-1-7 0,-5 3 0,-4-4 0,0 0 0,0-4 0,-1 2 0,-4-2 0,-2 0 0,1-2 0,-5-4 0,4 0 0,-4 0 0,-1-1 0,0 1 0,0 0 0,1-1 0,-7 1 0,5-1 0,-11-5 0,5 4 0,-6-5 0,6 11 0,-5-4 0,11-1 0,-4-1 0,-1-3 0,10 9 0,-9-4 0,16 5 0,-5-5 0,6 5 0,0-3 0,3 3 0,-2 0 0,7-3 0,-3 3 0,4-4 0,0 1 0,0-1 0,0 0 0,0-1 0,0 1 0,0 0 0,-4 3 0,3-2 0,-3 3 0,7 0 0,2 1 0,4 4 0,1 0 0,-1 0 0,0 0 0,1 0 0,-1 0 0,1 0 0,-1 0 0,0 0 0,0 0 0,1 0 0,-1 0 0,0 0 0,1 0 0,-1 0 0,0 0 0,0 0 0,1 0 0,-1 0 0,0 0 0,1 0 0,-1 0 0,0 0 0,6 0 0,-5 0 0,5 0 0,-1 0 0,-3 0 0,8 0 0,-3-5 0,5 4 0,-6-8 0,5 8 0,-4-8 0,4 8 0,-4-8 0,4 8 0,-10-7 0,10 7 0,-5-8 0,6 8 0,-5-8 0,3 4 0,-3-5 0,5 4 0,-1-3 0,1 3 0,0-4 0,-6 0 0,5 4 0,-10-2 0,5 7 0,-1-8 0,-3 8 0,3-4 0,-4 1 0,4 3 0,-3-7 0,3 7 0,-5-3 0,6-1 0,-5 4 0,5-4 0,-1 1 0,-3 2 0,3-2 0,-4 0 0,4 3 0,-3-8 0,8 8 0,-8-7 0,3 7 0,1-3 0,-5 0 0,5 3 0,-1-8 0,-3 8 0,3-4 0,-4 5 0,-1-4 0,0 3 0,0-3 0,0 4 0,-4-4 0,2 3 0,-2-3 0,0 4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50:01.682"/>
    </inkml:context>
    <inkml:brush xml:id="br0">
      <inkml:brushProperty name="width" value="0.05" units="cm"/>
      <inkml:brushProperty name="height" value="0.05" units="cm"/>
      <inkml:brushProperty name="color" value="#E71224"/>
    </inkml:brush>
  </inkml:definitions>
  <inkml:trace contextRef="#ctx0" brushRef="#br0">0 971 24575,'0'14'0,"0"-4"0,5 9 0,0-8 0,1 9 0,2-10 0,-7 5 0,7-6 0,-2 0 0,-1 1 0,3-1 0,-7 0 0,8 1 0,-8-1 0,7 0 0,-7 1 0,7-1 0,-7 1 0,8-1 0,-8 0 0,3 1 0,0-5 0,-3 3 0,7-7 0,-7 8 0,8-8 0,-8 7 0,3-4 0,0 1 0,1-1 0,4-4 0,0 0 0,-1 0 0,1 0 0,0 0 0,-4-4 0,3 3 0,-7-7 0,7 7 0,-7-8 0,7 8 0,-7-7 0,7 7 0,-3-7 0,5 3 0,-1-5 0,0 1 0,0 0 0,6-1 0,-5 0 0,10 0 0,-4 0 0,0-5 0,9 3 0,-7-7 0,9 7 0,-7-3 0,1 0 0,0 3 0,0-3 0,-1 5 0,-4 0 0,3 0 0,-8 0 0,3 5 0,-4 0 0,-1 5 0,0 0 0,-3 4 0,-6-3 0,-6 7 0,-3-3 0,0 5 0,-6-1 0,5 1 0,-5 0 0,1 0 0,3-5 0,-8 4 0,8-4 0,-3 5 0,-1-5 0,5 4 0,-10-4 0,10 1 0,-5 2 0,1-2 0,3-1 0,-8 5 0,8-5 0,-3 1 0,4 2 0,1-7 0,-1 7 0,1-7 0,4 8 0,-3-8 0,7 7 0,-8-7 0,4 7 0,0-3 0,-4 1 0,4-3 0,-4-3 0,4 4 0,-3-3 0,4 3 0,-2-8 0,3-1 0,7-4 0,1 0 0,5-5 0,-1 3 0,2-8 0,-2 3 0,2-5 0,-1 0 0,1 1 0,-2 4 0,2-4 0,-1-1 0,0 4 0,1-15 0,-1 15 0,1-9 0,0-1 0,-1 5 0,1-5 0,0 6 0,-1 1 0,0-1 0,1 0 0,-1 0 0,0 1 0,1-1 0,-1 0 0,0 0 0,0 6 0,1-5 0,-1 5 0,0-1 0,0-4 0,-1 10 0,1-5 0,0 1 0,-5 3 0,4-3 0,-3-1 0,3 5 0,1-5 0,-5 1 0,3 3 0,-2-3 0,3 5 0,-4-1 0,4-4 0,-4 3 0,5-3 0,0-1 0,-1 5 0,1-5 0,0 1 0,-1 3 0,1-3 0,0 5 0,-1-1 0,0 1 0,-3-1 0,2 1 0,-3 0 0,0-1 0,4 1 0,-4 0 0,0-1 0,3 1 0,-7 0 0,8 3 0,-8-2 0,7 3 0,-3 0 0,0-4 0,4 4 0,-8-4 0,7-1 0,-7 1 0,7 0 0,-7 0 0,7 0 0,-7 0 0,7 0 0,-7 0 0,7 0 0,-7 0 0,7 0 0,-7 4 0,2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50:09.196"/>
    </inkml:context>
    <inkml:brush xml:id="br0">
      <inkml:brushProperty name="width" value="0.05" units="cm"/>
      <inkml:brushProperty name="height" value="0.05" units="cm"/>
      <inkml:brushProperty name="color" value="#E71224"/>
    </inkml:brush>
  </inkml:definitions>
  <inkml:trace contextRef="#ctx0" brushRef="#br0">1316 594 24575,'9'0'0,"5"0"0,8-5 0,0-1 0,4-9 0,-5 3 0,-5 2 0,3 1 0,-8 3 0,3 1 0,-4-4 0,-5 4 0,-1-4 0,-4 1 0,0-1 0,0 0 0,0 1 0,4 3 0,-3-3 0,7 7 0,-3-3 0,4 0 0,0 3 0,0-7 0,0 7 0,0-7 0,-4 3 0,-5 0 0,-5 2 0,-4 3 0,-1-5 0,1 0 0,0 0 0,-1-3 0,1 2 0,0-3 0,-1 0 0,1-1 0,-6 1 0,5-1 0,-5 0 0,1 0 0,3-4 0,-9 2 0,4-7 0,0 3 0,-4-1 0,9-2 0,-9 7 0,9-7 0,-4 3 0,0 0 0,3-4 0,-2 9 0,4-4 0,0 1 0,1 3 0,-1-3 0,0 5 0,5-1 0,-3 1 0,3 0 0,0-1 0,1 2 0,4-2 0,0 2 0,0 7 0,4 2 0,1 8 0,5 0 0,-5 0 0,3 1 0,-3-1 0,1 1 0,2-1 0,-3-4 0,0 3 0,4-2 0,-4 3 0,0 0 0,3 1 0,-2-5 0,-1 3 0,3-3 0,-7 5 0,7-1 0,-2 1 0,-1-1 0,3 0 0,-3 1 0,5-1 0,-5 0 0,3 1 0,-3-1 0,5 0 0,-1 1 0,-4-1 0,4 1 0,-4-1 0,4 0 0,-4 1 0,4-1 0,-4-4 0,4 4 0,-3-4 0,2 0 0,-3 3 0,0-3 0,4 5 0,-4-1 0,4 1 0,0-1 0,1 0 0,-1 1 0,1-1 0,-1 0 0,0 1 0,1-1 0,-1 0 0,0 1 0,-3-1 0,2 1 0,-7-1 0,7 0 0,-7 1 0,8-5 0,-8 3 0,3-3 0,-4 4 0,0 0 0,0 0 0,0-1 0,0 1 0,-4-4 0,-2-2 0,-3 2 0,0-4 0,-1 7 0,1-7 0,0 3 0,-6 1 0,5-4 0,-5 4 0,6-1 0,-6-3 0,5 3 0,-10 1 0,10-4 0,-10 3 0,10 0 0,-10-3 0,9 8 0,-3-8 0,5 7 0,-1-7 0,1 3 0,-5 1 0,3-4 0,-4 8 0,6-8 0,0 7 0,-1-7 0,1 8 0,-5-8 0,3 3 0,1 0 0,1-3 0,4 3 0,-4 0 0,8-3 0,2 3 0,7-4 0,2 0 0,-1-4 0,0-1 0,1-5 0,4 1 0,-3-1 0,8 0 0,-3 0 0,-1 0 0,5 0 0,-10 0 0,10 0 0,-10 1 0,5-1 0,-1 0 0,-3 5 0,3-4 0,1 8 0,-5-7 0,5 2 0,-6 1 0,6 1 0,-5 0 0,5 3 0,-6-3 0,0 4 0,1-5 0,-1 4 0,0-3 0,-4 0 0,-1 0 0,0-1 0,-3-3 0,3 3 0,-4-4 0,0 1 0,0-1 0,-4 4 0,-2 1 0,-8 4 0,3 0 0,-8 0 0,8 0 0,-8 0 0,3 0 0,0 0 0,-3 0 0,3 0 0,-4 0 0,4 0 0,-4 0 0,10 0 0,-5 0 0,6 0 0,0 0 0,-6 0 0,5 0 0,-5 0 0,6 0 0,-1 0 0,1 0 0,0 0 0,-6 0 0,5 0 0,-10 0 0,10 0 0,-10 0 0,4 0 0,-4 0 0,-1 0 0,0 0 0,1-4 0,-1 3 0,0-9 0,0 9 0,-5-8 0,3 7 0,-9-3 0,9 1 0,-9 3 0,4-4 0,-1 0 0,-3 4 0,4-3 0,-6-1 0,-1 3 0,7-7 0,-4 7 0,3-2 0,1-1 0,1 4 0,7-4 0,-1 5 0,0 0 0,1 0 0,-1-4 0,0 3 0,0-4 0,1 5 0,-1 0 0,0 0 0,0 0 0,1 0 0,4 0 0,-3 0 0,3 0 0,-5 0 0,0 0 0,6 0 0,-5 0 0,5 0 0,-1 0 0,-4 0 0,10 0 0,-10 0 0,10 0 0,-10 0 0,10 0 0,-5 0 0,6 0 0,0 0 0,-1 0 0,2 0 0,6 0 0,7 0 0,5 0 0,3 0 0,-4 0 0,0 0 0,0 0 0,0 0 0,-1 0 0,-3 0 0,-1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50:14.006"/>
    </inkml:context>
    <inkml:brush xml:id="br0">
      <inkml:brushProperty name="width" value="0.05" units="cm"/>
      <inkml:brushProperty name="height" value="0.05" units="cm"/>
      <inkml:brushProperty name="color" value="#E71224"/>
    </inkml:brush>
  </inkml:definitions>
  <inkml:trace contextRef="#ctx0" brushRef="#br0">129 875 24575,'8'0'0,"1"0"0,1 0 0,-1 0 0,0 0 0,1 0 0,-1 0 0,1 0 0,-1 0 0,0 0 0,6 0 0,-5 4 0,5-3 0,-6 4 0,0-5 0,1 4 0,-1-3 0,0 3 0,1-4 0,-1 4 0,1-3 0,-1 7 0,0-6 0,0 6 0,0-7 0,1 3 0,-1-4 0,0 0 0,-4 4 0,3-3 0,-3 3 0,4 0 0,-4-7 0,-1 2 0,-4-7 0,0-1 0,0-1 0,0 1 0,0-1 0,0 1 0,0 0 0,0-1 0,0 1 0,0-5 0,0 3 0,0-3 0,0 4 0,0 1 0,0-1 0,0 1 0,4 0 0,-3-6 0,7 5 0,-2-5 0,-1 1 0,3 3 0,-7-8 0,8 3 0,-4 0 0,6-3 0,-2 3 0,-3 1 0,3 0 0,-8 1 0,7 3 0,-7-3 0,8 5 0,-8-1 0,3 1 0,-4 8 0,0 6 0,0 5 0,0 4 0,0-5 0,0 1 0,0-1 0,0 0 0,-4 1 0,3-1 0,-8 0 0,4 1 0,0-1 0,-3 0 0,2 1 0,-3-1 0,0 1 0,-1-1 0,5 0 0,-3 1 0,3-1 0,-1 0 0,-2 1 0,3-5 0,0 3 0,-4-3 0,4 5 0,-4-1 0,0-4 0,4 3 0,-3-7 0,7 7 0,-7-3 0,7 4 0,-8-3 0,8 2 0,-3-3 0,0 0 0,3 3 0,-3-3 0,4 4 0,-4-4 0,3-5 0,-12-5 0,11-4 0,-6-1 0,8 1 0,0-5 0,0 3 0,-4-4 0,3 1 0,-3 3 0,-1-8 0,4 8 0,-4-8 0,1 3 0,2-5 0,-2 1 0,-1-1 0,4 0 0,-9-5 0,9 3 0,-9-3 0,5 5 0,-1 0 0,-3 0 0,3 1 0,0-1 0,-3 5 0,8-3 0,-7 8 0,7-3 0,-7 4 0,7 1 0,-8-5 0,8 3 0,-8-3 0,8 4 0,-8-4 0,4 7 0,-1-11 0,-2 11 0,3-7 0,-4 5 0,4 0 0,-4 4 0,8-4 0,-7 4 0,7-4 0,-7 3 0,7-2 0,-8 3 0,4-4 0,-4-1 0,4 1 0,-3 0 0,7 0 0,-8 3 0,8-2 0,-7 3 0,3-4 0,0-1 0,-3 5 0,7-3 0,-4 3 0,1 0 0,3-3 0,-7 7 0,7-7 0,-7 7 0,7-7 0,-7 7 0,7-8 0,-3 4 0,4-4 0,0 5 0,0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50:37.232"/>
    </inkml:context>
    <inkml:brush xml:id="br0">
      <inkml:brushProperty name="width" value="0.05" units="cm"/>
      <inkml:brushProperty name="height" value="0.05" units="cm"/>
      <inkml:brushProperty name="color" value="#E71224"/>
    </inkml:brush>
  </inkml:definitions>
  <inkml:trace contextRef="#ctx0" brushRef="#br0">453 186 24575,'0'9'0,"0"0"0,0 1 0,0-1 0,-4-4 0,3 3 0,-4-2 0,1-1 0,3 3 0,-7-3 0,7 4 0,-3 1 0,0-5 0,3 3 0,-7-3 0,7 4 0,-8 1 0,8-1 0,-7-4 0,7 3 0,-7-2 0,6 3 0,-6 0 0,7 1 0,-7-1 0,3 0 0,-1 1 0,-2-1 0,7 1 0,-7-1 0,2 0 0,1 1 0,-3-1 0,3 0 0,0 1 0,-4-1 0,4 0 0,0 1 0,-3-1 0,6 0 0,-6 1 0,7-1 0,-3 1 0,0-5 0,3 3 0,-3-3 0,11-1 0,4 0 0,8-4 0,8 0 0,-5 0 0,11 0 0,-11 0 0,11 0 0,-5 0 0,6 0 0,0 0 0,0 0 0,0 0 0,0 0 0,1 0 0,-1 0 0,-6 0 0,-1 0 0,-12 0 0,5 0 0,-10 4 0,5-3 0,-6 4 0,-4-1 0,0 0 0,-5 5 0,-4 0 0,-1-4 0,-4-2 0,-6 2 0,4-4 0,-8 4 0,3-5 0,-4 0 0,-1 0 0,-6 0 0,5 0 0,-11 0 0,11 0 0,-10 0 0,9 0 0,-9 0 0,4-5 0,-1-1 0,-3-5 0,10 0 0,-11 5 0,5-4 0,-13 4 0,5-1 0,-12 2 0,12 0 0,-11 3 0,11-8 0,1 9 0,8-9 0,6 9 0,6-3 0,8 4 0,8 0 0,8 0 0,0 0 0,1 0 0,-1 0 0,1 0 0,-1 0 0,0 0 0,1 0 0,-1-5 0,5 4 0,-3-3 0,3 4 0,-4 0 0,-1-4 0,1 3 0,-1-3 0,0 4 0,1-4 0,-1 3 0,0-4 0,1 1 0,-1 3 0,0-3 0,1 4 0,-1-4 0,1 3 0,4-3 0,-3 0 0,3 3 0,-5-8 0,6 8 0,-5-7 0,5 7 0,-1-8 0,-3 4 0,8-5 0,-3 4 0,5-3 0,-1 3 0,1 1 0,0-5 0,0 5 0,-1-1 0,1-3 0,6 2 0,-5 1 0,11-4 0,-11 4 0,11-5 0,-11 5 0,10-4 0,-9 4 0,3-4 0,-5-1 0,6 5 0,-5-3 0,4 3 0,-5-4 0,6-1 0,-5 1 0,11-1 0,-5 0 0,6-1 0,0 1 0,0-6 0,-6 5 0,-1-4 0,0 6 0,-5-1 0,10 0 0,-9 0 0,3 1 0,-5-1 0,6 0 0,-5 6 0,5-5 0,-7 4 0,1 0 0,9-3 0,-12 4 0,11-1 0,-19-2 0,5 7 0,-6-3 0,1-1 0,-1 4 0,0-3 0,1 4 0,-1 0 0,-4-4 0,3 3 0,-3-3 0,4 4 0,0 0 0,-8 0 0,-2 4 0,-13 2 0,-2-1 0,-4 4 0,-1-3 0,0 0 0,0 3 0,1-3 0,-1 4 0,0-4 0,0 3 0,1-3 0,-1 0 0,-6 3 0,10-8 0,-8 9 0,9-9 0,-5 4 0,1-5 0,-1 4 0,0-2 0,5 2 0,-3-4 0,3 5 0,-4-4 0,4 4 0,-4-5 0,5 4 0,-1-3 0,-3 4 0,3 0 0,-5-4 0,5 3 0,-3 1 0,3-4 0,-4 8 0,4-8 0,-4 9 0,5-9 0,-1 3 0,-3 1 0,3-4 0,0 8 0,-3-3 0,8 3 0,-8 1 0,8-4 0,-8 3 0,8-4 0,-9 5 0,5 0 0,-6 1 0,0-1 0,1 0 0,4 0 0,-4 1 0,5-1 0,-1-1 0,-3 2 0,3-1 0,0 0 0,-3 0 0,8-1 0,-8 2 0,3-6 0,0 4 0,2-4 0,0 0 0,3 3 0,-3-2 0,4-1 0,1-1 0,4 0 0,-4-3 0,4 7 0,-4-7 0,0 4 0,-1-1 0,1 1 0,0 0 0,0 3 0,0-7 0,4 7 0,-4-7 0,4 7 0,-4-7 0,0 8 0,0-8 0,0 7 0,0-7 0,0 3 0,4 0 0,-2 0 0,2 5 0,-4 0 0,-1 1 0,-4-1 0,-2 1 0,0 0 0,2 0 0,5-1 0,-1 1 0,1-1 0,4-7 0,1-3 0,4-8 0,4 4 0,1-4 0,4 4 0,1 0 0,-1-3 0,0 2 0,1 1 0,-1-3 0,1 3 0,-1-5 0,0 1 0,1 0 0,-1-6 0,1 4 0,0-8 0,0 8 0,0-8 0,0 3 0,0-5 0,0 6 0,0-5 0,0 10 0,0-10 0,0 10 0,-1-5 0,1 1 0,0 3 0,-1-3 0,1 4 0,-1 1 0,1 0 0,-1-6 0,1 5 0,-5-5 0,4 10 0,-4-3 0,4 2 0,1-3 0,-1 0 0,0-1 0,1 1 0,-1 0 0,1-1 0,-1 5 0,0-3 0,-4 3 0,4-1 0,-4-2 0,4 3 0,0-4 0,0 0 0,1-1 0,-1 2 0,0-2 0,0 6 0,-4-5 0,3 8 0,-7-7 0,7 7 0,-7-7 0,8 7 0,-4-7 0,-4 7 0,-2-3 0,-8 4 0,0 0 0,4 0 0,1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7T13:50:43.393"/>
    </inkml:context>
    <inkml:brush xml:id="br0">
      <inkml:brushProperty name="width" value="0.05" units="cm"/>
      <inkml:brushProperty name="height" value="0.05" units="cm"/>
      <inkml:brushProperty name="color" value="#E71224"/>
    </inkml:brush>
  </inkml:definitions>
  <inkml:trace contextRef="#ctx0" brushRef="#br0">24 225 24575,'9'4'0,"0"6"0,6 6 0,1 0 0,5 9 0,0-7 0,1 9 0,-1-11 0,-1 3 0,1-3 0,-5 0 0,3-1 0,-8-1 0,4-2 0,-5 2 0,-1-5 0,-4 1 0,4-5 0,-8 3 0,7-7 0,-7 7 0,3-3 0,-8 0 0,-1-1 0,-4-4 0,0 0 0,-5 0 0,3 0 0,-3 0 0,-1-5 0,4 0 0,-3-5 0,5 1 0,-1-6 0,0 5 0,1-5 0,-1 6 0,1-1 0,-1-4 0,1 3 0,-1-3 0,0 5 0,-4-6 0,3 5 0,-3-5 0,5 6 0,-1-1 0,1 1 0,0 0 0,-1 3 0,5-2 0,-3 3 0,7-4 0,-4-1 0,5 1 0,0 1 0,0-1 0,0 0 0,0 0 0,0 0 0,0 0 0,5 4 0,-1 1 0,5 4 0,0 0 0,0 0 0,0 0 0,0 0 0,0 0 0,0 0 0,1 0 0,-1 0 0,0 0 0,1 0 0,4 0 0,-3 0 0,8 0 0,-8 0 0,8-5 0,-8 0 0,8-1 0,-3-2 0,5 2 0,-1-5 0,1 1 0,0 0 0,0-1 0,-1 1 0,1 0 0,-5 0 0,3-1 0,-8 2 0,3 3 0,-4-2 0,-1 7 0,0-7 0,1 7 0,-1-8 0,0 8 0,1-7 0,-1 7 0,0-7 0,0 7 0,0-3 0,-4 0 0,-1-1 0,-8 0 0,-1 2 0,-4 7 0,-5-3 0,3 7 0,-8-2 0,8-1 0,-8 4 0,3-8 0,1 8 0,0-8 0,1 3 0,3-4 0,-3 5 0,4-4 0,1 3 0,0-4 0,-1 0 0,1 0 0,-1 0 0,1 4 0,0-3 0,0 3 0,4 0 0,-4-3 0,4 7 0,-4-7 0,5 7 0,-4-7 0,7 8 0,-7-8 0,3 2 0,-4 1 0,0-3 0,0 3 0,1-4 0,-2 5 0,2-4 0,-1 3 0,0-4 0,4 4 0,-3-3 0,7 7 0,-7-7 0,7 7 0,-8-7 0,8 7 0,-7-3 0,7 4 0,-7-4 0,11-1 0,-2-4 0,8 0 0,0 0 0,1 0 0,4 0 0,-3 0 0,8 0 0,-3 0 0,5 0 0,-1 0 0,1 0 0,0 0 0,-1 0 0,1 0 0,0 4 0,0 2 0,-1 4 0,1 1 0,0-1 0,6 1 0,-5-1 0,4 1 0,-10-1 0,4 0 0,-5 0 0,6 1 0,0-1 0,-5 5 0,3-3 0,-2 3 0,3-5 0,1 0 0,0 1 0,0 4 0,-1-4 0,7 5 0,-5-6 0,11 1 0,-11 0 0,11 5 0,-11-4 0,5 4 0,-1-6 0,-4 1 0,5 0 0,-6-1 0,0 5 0,-1-3 0,-4 2 0,4-4 0,-5 0 0,1 0 0,3-4 0,-8 2 0,8-2 0,-8 3 0,9-3 0,-10 2 0,10-2 0,-10-1 0,10 5 0,-10-5 0,5 5 0,-6-5 0,6 4 0,-5-4 0,5 1 0,-6 2 0,0-3 0,1 0 0,-1 4 0,0-4 0,1 0 0,-1 3 0,1-7 0,-1 8 0,0-4 0,-4 0 0,-1-1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15.615"/>
    </inkml:context>
    <inkml:brush xml:id="br0">
      <inkml:brushProperty name="width" value="0.05" units="cm"/>
      <inkml:brushProperty name="height" value="0.05" units="cm"/>
      <inkml:brushProperty name="color" value="#E71224"/>
    </inkml:brush>
  </inkml:definitions>
  <inkml:trace contextRef="#ctx0" brushRef="#br0">1 1 24575,'0'8'0,"0"1"0,0 5 0,0 1 0,0 5 0,0 0 0,0 1 0,0-1 0,0 6 0,0-10 0,0 9 0,0-10 0,0 5 0,0-4 0,0 3 0,0-9 0,0 9 0,4-9 0,-3 9 0,3-9 0,-4 9 0,4-3 0,-3 4 0,4-5 0,-5 4 0,0-9 0,0 4 0,0-5 0,4 1 0,-3-1 0,3 0 0,-4 0 0,0 0 0,4 0 0,-3 0 0,3 0 0,-4 0 0,0 0 0,0 0 0,4 0 0,-3 0 0,3 0 0,-4 0 0,0 1 0,4-1 0,-3 0 0,3 0 0,-4 0 0,0 0 0,0 0 0,0 0 0,0-1 0,4 1 0,-3 0 0,3 0 0,-4 0 0,0-1 0,0 1 0,0 0 0,0-1 0,4 1 0,-3-1 0,3 1 0,-4-4 0,0-2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18.446"/>
    </inkml:context>
    <inkml:brush xml:id="br0">
      <inkml:brushProperty name="width" value="0.05" units="cm"/>
      <inkml:brushProperty name="height" value="0.05" units="cm"/>
      <inkml:brushProperty name="color" value="#E71224"/>
    </inkml:brush>
  </inkml:definitions>
  <inkml:trace contextRef="#ctx0" brushRef="#br0">1 0 24575,'4'5'0,"11"-2"0,-3-3 0,12 0 0,-9 0 0,6 0 0,-1 0 0,0 0 0,0 5 0,0 1 0,-4-1 0,-2 0 0,0-1 0,-4-3 0,4 8 0,-5-8 0,0 3 0,0 0 0,0-3 0,0 3 0,1-4 0,-1 0 0,0 0 0,0 0 0,0 0 0,0 4 0,0-3 0,0 3 0,0-4 0,0 0 0,-3 4 0,2-3 0,-3 3 0,4-4 0,0 0 0,0 4 0,-1-3 0,1 3 0,0-4 0,0 0 0,0 0 0,-1 0 0,2 0 0,-2 0 0,1 0 0,0 0 0,0 0 0,0 4 0,0-3 0,0 3 0,0-4 0,0 0 0,0 0 0,0 0 0,0 0 0,0 0 0,0 4 0,0-3 0,0 3 0,0-4 0,0 0 0,0 0 0,0 0 0,-1 4 0,1-3 0,0 3 0,-4 0 0,3-3 0,-3 3 0,0 0 0,3-3 0,-3 3 0,4 0 0,0-3 0,0 2 0,-5 1 0,4-3 0,-3 3 0,0 1 0,-1-4 0,-4 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23.277"/>
    </inkml:context>
    <inkml:brush xml:id="br0">
      <inkml:brushProperty name="width" value="0.05" units="cm"/>
      <inkml:brushProperty name="height" value="0.05" units="cm"/>
      <inkml:brushProperty name="color" value="#E71224"/>
    </inkml:brush>
  </inkml:definitions>
  <inkml:trace contextRef="#ctx0" brushRef="#br0">3500 1 24575,'0'13'0,"0"2"0,0 5 0,0 0 0,0 6 0,0 2 0,0 5 0,0 0 0,0 0 0,0 0 0,0 0 0,0 1 0,0-1 0,0 0 0,0 0 0,0 0 0,0 0 0,0 1 0,0-1 0,0-6 0,0 5 0,0-11 0,0 11 0,0-10 0,0 10 0,0-11 0,0 5 0,0 0 0,5-4 0,-4 9 0,4-3 0,-5 5 0,0-6 0,0 5 0,0-4 0,0-1 0,0 5 0,0-11 0,0 5 0,0-6 0,0 6 0,0-4 0,0 9 0,0-9 0,0 10 0,0-5 0,0 6 0,0-6 0,0 5 0,0-5 0,0 6 0,0 1 0,0-1 0,0 0 0,0 0 0,0 0 0,0 0 0,0 0 0,0 0 0,0 1 0,0-1 0,0 7 0,0-6 0,0 6 0,0-12 0,0 3 0,-5-9 0,4 10 0,-4-11 0,5 5 0,-4 9 0,2-11 0,-3 11 0,5-9 0,0-5 0,0 5 0,0-6 0,-4 0 0,3 0 0,-4 1 0,0 4 0,4-3 0,-4 4 0,1-6 0,3 6 0,-4-5 0,1 5 0,3 0 0,-9 1 0,5 1 0,-1 3 0,-4-3 0,9 5 0,-8-6 0,7-1 0,-7-6 0,8 6 0,-3-4 0,0-1 0,3-2 0,-3-9 0,4 9 0,0-9 0,-5 9 0,4-4 0,-3 1 0,-1 3 0,4-4 0,-3 0 0,-1 4 0,4-4 0,-8 5 0,8 6 0,-8-4 0,3 13 0,-4-7 0,0 2 0,4-4 0,-4 0 0,5-4 0,-6 4 0,1 0 0,-1-5 0,5 5 0,-3-5 0,4-1 0,-5-5 0,5 4 0,-4-4 0,4 0 0,0 4 0,-4-9 0,8 9 0,-7-3 0,3-1 0,-5-1 0,5 0 0,-3 1 0,2 0 0,1 4 0,-3-9 0,2 9 0,-3-3 0,-1-1 0,5 4 0,-4-4 0,4 5 0,-10-4 0,8 3 0,-6-4 0,7 6 0,-4-1 0,0 0 0,0 0 0,0 0 0,0 0 0,0 0 0,0-4 0,5 3 0,-3-9 0,2 9 0,-3-9 0,-1 9 0,1-9 0,3 9 0,-7-3 0,7 4 0,-9 0 0,5 0 0,0 0 0,0 0 0,0 0 0,0 0 0,0 1 0,0-1 0,-1 6 0,-3-5 0,2 5 0,-3-6 0,5 0 0,0 0 0,0 0 0,1-4 0,-1 2 0,0-2 0,0-1 0,0 4 0,1-9 0,-1 9 0,1-9 0,-5 9 0,3-3 0,-3-1 0,4 4 0,0-4 0,0 0 0,0 4 0,1-3 0,-1 4 0,-9 4 0,7-3 0,-7 3 0,5-4 0,3 0 0,-4 1 0,0-1 0,4 0 0,-8 0 0,8 0 0,-3 0 0,-1-4 0,4 3 0,-8-3 0,8 4 0,-8 0 0,3-4 0,0 3 0,-3-8 0,4 8 0,-5-8 0,-1 8 0,1-3 0,-6 0 0,5-2 0,-11 2 0,11-4 0,-11 3 0,5 1 0,-7-4 0,7 8 0,-5-8 0,5 3 0,0 0 0,-5-2 0,10 1 0,-4-3 0,6-1 0,5-1 0,-4 1 0,4 0 0,-1 0 0,-11 4 0,14-4 0,-10 0 0,9-1 0,4-4 0,-9 5 0,9-1 0,-9 1 0,3-5 0,-4 4 0,0-3 0,5 4 0,-4-5 0,4 4 0,-5-4 0,-1 1 0,1 3 0,0-4 0,0 1 0,0 3 0,5-8 0,-4 8 0,3-8 0,-4 8 0,5-8 0,-4 8 0,4-8 0,-5 8 0,0-8 0,4 4 0,-2-1 0,2-3 0,-4 8 0,0-8 0,0 4 0,0-1 0,4-2 0,-8 2 0,12 0 0,-13-3 0,10 8 0,-5-8 0,0 3 0,0 1 0,4-4 0,-3 3 0,4-4 0,0 0 0,-10 5 0,13-4 0,-18 4 0,13-5 0,-9 0 0,6 0 0,0 5 0,0-4 0,0 3 0,0-4 0,-1 5 0,-4-4 0,3 3 0,-4 1 0,6-4 0,0 3 0,0-4 0,5 4 0,-4-3 0,8 4 0,-8-5 0,9 4 0,-4-3 0,5 7 0,0-7 0,0 3 0,-5 0 0,4-3 0,-4 4 0,5-5 0,0 4 0,0-3 0,0 3 0,0-4 0,0 0 0,0 0 0,0 0 0,0 0 0,1 0 0,-1 0 0,0 0 0,0 0 0,1 0 0,-1 0 0,0 0 0,1 0 0,-1 0 0,1 0 0,-1 0 0,0 0 0,1 0 0,-1 0 0,1 0 0,0 0 0,-1 0 0,1 0 0,-1 0 0,1 0 0,-1 0 0,1 0 0,-1 0 0,1 0 0,0 0 0,-1 0 0,1 0 0,-1-4 0,1 0 0,-1-1 0,1 1 0,3 0 0,-3 3 0,11-3 0,-2-5 0,8 3 0,-3-4 0,-2 6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26.264"/>
    </inkml:context>
    <inkml:brush xml:id="br0">
      <inkml:brushProperty name="width" value="0.05" units="cm"/>
      <inkml:brushProperty name="height" value="0.05" units="cm"/>
      <inkml:brushProperty name="color" value="#E71224"/>
    </inkml:brush>
  </inkml:definitions>
  <inkml:trace contextRef="#ctx0" brushRef="#br0">126 1 24575,'0'13'0,"0"2"0,-4 0 0,3-1 0,-3 0 0,0-3 0,-2 7 0,-3-7 0,-1 8 0,1-4 0,3 0 0,-3 4 0,3-4 0,-4 5 0,0 0 0,1-4 0,3-2 0,-2-5 0,7 0 0,-3 0 0,0 0 0,3 0 0,-3 0 0,4-1 0,0 1 0,4-5 0,1 0 0,3-4 0,1 0 0,5 0 0,-3 0 0,8 0 0,-9 0 0,9 0 0,-4 0 0,0 0 0,4-4 0,-3 2 0,4-7 0,0 8 0,0-8 0,6 8 0,-4-3 0,4-1 0,-6 4 0,0-3 0,0 4 0,0 0 0,-5 0 0,4 0 0,-8 0 0,8 0 0,-9 0 0,4 0 0,-5 0 0,0 0 0,0 0 0,0 4 0,1-3 0,-5 7 0,-1-3 0,-4 4 0,0-5 0,0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29.155"/>
    </inkml:context>
    <inkml:brush xml:id="br0">
      <inkml:brushProperty name="width" value="0.05" units="cm"/>
      <inkml:brushProperty name="height" value="0.05" units="cm"/>
      <inkml:brushProperty name="color" value="#E71224"/>
    </inkml:brush>
  </inkml:definitions>
  <inkml:trace contextRef="#ctx0" brushRef="#br0">1 649 24575,'9'0'0,"4"0"0,2 0 0,11 0 0,2 0 0,11 0 0,3-5 0,6-2 0,7-5 0,3-7 0,15 10 0,-5-8 0,-2 10 0,-3-6 0,-13 1 0,6 5 0,-15-3 0,6 9 0,-13-9 0,6 4 0,-7 0 0,-5-4 0,3 9 0,-9-8 0,4 8 0,-6-4 0,0 5 0,0-4 0,6 3 0,-4-8 0,4 8 0,0-9 0,1 9 0,6-9 0,1 9 0,-1-9 0,7 4 0,-6-1 0,6 2 0,-7 0 0,7 4 0,-5-4 0,5 0 0,-7 4 0,7-4 0,-5 0 0,-2 4 0,6-4 0,-16 0 0,16 4 0,-12-8 0,13 8 0,-5-9 0,4 9 0,-5-4 0,-1 0 0,6 4 0,-4-9 0,5 8 0,-7-2 0,0 4 0,-5-5 0,3 4 0,-3-4 0,5 1 0,0 2 0,0-7 0,1 7 0,-7-7 0,5 8 0,-5-4 0,13 0 0,-6 4 0,13-10 0,-6 4 0,1-4 0,12 4 0,-18 2 0,18 0 0,-19-1 0,5-6 0,0 6 0,-6-4 0,6 4 0,-12 0 0,3-4 0,-4 9 0,7-9 0,-1 9 0,0-4 0,0 0 0,0-1 0,0 0 0,7 1 0,-5 5 0,11-5 0,-11 3 0,4-8 0,1 9 0,2-9 0,-1 3 0,-1 1 0,-7-4 0,0 9 0,1-9 0,-7 9 0,5-9 0,-11 9 0,0-4 0,-2 0 0,-4 4 0,6-3 0,-1-1 0,-5 4 0,4-3 0,5-1 0,-2 4 0,7-4 0,-8 5 0,-1 0 0,6 0 0,-5 0 0,5 0 0,0 0 0,-4 0 0,4-4 0,-6 3 0,6-4 0,-5 5 0,0 0 0,-2 0 0,-3 0 0,4-4 0,-5 3 0,4-4 0,-9 5 0,4 0 0,0 0 0,-3 0 0,8 0 0,-9 0 0,9 0 0,-4 0 0,0 0 0,4 0 0,-8 0 0,7-4 0,-7 3 0,3-4 0,-5 5 0,0 0 0,0 0 0,0 0 0,0 0 0,0 0 0,0 0 0,-1 0 0,-3 4 0,-2 0 0,-3 1 0,0-1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33.088"/>
    </inkml:context>
    <inkml:brush xml:id="br0">
      <inkml:brushProperty name="width" value="0.05" units="cm"/>
      <inkml:brushProperty name="height" value="0.05" units="cm"/>
      <inkml:brushProperty name="color" value="#E71224"/>
    </inkml:brush>
  </inkml:definitions>
  <inkml:trace contextRef="#ctx0" brushRef="#br0">193 1 24575,'0'9'0,"0"-1"0,0 6 0,0-3 0,-4 3 0,3-1 0,-3-2 0,4 8 0,-4-9 0,3 9 0,-7-4 0,6 5 0,-6 0 0,2 1 0,0 4 0,-3-3 0,4 4 0,-6 0 0,1-5 0,-1 11 0,0-5 0,1 1 0,-6 4 0,5-11 0,0 5 0,2-6 0,3 0 0,-4-4 0,5-2 0,-3-5 0,7 0 0,-3 0 0,4 0 0,0 0 0,3-4 0,7-2 0,5-3 0,5-4 0,0 3 0,1-4 0,-6 1 0,4-1 0,-4 0 0,5 0 0,0 1 0,0 3 0,1-4 0,-1 1 0,0 2 0,0-2 0,6 4 0,-4 0 0,9 0 0,-3 0 0,-1 0 0,5 0 0,-11 0 0,11 0 0,-10 0 0,4 0 0,-6 0 0,-5 0 0,4 0 0,-9 0 0,4 0 0,-5 4 0,0-3 0,1 7 0,-2-7 0,1 7 0,0-3 0,-4 4 0,-1-1 0,-4 1 0,4-5 0,-3 4 0,2-7 0,-3 3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35.603"/>
    </inkml:context>
    <inkml:brush xml:id="br0">
      <inkml:brushProperty name="width" value="0.05" units="cm"/>
      <inkml:brushProperty name="height" value="0.05" units="cm"/>
      <inkml:brushProperty name="color" value="#E71224"/>
    </inkml:brush>
  </inkml:definitions>
  <inkml:trace contextRef="#ctx0" brushRef="#br0">0 1120 24575,'18'-5'0,"-4"0"0,5-5 0,-4-4 0,5 3 0,0-4 0,0 1 0,6-3 0,-4 1 0,4-4 0,-6 9 0,6-9 0,8 2 0,1-4 0,11-2 0,-4 1 0,6-1 0,0 0 0,2-7 0,-8 6 0,-1-4 0,-7 7 0,-7 5 0,-1 1 0,-6 2 0,0 3 0,-5-4 0,0 10 0,-6-3 0,5 2 0,-4 1 0,4-3 0,0 2 0,-4-3 0,9 3 0,-3-2 0,4 2 0,0-4 0,0 0 0,0 0 0,6-5 0,1 3 0,6-4 0,1 0 0,-1 4 0,0-4 0,7-1 0,1 4 0,14-10 0,3 3 0,6-6 0,1 0 0,-8 1 0,6-1 0,-13 2 0,13 4 0,-13-2 0,-1 8 0,-9-8 0,-7 10 0,0-4 0,0 5 0,-5 0 0,-2 5 0,0-3 0,-5 3 0,5 0 0,-6-3 0,-4 8 0,3-8 0,0 8 0,-3-7 0,2 7 0,-9-3 0,0 0 0,0 3 0,1-4 0,-1 5 0,0 0 0,0 0 0,0 0 0,0-4 0,0 3 0,0-3 0,0 4 0,0 0 0,1-4 0,-1 3 0,0-3 0,0 4 0,0 0 0,0 0 0,0 0 0,0 0 0,0 0 0,-1 0 0,-3-3 0,-1-2 0,-4-4 0,-9 0 0,-8-1 0,4 4 0,-2 1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39.064"/>
    </inkml:context>
    <inkml:brush xml:id="br0">
      <inkml:brushProperty name="width" value="0.05" units="cm"/>
      <inkml:brushProperty name="height" value="0.05" units="cm"/>
      <inkml:brushProperty name="color" value="#E71224"/>
    </inkml:brush>
  </inkml:definitions>
  <inkml:trace contextRef="#ctx0" brushRef="#br0">83 294 24575,'0'12'0,"0"-2"0,0 7 0,0-2 0,0 6 0,0-1 0,0-5 0,0-1 0,0-13 0,0-1 0,0-9 0,4 4 0,1-3 0,4 3 0,0-4 0,0-1 0,0 1 0,-4 0 0,3 0 0,-3 0 0,5-5 0,-1 4 0,0-4 0,1 5 0,-1 0 0,0 3 0,0-2 0,-4 3 0,3-4 0,-3 0 0,0 0 0,3 0 0,-3 0 0,0 0 0,3 0 0,-7 11 0,3 11 0,-8 12 0,-7 3 0,-6 4 0,1-5 0,-4 0 0,8-1 0,-3 0 0,5-4 0,0 4 0,-5-11 0,8 4 0,-6-8 0,8 8 0,-4-9 0,-1 9 0,1-8 0,-1 8 0,4-9 0,-2 4 0,3-5 0,0 0 0,1 0 0,0-4 0,3 3 0,-7-7 0,3 7 0,0-4 0,-3 5 0,8-1 0,-8-3 0,7 3 0,-3-4 0,4-6 0,0 0 0,5-16 0,0 8 0,5-9 0,0-2 0,0-1 0,5-4 0,2 1 0,-1-3 0,5-5 0,-4 0 0,4 6 0,-4-5 0,2 10 0,-7-3 0,2 5 0,-4-1 0,6-5 0,-5 5 0,5-5 0,-6 0 0,0 4 0,1-4 0,-1 6 0,0 5 0,0-4 0,-1 9 0,-4-9 0,3 8 0,-7-3 0,3 5 0,1 0 0,-4 0 0,7 0 0,-4 4 0,5 1 0,0 4 0,-1 0 0,1 0 0,0 0 0,0 0 0,0 0 0,0 0 0,0 0 0,5 4 0,2-3 0,9 9 0,9-4 0,8 1 0,6 3 0,0-3 0,0 5 0,1 0 0,-1 0 0,-7 0 0,-1-6 0,-7 4 0,-5-4 0,-2 0 0,-11 2 0,-1-7 0,-5 3 0,0 1 0,0-4 0,0 3 0,-4 0 0,3-3 0,-7 3 0,3-4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2:41.800"/>
    </inkml:context>
    <inkml:brush xml:id="br0">
      <inkml:brushProperty name="width" value="0.05" units="cm"/>
      <inkml:brushProperty name="height" value="0.05" units="cm"/>
      <inkml:brushProperty name="color" value="#E71224"/>
    </inkml:brush>
  </inkml:definitions>
  <inkml:trace contextRef="#ctx0" brushRef="#br0">1 1 24575,'0'8'0,"0"6"0,0 7 0,9 6 0,4 7 0,10 5 0,0 3 0,1 6 0,7 2 0,-6-2 0,6 2 0,0 0 0,-6-2 0,5-5 0,-6 4 0,-2-12 0,1 5 0,-6-7 0,3-6 0,-7 5 0,1-11 0,-3 5 0,3-10 0,-2 3 0,2-3 0,-4-1 0,0 4 0,-1-9 0,0 4 0,1-5 0,-1 1 0,0-1 0,-4 0 0,3 0 0,-7 0 0,7 0 0,-7 0 0,7 0 0,-7 0 0,7-4 0,-7 3 0,7-3 0,-7 3 0,2 1 0,-3-1 0,0 1 0,0 0 0,0 0 0,0-1 0,0 1 0,4-4 0,-3 3 0,8-7 0,-8 7 0,7-3 0,-3 4 0,0 0 0,2-4 0,-2 3 0,4-4 0,0 5 0,-1-4 0,-3 2 0,3-6 0,-7 7 0,7-7 0,-7 8 0,7-8 0,-3 7 0,4-4 0,-1 1 0,1 3 0,0-3 0,0 4 0,0 0 0,0 0 0,0-4 0,-4 3 0,3-7 0,-7 7 0,7-7 0,-7 7 0,7-7 0,-3 7 0,4-3 0,0 4 0,0 0 0,0 0 0,-1-5 0,-3 4 0,3-3 0,-3 0 0,0 4 0,4-8 0,-5 6 0,5-6 0,-4 7 0,3-3 0,-3 4 0,4 0 0,0-4 0,-5 3 0,4-7 0,-3 3 0,-1-4 0,0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0:55:20.499"/>
    </inkml:context>
    <inkml:brush xml:id="br0">
      <inkml:brushProperty name="width" value="0.05" units="cm"/>
      <inkml:brushProperty name="height" value="0.05" units="cm"/>
      <inkml:brushProperty name="color" value="#E71224"/>
    </inkml:brush>
  </inkml:definitions>
  <inkml:trace contextRef="#ctx0" brushRef="#br0">1827 159 24575,'-25'0'0,"4"0"0,-12 0 0,13 0 0,-16 0 0,0 0 0,-12 0 0,7 0 0,-11 0 0,28 0 0,-11 0 0,11 0 0,-4 0 0,6 0 0,5 0 0,-3 0 0,8 0 0,-10 0 0,12 0 0,-12 0 0,12 0 0,-11 0 0,3 0 0,-3 0 0,-15 0 0,4 0 0,-20 0 0,-1 0 0,-3 0 0,-13 0 0,-19 7 0,20-6 0,-10 6 0,35-7 0,6 0 0,8 0 0,0 0 0,6 0 0,2 0 0,-1 0 0,5 0 0,3 0 0,0 0 0,2 0 0,-2 0 0,4 0 0,0 0 0,0 0 0,-6 0 0,6 0 0,-11 0 0,3 0 0,-10 0 0,4 0 0,-5 0 0,1 0 0,4 0 0,-10 0 0,10 0 0,-4 0 0,5 0 0,1 0 0,6 0 0,0 0 0,10 4 0,1 1 0,5 5 0,0-1 0,0 0 0,0 0 0,0 1 0,0-1 0,5 2 0,1-2 0,3 2 0,2-2 0,-1 2 0,-4-2 0,2 2 0,-2-2 0,5 7 0,-2-6 0,2 12 0,-5-10 0,4 8 0,-9-3 0,10 11 0,-10 2 0,4 6 0,-5 2 0,0 6 0,0-6 0,0 6 0,0 0 0,0-7 0,0 15 0,0-7 0,0 0 0,0 7 0,0-7 0,0 2 0,0 4 0,0-6 0,0 1 0,0-2 0,0 0 0,0-7 0,0 7 0,0 0 0,0-5 0,0 5 0,-5-8 0,-2 1 0,1-1 0,0 8 0,0-6 0,4 6 0,-3 0 0,5-6 0,0 13 0,0-4 0,-5 6 0,3-1 0,-4 1 0,6 0 0,0-8 0,0-1 0,0-7 0,0-1 0,0 2 0,0-9 0,0 5 0,0-10 0,0 6 0,0-9 0,0-4 0,0 4 0,0-10 0,0 5 0,0-1 0,0-3 0,0 9 0,0-5 0,0 6 0,0 6 0,0-4 0,0 12 0,0-6 0,0 7 0,0-1 0,0-6 0,0-2 0,0-11 0,0-1 0,0-6 0,0 0 0,4-4 0,2-2 0,4-4 0,-1 0 0,2-4 0,-2-2 0,2-4 0,-2 4 0,7-3 0,7 8 0,0-10 0,12 4 0,4-4 0,6-1 0,8 4 0,0-4 0,8 4 0,2-6 0,9 0 0,0-1 0,-9 7 0,7-4 0,-8 4 0,2-5 0,5-2 0,-13 2 0,5 5 0,-8-4 0,-7 5 0,4-1 0,-11-2 0,-2 4 0,-1 0 0,-14 0 0,8 6 0,-8-5 0,0 4 0,0-3 0,-5 4 0,3 0 0,4-6 0,0 5 0,4-6 0,0 2 0,11-2 0,-2 1 0,15-6 0,-7 4 0,16-5 0,-6-1 0,14 0 0,-13 0 0,5 1 0,-16 1 0,-1 4 0,-13-3 0,-3 10 0,-11-8 0,-3 7 0,-3-2 0,-2 1 0,-2-3 0,1 1 0,-7-3 0,5 3 0,-6-5 0,0 0 0,0 0 0,0 1 0,0-2 0,0 2 0,-6-2 0,1 2 0,-6-2 0,2 2 0,4-7 0,-5-1 0,4 1 0,-5-5 0,1 5 0,-1-2 0,6-8 0,-5 7 0,4-15 0,-1 3 0,-4-5 0,10-8 0,-4-1 0,5-8 0,0 0 0,0 1 0,-6 5 0,5 3 0,-6 0 0,2 6 0,4-5 0,-10 6 0,10 6 0,-10-10 0,10 9 0,-6-12 0,7 14 0,-5-5 0,4 5 0,-10 0 0,10-6 0,-9 13 0,9-5 0,-10 0 0,10 4 0,-8-6 0,7 3 0,-8 3 0,8-6 0,-7 9 0,2-8 0,1 0 0,-4-2 0,4-4 0,-6 5 0,5-6 0,-3 0 0,2-8 0,-4 6 0,-2-6 0,4 14 0,3-6 0,-4 13 0,10-5 0,-8 0 0,7 4 0,-10-12 0,11 13 0,-4-6 0,5 6 0,0 2 0,-4-2 0,2 1 0,-3 6 0,5-5 0,-4 9 0,3-8 0,-5 8 0,2-8 0,3 8 0,-4-9 0,-1 5 0,5-7 0,-8 2 0,8 3 0,-5-3 0,6 10 0,0-5 0,0 7 0,-4-7 0,3 6 0,-4-6 0,5 6 0,-4 5 0,2 1 0,-2 4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0:58:49.668"/>
    </inkml:context>
    <inkml:brush xml:id="br0">
      <inkml:brushProperty name="width" value="0.05" units="cm"/>
      <inkml:brushProperty name="height" value="0.05" units="cm"/>
      <inkml:brushProperty name="color" value="#E71224"/>
    </inkml:brush>
  </inkml:definitions>
  <inkml:trace contextRef="#ctx0" brushRef="#br0">341 1 24575,'0'7'0,"0"4"0,0-3 0,0 13 0,0-11 0,0 10 0,0-7 0,0 3 0,0-3 0,0 3 0,0-4 0,0 10 0,0-4 0,0 3 0,0-4 0,0 4 0,0-3 0,0 8 0,0-3 0,0 0 0,0 3 0,0-3 0,0 4 0,0-4 0,0 3 0,0-3 0,0 4 0,0 1 0,0-1 0,0 0 0,0-4 0,4 3 0,-3 4 0,4-5 0,-2 0 0,-2-10 0,2-2 0,-3 0 0,0-2 0,3-3 0,-2-1 0,3 1 0,-4-1 0,0 1 0,0-1 0,3 1 0,-2-1 0,2 1 0,-3 0 0,0-1 0,0 0 0,0 0 0,-3-3 0,-1-1 0,-3-3 0,0 0 0,-1 0 0,1 0 0,-5 0 0,0 0 0,-1 0 0,-3 0 0,4 0 0,-5 0 0,-4 0 0,3 0 0,-4 0 0,5 0 0,1-7 0,-1 1 0,0-6 0,1 4 0,3 0 0,-3 0 0,8 0 0,-4 4 0,1-4 0,2 4 0,-2 0 0,4 1 0,2-1 0,-1 4 0,2-4 0,-3 1 0,6 2 0,2-2 0,6 3 0,0 0 0,5 0 0,-3 0 0,2 0 0,1 0 0,-4 0 0,8 0 0,-7 0 0,6 0 0,-6 0 0,2 0 0,1 0 0,-4 4 0,4-4 0,-4 4 0,3-1 0,-2-2 0,2 6 0,-3-2 0,4-1 0,-4 2 0,4-5 0,-5 6 0,1-3 0,-1 4 0,1-4 0,-1 3 0,1-7 0,-1 7 0,1-3 0,-1 1 0,1 1 0,0-5 0,-1 2 0,1 1 0,-1-3 0,1 2 0,-1 0 0,1-2 0,-1 2 0,5 1 0,-4-3 0,4 3 0,-4-4 0,-1 3 0,1-2 0,3 2 0,-2-3 0,2 0 0,-3 0 0,-1 0 0,1 0 0,-4 4 0,3-3 0,-3 2 0,0 0 0,2-2 0,-5-1 0,2-4 0,-3-3 0,0-5 0,0 4 0,0-4 0,0 1 0,0 2 0,0-2 0,0 3 0,0 1 0,0-1 0,3 0 0,-2 1 0,6 3 0,-6-3 0,2 3 0,0-3 0,-2-1 0,2 1 0,-3 0 0,0-1 0,0 1 0,0 0 0,0-1 0,0 1 0,3-1 0,-2 1 0,5 0 0,-5-1 0,5 1 0,-2 0 0,0-1 0,3 4 0,-6-2 0,5 5 0,-5-6 0,2 3 0,1 0 0,-4-2 0,4 2 0,-1-4 0,-2 1 0,5 3 0,-5-2 0,6 5 0,-3-6 0,0 3 0,3 0 0,-3-2 0,-3 5 0,-6-2 0,-3 3 0,-4 3 0,8-2 0,0 3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5:05.867"/>
    </inkml:context>
    <inkml:brush xml:id="br0">
      <inkml:brushProperty name="width" value="0.05" units="cm"/>
      <inkml:brushProperty name="height" value="0.05" units="cm"/>
      <inkml:brushProperty name="color" value="#E71224"/>
    </inkml:brush>
  </inkml:definitions>
  <inkml:trace contextRef="#ctx0" brushRef="#br0">8971 455 24575,'-14'0'0,"-38"0"0,9 0 0,-36 0 0,34 0 0,-15 0 0,8 0 0,-23 0 0,15 0 0,-3 0 0,14 0 0,-38 0 0,14 0 0,21 0 0,1 0 0,-2 0 0,-17 0 0,-18 0 0,14 0 0,23 0 0,0 0 0,-13 0 0,-1 0 0,-8 0 0,5 0 0,-5 0 0,8 0 0,-8 0 0,6 0 0,-6 0 0,8 0 0,-8 0 0,6 0 0,-15 0 0,14 0 0,-5 0 0,8 0 0,1 0 0,-1 0 0,2-6 0,-20 5 0,6-5 0,-16 0 0,9 5 0,9-6 0,-5 1 0,5 5 0,-9-5 0,9 6 0,1-6 0,17 4 0,1-3 0,8 5 0,-8 0 0,7-6 0,-32 5 0,10-4 0,-22-2 0,25 6 0,-12-5 0,3 6 0,0 0 0,-14 0 0,15 0 0,25 0 0,-2 0 0,-36 0-328,32 0 0,0 0 328,-29 0 0,-8 0 0,2 0 0,6 0 0,35 0 0,0 0 0,-44 0 0,16 0 0,-19 0 0,27 0 0,-22 0 0,9 0 0,32 0 0,1 0 0,-22 0 0,-18 0 0,26 0 0,-11 0 0,2 0 0,-8 0 0,15 0 0,-7 0 0,9 0 0,0 0 0,0 5 656,0-3-656,8 9 0,-6-4 0,13 5 0,-13 1 0,13-1 0,1 0 0,2 0 0,12-1 0,-11 1 0,11 0 0,-5-1 0,7 0 0,-7 1 0,-1-6 0,-7 4 0,-37-2 0,20 4 0,-29 1 0,29 0 0,0 0 0,-8 1 0,5-1 0,-5 0 0,8 0 0,0 0 0,0 0 0,0 0 0,-9 1 0,7-1 0,1 0 0,3 0 0,13-1 0,-5 0 0,6 0 0,8 0 0,1-1 0,13 5 0,-5-4 0,15 7 0,-8-8 0,14 8 0,-4-3 0,1 4 0,7 0 0,-6 1 0,12-1 0,-8 0 0,7 6 0,-7-4 0,8 3 0,-8-4 0,4-1 0,-5 0 0,-1 6 0,1-4 0,-5 18 0,-1-16 0,0 11 0,6-15 0,1-5 0,4 4 0,0 2 0,0 1 0,1 3 0,3 1 0,-8-4 0,7 4 0,-7 0 0,8-5 0,-4 5 0,5-6 0,0 1 0,0-1 0,0 0 0,0 0 0,0 0 0,0 0 0,0 0 0,0 6 0,0-4 0,5 9 0,1-9 0,9 10 0,2-5 0,10 2 0,-3 2 0,9-1 0,35 31 0,-24-29 0,-2-2 0,3 0 0,24 0 0,9 4-855,15 2 855,0-1 0,-45-19 0,0-1 0,39 20 0,-21-14 0,2-2 0,27 5 0,-22-4 0,2 0 0,-15-7 0,-2-1 0,5 0 0,1 0 0,0 0 0,0-1-676,5-2 0,0-1 676,-4 0 0,1 0 0,9 1 0,0-1 0,-4-4 0,-1 1 0,6 3 0,1-1 0,-1-6 0,1 0-914,4 2 0,2 1 914,0 0 0,2 0 0,3 1 0,2 0 0,0 0 0,-1 0 0,-5-1 0,-1 0 0,0 0 0,-1-1 0,-6-2 0,0 0 0,1 7 0,-1-1 0,0-5 0,0-2 0,1 4 0,-1 0 0,0 0 0,0-1-640,1 2 0,-2 0 640,-4 0 0,0-1 0,-2 0 0,0 0-124,-5-1 0,0 1 124,-1 0 0,1 1 0,0-1 0,0 0 0,5 1 0,1-2-162,6-3 1,1 0 161,6 0 0,2 0 0,3 0 0,3 0-162,5 0 0,0 0 162,-5 0 0,0 0 0,6 0 0,-1 0 0,-12 0 0,-1 0 0,6 0 0,-2 0-31,-8 0 1,-2 0 30,0 0 0,-1 0 0,0 0 0,-2 0 0,-3 0 0,-1 0 0,2 0 0,-3 0 127,-13-3 0,-1 0-127,5 3 0,0-2 0,3-4 0,-3-1 0,38-1 0,-32 1 0,-1-2 0,-13 2 0,-3 0 0,35-7 0,-19 3 0,0-1 0,17-3 0,-30 0 0,2 1 0,-2 6 0,-2 0 1400,20-12-1400,20 6 0,-22-5 0,16 3 0,-16-8 0,4 9 2163,-22-3-2163,-1 6 1605,-10 1-1605,-5 0 830,-1 0-830,-6 0 19,-1 1-19,-6-1 0,6 6 0,2-5 0,5 4 0,7 0 0,1-4 0,7 3 0,8-5 0,40-14 0,-13 10-221,-30 3 0,0 0 221,29-1 0,-15-5 0,7 4 0,-9-4 0,0 1 0,-8 4 0,6-11 0,-6 11 0,1-10 442,5 10-442,-6-9 0,8 2 0,0 1 0,0-4 0,-7 4 0,4 0 0,-12-3 0,-1 10 0,-9-4 0,-1 6 0,-10 0 0,9-5 0,-16 5 0,10-5 0,-11 6 0,5-1 0,-10-3 0,3-2 0,-4-4 0,2-6 0,-2-2 0,-4-5 0,0 0 0,0-7 0,1-1 0,0-7 0,-5-8 0,-2-2 0,-5-25 0,0 28 0,0-32 0,0 34 0,-6-19 0,-18-14 0,3 23 0,-15-14 0,12 29 0,-5 5 0,3-4 0,-9 10 0,5-4 0,-6 5 0,-7-2 0,-2 1 0,-7-2 0,0-6 0,2 11 0,-7-9 0,5 11 0,-11-7 0,4 6 0,2 2 0,-7 6 0,15 6 0,-15-6 0,14 12 0,-5-6 0,-1 7 0,6 0 0,-5 5 0,-1-5 0,6 6 0,-13-1 0,5-5 0,-7 11 0,8-5 0,-7 6 0,7 0 0,-1 0 0,2 0 0,1 0 0,5 0 0,-6 0 0,15 0 0,-5 0 0,-4 10 0,7-3 0,-12 10 0,20-6 0,-4 0 0,5 1 0,1-1 0,6-1 0,-5 1 0,11-5 0,-5 3 0,6-3 0,0-1 0,4 4 0,-3-4 0,9 0 0,-4 4 0,0-8 0,4 7 0,-4-3 0,5 4 0,-5 1 0,-2-1 0,-4 1 0,0 1 0,0 3 0,-6 3 0,4-1 0,-3 3 0,-1-7 0,4 7 0,-4-7 0,6 2 0,0-4 0,0 1 0,-1-1 0,6-1 0,-4 1 0,9-1 0,-9 1 0,9-4 0,-4 2 0,4-7 0,-3 8 0,2-8 0,-3 3 0,5 0 0,0-3 0,0 7 0,0-7 0,0 3 0,0-4 0,0 0 0,3 4 0,-2-3 0,4 3 0,-5-4 0,0 0 0,5 0 0,0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5:07.706"/>
    </inkml:context>
    <inkml:brush xml:id="br0">
      <inkml:brushProperty name="width" value="0.05" units="cm"/>
      <inkml:brushProperty name="height" value="0.05" units="cm"/>
      <inkml:brushProperty name="color" value="#E71224"/>
    </inkml:brush>
  </inkml:definitions>
  <inkml:trace contextRef="#ctx0" brushRef="#br0">30 0 24575,'-5'4'0,"1"1"0,4 8 0,0-2 0,0 13 0,0-7 0,0 15 0,0-5 0,0 6 0,0 0 0,0 1 0,0-1 0,-4-6 0,2 5 0,-2-11 0,4 5 0,-4-6 0,2 1 0,-2-6 0,4-1 0,0-5 0,0 0 0,0 0 0,0 0 0,4-5 0,1 0 0,3-4 0,1 0 0,1 0 0,-1 0 0,0 0 0,0 0 0,0 0 0,5-4 0,-4-2 0,9-4 0,-3 1 0,4-1 0,0 0 0,0 0 0,0-5 0,6 3 0,-4-2 0,9 3 0,3 0 0,1 0 0,19-2 0,-11 7 0,13-5 0,-1 9 0,-5-3 0,-1 5 0,-9 0 0,-7 0 0,-5 0 0,-3 0 0,-9 0 0,-2 0 0,-5 0 0,-8 0 0,2 0 0,-6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5:09.384"/>
    </inkml:context>
    <inkml:brush xml:id="br0">
      <inkml:brushProperty name="width" value="0.05" units="cm"/>
      <inkml:brushProperty name="height" value="0.05" units="cm"/>
      <inkml:brushProperty name="color" value="#E71224"/>
    </inkml:brush>
  </inkml:definitions>
  <inkml:trace contextRef="#ctx0" brushRef="#br0">0 755 24575,'5'-3'0,"8"-4"0,-1-17 0,9-3 0,1-7 0,14-1 0,-3-8 0,12-3 0,-6-6 0,-2 7 0,1 2 0,-2 7 0,-7 11 0,-2-1 0,-7 15 0,-4-3 0,-2 4 0,-5 5 0,0 1 0,-4 0 0,3 3 0,-7-7 0,3 3 0,-4-3 0,4 3 0,-3-3 0,3 4 0,-1-5 0,-2 0 0,7 1 0,-7-1 0,7 0 0,-7-1 0,8-4 0,-4 4 0,1-4 0,2 5 0,-7 0 0,7 0 0,-3 0 0,4 0 0,0-5 0,1 3 0,-1-3 0,0 5 0,-4 0 0,3 0 0,-2 0 0,2 4 0,1 1 0,0 4 0,-5 0 0,0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5:13.081"/>
    </inkml:context>
    <inkml:brush xml:id="br0">
      <inkml:brushProperty name="width" value="0.05" units="cm"/>
      <inkml:brushProperty name="height" value="0.05" units="cm"/>
      <inkml:brushProperty name="color" value="#E71224"/>
    </inkml:brush>
  </inkml:definitions>
  <inkml:trace contextRef="#ctx0" brushRef="#br0">14 476 24575,'-4'1'0,"0"-7"0,-1-9 0,4-5 0,7-6 0,6-1 0,11-13 0,4 10 0,-2-16 0,10 8 0,-4-5 0,0 1 0,-4 14 0,-5-4 0,-2 11 0,-3 0 0,-3 7 0,-5 5 0,0-1 0,0 5 0,0 1 0,0 4 0,0 0 0,0 0 0,-1 0 0,0 0 0,-3 4 0,-1 1 0,0 0 0,-3 3 0,7-7 0,-7 7 0,7-3 0,-7 4 0,7 0 0,-7 0 0,7 0 0,-7 0 0,7 0 0,-7 1 0,7-1 0,-3 0 0,4 0 0,1 0 0,4 5 0,1 1 0,5 5 0,6 1 0,8 1 0,1 1 0,13 7 0,-7-5 0,3 5 0,-5-7 0,-6-1 0,0-5 0,-5-2 0,-2-4 0,-6-1 0,-5 0 0,-1-1 0,-5-4 0,0-1 0,0 0 0,1-3 0,-5 3 0,-1-4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8T14:55:15.385"/>
    </inkml:context>
    <inkml:brush xml:id="br0">
      <inkml:brushProperty name="width" value="0.05" units="cm"/>
      <inkml:brushProperty name="height" value="0.05" units="cm"/>
      <inkml:brushProperty name="color" value="#E71224"/>
    </inkml:brush>
  </inkml:definitions>
  <inkml:trace contextRef="#ctx0" brushRef="#br0">1 0 24575,'0'14'0,"0"-4"0,0 15 0,0-14 0,0 20 0,0-9 0,0 12 0,0-1 0,0 0 0,0 0 0,0 7 0,0-6 0,0 13 0,0-12 0,0 11 0,0-11 0,0 5 0,0 0 0,0-5 0,0 4 0,0-5 0,0-1 0,0 0 0,0 0 0,0 0 0,0-5 0,0 4 0,0-11 0,0 5 0,0-6 0,0 0 0,0-4 0,4 2 0,-3-2 0,4-1 0,-5 4 0,0-4 0,0 5 0,0 0 0,4 0 0,-3 6 0,4-4 0,-5 4 0,0-6 0,4 0 0,-3 0 0,4 0 0,-5 1 0,4-6 0,-3 4 0,3-9 0,-4 9 0,0-9 0,0 9 0,0-9 0,0 4 0,0-4 0,0-1 0,0 0 0,0 0 0,0 0 0,0 0 0,0-1 0,0 1 0,0-1 0,0 1 0,0-1 0,0 0 0,0 1 0,0-1 0,0 1 0,0-1 0,0 1 0,0 0 0,0 0 0,0 0 0,0 0 0,0 0 0,0-1 0,0 1 0,0-1 0,0-3 0,0-2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24.644"/>
    </inkml:context>
    <inkml:brush xml:id="br0">
      <inkml:brushProperty name="width" value="0.05" units="cm"/>
      <inkml:brushProperty name="height" value="0.05" units="cm"/>
      <inkml:brushProperty name="color" value="#E71224"/>
    </inkml:brush>
  </inkml:definitions>
  <inkml:trace contextRef="#ctx0" brushRef="#br0">0 1002 24575,'3'5'0,"1"0"0,8-5 0,-4 0 0,7 0 0,-6 0 0,6 0 0,31-12 0,-17 3 0,26-15 0,-27 10 0,-1-5 0,1 1 0,-1 3 0,1-4 0,-1 1 0,-4 4 0,-2-4 0,-4 7 0,0-1 0,-5 1 0,4-2 0,-4 4 0,0 2 0,-1-2 0,-4 4 0,-2-7 0,-2 2 0,-3 1 0,0-1 0,0 0 0,0 0 0,0-1 0,0 1 0,0 0 0,0-1 0,0 0 0,0 1 0,0-1 0,0 1 0,0-1 0,-4-5 0,0 3 0,-1-8 0,-2 3 0,3-6 0,-9 2 0,4-2 0,-3 0 0,4 7 0,0-5 0,0 9 0,-4-8 0,4 8 0,-4-2 0,4-2 0,1 4 0,-1-2 0,0 4 0,4 1 0,-3-1 0,7-5 0,-7 3 0,6-3 0,-2 6 0,3-1 0,0 1 0,0-2 0,0 3 0,0-3 0,0 3 0,0-3 0,0 2 0,-4-1 0,3 1 0,-2-7 0,3 5 0,0-4 0,0 5 0,0 1 0,-3-1 0,2 1 0,-6 5 0,4-1 0,-1 16 0,1-3 0,3 14 0,0-3 0,0 5 0,0 1 0,0-8 0,0 7 0,0-10 0,0 2 0,0-4 0,0-1 0,0-3 0,0-3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26.297"/>
    </inkml:context>
    <inkml:brush xml:id="br0">
      <inkml:brushProperty name="width" value="0.05" units="cm"/>
      <inkml:brushProperty name="height" value="0.05" units="cm"/>
      <inkml:brushProperty name="color" value="#E71224"/>
    </inkml:brush>
  </inkml:definitions>
  <inkml:trace contextRef="#ctx0" brushRef="#br0">1345 1077 24575,'-11'0'0,"-6"0"0,-1 0 0,-3 0 0,4-5 0,0 3 0,-4-8 0,3 3 0,-4 0 0,-6-4 0,8 6 0,-9-2 0,7 2 0,-6-2 0,-1 0 0,-3-7 0,4 2 0,1-1 0,-6 0 0,4-1 0,-10 0 0,10 2 0,-9-3 0,9 3 0,-4-1 0,6-1 0,-1-4 0,1 4 0,-1-4 0,6-1 0,-4 5 0,8-3 0,-4 6 0,6-7 0,-1 5 0,4-9 0,-3 9 0,3-4 0,-4 0 0,1-1 0,-1-6 0,0-5 0,-6-5 0,-2-7 0,-4 0 0,-1-1 0,0 0 0,0 1 0,2 6 0,3-4 0,-1 12 0,7-4 0,-3 0 0,9 6 0,-4-4 0,8 5 0,-3 5 0,4-2 0,0 9 0,4-4 0,-3 5 0,6 1 0,-2 7 0,3 10 0,3 3 0,-2 6 0,2-5 0,0-5 0,-2 2 0,3-1 0,-1 3 0,-2 1 0,2-1 0,-3 1 0,4-1 0,-4 7 0,7-6 0,-6 2 0,2-9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31.152"/>
    </inkml:context>
    <inkml:brush xml:id="br0">
      <inkml:brushProperty name="width" value="0.05" units="cm"/>
      <inkml:brushProperty name="height" value="0.05" units="cm"/>
      <inkml:brushProperty name="color" value="#E71224"/>
    </inkml:brush>
  </inkml:definitions>
  <inkml:trace contextRef="#ctx0" brushRef="#br0">384 1 24575,'0'7'0,"0"0"0,0 1 0,0 3 0,-3-2 0,-2 3 0,-6 7 0,2 0 0,-7 6 0,6 1 0,-7-3 0,3 5 0,0-1 0,-4 0 0,4 1 0,-4-1 0,4 1 0,-4-1 0,4 1 0,-4-1 0,0 1 0,-1-1 0,5 1 0,-3-6 0,3 5 0,1-10 0,-4 10 0,8-9 0,-8 3 0,8-8 0,1 2 0,1-6 0,3 2 0,0 0 0,7-6 0,1 2 0,11-7 0,-7 0 0,8 0 0,-3 0 0,-1-3 0,4 2 0,-4-3 0,5 1 0,0 2 0,0-7 0,-1 7 0,6-2 0,-4 3 0,8 0 0,-8 0 0,8 0 0,-3 0 0,-1 0 0,4 0 0,3 0 0,0 0 0,4 0 0,-6 0 0,0 0 0,1 0 0,-1 0 0,1 0 0,-1 0 0,-4 0 0,6 0 0,-11 0 0,2 3 0,-8-2 0,-4 2 0,-4 0 0,-7-2 0,-2 2 0,-5-3 0,2-3 0,4 2 0,1-2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33.033"/>
    </inkml:context>
    <inkml:brush xml:id="br0">
      <inkml:brushProperty name="width" value="0.05" units="cm"/>
      <inkml:brushProperty name="height" value="0.05" units="cm"/>
      <inkml:brushProperty name="color" value="#E71224"/>
    </inkml:brush>
  </inkml:definitions>
  <inkml:trace contextRef="#ctx0" brushRef="#br0">0 1317 24575,'11'-4'0,"-3"0"0,7-4 0,-7 1 0,4-1 0,-4 0 0,-1 1 0,5-5 0,0 3 0,1-3 0,3 0 0,-7-5 0,7-1 0,4-15 0,10 2 0,-2-6 0,12-4 0,0-9 0,12 2 0,9-17 0,-1 10 0,-6 1 0,4 1 0,5-15 0,-15 24 0,-8 1 0,-1 0 0,3 1 0,15-14 0,-27 26 0,-7 3 0,-6 9 0,-4 0 0,3 3 0,-8 6 0,4-2 0,-4-1 0,-1 3 0,1-2 0,0-1 0,0 4 0,0-4 0,-1 5 0,-3-1 0,3 1 0,-3-1 0,0 0 0,4-3 0,-8 2 0,8-2 0,-4 3 0,0 1 0,3-1 0,-7-3 0,7 2 0,-6-3 0,6 5 0,-7-1 0,7 1 0,-6-1 0,2 1 0,0 3 0,-2-3 0,6 7 0,-7-7 0,4 3 0,-1 0 0,-2-2 0,2 2 0,0 0 0,-2-3 0,2 3 0,-3-3 0,0 0 0,3 4 0,-2-4 0,2 10 0,-3-3 0,-3 4 0,2-1 0,-2-3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39.829"/>
    </inkml:context>
    <inkml:brush xml:id="br0">
      <inkml:brushProperty name="width" value="0.05" units="cm"/>
      <inkml:brushProperty name="height" value="0.05" units="cm"/>
      <inkml:brushProperty name="color" value="#E71224"/>
    </inkml:brush>
  </inkml:definitions>
  <inkml:trace contextRef="#ctx0" brushRef="#br0">1 887 24575,'4'-7'0,"-1"-4"0,-3-1 0,0-10 0,0-6 0,0-7 0,0-11 0,5-32 0,1 9 0,4-6 0,9-15 0,-8 52 0,7-45 0,-8 47 0,-4-10 0,2 12 0,-3 6 0,0 6 0,-1 6 0,-4-1 0,0 0 0,0 5 0,0 0 0,0 4 0,0 1 0,0-1 0,0 1 0,0-1 0,0 1 0,3 3 0,1 0 0,3 4 0,0 3 0,-3 6 0,3 3 0,-6 5 0,7-1 0,-4-3 0,4 3 0,-4-4 0,4 1 0,-4 3 0,4-4 0,0 1 0,0 2 0,0-2 0,1 4 0,-1-1 0,0 1 0,4 0 0,1 0 0,4-1 0,0 6 0,6 1 0,8 7 0,0 0 0,11 7 0,-5 0 0,11 2 0,-4 3 0,4-9 0,-11 3 0,-1-5 0,-7-10 0,-1 1 0,-5-12 0,-6 3 0,-5-6 0,-4-2 0,-1-2 0,1-3 0,-1 0 0,1 0 0,-1 0 0,0 0 0,0 0 0,-3-3 0,0-1 0,-11-3 0,2-1 0,-6 0 0,-1 1 0,7 2 0,-2 2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7T21:37:41.083"/>
    </inkml:context>
    <inkml:brush xml:id="br0">
      <inkml:brushProperty name="width" value="0.05" units="cm"/>
      <inkml:brushProperty name="height" value="0.05" units="cm"/>
      <inkml:brushProperty name="color" value="#E71224"/>
    </inkml:brush>
  </inkml:definitions>
  <inkml:trace contextRef="#ctx0" brushRef="#br0">1 0 24575,'0'15'0,"0"7"0,0-8 0,0 12 0,3-12 0,7 17 0,-5-11 0,8 13 0,-3 0 0,6 7 0,5 15 0,7 7 0,-2 24-599,-8-38 1,1 2 598,1 8 0,1 1 0,0 4 0,2 0 0,5 5 0,0 0 0,-6 1 0,1 1 0,5-1 0,0 0 0,-5 1 0,-1-4 0,-3-18 0,1-2-105,-1 6 1,-1-3 104,12 15 0,5 14 0,-6-22 0,-3-3 0,-7-19 1183,0-5-1183,-6-8 223,3-8-223,-7 3 0,7-7 0,-7 3 0,3-4 0,-1 0 0,-2-1 0,6 1 0,-6 0 0,2 0 0,-3-1 0,0-2 0,-1-2 0,1 0 0,-1-2 0,-3 0 0,-1-6 0,-3-2 0,0 0 0,0 0 0,-3 0 0,-1-1 0,-3 1 0,3 0 0,-2 0 0,1-1 0,-2-4 0,2 7 0,2-2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9T14:12:23.890"/>
    </inkml:context>
    <inkml:brush xml:id="br0">
      <inkml:brushProperty name="width" value="0.05" units="cm"/>
      <inkml:brushProperty name="height" value="0.05" units="cm"/>
      <inkml:brushProperty name="color" value="#E71224"/>
    </inkml:brush>
  </inkml:definitions>
  <inkml:trace contextRef="#ctx0" brushRef="#br0">1 132 24575,'0'12'0,"0"-1"0,0 23 0,0-6 0,0 0 0,0-7 0,0 5 0,0-6 0,0 1 0,0-3 0,0-5 0,0-1 0,0 1 0,0 0 0,0-1 0,5 1 0,-3-1 0,3 8 0,2 1 0,-6 7 0,5 0 0,0 0 0,-4-1 0,4 1 0,0-7 0,-5 6 0,5-13 0,0 12 0,-4-12 0,9 6 0,-9-8 0,3 1 0,1 0 0,-5-1 0,10 1 0,-4-7 0,4 0 0,1-6 0,-1 0 0,1 0 0,0 0 0,0 0 0,0 0 0,-1-6 0,1-6 0,1-2 0,-6-4 0,4-1 0,-3 4 0,6-19 0,14 10 0,-3-20 0,19 11 0,-11-11 0,12 3 0,-3-7 0,-1 0 0,-2 0 0,-9 10 0,-1 2 0,-7 9 0,-3 5 0,-5-4 0,-1 12 0,0-6 0,0 8 0,0-8 0,-1 6 0,8-12 0,-5 12 0,5-13 0,-7 13 0,0-5 0,-1 12 0,1-4 0,0 9 0,-6-9 0,-2 10 0,-5-5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9T14:12:25.570"/>
    </inkml:context>
    <inkml:brush xml:id="br0">
      <inkml:brushProperty name="width" value="0.05" units="cm"/>
      <inkml:brushProperty name="height" value="0.05" units="cm"/>
      <inkml:brushProperty name="color" value="#E71224"/>
    </inkml:brush>
  </inkml:definitions>
  <inkml:trace contextRef="#ctx0" brushRef="#br0">0 1106 24575,'0'-25'0,"0"-1"0,0 0 0,0-2 0,0 0 0,0 0 0,0-16 0,0 11 0,0-19 0,0 14 0,0-8 0,0 8 0,0-6 0,0 14 0,6-6 0,-4 8 0,10 0 0,-10 0 0,4 0 0,0 7 0,-5-5 0,5 5 0,-1 0 0,-3-5 0,3 12 0,1-6 0,-5 1 0,5 4 0,0-11 0,-4 12 0,4-12 0,-1 11 0,3-11 0,-1 12 0,-1-5 0,0 6 0,-5 0 0,5 1 0,-6-1 0,6 6 0,-5-3 0,5 3 0,-1 0 0,-3-4 0,3 4 0,0-5 0,-3-1 0,3 2 0,-5 4 0,0 2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9T14:21:48.508"/>
    </inkml:context>
    <inkml:brush xml:id="br0">
      <inkml:brushProperty name="width" value="0.05" units="cm"/>
      <inkml:brushProperty name="height" value="0.05" units="cm"/>
      <inkml:brushProperty name="color" value="#E71224"/>
    </inkml:brush>
  </inkml:definitions>
  <inkml:trace contextRef="#ctx0" brushRef="#br0">122 160 24575,'0'24'0,"0"-5"0,0 6 0,0-4 0,-5 0 0,3 5 0,-3-12 0,-1 6 0,5-7 0,-5 6 0,0-5 0,5 6 0,-5-8 0,1 1 0,3-1 0,-3 1 0,5 0 0,-6-1 0,5 1 0,-5-1 0,6 1 0,0 0 0,-5-6 0,3 4 0,-3-4 0,-1 5 0,5 1 0,-5-1 0,0 1 0,5-1 0,-5 0 0,6 0 0,5-5 0,2-2 0,5-5 0,1 0 0,6 0 0,2 0 0,7 0 0,0 0 0,0 0 0,0 0 0,8 0 0,-6 0 0,6 0 0,-8 0 0,0 6 0,0 2 0,0 6 0,-1 0 0,1-1 0,0-5 0,0 5 0,0-6 0,-7 1 0,-1 4 0,-8-11 0,1 5 0,-1 0 0,1-5 0,0 5 0,-1-6 0,0 5 0,0-3 0,-5 8 0,4-8 0,-9 8 0,-2-9 0,-13 5 0,-1-6 0,-12 0 0,4 0 0,-14 0 0,7-7 0,-7 0 0,0-8 0,-2 0 0,0 1 0,-6-2 0,14 2 0,-14-1 0,6 0 0,-8-7 0,0 5 0,9 2 0,-7 1 0,14 7 0,1-7 0,9 6 0,8 2 0,-1 1 0,11 3 0,3-3 0,11 5 0,-5 5 0,4-3 0,-4 3 0,5-5 0,0 0 0,0 0 0,0 0 0,0 0 0,1 0 0,-1 0 0,0 0 0,0 0 0,0 0 0,0 0 0,0 0 0,-5-5 0,-2-1 0,-5-6 0,0-1 0,0 1 0,0-1 0,0 1 0,0-8 0,0 6 0,0-5 0,0 6 0,0-6 0,0 4 0,0-4 0,0-1 0,0 6 0,0-5 0,0 6 0,0 0 0,0 1 0,0-1 0,0 1 0,5-1 0,-4 1 0,0 6 0,-3-5 0,-3 0 0,5 13 0,0-4 0,0 26 0,0-3 0,0 0 0,0 5 0,-12-5 0,9 7 0,-9 0 0,6-7 0,5 5 0,-11-11 0,5 11 0,0-12 0,-5 6 0,10-8 0,-3 1 0,-1-1 0,5 1 0,-5-1 0,6 0 0,5-5 0,2-2 0,-1-10 0,5 3 0,-4-3 0,5 5 0,1-6 0,-1 5 0,1-11 0,-1 5 0,1-5 0,0-1 0,-1 0 0,1 6 0,0-10 0,0 8 0,0-11 0,0 8 0,-1-1 0,8-6 0,-6 4 0,12-5 0,-5 7 0,0 0 0,5-1 0,-4 1 0,5-7 0,-5 10 0,4-15 0,-5 16 0,7-11 0,0 6 0,-7 1 0,5-1 0,-5 0 0,0 1 0,5-1 0,-11 2 0,4-2 0,-6 7 0,-1-4 0,1 4 0,0 0 0,-6-4 0,4 10 0,-10-11 0,10 11 0,-4-10 0,5 10 0,1-10 0,-1 4 0,0 0 0,1-4 0,0 9 0,-1-9 0,1 10 0,-1-11 0,1 11 0,-1-5 0,-5 1 0,4 3 0,-10 2 0,-1 6 0,-1 6 0,-5 0 0,1-6 0,4 5 0,-10-10 0,4 10 0,-5-5 0,0 1 0,0 4 0,0-4 0,-1 0 0,1 4 0,5-4 0,-4 0 0,4 4 0,-6-4 0,0 0 0,1 4 0,-1-10 0,1 10 0,-1-9 0,0 9 0,1-9 0,-1 9 0,1-10 0,-1 10 0,0-9 0,1 3 0,0-5 0,-1 0 0,6 6 0,-4-5 0,5 5 0,-6-6 0,0 5 0,0-4 0,0 5 0,1-6 0,-1 0 0,0 0 0,6 5 0,-5-4 0,4 5 0,1-1 0,-5-3 0,9 9 0,-9-5 0,5 7 0,-6-1 0,0 0 0,-1 0 0,-6 1 0,5 0 0,-6 0 0,8 0 0,-8 0 0,6 0 0,-6 0 0,8 0 0,-1-1 0,1 1 0,-1 0 0,0-1 0,6 1 0,-4-1 0,4-5 0,-5 4 0,5-4 0,2-1 0,5-1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A0598D-2E8A-834C-ADC2-F5121AA70DBF}" type="datetimeFigureOut">
              <a:rPr lang="en-US" smtClean="0"/>
              <a:t>5/31/21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444CF-0D2A-2147-8DCA-F7CD52027FCF}" type="slidenum">
              <a:rPr lang="en-US" smtClean="0"/>
              <a:t>‹#›</a:t>
            </a:fld>
            <a:endParaRPr lang="en-US"/>
          </a:p>
        </p:txBody>
      </p:sp>
    </p:spTree>
    <p:extLst>
      <p:ext uri="{BB962C8B-B14F-4D97-AF65-F5344CB8AC3E}">
        <p14:creationId xmlns:p14="http://schemas.microsoft.com/office/powerpoint/2010/main" val="265081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4444CF-0D2A-2147-8DCA-F7CD52027FCF}" type="slidenum">
              <a:rPr lang="en-US" smtClean="0"/>
              <a:t>31</a:t>
            </a:fld>
            <a:endParaRPr lang="en-US"/>
          </a:p>
        </p:txBody>
      </p:sp>
    </p:spTree>
    <p:extLst>
      <p:ext uri="{BB962C8B-B14F-4D97-AF65-F5344CB8AC3E}">
        <p14:creationId xmlns:p14="http://schemas.microsoft.com/office/powerpoint/2010/main" val="1794764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5F10E-9F57-424D-B138-69E7010EAF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A2A074A-CD13-8F4E-B950-8AA1378415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8B8526-078F-C64C-9CB8-DC29D81AD895}"/>
              </a:ext>
            </a:extLst>
          </p:cNvPr>
          <p:cNvSpPr>
            <a:spLocks noGrp="1"/>
          </p:cNvSpPr>
          <p:nvPr>
            <p:ph type="dt" sz="half" idx="10"/>
          </p:nvPr>
        </p:nvSpPr>
        <p:spPr/>
        <p:txBody>
          <a:bodyPr/>
          <a:lstStyle/>
          <a:p>
            <a:fld id="{02AC24A9-CCB6-4F8D-B8DB-C2F3692CFA5A}" type="datetimeFigureOut">
              <a:rPr lang="en-US" smtClean="0"/>
              <a:t>5/31/21</a:t>
            </a:fld>
            <a:endParaRPr lang="en-US" dirty="0"/>
          </a:p>
        </p:txBody>
      </p:sp>
      <p:sp>
        <p:nvSpPr>
          <p:cNvPr id="5" name="Footer Placeholder 4">
            <a:extLst>
              <a:ext uri="{FF2B5EF4-FFF2-40B4-BE49-F238E27FC236}">
                <a16:creationId xmlns:a16="http://schemas.microsoft.com/office/drawing/2014/main" id="{C5AC9AE7-DA28-534D-AEF5-DEA6747AB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3817F79-9695-AE43-A385-BCE6DD0D38E0}"/>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848116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37AE-E8AE-6446-A97C-6C7745BA59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DC74E9-E338-6042-8D93-57D1A65A4A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E0629-53EB-F545-8D4B-D3F555F4685D}"/>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5" name="Footer Placeholder 4">
            <a:extLst>
              <a:ext uri="{FF2B5EF4-FFF2-40B4-BE49-F238E27FC236}">
                <a16:creationId xmlns:a16="http://schemas.microsoft.com/office/drawing/2014/main" id="{AB628D01-D671-6847-83E9-B6C4BE6CDF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5DD1D1-B882-3245-A300-DE6D124017C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9320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2568C-D51D-A84F-B277-55DEFF50E3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17C2AE7-F90B-AF48-9D6B-925F5FB124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FEB745-F604-8943-8F7B-43FED956ACA6}"/>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5" name="Footer Placeholder 4">
            <a:extLst>
              <a:ext uri="{FF2B5EF4-FFF2-40B4-BE49-F238E27FC236}">
                <a16:creationId xmlns:a16="http://schemas.microsoft.com/office/drawing/2014/main" id="{FD113241-40AE-1249-A987-FB7FC321D4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9FEF42-E5DE-C244-9E99-5A4F9C9E04F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2236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1CEEB-8470-FF46-BDE3-72C1A1D4B5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4001CD-0B5D-4E4E-BE8D-D2A2FAFC8E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DFD232-0349-6148-BC4A-6FC7335874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9AF2C20-34EA-F14C-9121-7E8AB1553F0B}"/>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6" name="Footer Placeholder 5">
            <a:extLst>
              <a:ext uri="{FF2B5EF4-FFF2-40B4-BE49-F238E27FC236}">
                <a16:creationId xmlns:a16="http://schemas.microsoft.com/office/drawing/2014/main" id="{C1AC900D-6AEA-724A-89C8-71D3A78EA3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BAD81D-87D3-6345-9A1A-07A7DBE4821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95314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C0DD9-B78C-F942-BD5B-BB6D373FD76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8AB308-BA05-3845-874C-5AD389D20D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D4BB07-3736-CE44-AA28-FF2405A0F2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B8969BF-19E0-FF42-9A0B-CC296A0EFD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1938C1-592A-E947-9D9D-290648F98C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781EC4-44C3-4841-BA75-56CDBE18F9D2}"/>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8" name="Footer Placeholder 7">
            <a:extLst>
              <a:ext uri="{FF2B5EF4-FFF2-40B4-BE49-F238E27FC236}">
                <a16:creationId xmlns:a16="http://schemas.microsoft.com/office/drawing/2014/main" id="{118AA98F-359F-F944-B66A-E1C656FF10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32A36A8-9BFD-3948-8120-332B9835C4C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2253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DAA23-C4B1-1D45-A9D7-6813D892DC6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B1D56B8-722D-6C44-98E5-5040999532E8}"/>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4" name="Footer Placeholder 3">
            <a:extLst>
              <a:ext uri="{FF2B5EF4-FFF2-40B4-BE49-F238E27FC236}">
                <a16:creationId xmlns:a16="http://schemas.microsoft.com/office/drawing/2014/main" id="{6BE3304B-722F-324F-B9AA-311D254A8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EAE283A-1255-FF47-BD74-70EB07D03776}"/>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11383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AED450-4CF4-EC41-B032-AE89F0754CAE}"/>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3" name="Footer Placeholder 2">
            <a:extLst>
              <a:ext uri="{FF2B5EF4-FFF2-40B4-BE49-F238E27FC236}">
                <a16:creationId xmlns:a16="http://schemas.microsoft.com/office/drawing/2014/main" id="{E7687123-21F6-3C49-B6DF-48F9F0064B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44FF2F-C99F-3D4A-A720-4DF99257802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827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82D56-5602-2742-8EAB-6B84A534E2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BEC7F8-771B-4547-BD10-223B89A8D3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225F51-7EB4-BE45-9BF2-0338EF317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2AF31F-6E98-5B4D-B9DC-D006A9BF15D7}"/>
              </a:ext>
            </a:extLst>
          </p:cNvPr>
          <p:cNvSpPr>
            <a:spLocks noGrp="1"/>
          </p:cNvSpPr>
          <p:nvPr>
            <p:ph type="dt" sz="half" idx="10"/>
          </p:nvPr>
        </p:nvSpPr>
        <p:spPr/>
        <p:txBody>
          <a:bodyPr/>
          <a:lstStyle/>
          <a:p>
            <a:fld id="{02AC24A9-CCB6-4F8D-B8DB-C2F3692CFA5A}" type="datetimeFigureOut">
              <a:rPr lang="en-US" smtClean="0"/>
              <a:t>5/31/21</a:t>
            </a:fld>
            <a:endParaRPr lang="en-US" dirty="0"/>
          </a:p>
        </p:txBody>
      </p:sp>
      <p:sp>
        <p:nvSpPr>
          <p:cNvPr id="6" name="Footer Placeholder 5">
            <a:extLst>
              <a:ext uri="{FF2B5EF4-FFF2-40B4-BE49-F238E27FC236}">
                <a16:creationId xmlns:a16="http://schemas.microsoft.com/office/drawing/2014/main" id="{7AD36FB9-A187-8848-9BF6-9EDF419432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945571-924F-3F40-8B03-8F68A1E7F86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91809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5A8EB-4377-8648-B36D-AEDF636E74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70A4F62-ADE5-9349-90AA-B142D9C151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F4B23E-F984-224C-905E-EF405C2A33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84D5AF-7799-A045-A4BC-F6A8BA47B49E}"/>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6" name="Footer Placeholder 5">
            <a:extLst>
              <a:ext uri="{FF2B5EF4-FFF2-40B4-BE49-F238E27FC236}">
                <a16:creationId xmlns:a16="http://schemas.microsoft.com/office/drawing/2014/main" id="{762B114F-FA9C-9046-8E9B-D4364E6343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5499E8-64E7-9845-BB1E-B36AF3EB729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554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2A1A-5A6E-FB4D-A318-91951905444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900FB6A-AA40-6C40-BC4C-949736966D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6245F3-BCC2-634B-A08C-0515B473ACBD}"/>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5" name="Footer Placeholder 4">
            <a:extLst>
              <a:ext uri="{FF2B5EF4-FFF2-40B4-BE49-F238E27FC236}">
                <a16:creationId xmlns:a16="http://schemas.microsoft.com/office/drawing/2014/main" id="{03CA91EA-3B0B-484A-92FD-DF23BFCA1F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05952A-030D-5B4F-B6FA-D8884C127CA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0612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2F92AC-B0BC-DA4C-B638-CFFCDE46DE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C13FF4-FA42-C047-A5C9-3E1631F0BF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3BBFF5-AA1C-814B-AF15-7E62F4642CA7}"/>
              </a:ext>
            </a:extLst>
          </p:cNvPr>
          <p:cNvSpPr>
            <a:spLocks noGrp="1"/>
          </p:cNvSpPr>
          <p:nvPr>
            <p:ph type="dt" sz="half" idx="10"/>
          </p:nvPr>
        </p:nvSpPr>
        <p:spPr/>
        <p:txBody>
          <a:bodyPr/>
          <a:lstStyle/>
          <a:p>
            <a:fld id="{02AC24A9-CCB6-4F8D-B8DB-C2F3692CFA5A}" type="datetimeFigureOut">
              <a:rPr lang="en-US" smtClean="0"/>
              <a:t>5/31/21</a:t>
            </a:fld>
            <a:endParaRPr lang="en-US"/>
          </a:p>
        </p:txBody>
      </p:sp>
      <p:sp>
        <p:nvSpPr>
          <p:cNvPr id="5" name="Footer Placeholder 4">
            <a:extLst>
              <a:ext uri="{FF2B5EF4-FFF2-40B4-BE49-F238E27FC236}">
                <a16:creationId xmlns:a16="http://schemas.microsoft.com/office/drawing/2014/main" id="{E85ED517-F13F-BC40-B869-8B751A9878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7E615A-BCD0-9840-905B-A2658381EA8F}"/>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488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A43AFC-381C-C840-B7C7-9D9FFAF6F7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6D47A4-D9BC-6846-8BD5-3B6B3C4DC5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9B40F8-F4AE-7544-BA3A-9BA1657389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5/31/21</a:t>
            </a:fld>
            <a:endParaRPr lang="en-US"/>
          </a:p>
        </p:txBody>
      </p:sp>
      <p:sp>
        <p:nvSpPr>
          <p:cNvPr id="5" name="Footer Placeholder 4">
            <a:extLst>
              <a:ext uri="{FF2B5EF4-FFF2-40B4-BE49-F238E27FC236}">
                <a16:creationId xmlns:a16="http://schemas.microsoft.com/office/drawing/2014/main" id="{4D997357-E27F-4944-A56F-9E2BF1EB64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6012D27-BB0F-D040-B0DA-57EE3363B6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267768798"/>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10.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33.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00.png"/><Relationship Id="rId11" Type="http://schemas.openxmlformats.org/officeDocument/2006/relationships/customXml" Target="../ink/ink5.xml"/><Relationship Id="rId5" Type="http://schemas.openxmlformats.org/officeDocument/2006/relationships/customXml" Target="../ink/ink2.xml"/><Relationship Id="rId10" Type="http://schemas.openxmlformats.org/officeDocument/2006/relationships/image" Target="../media/image32.png"/><Relationship Id="rId4" Type="http://schemas.openxmlformats.org/officeDocument/2006/relationships/image" Target="../media/image29.png"/><Relationship Id="rId9" Type="http://schemas.openxmlformats.org/officeDocument/2006/relationships/customXml" Target="../ink/ink4.xml"/><Relationship Id="rId14" Type="http://schemas.openxmlformats.org/officeDocument/2006/relationships/image" Target="../media/image34.png"/></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350.png"/><Relationship Id="rId13" Type="http://schemas.openxmlformats.org/officeDocument/2006/relationships/customXml" Target="../ink/ink12.xml"/><Relationship Id="rId18" Type="http://schemas.openxmlformats.org/officeDocument/2006/relationships/image" Target="../media/image40.png"/><Relationship Id="rId3" Type="http://schemas.openxmlformats.org/officeDocument/2006/relationships/customXml" Target="../ink/ink7.xml"/><Relationship Id="rId7" Type="http://schemas.openxmlformats.org/officeDocument/2006/relationships/customXml" Target="../ink/ink9.xml"/><Relationship Id="rId12" Type="http://schemas.openxmlformats.org/officeDocument/2006/relationships/image" Target="../media/image37.png"/><Relationship Id="rId17" Type="http://schemas.openxmlformats.org/officeDocument/2006/relationships/customXml" Target="../ink/ink14.xml"/><Relationship Id="rId2" Type="http://schemas.openxmlformats.org/officeDocument/2006/relationships/image" Target="../media/image43.png"/><Relationship Id="rId16" Type="http://schemas.openxmlformats.org/officeDocument/2006/relationships/image" Target="../media/image39.png"/><Relationship Id="rId20"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340.png"/><Relationship Id="rId11" Type="http://schemas.openxmlformats.org/officeDocument/2006/relationships/customXml" Target="../ink/ink11.xml"/><Relationship Id="rId5" Type="http://schemas.openxmlformats.org/officeDocument/2006/relationships/customXml" Target="../ink/ink8.xml"/><Relationship Id="rId15" Type="http://schemas.openxmlformats.org/officeDocument/2006/relationships/customXml" Target="../ink/ink13.xml"/><Relationship Id="rId10" Type="http://schemas.openxmlformats.org/officeDocument/2006/relationships/image" Target="../media/image360.png"/><Relationship Id="rId19" Type="http://schemas.openxmlformats.org/officeDocument/2006/relationships/customXml" Target="../ink/ink15.xml"/><Relationship Id="rId4" Type="http://schemas.openxmlformats.org/officeDocument/2006/relationships/image" Target="../media/image330.png"/><Relationship Id="rId9" Type="http://schemas.openxmlformats.org/officeDocument/2006/relationships/customXml" Target="../ink/ink10.xml"/><Relationship Id="rId14" Type="http://schemas.openxmlformats.org/officeDocument/2006/relationships/image" Target="../media/image38.png"/></Relationships>
</file>

<file path=ppt/slides/_rels/slide28.xml.rels><?xml version="1.0" encoding="UTF-8" standalone="yes"?>
<Relationships xmlns="http://schemas.openxmlformats.org/package/2006/relationships"><Relationship Id="rId8" Type="http://schemas.openxmlformats.org/officeDocument/2006/relationships/customXml" Target="../ink/ink18.xml"/><Relationship Id="rId13" Type="http://schemas.openxmlformats.org/officeDocument/2006/relationships/image" Target="../media/image48.png"/><Relationship Id="rId3" Type="http://schemas.openxmlformats.org/officeDocument/2006/relationships/image" Target="../media/image45.png"/><Relationship Id="rId7" Type="http://schemas.openxmlformats.org/officeDocument/2006/relationships/image" Target="../media/image450.png"/><Relationship Id="rId12" Type="http://schemas.openxmlformats.org/officeDocument/2006/relationships/customXml" Target="../ink/ink20.xml"/><Relationship Id="rId17" Type="http://schemas.openxmlformats.org/officeDocument/2006/relationships/image" Target="../media/image50.png"/><Relationship Id="rId2" Type="http://schemas.openxmlformats.org/officeDocument/2006/relationships/image" Target="../media/image44.png"/><Relationship Id="rId16" Type="http://schemas.openxmlformats.org/officeDocument/2006/relationships/customXml" Target="../ink/ink22.xml"/><Relationship Id="rId1" Type="http://schemas.openxmlformats.org/officeDocument/2006/relationships/slideLayout" Target="../slideLayouts/slideLayout2.xml"/><Relationship Id="rId6" Type="http://schemas.openxmlformats.org/officeDocument/2006/relationships/customXml" Target="../ink/ink17.xml"/><Relationship Id="rId11" Type="http://schemas.openxmlformats.org/officeDocument/2006/relationships/image" Target="../media/image47.png"/><Relationship Id="rId5" Type="http://schemas.openxmlformats.org/officeDocument/2006/relationships/image" Target="../media/image440.png"/><Relationship Id="rId15" Type="http://schemas.openxmlformats.org/officeDocument/2006/relationships/image" Target="../media/image49.png"/><Relationship Id="rId10" Type="http://schemas.openxmlformats.org/officeDocument/2006/relationships/customXml" Target="../ink/ink19.xml"/><Relationship Id="rId4" Type="http://schemas.openxmlformats.org/officeDocument/2006/relationships/customXml" Target="../ink/ink16.xml"/><Relationship Id="rId9" Type="http://schemas.openxmlformats.org/officeDocument/2006/relationships/image" Target="../media/image46.png"/><Relationship Id="rId14" Type="http://schemas.openxmlformats.org/officeDocument/2006/relationships/customXml" Target="../ink/ink21.xml"/></Relationships>
</file>

<file path=ppt/slides/_rels/slide29.xml.rels><?xml version="1.0" encoding="UTF-8" standalone="yes"?>
<Relationships xmlns="http://schemas.openxmlformats.org/package/2006/relationships"><Relationship Id="rId8" Type="http://schemas.openxmlformats.org/officeDocument/2006/relationships/image" Target="../media/image500.png"/><Relationship Id="rId13" Type="http://schemas.openxmlformats.org/officeDocument/2006/relationships/customXml" Target="../ink/ink28.xml"/><Relationship Id="rId3" Type="http://schemas.openxmlformats.org/officeDocument/2006/relationships/customXml" Target="../ink/ink23.xml"/><Relationship Id="rId7" Type="http://schemas.openxmlformats.org/officeDocument/2006/relationships/customXml" Target="../ink/ink25.xml"/><Relationship Id="rId12"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490.png"/><Relationship Id="rId11" Type="http://schemas.openxmlformats.org/officeDocument/2006/relationships/customXml" Target="../ink/ink27.xml"/><Relationship Id="rId5" Type="http://schemas.openxmlformats.org/officeDocument/2006/relationships/customXml" Target="../ink/ink24.xml"/><Relationship Id="rId10" Type="http://schemas.openxmlformats.org/officeDocument/2006/relationships/image" Target="../media/image510.png"/><Relationship Id="rId4" Type="http://schemas.openxmlformats.org/officeDocument/2006/relationships/image" Target="../media/image480.png"/><Relationship Id="rId9" Type="http://schemas.openxmlformats.org/officeDocument/2006/relationships/customXml" Target="../ink/ink26.xml"/><Relationship Id="rId14" Type="http://schemas.openxmlformats.org/officeDocument/2006/relationships/image" Target="../media/image5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ritannica.com/art/Kabuki"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ww.britannica.com/art/theatre-art"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2.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4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png"/><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52.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customXml" Target="../ink/ink29.xml"/><Relationship Id="rId7"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 Id="rId6" Type="http://schemas.openxmlformats.org/officeDocument/2006/relationships/image" Target="../media/image740.png"/><Relationship Id="rId5" Type="http://schemas.openxmlformats.org/officeDocument/2006/relationships/customXml" Target="../ink/ink30.xml"/><Relationship Id="rId4" Type="http://schemas.openxmlformats.org/officeDocument/2006/relationships/image" Target="../media/image730.png"/></Relationships>
</file>

<file path=ppt/slides/_rels/slide55.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5.jpeg"/><Relationship Id="rId1" Type="http://schemas.openxmlformats.org/officeDocument/2006/relationships/slideLayout" Target="../slideLayouts/slideLayout2.xml"/><Relationship Id="rId5" Type="http://schemas.openxmlformats.org/officeDocument/2006/relationships/image" Target="../media/image770.png"/><Relationship Id="rId4" Type="http://schemas.openxmlformats.org/officeDocument/2006/relationships/customXml" Target="../ink/ink31.xml"/></Relationships>
</file>

<file path=ppt/slides/_rels/slide56.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www.britannica.com/art/revolving-sta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25E62178-5DE6-44C8-AE62-8B9F37AC0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617E8-F7B1-C449-81F9-762D5095982A}"/>
              </a:ext>
            </a:extLst>
          </p:cNvPr>
          <p:cNvSpPr>
            <a:spLocks noGrp="1"/>
          </p:cNvSpPr>
          <p:nvPr>
            <p:ph type="ctrTitle"/>
          </p:nvPr>
        </p:nvSpPr>
        <p:spPr>
          <a:xfrm>
            <a:off x="838200" y="1174819"/>
            <a:ext cx="4375151" cy="2858363"/>
          </a:xfrm>
        </p:spPr>
        <p:txBody>
          <a:bodyPr>
            <a:normAutofit/>
          </a:bodyPr>
          <a:lstStyle/>
          <a:p>
            <a:pPr algn="l"/>
            <a:r>
              <a:rPr lang="en-US" sz="5000" b="1" dirty="0">
                <a:solidFill>
                  <a:schemeClr val="bg1"/>
                </a:solidFill>
              </a:rPr>
              <a:t>Scenic Construction Process workbook</a:t>
            </a:r>
          </a:p>
        </p:txBody>
      </p:sp>
      <p:sp>
        <p:nvSpPr>
          <p:cNvPr id="3" name="Subtitle 2">
            <a:extLst>
              <a:ext uri="{FF2B5EF4-FFF2-40B4-BE49-F238E27FC236}">
                <a16:creationId xmlns:a16="http://schemas.microsoft.com/office/drawing/2014/main" id="{B5BB0B61-65C4-FD45-ACB1-4B86CE2B03A9}"/>
              </a:ext>
            </a:extLst>
          </p:cNvPr>
          <p:cNvSpPr>
            <a:spLocks noGrp="1"/>
          </p:cNvSpPr>
          <p:nvPr>
            <p:ph type="subTitle" idx="1"/>
          </p:nvPr>
        </p:nvSpPr>
        <p:spPr>
          <a:xfrm>
            <a:off x="838200" y="4414180"/>
            <a:ext cx="4377793" cy="1594508"/>
          </a:xfrm>
        </p:spPr>
        <p:txBody>
          <a:bodyPr>
            <a:normAutofit/>
          </a:bodyPr>
          <a:lstStyle/>
          <a:p>
            <a:pPr algn="l"/>
            <a:r>
              <a:rPr lang="en-US" dirty="0">
                <a:solidFill>
                  <a:schemeClr val="bg1"/>
                </a:solidFill>
              </a:rPr>
              <a:t>By Cara-Anne Peploe</a:t>
            </a:r>
          </a:p>
        </p:txBody>
      </p:sp>
      <p:grpSp>
        <p:nvGrpSpPr>
          <p:cNvPr id="41" name="Group 40">
            <a:extLst>
              <a:ext uri="{FF2B5EF4-FFF2-40B4-BE49-F238E27FC236}">
                <a16:creationId xmlns:a16="http://schemas.microsoft.com/office/drawing/2014/main" id="{C29863D6-0FE2-4F80-9C72-1419BDEB4E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42" name="Group 41">
              <a:extLst>
                <a:ext uri="{FF2B5EF4-FFF2-40B4-BE49-F238E27FC236}">
                  <a16:creationId xmlns:a16="http://schemas.microsoft.com/office/drawing/2014/main" id="{398A8C22-8BEC-4F48-B82B-CFDD28BADB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46" name="Freeform: Shape 45">
                <a:extLst>
                  <a:ext uri="{FF2B5EF4-FFF2-40B4-BE49-F238E27FC236}">
                    <a16:creationId xmlns:a16="http://schemas.microsoft.com/office/drawing/2014/main" id="{1A47FBCF-E1ED-4915-8EAD-C0BE506D1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68E2B1E3-4A4F-4862-B32A-0B74233B9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3" name="Group 42">
              <a:extLst>
                <a:ext uri="{FF2B5EF4-FFF2-40B4-BE49-F238E27FC236}">
                  <a16:creationId xmlns:a16="http://schemas.microsoft.com/office/drawing/2014/main" id="{C28038CF-635C-47B0-AD1A-45C825434B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44" name="Freeform: Shape 43">
                <a:extLst>
                  <a:ext uri="{FF2B5EF4-FFF2-40B4-BE49-F238E27FC236}">
                    <a16:creationId xmlns:a16="http://schemas.microsoft.com/office/drawing/2014/main" id="{3A20C87C-ECA0-4812-8A87-05BC76504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62ADFEB1-865E-4545-83BC-455BF39EF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Graphic 6" descr="Manufacturing">
            <a:extLst>
              <a:ext uri="{FF2B5EF4-FFF2-40B4-BE49-F238E27FC236}">
                <a16:creationId xmlns:a16="http://schemas.microsoft.com/office/drawing/2014/main" id="{96FB519F-B098-49DC-BAFB-AAF90F94FE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94162" y="1429488"/>
            <a:ext cx="3960000" cy="3960000"/>
          </a:xfrm>
          <a:prstGeom prst="rect">
            <a:avLst/>
          </a:prstGeom>
        </p:spPr>
      </p:pic>
      <p:cxnSp>
        <p:nvCxnSpPr>
          <p:cNvPr id="5" name="Straight Connector 4">
            <a:extLst>
              <a:ext uri="{FF2B5EF4-FFF2-40B4-BE49-F238E27FC236}">
                <a16:creationId xmlns:a16="http://schemas.microsoft.com/office/drawing/2014/main" id="{3E5A2B4C-DDF7-BE4D-AF55-98CB267B6433}"/>
              </a:ext>
            </a:extLst>
          </p:cNvPr>
          <p:cNvCxnSpPr/>
          <p:nvPr/>
        </p:nvCxnSpPr>
        <p:spPr>
          <a:xfrm>
            <a:off x="838200" y="4234375"/>
            <a:ext cx="4377793" cy="0"/>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664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EE3BF0-36D6-4944-AA6E-D739F21BC196}"/>
              </a:ext>
            </a:extLst>
          </p:cNvPr>
          <p:cNvSpPr/>
          <p:nvPr/>
        </p:nvSpPr>
        <p:spPr>
          <a:xfrm>
            <a:off x="0" y="0"/>
            <a:ext cx="12192000" cy="6858000"/>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6DE3934-7449-F740-8D82-C29A219B1173}"/>
              </a:ext>
            </a:extLst>
          </p:cNvPr>
          <p:cNvSpPr txBox="1"/>
          <p:nvPr/>
        </p:nvSpPr>
        <p:spPr>
          <a:xfrm>
            <a:off x="164123" y="304800"/>
            <a:ext cx="11277600" cy="1015663"/>
          </a:xfrm>
          <a:prstGeom prst="rect">
            <a:avLst/>
          </a:prstGeom>
          <a:noFill/>
        </p:spPr>
        <p:txBody>
          <a:bodyPr wrap="square" rtlCol="0">
            <a:spAutoFit/>
          </a:bodyPr>
          <a:lstStyle/>
          <a:p>
            <a:r>
              <a:rPr lang="en-US" sz="6000" dirty="0">
                <a:solidFill>
                  <a:schemeClr val="bg1"/>
                </a:solidFill>
              </a:rPr>
              <a:t>Contents</a:t>
            </a:r>
          </a:p>
        </p:txBody>
      </p:sp>
      <p:sp>
        <p:nvSpPr>
          <p:cNvPr id="6" name="TextBox 5">
            <a:extLst>
              <a:ext uri="{FF2B5EF4-FFF2-40B4-BE49-F238E27FC236}">
                <a16:creationId xmlns:a16="http://schemas.microsoft.com/office/drawing/2014/main" id="{6F1D2043-CECB-754C-8623-1E4A06A05226}"/>
              </a:ext>
            </a:extLst>
          </p:cNvPr>
          <p:cNvSpPr txBox="1"/>
          <p:nvPr/>
        </p:nvSpPr>
        <p:spPr>
          <a:xfrm>
            <a:off x="164123" y="1632741"/>
            <a:ext cx="5251938" cy="3600986"/>
          </a:xfrm>
          <a:prstGeom prst="rect">
            <a:avLst/>
          </a:prstGeom>
          <a:noFill/>
        </p:spPr>
        <p:txBody>
          <a:bodyPr wrap="square" rtlCol="0">
            <a:spAutoFit/>
          </a:bodyPr>
          <a:lstStyle/>
          <a:p>
            <a:r>
              <a:rPr lang="en-US" sz="3600" dirty="0">
                <a:solidFill>
                  <a:schemeClr val="bg1"/>
                </a:solidFill>
              </a:rPr>
              <a:t>Study tasks:</a:t>
            </a:r>
          </a:p>
          <a:p>
            <a:r>
              <a:rPr lang="en-US" sz="2400" dirty="0">
                <a:solidFill>
                  <a:schemeClr val="bg1"/>
                </a:solidFill>
              </a:rPr>
              <a:t>Notes on tools slides 5 – 22</a:t>
            </a:r>
          </a:p>
          <a:p>
            <a:r>
              <a:rPr lang="en-US" sz="2400" dirty="0">
                <a:solidFill>
                  <a:schemeClr val="bg1"/>
                </a:solidFill>
              </a:rPr>
              <a:t>Research on treads slides 37 – 46</a:t>
            </a:r>
          </a:p>
          <a:p>
            <a:r>
              <a:rPr lang="en-US" sz="2400" dirty="0">
                <a:solidFill>
                  <a:schemeClr val="bg1"/>
                </a:solidFill>
              </a:rPr>
              <a:t>Cladding slides 47-48</a:t>
            </a:r>
          </a:p>
          <a:p>
            <a:r>
              <a:rPr lang="en-US" sz="2400" dirty="0">
                <a:solidFill>
                  <a:schemeClr val="bg1"/>
                </a:solidFill>
              </a:rPr>
              <a:t>Explore protective coatings slides 47, 50</a:t>
            </a:r>
          </a:p>
          <a:p>
            <a:r>
              <a:rPr lang="en-US" sz="2400" dirty="0">
                <a:solidFill>
                  <a:schemeClr val="bg1"/>
                </a:solidFill>
              </a:rPr>
              <a:t>Benefits to using metal slides 27 – 30</a:t>
            </a:r>
          </a:p>
          <a:p>
            <a:r>
              <a:rPr lang="en-US" sz="2400" dirty="0">
                <a:solidFill>
                  <a:schemeClr val="bg1"/>
                </a:solidFill>
              </a:rPr>
              <a:t>Research orthographic drawings slide 57</a:t>
            </a:r>
          </a:p>
          <a:p>
            <a:r>
              <a:rPr lang="en-US" sz="2400" dirty="0">
                <a:solidFill>
                  <a:schemeClr val="bg1"/>
                </a:solidFill>
              </a:rPr>
              <a:t>What a revolve is slide 31</a:t>
            </a:r>
          </a:p>
          <a:p>
            <a:r>
              <a:rPr lang="en-US" sz="2400" dirty="0">
                <a:solidFill>
                  <a:schemeClr val="bg1"/>
                </a:solidFill>
              </a:rPr>
              <a:t>Interesting sets slides 32 - 33</a:t>
            </a:r>
          </a:p>
        </p:txBody>
      </p:sp>
    </p:spTree>
    <p:extLst>
      <p:ext uri="{BB962C8B-B14F-4D97-AF65-F5344CB8AC3E}">
        <p14:creationId xmlns:p14="http://schemas.microsoft.com/office/powerpoint/2010/main" val="1034740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A07E8-2F1C-C242-A5C4-589669135521}"/>
              </a:ext>
            </a:extLst>
          </p:cNvPr>
          <p:cNvSpPr>
            <a:spLocks noGrp="1"/>
          </p:cNvSpPr>
          <p:nvPr>
            <p:ph type="title"/>
          </p:nvPr>
        </p:nvSpPr>
        <p:spPr>
          <a:xfrm>
            <a:off x="0" y="280102"/>
            <a:ext cx="7581229" cy="1106424"/>
          </a:xfrm>
          <a:ln>
            <a:noFill/>
          </a:ln>
        </p:spPr>
        <p:txBody>
          <a:bodyPr vert="horz" lIns="91440" tIns="45720" rIns="91440" bIns="45720" rtlCol="0" anchor="ctr">
            <a:normAutofit/>
          </a:bodyPr>
          <a:lstStyle/>
          <a:p>
            <a:pPr algn="ctr"/>
            <a:r>
              <a:rPr lang="en-US" sz="3200" u="sng" dirty="0">
                <a:solidFill>
                  <a:srgbClr val="002060"/>
                </a:solidFill>
              </a:rPr>
              <a:t>Safety in the workshop</a:t>
            </a:r>
          </a:p>
        </p:txBody>
      </p:sp>
      <p:sp>
        <p:nvSpPr>
          <p:cNvPr id="5" name="TextBox 4">
            <a:extLst>
              <a:ext uri="{FF2B5EF4-FFF2-40B4-BE49-F238E27FC236}">
                <a16:creationId xmlns:a16="http://schemas.microsoft.com/office/drawing/2014/main" id="{DCE11765-469D-A245-B860-01AED57A60B7}"/>
              </a:ext>
            </a:extLst>
          </p:cNvPr>
          <p:cNvSpPr txBox="1"/>
          <p:nvPr/>
        </p:nvSpPr>
        <p:spPr>
          <a:xfrm>
            <a:off x="-24800" y="3241905"/>
            <a:ext cx="7860965" cy="1753568"/>
          </a:xfrm>
          <a:prstGeom prst="rect">
            <a:avLst/>
          </a:prstGeom>
        </p:spPr>
        <p:txBody>
          <a:bodyPr vert="horz" lIns="91440" tIns="45720" rIns="91440" bIns="45720" rtlCol="0">
            <a:normAutofit/>
          </a:bodyPr>
          <a:lstStyle/>
          <a:p>
            <a:pPr>
              <a:lnSpc>
                <a:spcPct val="110000"/>
              </a:lnSpc>
              <a:spcAft>
                <a:spcPts val="600"/>
              </a:spcAft>
            </a:pPr>
            <a:endParaRPr lang="en-US" dirty="0"/>
          </a:p>
        </p:txBody>
      </p:sp>
      <p:sp>
        <p:nvSpPr>
          <p:cNvPr id="6" name="TextBox 5">
            <a:extLst>
              <a:ext uri="{FF2B5EF4-FFF2-40B4-BE49-F238E27FC236}">
                <a16:creationId xmlns:a16="http://schemas.microsoft.com/office/drawing/2014/main" id="{B3D27AF5-F2E7-9E45-A53E-78DAB9F00D80}"/>
              </a:ext>
            </a:extLst>
          </p:cNvPr>
          <p:cNvSpPr txBox="1"/>
          <p:nvPr/>
        </p:nvSpPr>
        <p:spPr>
          <a:xfrm>
            <a:off x="1340040" y="1764577"/>
            <a:ext cx="5958636" cy="1477328"/>
          </a:xfrm>
          <a:prstGeom prst="rect">
            <a:avLst/>
          </a:prstGeom>
          <a:noFill/>
          <a:ln w="50800">
            <a:solidFill>
              <a:srgbClr val="4372C4"/>
            </a:solidFill>
          </a:ln>
        </p:spPr>
        <p:txBody>
          <a:bodyPr wrap="square" rtlCol="0">
            <a:spAutoFit/>
          </a:bodyPr>
          <a:lstStyle/>
          <a:p>
            <a:pPr>
              <a:spcAft>
                <a:spcPts val="600"/>
              </a:spcAft>
            </a:pPr>
            <a:r>
              <a:rPr lang="en-US" dirty="0">
                <a:solidFill>
                  <a:schemeClr val="bg2">
                    <a:lumMod val="25000"/>
                  </a:schemeClr>
                </a:solidFill>
              </a:rPr>
              <a:t>In terms on behavior, running would not be allowed, as you could trip over a number of hazards, etc. It also helps to be friendly, and help people with their work, as this can reduce injuries by being able to hold things or help distribute the weight of something by carrying it together. </a:t>
            </a:r>
          </a:p>
        </p:txBody>
      </p:sp>
      <p:sp>
        <p:nvSpPr>
          <p:cNvPr id="7" name="TextBox 6">
            <a:extLst>
              <a:ext uri="{FF2B5EF4-FFF2-40B4-BE49-F238E27FC236}">
                <a16:creationId xmlns:a16="http://schemas.microsoft.com/office/drawing/2014/main" id="{832DDD54-FB55-4B44-BC64-C9A81A532082}"/>
              </a:ext>
            </a:extLst>
          </p:cNvPr>
          <p:cNvSpPr txBox="1"/>
          <p:nvPr/>
        </p:nvSpPr>
        <p:spPr>
          <a:xfrm>
            <a:off x="1340040" y="3895411"/>
            <a:ext cx="5958637" cy="2031325"/>
          </a:xfrm>
          <a:prstGeom prst="rect">
            <a:avLst/>
          </a:prstGeom>
          <a:noFill/>
          <a:ln w="50800">
            <a:solidFill>
              <a:srgbClr val="4372C4"/>
            </a:solidFill>
          </a:ln>
        </p:spPr>
        <p:txBody>
          <a:bodyPr wrap="square" rtlCol="0">
            <a:spAutoFit/>
          </a:bodyPr>
          <a:lstStyle/>
          <a:p>
            <a:pPr>
              <a:spcAft>
                <a:spcPts val="600"/>
              </a:spcAft>
            </a:pPr>
            <a:r>
              <a:rPr lang="en-US" dirty="0"/>
              <a:t>In terms of the environment, there will always be several things that can cause potential accidents, but we must limit them, by following the correct procedures with the tools, and trying to keep the spaces organized as possible. This can involve putting things away after use or just, keeping things out of the way when in use, such as the leads when plugged not being stretched , potentially being a tripping hazard.</a:t>
            </a:r>
          </a:p>
        </p:txBody>
      </p:sp>
      <p:pic>
        <p:nvPicPr>
          <p:cNvPr id="10" name="Picture 2">
            <a:extLst>
              <a:ext uri="{FF2B5EF4-FFF2-40B4-BE49-F238E27FC236}">
                <a16:creationId xmlns:a16="http://schemas.microsoft.com/office/drawing/2014/main" id="{78AB43EB-7FBE-2E41-9571-13B33E7ED2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0" r="5875"/>
          <a:stretch/>
        </p:blipFill>
        <p:spPr bwMode="auto">
          <a:xfrm>
            <a:off x="7581229" y="36700"/>
            <a:ext cx="4610771" cy="6821300"/>
          </a:xfrm>
          <a:prstGeom prst="rect">
            <a:avLst/>
          </a:prstGeom>
          <a:noFill/>
          <a:ln w="28575">
            <a:solidFill>
              <a:schemeClr val="accent5">
                <a:lumMod val="50000"/>
              </a:schemeClr>
            </a:solidFill>
          </a:ln>
          <a:effectLst/>
          <a:extLst>
            <a:ext uri="{909E8E84-426E-40DD-AFC4-6F175D3DCCD1}">
              <a14:hiddenFill xmlns:a14="http://schemas.microsoft.com/office/drawing/2010/main">
                <a:solidFill>
                  <a:srgbClr val="FFFFFF"/>
                </a:solidFill>
              </a14:hiddenFill>
            </a:ext>
          </a:extLst>
        </p:spPr>
      </p:pic>
      <p:sp>
        <p:nvSpPr>
          <p:cNvPr id="3" name="Rounded Rectangle 2">
            <a:extLst>
              <a:ext uri="{FF2B5EF4-FFF2-40B4-BE49-F238E27FC236}">
                <a16:creationId xmlns:a16="http://schemas.microsoft.com/office/drawing/2014/main" id="{A61FE17C-6FA0-3045-9DEA-88E2FB839C30}"/>
              </a:ext>
            </a:extLst>
          </p:cNvPr>
          <p:cNvSpPr/>
          <p:nvPr/>
        </p:nvSpPr>
        <p:spPr>
          <a:xfrm>
            <a:off x="0" y="0"/>
            <a:ext cx="1156138" cy="6858000"/>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shape 8">
            <a:extLst>
              <a:ext uri="{FF2B5EF4-FFF2-40B4-BE49-F238E27FC236}">
                <a16:creationId xmlns:a16="http://schemas.microsoft.com/office/drawing/2014/main" id="{CAC6B23C-7945-AA4A-AE1F-1E798C2FC069}"/>
              </a:ext>
            </a:extLst>
          </p:cNvPr>
          <p:cNvSpPr/>
          <p:nvPr/>
        </p:nvSpPr>
        <p:spPr>
          <a:xfrm>
            <a:off x="1340040" y="815926"/>
            <a:ext cx="460625" cy="67524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shape 10">
            <a:extLst>
              <a:ext uri="{FF2B5EF4-FFF2-40B4-BE49-F238E27FC236}">
                <a16:creationId xmlns:a16="http://schemas.microsoft.com/office/drawing/2014/main" id="{CE2A780B-850C-7740-886A-050579B7BE8E}"/>
              </a:ext>
            </a:extLst>
          </p:cNvPr>
          <p:cNvSpPr/>
          <p:nvPr/>
        </p:nvSpPr>
        <p:spPr>
          <a:xfrm rot="10800000">
            <a:off x="5663511" y="280102"/>
            <a:ext cx="460625" cy="67524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3B4E001-A8B2-8D4D-9197-99AB6EBA8A6B}"/>
              </a:ext>
            </a:extLst>
          </p:cNvPr>
          <p:cNvSpPr/>
          <p:nvPr/>
        </p:nvSpPr>
        <p:spPr>
          <a:xfrm>
            <a:off x="1317269" y="6427260"/>
            <a:ext cx="6102828" cy="272954"/>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CB109C7-A5D1-6342-8287-BD408FA940F7}"/>
              </a:ext>
            </a:extLst>
          </p:cNvPr>
          <p:cNvCxnSpPr>
            <a:cxnSpLocks/>
          </p:cNvCxnSpPr>
          <p:nvPr/>
        </p:nvCxnSpPr>
        <p:spPr>
          <a:xfrm>
            <a:off x="545123"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267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96B97F62-5A8B-BB4D-BBC9-488ED6C93DE9}"/>
              </a:ext>
            </a:extLst>
          </p:cNvPr>
          <p:cNvSpPr/>
          <p:nvPr/>
        </p:nvSpPr>
        <p:spPr>
          <a:xfrm>
            <a:off x="0" y="-11161"/>
            <a:ext cx="12192000" cy="352697"/>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89970-BEBC-DF45-A9FB-F12BE20B7608}"/>
              </a:ext>
            </a:extLst>
          </p:cNvPr>
          <p:cNvSpPr>
            <a:spLocks noGrp="1"/>
          </p:cNvSpPr>
          <p:nvPr>
            <p:ph type="title"/>
          </p:nvPr>
        </p:nvSpPr>
        <p:spPr>
          <a:xfrm>
            <a:off x="838200" y="224509"/>
            <a:ext cx="10515600" cy="1325563"/>
          </a:xfrm>
        </p:spPr>
        <p:txBody>
          <a:bodyPr/>
          <a:lstStyle/>
          <a:p>
            <a:pPr algn="r"/>
            <a:r>
              <a:rPr lang="en-US" u="sng" dirty="0">
                <a:solidFill>
                  <a:srgbClr val="002060"/>
                </a:solidFill>
              </a:rPr>
              <a:t>Safety in the workshop -PPE</a:t>
            </a:r>
          </a:p>
        </p:txBody>
      </p:sp>
      <p:sp>
        <p:nvSpPr>
          <p:cNvPr id="3" name="Content Placeholder 2">
            <a:extLst>
              <a:ext uri="{FF2B5EF4-FFF2-40B4-BE49-F238E27FC236}">
                <a16:creationId xmlns:a16="http://schemas.microsoft.com/office/drawing/2014/main" id="{3BACD963-2D89-094E-9B43-56167B0F840F}"/>
              </a:ext>
            </a:extLst>
          </p:cNvPr>
          <p:cNvSpPr>
            <a:spLocks noGrp="1"/>
          </p:cNvSpPr>
          <p:nvPr>
            <p:ph idx="1"/>
          </p:nvPr>
        </p:nvSpPr>
        <p:spPr>
          <a:xfrm>
            <a:off x="4676503" y="1421884"/>
            <a:ext cx="3827417" cy="1202544"/>
          </a:xfrm>
          <a:ln w="28575">
            <a:solidFill>
              <a:srgbClr val="4372C4"/>
            </a:solidFill>
          </a:ln>
        </p:spPr>
        <p:txBody>
          <a:bodyPr>
            <a:normAutofit lnSpcReduction="10000"/>
          </a:bodyPr>
          <a:lstStyle/>
          <a:p>
            <a:pPr marL="0" indent="0">
              <a:buNone/>
            </a:pPr>
            <a:r>
              <a:rPr lang="en-US" sz="1800" dirty="0"/>
              <a:t>A workshop has a lot going on in it. For this reason, we must behave and dress appropriately. To the right you can see how you must dress to be safe to avoid accidents.</a:t>
            </a:r>
          </a:p>
          <a:p>
            <a:endParaRPr lang="en-US" dirty="0"/>
          </a:p>
        </p:txBody>
      </p:sp>
      <p:pic>
        <p:nvPicPr>
          <p:cNvPr id="4" name="Picture 3">
            <a:extLst>
              <a:ext uri="{FF2B5EF4-FFF2-40B4-BE49-F238E27FC236}">
                <a16:creationId xmlns:a16="http://schemas.microsoft.com/office/drawing/2014/main" id="{61709B76-C42A-9D4F-B423-A8A9B7133F06}"/>
              </a:ext>
            </a:extLst>
          </p:cNvPr>
          <p:cNvPicPr>
            <a:picLocks noChangeAspect="1"/>
          </p:cNvPicPr>
          <p:nvPr/>
        </p:nvPicPr>
        <p:blipFill rotWithShape="1">
          <a:blip r:embed="rId2"/>
          <a:srcRect r="12356" b="5202"/>
          <a:stretch/>
        </p:blipFill>
        <p:spPr>
          <a:xfrm>
            <a:off x="-1" y="341536"/>
            <a:ext cx="4518539" cy="6516464"/>
          </a:xfrm>
          <a:prstGeom prst="rect">
            <a:avLst/>
          </a:prstGeom>
          <a:ln w="28575">
            <a:solidFill>
              <a:schemeClr val="accent1">
                <a:lumMod val="50000"/>
              </a:schemeClr>
            </a:solidFill>
          </a:ln>
        </p:spPr>
      </p:pic>
      <p:pic>
        <p:nvPicPr>
          <p:cNvPr id="5122" name="Picture 2">
            <a:extLst>
              <a:ext uri="{FF2B5EF4-FFF2-40B4-BE49-F238E27FC236}">
                <a16:creationId xmlns:a16="http://schemas.microsoft.com/office/drawing/2014/main" id="{4263A355-EF76-9146-B93C-18FF0666C0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847" t="10650" r="11122" b="17197"/>
          <a:stretch/>
        </p:blipFill>
        <p:spPr bwMode="auto">
          <a:xfrm>
            <a:off x="8661884" y="1421885"/>
            <a:ext cx="3335634" cy="5436116"/>
          </a:xfrm>
          <a:prstGeom prst="rect">
            <a:avLst/>
          </a:prstGeom>
          <a:noFill/>
          <a:ln w="28575">
            <a:solidFill>
              <a:schemeClr val="accent5">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C4E773E-BE6F-5A47-9AC1-C4920763F654}"/>
              </a:ext>
            </a:extLst>
          </p:cNvPr>
          <p:cNvSpPr txBox="1"/>
          <p:nvPr/>
        </p:nvSpPr>
        <p:spPr>
          <a:xfrm>
            <a:off x="4676502" y="3100144"/>
            <a:ext cx="3414354" cy="3416320"/>
          </a:xfrm>
          <a:prstGeom prst="rect">
            <a:avLst/>
          </a:prstGeom>
          <a:noFill/>
          <a:ln w="28575">
            <a:solidFill>
              <a:srgbClr val="4372C4"/>
            </a:solidFill>
          </a:ln>
        </p:spPr>
        <p:txBody>
          <a:bodyPr wrap="square" rtlCol="0">
            <a:spAutoFit/>
          </a:bodyPr>
          <a:lstStyle/>
          <a:p>
            <a:r>
              <a:rPr lang="en-US" dirty="0"/>
              <a:t>In the picture to the left you can see me. I am dressed appropriately, as in it my hair is up, the shoes are closed-toe and I’m wearing a mask. My jumper could be considered a hazard due to the toggles that dangle. The main concerns are that I am not wearing my goggles or ear defenders when using the tools, which could cause harm due to the loud noise and dust.</a:t>
            </a:r>
          </a:p>
        </p:txBody>
      </p:sp>
      <p:sp>
        <p:nvSpPr>
          <p:cNvPr id="11" name="Rectangle 10">
            <a:extLst>
              <a:ext uri="{FF2B5EF4-FFF2-40B4-BE49-F238E27FC236}">
                <a16:creationId xmlns:a16="http://schemas.microsoft.com/office/drawing/2014/main" id="{7C9EF32A-C8C4-B74B-A327-87FE4E2D9F52}"/>
              </a:ext>
            </a:extLst>
          </p:cNvPr>
          <p:cNvSpPr/>
          <p:nvPr/>
        </p:nvSpPr>
        <p:spPr>
          <a:xfrm>
            <a:off x="4701124" y="6648132"/>
            <a:ext cx="3802796" cy="119002"/>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596228B3-A78D-AF47-9559-E89DD339DCFC}"/>
              </a:ext>
            </a:extLst>
          </p:cNvPr>
          <p:cNvCxnSpPr/>
          <p:nvPr/>
        </p:nvCxnSpPr>
        <p:spPr>
          <a:xfrm>
            <a:off x="178904" y="139148"/>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5" name="Rectangle 14">
            <a:extLst>
              <a:ext uri="{FF2B5EF4-FFF2-40B4-BE49-F238E27FC236}">
                <a16:creationId xmlns:a16="http://schemas.microsoft.com/office/drawing/2014/main" id="{2EB12BEA-EF31-BA4B-95F7-52245C3D0EC4}"/>
              </a:ext>
            </a:extLst>
          </p:cNvPr>
          <p:cNvSpPr/>
          <p:nvPr/>
        </p:nvSpPr>
        <p:spPr>
          <a:xfrm>
            <a:off x="4701124" y="508679"/>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842CD5-37F0-AD4F-B953-7E4D9E818A25}"/>
              </a:ext>
            </a:extLst>
          </p:cNvPr>
          <p:cNvSpPr/>
          <p:nvPr/>
        </p:nvSpPr>
        <p:spPr>
          <a:xfrm>
            <a:off x="11381181" y="507695"/>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7105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159F3AE-413E-FB44-9E80-DDE81BF2A764}"/>
              </a:ext>
            </a:extLst>
          </p:cNvPr>
          <p:cNvSpPr/>
          <p:nvPr/>
        </p:nvSpPr>
        <p:spPr>
          <a:xfrm>
            <a:off x="7671650" y="1075631"/>
            <a:ext cx="4483714" cy="5616073"/>
          </a:xfrm>
          <a:prstGeom prst="rect">
            <a:avLst/>
          </a:prstGeom>
          <a:solidFill>
            <a:schemeClr val="accent1">
              <a:lumMod val="75000"/>
            </a:schemeClr>
          </a:solid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DAC19-7E56-E542-B786-B26C30E20C6D}"/>
              </a:ext>
            </a:extLst>
          </p:cNvPr>
          <p:cNvSpPr>
            <a:spLocks noGrp="1"/>
          </p:cNvSpPr>
          <p:nvPr>
            <p:ph type="title"/>
          </p:nvPr>
        </p:nvSpPr>
        <p:spPr>
          <a:xfrm>
            <a:off x="603730" y="120854"/>
            <a:ext cx="10515600" cy="1325563"/>
          </a:xfrm>
        </p:spPr>
        <p:txBody>
          <a:bodyPr/>
          <a:lstStyle/>
          <a:p>
            <a:pPr algn="ctr"/>
            <a:r>
              <a:rPr lang="en-US" u="sng" dirty="0">
                <a:solidFill>
                  <a:srgbClr val="002060"/>
                </a:solidFill>
              </a:rPr>
              <a:t>Workshop tools – Measuring and Marking Tools</a:t>
            </a:r>
          </a:p>
        </p:txBody>
      </p:sp>
      <p:pic>
        <p:nvPicPr>
          <p:cNvPr id="1026" name="Picture 2">
            <a:extLst>
              <a:ext uri="{FF2B5EF4-FFF2-40B4-BE49-F238E27FC236}">
                <a16:creationId xmlns:a16="http://schemas.microsoft.com/office/drawing/2014/main" id="{6B9130CE-0E85-C04B-941D-3916C176EC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5916" y="3275037"/>
            <a:ext cx="3702164" cy="326579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8FBABB3-1A55-6D47-8736-E02D46D9B69A}"/>
              </a:ext>
            </a:extLst>
          </p:cNvPr>
          <p:cNvSpPr/>
          <p:nvPr/>
        </p:nvSpPr>
        <p:spPr>
          <a:xfrm>
            <a:off x="4029358" y="1467879"/>
            <a:ext cx="3245070" cy="1477328"/>
          </a:xfrm>
          <a:prstGeom prst="rect">
            <a:avLst/>
          </a:prstGeom>
          <a:ln w="28575">
            <a:noFill/>
          </a:ln>
        </p:spPr>
        <p:txBody>
          <a:bodyPr wrap="square">
            <a:spAutoFit/>
          </a:bodyPr>
          <a:lstStyle/>
          <a:p>
            <a:r>
              <a:rPr lang="en-US" dirty="0"/>
              <a:t>When measuring, always check it twice, if possible have someone else check it. This helps with the accuracy before cutting it.</a:t>
            </a:r>
          </a:p>
        </p:txBody>
      </p:sp>
      <p:grpSp>
        <p:nvGrpSpPr>
          <p:cNvPr id="16" name="Group 15">
            <a:extLst>
              <a:ext uri="{FF2B5EF4-FFF2-40B4-BE49-F238E27FC236}">
                <a16:creationId xmlns:a16="http://schemas.microsoft.com/office/drawing/2014/main" id="{81D1E498-15DB-D348-BE3F-82A04DDB34FC}"/>
              </a:ext>
            </a:extLst>
          </p:cNvPr>
          <p:cNvGrpSpPr/>
          <p:nvPr/>
        </p:nvGrpSpPr>
        <p:grpSpPr>
          <a:xfrm>
            <a:off x="7845220" y="1320176"/>
            <a:ext cx="4160289" cy="5196347"/>
            <a:chOff x="7560393" y="1275147"/>
            <a:chExt cx="4160289" cy="5196347"/>
          </a:xfrm>
        </p:grpSpPr>
        <p:pic>
          <p:nvPicPr>
            <p:cNvPr id="12" name="Picture 2" descr="Try square">
              <a:extLst>
                <a:ext uri="{FF2B5EF4-FFF2-40B4-BE49-F238E27FC236}">
                  <a16:creationId xmlns:a16="http://schemas.microsoft.com/office/drawing/2014/main" id="{2202D995-781F-0944-8F02-B9A5120D0B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593" y="1275147"/>
              <a:ext cx="2862580" cy="286258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5E50EDE-2ED3-804B-B6FD-12A06C64303B}"/>
                </a:ext>
              </a:extLst>
            </p:cNvPr>
            <p:cNvSpPr/>
            <p:nvPr/>
          </p:nvSpPr>
          <p:spPr>
            <a:xfrm>
              <a:off x="10659173" y="3805636"/>
              <a:ext cx="1061509" cy="261610"/>
            </a:xfrm>
            <a:prstGeom prst="rect">
              <a:avLst/>
            </a:prstGeom>
          </p:spPr>
          <p:txBody>
            <a:bodyPr wrap="none">
              <a:spAutoFit/>
            </a:bodyPr>
            <a:lstStyle/>
            <a:p>
              <a:r>
                <a:rPr lang="en-GB" sz="1100" dirty="0" err="1">
                  <a:solidFill>
                    <a:schemeClr val="bg1">
                      <a:lumMod val="95000"/>
                    </a:schemeClr>
                  </a:solidFill>
                </a:rPr>
                <a:t>Ceh</a:t>
              </a:r>
              <a:r>
                <a:rPr lang="en-GB" sz="1100" dirty="0">
                  <a:solidFill>
                    <a:schemeClr val="bg1">
                      <a:lumMod val="95000"/>
                    </a:schemeClr>
                  </a:solidFill>
                </a:rPr>
                <a:t> Jan (2020) </a:t>
              </a:r>
              <a:endParaRPr lang="en-US" sz="1100" dirty="0">
                <a:solidFill>
                  <a:schemeClr val="bg1">
                    <a:lumMod val="95000"/>
                  </a:schemeClr>
                </a:solidFill>
              </a:endParaRPr>
            </a:p>
          </p:txBody>
        </p:sp>
        <p:sp>
          <p:nvSpPr>
            <p:cNvPr id="14" name="Rectangle 13">
              <a:extLst>
                <a:ext uri="{FF2B5EF4-FFF2-40B4-BE49-F238E27FC236}">
                  <a16:creationId xmlns:a16="http://schemas.microsoft.com/office/drawing/2014/main" id="{31FDCF9C-4426-8247-95DA-D0D9960334D9}"/>
                </a:ext>
              </a:extLst>
            </p:cNvPr>
            <p:cNvSpPr/>
            <p:nvPr/>
          </p:nvSpPr>
          <p:spPr>
            <a:xfrm>
              <a:off x="7560393" y="4440169"/>
              <a:ext cx="4136573" cy="2031325"/>
            </a:xfrm>
            <a:prstGeom prst="rect">
              <a:avLst/>
            </a:prstGeom>
          </p:spPr>
          <p:txBody>
            <a:bodyPr wrap="square">
              <a:spAutoFit/>
            </a:bodyPr>
            <a:lstStyle/>
            <a:p>
              <a:r>
                <a:rPr lang="en-US" dirty="0">
                  <a:solidFill>
                    <a:schemeClr val="bg1">
                      <a:lumMod val="95000"/>
                    </a:schemeClr>
                  </a:solidFill>
                </a:rPr>
                <a:t>The try square uses right angles to keep everything “square”. This ensures the lines are straight and trustworthy. It can also be used to help keep wood in line when stapling or drilling together to ensure slight changes doesn’t happen to offset the build.</a:t>
              </a:r>
            </a:p>
          </p:txBody>
        </p:sp>
      </p:grpSp>
      <p:sp>
        <p:nvSpPr>
          <p:cNvPr id="7" name="TextBox 6">
            <a:extLst>
              <a:ext uri="{FF2B5EF4-FFF2-40B4-BE49-F238E27FC236}">
                <a16:creationId xmlns:a16="http://schemas.microsoft.com/office/drawing/2014/main" id="{D7BEEC98-734B-974E-BAC1-FA8861E46BED}"/>
              </a:ext>
            </a:extLst>
          </p:cNvPr>
          <p:cNvSpPr txBox="1"/>
          <p:nvPr/>
        </p:nvSpPr>
        <p:spPr>
          <a:xfrm>
            <a:off x="735153" y="1467879"/>
            <a:ext cx="2973978" cy="5355312"/>
          </a:xfrm>
          <a:prstGeom prst="rect">
            <a:avLst/>
          </a:prstGeom>
          <a:noFill/>
          <a:ln w="28575">
            <a:solidFill>
              <a:srgbClr val="4372C4"/>
            </a:solidFill>
          </a:ln>
        </p:spPr>
        <p:txBody>
          <a:bodyPr wrap="square" rtlCol="0">
            <a:spAutoFit/>
          </a:bodyPr>
          <a:lstStyle/>
          <a:p>
            <a:r>
              <a:rPr lang="en-US" dirty="0"/>
              <a:t>The tape measure is used similar to a ruler; in that its used measure out the distance/length.</a:t>
            </a:r>
          </a:p>
          <a:p>
            <a:endParaRPr lang="en-US" dirty="0"/>
          </a:p>
          <a:p>
            <a:r>
              <a:rPr lang="en-US" dirty="0"/>
              <a:t>There are two systems:</a:t>
            </a:r>
          </a:p>
          <a:p>
            <a:r>
              <a:rPr lang="en-US" dirty="0"/>
              <a:t>One that uses inches and feet.</a:t>
            </a:r>
          </a:p>
          <a:p>
            <a:r>
              <a:rPr lang="en-US" dirty="0"/>
              <a:t>One that uses millimeters and centimeters.</a:t>
            </a:r>
          </a:p>
          <a:p>
            <a:r>
              <a:rPr lang="en-US" dirty="0"/>
              <a:t>You must always check which one you are ordering in and measuring in. </a:t>
            </a:r>
          </a:p>
          <a:p>
            <a:endParaRPr lang="en-US" dirty="0"/>
          </a:p>
          <a:p>
            <a:r>
              <a:rPr lang="en-US" dirty="0"/>
              <a:t>You must always measure in pencil not pen as the pen will affect anything that will be decorated over because it will bleed.</a:t>
            </a:r>
          </a:p>
        </p:txBody>
      </p:sp>
      <p:sp>
        <p:nvSpPr>
          <p:cNvPr id="13" name="Rounded Rectangle 12">
            <a:extLst>
              <a:ext uri="{FF2B5EF4-FFF2-40B4-BE49-F238E27FC236}">
                <a16:creationId xmlns:a16="http://schemas.microsoft.com/office/drawing/2014/main" id="{CB41CE26-CD80-2F41-ADF2-F9F62094F256}"/>
              </a:ext>
            </a:extLst>
          </p:cNvPr>
          <p:cNvSpPr/>
          <p:nvPr/>
        </p:nvSpPr>
        <p:spPr>
          <a:xfrm>
            <a:off x="0" y="0"/>
            <a:ext cx="64008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5" name="L-shape 14">
            <a:extLst>
              <a:ext uri="{FF2B5EF4-FFF2-40B4-BE49-F238E27FC236}">
                <a16:creationId xmlns:a16="http://schemas.microsoft.com/office/drawing/2014/main" id="{F64E9456-54C8-7D4E-AA19-CC50E10A9B9E}"/>
              </a:ext>
            </a:extLst>
          </p:cNvPr>
          <p:cNvSpPr/>
          <p:nvPr/>
        </p:nvSpPr>
        <p:spPr>
          <a:xfrm>
            <a:off x="783185" y="644927"/>
            <a:ext cx="460625" cy="67524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L-shape 16">
            <a:extLst>
              <a:ext uri="{FF2B5EF4-FFF2-40B4-BE49-F238E27FC236}">
                <a16:creationId xmlns:a16="http://schemas.microsoft.com/office/drawing/2014/main" id="{416A46B0-BBB3-A043-A94E-90A16B350BC5}"/>
              </a:ext>
            </a:extLst>
          </p:cNvPr>
          <p:cNvSpPr/>
          <p:nvPr/>
        </p:nvSpPr>
        <p:spPr>
          <a:xfrm rot="10800000">
            <a:off x="10713687" y="50373"/>
            <a:ext cx="460625" cy="67524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a:extLst>
              <a:ext uri="{FF2B5EF4-FFF2-40B4-BE49-F238E27FC236}">
                <a16:creationId xmlns:a16="http://schemas.microsoft.com/office/drawing/2014/main" id="{EA9A3C52-3BD9-5641-9293-7D88C2004E26}"/>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06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4B021-D9D9-5140-B65D-3255EB503D61}"/>
              </a:ext>
            </a:extLst>
          </p:cNvPr>
          <p:cNvSpPr>
            <a:spLocks noGrp="1"/>
          </p:cNvSpPr>
          <p:nvPr>
            <p:ph type="title"/>
          </p:nvPr>
        </p:nvSpPr>
        <p:spPr>
          <a:xfrm>
            <a:off x="8068649" y="214240"/>
            <a:ext cx="3807187" cy="2228074"/>
          </a:xfrm>
        </p:spPr>
        <p:txBody>
          <a:bodyPr vert="horz" lIns="91440" tIns="45720" rIns="91440" bIns="45720" rtlCol="0" anchor="ctr">
            <a:normAutofit/>
          </a:bodyPr>
          <a:lstStyle/>
          <a:p>
            <a:r>
              <a:rPr lang="en-US" sz="4000" u="sng" dirty="0">
                <a:solidFill>
                  <a:srgbClr val="002060"/>
                </a:solidFill>
              </a:rPr>
              <a:t>Workshop tools – cutting and shaping tools.</a:t>
            </a:r>
          </a:p>
        </p:txBody>
      </p:sp>
      <p:pic>
        <p:nvPicPr>
          <p:cNvPr id="7" name="Picture 6" descr="A picture containing outdoor, person, person, riding&#10;&#10;Description automatically generated">
            <a:extLst>
              <a:ext uri="{FF2B5EF4-FFF2-40B4-BE49-F238E27FC236}">
                <a16:creationId xmlns:a16="http://schemas.microsoft.com/office/drawing/2014/main" id="{B9DF1E59-FA27-534F-9682-8270D30C9108}"/>
              </a:ext>
            </a:extLst>
          </p:cNvPr>
          <p:cNvPicPr>
            <a:picLocks noChangeAspect="1"/>
          </p:cNvPicPr>
          <p:nvPr/>
        </p:nvPicPr>
        <p:blipFill rotWithShape="1">
          <a:blip r:embed="rId2"/>
          <a:srcRect l="6474" r="14987"/>
          <a:stretch/>
        </p:blipFill>
        <p:spPr>
          <a:xfrm>
            <a:off x="925125" y="72312"/>
            <a:ext cx="6830409" cy="6713376"/>
          </a:xfrm>
          <a:prstGeom prst="rect">
            <a:avLst/>
          </a:prstGeom>
          <a:ln w="28575">
            <a:solidFill>
              <a:schemeClr val="accent1">
                <a:lumMod val="50000"/>
              </a:schemeClr>
            </a:solidFill>
          </a:ln>
          <a:effectLst/>
        </p:spPr>
      </p:pic>
      <p:sp>
        <p:nvSpPr>
          <p:cNvPr id="5" name="TextBox 4">
            <a:extLst>
              <a:ext uri="{FF2B5EF4-FFF2-40B4-BE49-F238E27FC236}">
                <a16:creationId xmlns:a16="http://schemas.microsoft.com/office/drawing/2014/main" id="{AC3BB60D-D102-1D49-B452-D60CFBD4E0C7}"/>
              </a:ext>
            </a:extLst>
          </p:cNvPr>
          <p:cNvSpPr txBox="1"/>
          <p:nvPr/>
        </p:nvSpPr>
        <p:spPr>
          <a:xfrm>
            <a:off x="8068650" y="2624807"/>
            <a:ext cx="3696788" cy="3970318"/>
          </a:xfrm>
          <a:prstGeom prst="rect">
            <a:avLst/>
          </a:prstGeom>
          <a:noFill/>
          <a:ln w="28575">
            <a:noFill/>
          </a:ln>
        </p:spPr>
        <p:txBody>
          <a:bodyPr wrap="square" rtlCol="0">
            <a:spAutoFit/>
          </a:bodyPr>
          <a:lstStyle/>
          <a:p>
            <a:r>
              <a:rPr lang="en-US" dirty="0"/>
              <a:t>This is the dust extractor. It is like a hoover. It connects to many of the tools and helps with dust and air. You can do it manually or keep it on auto. It is always put on before using the cutting tools.</a:t>
            </a:r>
          </a:p>
          <a:p>
            <a:endParaRPr lang="en-US" dirty="0"/>
          </a:p>
          <a:p>
            <a:r>
              <a:rPr lang="en-US" dirty="0"/>
              <a:t>You must put a bag in it, or it will fill up and clog up, and will then not suck the dust up. This will then result in having to empty the hoover into a bin, which is very time consuming and slows the process of construction down.</a:t>
            </a:r>
          </a:p>
        </p:txBody>
      </p:sp>
      <p:sp>
        <p:nvSpPr>
          <p:cNvPr id="6" name="Rounded Rectangle 5">
            <a:extLst>
              <a:ext uri="{FF2B5EF4-FFF2-40B4-BE49-F238E27FC236}">
                <a16:creationId xmlns:a16="http://schemas.microsoft.com/office/drawing/2014/main" id="{4F349AE2-F8E8-8743-AE04-D1E992C52F34}"/>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AA021E6-C59B-C142-936E-971D45784AAD}"/>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9" name="L-shape 8">
            <a:extLst>
              <a:ext uri="{FF2B5EF4-FFF2-40B4-BE49-F238E27FC236}">
                <a16:creationId xmlns:a16="http://schemas.microsoft.com/office/drawing/2014/main" id="{9D4B70D6-5869-A346-8A4E-305C3DF56961}"/>
              </a:ext>
            </a:extLst>
          </p:cNvPr>
          <p:cNvSpPr/>
          <p:nvPr/>
        </p:nvSpPr>
        <p:spPr>
          <a:xfrm>
            <a:off x="7879627" y="1763584"/>
            <a:ext cx="241429" cy="61332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shape 9">
            <a:extLst>
              <a:ext uri="{FF2B5EF4-FFF2-40B4-BE49-F238E27FC236}">
                <a16:creationId xmlns:a16="http://schemas.microsoft.com/office/drawing/2014/main" id="{B48C357F-2FBA-FE47-A4DE-7C4DC3C1A83C}"/>
              </a:ext>
            </a:extLst>
          </p:cNvPr>
          <p:cNvSpPr/>
          <p:nvPr/>
        </p:nvSpPr>
        <p:spPr>
          <a:xfrm rot="10800000">
            <a:off x="11724955" y="262875"/>
            <a:ext cx="241429" cy="61332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5365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95B79777-89B7-DE4A-9E6E-CD7B431576F8}"/>
              </a:ext>
            </a:extLst>
          </p:cNvPr>
          <p:cNvGrpSpPr/>
          <p:nvPr/>
        </p:nvGrpSpPr>
        <p:grpSpPr>
          <a:xfrm flipH="1">
            <a:off x="6177536" y="4202628"/>
            <a:ext cx="5576227" cy="2668299"/>
            <a:chOff x="5079554" y="2913625"/>
            <a:chExt cx="7093187" cy="3957728"/>
          </a:xfrm>
        </p:grpSpPr>
        <p:sp>
          <p:nvSpPr>
            <p:cNvPr id="24" name="Oval 23">
              <a:extLst>
                <a:ext uri="{FF2B5EF4-FFF2-40B4-BE49-F238E27FC236}">
                  <a16:creationId xmlns:a16="http://schemas.microsoft.com/office/drawing/2014/main" id="{97378B56-6D04-8B46-938E-9DBA758E8D8F}"/>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36222F7-09A9-704F-9921-9DC42C2F1B75}"/>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573721E-EDDD-974B-9022-ECD9610C65D5}"/>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8D67D40B-48E7-8045-94BE-02942D077442}"/>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400EFC46-6B87-8849-8482-1F2E62272DB7}"/>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633E3395-13AE-1B43-A471-AB844DDD8D99}"/>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671F1826-A863-0848-8312-1B318D72716F}"/>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C89B34A2-868E-9A46-8F60-5699B15A81D6}"/>
                </a:ext>
              </a:extLst>
            </p:cNvPr>
            <p:cNvSpPr/>
            <p:nvPr/>
          </p:nvSpPr>
          <p:spPr>
            <a:xfrm>
              <a:off x="8781119" y="5046675"/>
              <a:ext cx="2673989" cy="1791819"/>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260798FF-CF27-2344-BA54-24DB98EFD3BE}"/>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E33666A-D7A3-E047-8A9C-BC656A29D308}"/>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5F863CD-77A9-3C4E-B9EE-6BBB3F08C30A}"/>
              </a:ext>
            </a:extLst>
          </p:cNvPr>
          <p:cNvGrpSpPr/>
          <p:nvPr/>
        </p:nvGrpSpPr>
        <p:grpSpPr>
          <a:xfrm rot="9754140">
            <a:off x="3658509" y="971534"/>
            <a:ext cx="7093187" cy="3957728"/>
            <a:chOff x="5079554" y="2913625"/>
            <a:chExt cx="7093187" cy="3957728"/>
          </a:xfrm>
        </p:grpSpPr>
        <p:sp>
          <p:nvSpPr>
            <p:cNvPr id="13" name="Oval 12">
              <a:extLst>
                <a:ext uri="{FF2B5EF4-FFF2-40B4-BE49-F238E27FC236}">
                  <a16:creationId xmlns:a16="http://schemas.microsoft.com/office/drawing/2014/main" id="{A20B12F8-4E94-2040-9F57-20975BB84DA7}"/>
                </a:ext>
              </a:extLst>
            </p:cNvPr>
            <p:cNvSpPr/>
            <p:nvPr/>
          </p:nvSpPr>
          <p:spPr>
            <a:xfrm>
              <a:off x="6485390" y="5833559"/>
              <a:ext cx="980408" cy="1037794"/>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B596136-AAFB-6A44-BE9F-CF1F6B608C02}"/>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18A2A3B-C2CC-AA4C-A4D7-E731600EE23F}"/>
                </a:ext>
              </a:extLst>
            </p:cNvPr>
            <p:cNvSpPr/>
            <p:nvPr/>
          </p:nvSpPr>
          <p:spPr>
            <a:xfrm>
              <a:off x="6273941" y="2913625"/>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78471737-CDEC-7940-929F-9B4C4D8F6C89}"/>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4E2CEADF-C7FA-DD46-8543-E0F7EE6DA20D}"/>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D04B38B-9F49-4645-BD6B-4315EB3F9AED}"/>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AE942A32-15F0-FD4B-9E83-56F60C67BCF5}"/>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E2D73D9-7AB4-B349-9ABD-070A5563FABA}"/>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637B5BDB-3D79-3F45-A5F9-8F2C943E8768}"/>
                </a:ext>
              </a:extLst>
            </p:cNvPr>
            <p:cNvSpPr/>
            <p:nvPr/>
          </p:nvSpPr>
          <p:spPr>
            <a:xfrm>
              <a:off x="8705890" y="5941340"/>
              <a:ext cx="1110558" cy="90241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D7B0ADAD-C973-9543-9EDB-C0CFE97C2B4A}"/>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E95F5AB-7300-7141-B5B8-87EC79FF1C53}"/>
              </a:ext>
            </a:extLst>
          </p:cNvPr>
          <p:cNvSpPr>
            <a:spLocks noGrp="1"/>
          </p:cNvSpPr>
          <p:nvPr>
            <p:ph type="title"/>
          </p:nvPr>
        </p:nvSpPr>
        <p:spPr>
          <a:xfrm>
            <a:off x="1439355" y="318926"/>
            <a:ext cx="10515600" cy="1325563"/>
          </a:xfrm>
        </p:spPr>
        <p:txBody>
          <a:bodyPr/>
          <a:lstStyle/>
          <a:p>
            <a:r>
              <a:rPr lang="en-US" u="sng" dirty="0">
                <a:solidFill>
                  <a:srgbClr val="002060"/>
                </a:solidFill>
              </a:rPr>
              <a:t>Workshop tools</a:t>
            </a:r>
          </a:p>
        </p:txBody>
      </p:sp>
      <p:sp>
        <p:nvSpPr>
          <p:cNvPr id="4" name="TextBox 3">
            <a:extLst>
              <a:ext uri="{FF2B5EF4-FFF2-40B4-BE49-F238E27FC236}">
                <a16:creationId xmlns:a16="http://schemas.microsoft.com/office/drawing/2014/main" id="{FF7C4C7F-644E-DA44-B705-6F728651F985}"/>
              </a:ext>
            </a:extLst>
          </p:cNvPr>
          <p:cNvSpPr txBox="1"/>
          <p:nvPr/>
        </p:nvSpPr>
        <p:spPr>
          <a:xfrm>
            <a:off x="2766006" y="4671765"/>
            <a:ext cx="4284915" cy="2308324"/>
          </a:xfrm>
          <a:prstGeom prst="rect">
            <a:avLst/>
          </a:prstGeom>
          <a:noFill/>
          <a:ln w="28575">
            <a:noFill/>
          </a:ln>
        </p:spPr>
        <p:txBody>
          <a:bodyPr wrap="square" rtlCol="0">
            <a:spAutoFit/>
          </a:bodyPr>
          <a:lstStyle/>
          <a:p>
            <a:r>
              <a:rPr lang="en-US" dirty="0"/>
              <a:t>This is a jigsaw. It’s used for cutting straight lines (although cutting straight is better left to a different tool), and curves. Depending on the blade, it can cut wood, metal, plastic and other soft materials such as foam. There is another version with a handle but it is less dynamic.</a:t>
            </a:r>
          </a:p>
          <a:p>
            <a:endParaRPr lang="en-US" dirty="0"/>
          </a:p>
        </p:txBody>
      </p:sp>
      <p:pic>
        <p:nvPicPr>
          <p:cNvPr id="5" name="Picture 4" descr="A close up of a box&#10;&#10;Description automatically generated">
            <a:extLst>
              <a:ext uri="{FF2B5EF4-FFF2-40B4-BE49-F238E27FC236}">
                <a16:creationId xmlns:a16="http://schemas.microsoft.com/office/drawing/2014/main" id="{4CC939A8-FBB9-3747-A833-D32BB54F630A}"/>
              </a:ext>
            </a:extLst>
          </p:cNvPr>
          <p:cNvPicPr>
            <a:picLocks noChangeAspect="1"/>
          </p:cNvPicPr>
          <p:nvPr/>
        </p:nvPicPr>
        <p:blipFill rotWithShape="1">
          <a:blip r:embed="rId2"/>
          <a:srcRect l="14685" t="16939" r="7207" b="7999"/>
          <a:stretch/>
        </p:blipFill>
        <p:spPr>
          <a:xfrm>
            <a:off x="2801665" y="1415268"/>
            <a:ext cx="4284915" cy="3088364"/>
          </a:xfrm>
          <a:prstGeom prst="rect">
            <a:avLst/>
          </a:prstGeom>
          <a:ln w="28575">
            <a:solidFill>
              <a:schemeClr val="accent1">
                <a:lumMod val="50000"/>
              </a:schemeClr>
            </a:solidFill>
          </a:ln>
        </p:spPr>
      </p:pic>
      <p:pic>
        <p:nvPicPr>
          <p:cNvPr id="3076" name="Picture 4">
            <a:extLst>
              <a:ext uri="{FF2B5EF4-FFF2-40B4-BE49-F238E27FC236}">
                <a16:creationId xmlns:a16="http://schemas.microsoft.com/office/drawing/2014/main" id="{43EC7931-E9B7-1A44-86F6-7A168B1807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5985" y="783770"/>
            <a:ext cx="4518970" cy="6025293"/>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BD5CFB2-E2DF-CF40-BCE3-4CED6F090057}"/>
              </a:ext>
            </a:extLst>
          </p:cNvPr>
          <p:cNvSpPr/>
          <p:nvPr/>
        </p:nvSpPr>
        <p:spPr>
          <a:xfrm>
            <a:off x="284205" y="1453752"/>
            <a:ext cx="2197738" cy="5355312"/>
          </a:xfrm>
          <a:prstGeom prst="rect">
            <a:avLst/>
          </a:prstGeom>
          <a:ln w="28575">
            <a:solidFill>
              <a:srgbClr val="4372C4"/>
            </a:solidFill>
          </a:ln>
        </p:spPr>
        <p:txBody>
          <a:bodyPr wrap="square">
            <a:spAutoFit/>
          </a:bodyPr>
          <a:lstStyle/>
          <a:p>
            <a:r>
              <a:rPr lang="en-US" dirty="0"/>
              <a:t>The </a:t>
            </a:r>
            <a:r>
              <a:rPr lang="en-US" dirty="0" err="1"/>
              <a:t>colour</a:t>
            </a:r>
            <a:r>
              <a:rPr lang="en-US" dirty="0"/>
              <a:t> technique is used on many of the tools and it is that the contrasting </a:t>
            </a:r>
            <a:r>
              <a:rPr lang="en-US" dirty="0" err="1"/>
              <a:t>colour</a:t>
            </a:r>
            <a:r>
              <a:rPr lang="en-US" dirty="0"/>
              <a:t> is the activating button. It may be the button to switch a part on/off, it may be the trigger, or it may be the release. If it’s different it does something. For </a:t>
            </a:r>
            <a:r>
              <a:rPr lang="en-US" dirty="0" err="1"/>
              <a:t>festool</a:t>
            </a:r>
            <a:r>
              <a:rPr lang="en-US" dirty="0"/>
              <a:t> the contrasting </a:t>
            </a:r>
            <a:r>
              <a:rPr lang="en-US" dirty="0" err="1"/>
              <a:t>colour</a:t>
            </a:r>
            <a:r>
              <a:rPr lang="en-US" dirty="0"/>
              <a:t> is green, for other makes this will be different but the idea is the same.</a:t>
            </a:r>
          </a:p>
        </p:txBody>
      </p:sp>
      <p:sp>
        <p:nvSpPr>
          <p:cNvPr id="6" name="Rounded Rectangle 5">
            <a:extLst>
              <a:ext uri="{FF2B5EF4-FFF2-40B4-BE49-F238E27FC236}">
                <a16:creationId xmlns:a16="http://schemas.microsoft.com/office/drawing/2014/main" id="{E25842AB-6152-E540-99B9-4CE64007C7BB}"/>
              </a:ext>
            </a:extLst>
          </p:cNvPr>
          <p:cNvSpPr/>
          <p:nvPr/>
        </p:nvSpPr>
        <p:spPr>
          <a:xfrm>
            <a:off x="0" y="0"/>
            <a:ext cx="12192000" cy="509663"/>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4BB6890-48D7-AA4C-B95A-0ABA3EEAC19C}"/>
              </a:ext>
            </a:extLst>
          </p:cNvPr>
          <p:cNvSpPr/>
          <p:nvPr/>
        </p:nvSpPr>
        <p:spPr>
          <a:xfrm>
            <a:off x="1109131" y="644868"/>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3DB5E02-F307-D54D-B8FD-900D0E4EBE94}"/>
              </a:ext>
            </a:extLst>
          </p:cNvPr>
          <p:cNvSpPr/>
          <p:nvPr/>
        </p:nvSpPr>
        <p:spPr>
          <a:xfrm>
            <a:off x="5259789" y="640457"/>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59FCDD7-952F-8C41-91C3-2099F132497C}"/>
              </a:ext>
            </a:extLst>
          </p:cNvPr>
          <p:cNvCxnSpPr/>
          <p:nvPr/>
        </p:nvCxnSpPr>
        <p:spPr>
          <a:xfrm>
            <a:off x="186693" y="248479"/>
            <a:ext cx="11818614"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29318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FEEBFC83-B870-394B-9383-982091B9147B}"/>
              </a:ext>
            </a:extLst>
          </p:cNvPr>
          <p:cNvGrpSpPr/>
          <p:nvPr/>
        </p:nvGrpSpPr>
        <p:grpSpPr>
          <a:xfrm>
            <a:off x="5732113" y="3779520"/>
            <a:ext cx="6305310" cy="3027598"/>
            <a:chOff x="5079554" y="2913625"/>
            <a:chExt cx="7093187" cy="3957728"/>
          </a:xfrm>
        </p:grpSpPr>
        <p:sp>
          <p:nvSpPr>
            <p:cNvPr id="22" name="Oval 21">
              <a:extLst>
                <a:ext uri="{FF2B5EF4-FFF2-40B4-BE49-F238E27FC236}">
                  <a16:creationId xmlns:a16="http://schemas.microsoft.com/office/drawing/2014/main" id="{548C126F-4099-7244-AE88-D09DA34A6C57}"/>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364F3ABB-AC25-5E4F-B4C0-103B57494356}"/>
                </a:ext>
              </a:extLst>
            </p:cNvPr>
            <p:cNvSpPr/>
            <p:nvPr/>
          </p:nvSpPr>
          <p:spPr>
            <a:xfrm>
              <a:off x="5079554" y="4373979"/>
              <a:ext cx="394918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EB5B7329-B422-FE4D-BB80-29F2DD3E30C7}"/>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F184B10-875A-1C45-A331-E04F5550E5F2}"/>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948EF4C0-0B50-AF45-AD8B-4880DDC0F38E}"/>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2EDD668-F218-C74D-B089-4AC290AAE8BA}"/>
                </a:ext>
              </a:extLst>
            </p:cNvPr>
            <p:cNvSpPr/>
            <p:nvPr/>
          </p:nvSpPr>
          <p:spPr>
            <a:xfrm>
              <a:off x="10999332" y="5480708"/>
              <a:ext cx="1173409" cy="1073000"/>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D4A85B30-6F31-2840-8547-7E25E19C8A12}"/>
                </a:ext>
              </a:extLst>
            </p:cNvPr>
            <p:cNvSpPr/>
            <p:nvPr/>
          </p:nvSpPr>
          <p:spPr>
            <a:xfrm>
              <a:off x="7408833" y="3841897"/>
              <a:ext cx="3648274" cy="2987607"/>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9C3496DE-BC4A-2948-BBA0-A7328ED4BD12}"/>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78ADD98B-8CB0-8A48-A78C-E284E687FABF}"/>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7E8BA9FF-24C1-6D4C-B4AF-C8A0A56DDFEA}"/>
                </a:ext>
              </a:extLst>
            </p:cNvPr>
            <p:cNvSpPr/>
            <p:nvPr/>
          </p:nvSpPr>
          <p:spPr>
            <a:xfrm>
              <a:off x="10882849" y="6195317"/>
              <a:ext cx="612100" cy="629043"/>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Rounded Rectangle 5">
            <a:extLst>
              <a:ext uri="{FF2B5EF4-FFF2-40B4-BE49-F238E27FC236}">
                <a16:creationId xmlns:a16="http://schemas.microsoft.com/office/drawing/2014/main" id="{E13E8F5B-A589-9E4E-AE12-F9FB05F32F74}"/>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29EC35EF-8338-FC47-9FC4-9834E398F676}"/>
              </a:ext>
            </a:extLst>
          </p:cNvPr>
          <p:cNvGrpSpPr/>
          <p:nvPr/>
        </p:nvGrpSpPr>
        <p:grpSpPr>
          <a:xfrm rot="9708804">
            <a:off x="752729" y="1385770"/>
            <a:ext cx="7093187" cy="3957728"/>
            <a:chOff x="5079554" y="2913625"/>
            <a:chExt cx="7093187" cy="3957728"/>
          </a:xfrm>
        </p:grpSpPr>
        <p:sp>
          <p:nvSpPr>
            <p:cNvPr id="11" name="Oval 10">
              <a:extLst>
                <a:ext uri="{FF2B5EF4-FFF2-40B4-BE49-F238E27FC236}">
                  <a16:creationId xmlns:a16="http://schemas.microsoft.com/office/drawing/2014/main" id="{9ED1A60F-B4D4-C943-BA03-3A378DD293BF}"/>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47FFEFE-7C64-DB4A-B4E5-B1B9B97380EE}"/>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440402F-E126-4A40-B18B-7225FCDD47DE}"/>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AF088C7-AA01-2A48-BB60-FF9412202895}"/>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26A9FA62-1179-5146-AE6C-41EC46173581}"/>
                </a:ext>
              </a:extLst>
            </p:cNvPr>
            <p:cNvSpPr/>
            <p:nvPr/>
          </p:nvSpPr>
          <p:spPr>
            <a:xfrm>
              <a:off x="6219909" y="4472608"/>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482CDE3F-4EE7-1142-9AAE-45E28E2E8CEA}"/>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375858B-CA03-9B41-90B6-DA27E8CA4C08}"/>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701CE56-F5D8-9E4F-A78F-7001670E1599}"/>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F9454A93-07ED-034E-9F19-376D36BAFE00}"/>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3B7BE91-207A-E344-A474-1B828516EA6B}"/>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E101A2F-B1E1-9B45-8BE1-5B5B9AFCFA55}"/>
              </a:ext>
            </a:extLst>
          </p:cNvPr>
          <p:cNvSpPr>
            <a:spLocks noGrp="1"/>
          </p:cNvSpPr>
          <p:nvPr>
            <p:ph type="title"/>
          </p:nvPr>
        </p:nvSpPr>
        <p:spPr>
          <a:xfrm>
            <a:off x="942703" y="702288"/>
            <a:ext cx="10515600" cy="1325563"/>
          </a:xfrm>
        </p:spPr>
        <p:txBody>
          <a:bodyPr/>
          <a:lstStyle/>
          <a:p>
            <a:pPr algn="r"/>
            <a:r>
              <a:rPr lang="en-US" u="sng" dirty="0">
                <a:solidFill>
                  <a:srgbClr val="002060"/>
                </a:solidFill>
              </a:rPr>
              <a:t>Workshop tools</a:t>
            </a:r>
          </a:p>
        </p:txBody>
      </p:sp>
      <p:pic>
        <p:nvPicPr>
          <p:cNvPr id="3074" name="Picture 2">
            <a:extLst>
              <a:ext uri="{FF2B5EF4-FFF2-40B4-BE49-F238E27FC236}">
                <a16:creationId xmlns:a16="http://schemas.microsoft.com/office/drawing/2014/main" id="{154A9519-C3BA-2A44-9FCA-343AE88FB1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6731" y="1739242"/>
            <a:ext cx="6353201" cy="4764902"/>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C148E7E4-67EE-6F41-9478-BD2E9217A6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068" y="963546"/>
            <a:ext cx="5155472" cy="3866604"/>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5C794BB-D0DD-594F-A11E-2BCE3BEEEE4F}"/>
              </a:ext>
            </a:extLst>
          </p:cNvPr>
          <p:cNvSpPr txBox="1"/>
          <p:nvPr/>
        </p:nvSpPr>
        <p:spPr>
          <a:xfrm>
            <a:off x="206678" y="5026816"/>
            <a:ext cx="5290457" cy="1477328"/>
          </a:xfrm>
          <a:prstGeom prst="rect">
            <a:avLst/>
          </a:prstGeom>
          <a:noFill/>
          <a:ln w="28575">
            <a:solidFill>
              <a:srgbClr val="4372C4"/>
            </a:solidFill>
          </a:ln>
        </p:spPr>
        <p:txBody>
          <a:bodyPr wrap="square" rtlCol="0">
            <a:spAutoFit/>
          </a:bodyPr>
          <a:lstStyle/>
          <a:p>
            <a:r>
              <a:rPr lang="en-US" dirty="0"/>
              <a:t>This is a </a:t>
            </a:r>
            <a:r>
              <a:rPr lang="en-US" dirty="0" err="1"/>
              <a:t>tracksaw</a:t>
            </a:r>
            <a:r>
              <a:rPr lang="en-US" dirty="0"/>
              <a:t>. It’s used for straight cuts. It cannot do curves or angles. The blade goes along the tracks, meaning you walk along with it. The depth of the blade to cut can be changed so that you don’t cut through the bench.</a:t>
            </a:r>
          </a:p>
        </p:txBody>
      </p:sp>
      <p:sp>
        <p:nvSpPr>
          <p:cNvPr id="7" name="Rectangle 6">
            <a:extLst>
              <a:ext uri="{FF2B5EF4-FFF2-40B4-BE49-F238E27FC236}">
                <a16:creationId xmlns:a16="http://schemas.microsoft.com/office/drawing/2014/main" id="{2F2F164E-24FD-814C-A6BC-0230110E09A7}"/>
              </a:ext>
            </a:extLst>
          </p:cNvPr>
          <p:cNvSpPr/>
          <p:nvPr/>
        </p:nvSpPr>
        <p:spPr>
          <a:xfrm>
            <a:off x="7438213" y="939040"/>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07090C-513E-CB43-8462-B68ADCB29FF0}"/>
              </a:ext>
            </a:extLst>
          </p:cNvPr>
          <p:cNvSpPr/>
          <p:nvPr/>
        </p:nvSpPr>
        <p:spPr>
          <a:xfrm>
            <a:off x="11551208" y="963546"/>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460C8E5D-8250-A040-ADEC-7243423DE6AF}"/>
              </a:ext>
            </a:extLst>
          </p:cNvPr>
          <p:cNvCxnSpPr/>
          <p:nvPr/>
        </p:nvCxnSpPr>
        <p:spPr>
          <a:xfrm>
            <a:off x="151318" y="377687"/>
            <a:ext cx="11818614"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591134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F640-EF38-C445-B4C9-ADCD3CA62DF8}"/>
              </a:ext>
            </a:extLst>
          </p:cNvPr>
          <p:cNvSpPr>
            <a:spLocks noGrp="1"/>
          </p:cNvSpPr>
          <p:nvPr>
            <p:ph type="title"/>
          </p:nvPr>
        </p:nvSpPr>
        <p:spPr>
          <a:xfrm>
            <a:off x="1023408" y="822710"/>
            <a:ext cx="10515600" cy="1325563"/>
          </a:xfrm>
        </p:spPr>
        <p:txBody>
          <a:bodyPr/>
          <a:lstStyle/>
          <a:p>
            <a:r>
              <a:rPr lang="en-US" u="sng" dirty="0">
                <a:solidFill>
                  <a:schemeClr val="accent1">
                    <a:lumMod val="50000"/>
                  </a:schemeClr>
                </a:solidFill>
              </a:rPr>
              <a:t>Workshop Tools</a:t>
            </a:r>
          </a:p>
        </p:txBody>
      </p:sp>
      <p:pic>
        <p:nvPicPr>
          <p:cNvPr id="1026" name="Picture 2">
            <a:extLst>
              <a:ext uri="{FF2B5EF4-FFF2-40B4-BE49-F238E27FC236}">
                <a16:creationId xmlns:a16="http://schemas.microsoft.com/office/drawing/2014/main" id="{492D22BC-E198-E240-B7BC-B9179C0B27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333" b="32500"/>
          <a:stretch/>
        </p:blipFill>
        <p:spPr bwMode="auto">
          <a:xfrm>
            <a:off x="294008" y="2200274"/>
            <a:ext cx="5801992" cy="4292601"/>
          </a:xfrm>
          <a:prstGeom prst="rect">
            <a:avLst/>
          </a:prstGeom>
          <a:noFill/>
          <a:ln w="381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4B6558-2202-504F-AC60-503BA884F1FF}"/>
              </a:ext>
            </a:extLst>
          </p:cNvPr>
          <p:cNvSpPr txBox="1"/>
          <p:nvPr/>
        </p:nvSpPr>
        <p:spPr>
          <a:xfrm>
            <a:off x="6457950" y="2200274"/>
            <a:ext cx="5286375" cy="3970318"/>
          </a:xfrm>
          <a:prstGeom prst="rect">
            <a:avLst/>
          </a:prstGeom>
          <a:noFill/>
        </p:spPr>
        <p:txBody>
          <a:bodyPr wrap="square" rtlCol="0">
            <a:spAutoFit/>
          </a:bodyPr>
          <a:lstStyle/>
          <a:p>
            <a:r>
              <a:rPr lang="en-US" sz="3600" dirty="0"/>
              <a:t>This is me using a </a:t>
            </a:r>
            <a:r>
              <a:rPr lang="en-US" sz="3600" dirty="0" err="1"/>
              <a:t>rotar</a:t>
            </a:r>
            <a:r>
              <a:rPr lang="en-US" sz="3600" dirty="0"/>
              <a:t>, it cuts into the plywood without cutting into the timber. It does this with the blade being at a curtain length so it can be pressed against the wood.</a:t>
            </a:r>
          </a:p>
        </p:txBody>
      </p:sp>
      <p:sp>
        <p:nvSpPr>
          <p:cNvPr id="6" name="Rounded Rectangle 5">
            <a:extLst>
              <a:ext uri="{FF2B5EF4-FFF2-40B4-BE49-F238E27FC236}">
                <a16:creationId xmlns:a16="http://schemas.microsoft.com/office/drawing/2014/main" id="{37B0EFE3-59AF-104E-AD18-03370DB53D9F}"/>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983231B5-0B9B-A240-86C9-D1FE0A940CC9}"/>
              </a:ext>
            </a:extLst>
          </p:cNvPr>
          <p:cNvCxnSpPr/>
          <p:nvPr/>
        </p:nvCxnSpPr>
        <p:spPr>
          <a:xfrm>
            <a:off x="151318" y="377687"/>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8" name="Rectangle 7">
            <a:extLst>
              <a:ext uri="{FF2B5EF4-FFF2-40B4-BE49-F238E27FC236}">
                <a16:creationId xmlns:a16="http://schemas.microsoft.com/office/drawing/2014/main" id="{0DE9D359-DB91-EF4D-87F9-D9E46167825D}"/>
              </a:ext>
            </a:extLst>
          </p:cNvPr>
          <p:cNvSpPr/>
          <p:nvPr/>
        </p:nvSpPr>
        <p:spPr>
          <a:xfrm>
            <a:off x="652992" y="1148397"/>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136AF3-9C37-2A44-81AB-21B6343F5640}"/>
              </a:ext>
            </a:extLst>
          </p:cNvPr>
          <p:cNvSpPr/>
          <p:nvPr/>
        </p:nvSpPr>
        <p:spPr>
          <a:xfrm>
            <a:off x="4830479" y="1148397"/>
            <a:ext cx="273943"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8415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68D6-1842-3943-A65A-FB8F1E62B514}"/>
              </a:ext>
            </a:extLst>
          </p:cNvPr>
          <p:cNvSpPr>
            <a:spLocks noGrp="1"/>
          </p:cNvSpPr>
          <p:nvPr>
            <p:ph type="title"/>
          </p:nvPr>
        </p:nvSpPr>
        <p:spPr>
          <a:xfrm>
            <a:off x="1399903" y="0"/>
            <a:ext cx="10515600" cy="1325563"/>
          </a:xfrm>
        </p:spPr>
        <p:txBody>
          <a:bodyPr/>
          <a:lstStyle/>
          <a:p>
            <a:pPr algn="r"/>
            <a:r>
              <a:rPr lang="en-US" u="sng" dirty="0">
                <a:solidFill>
                  <a:srgbClr val="002060"/>
                </a:solidFill>
              </a:rPr>
              <a:t>Workshop tools</a:t>
            </a:r>
          </a:p>
        </p:txBody>
      </p:sp>
      <p:pic>
        <p:nvPicPr>
          <p:cNvPr id="4098" name="Picture 2">
            <a:extLst>
              <a:ext uri="{FF2B5EF4-FFF2-40B4-BE49-F238E27FC236}">
                <a16:creationId xmlns:a16="http://schemas.microsoft.com/office/drawing/2014/main" id="{629360C8-9185-5641-AB75-CD60A37D7C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234" y="-4354"/>
            <a:ext cx="5146766" cy="6862354"/>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4" name="Rounded Rectangle 3">
            <a:extLst>
              <a:ext uri="{FF2B5EF4-FFF2-40B4-BE49-F238E27FC236}">
                <a16:creationId xmlns:a16="http://schemas.microsoft.com/office/drawing/2014/main" id="{C4E45954-B116-D343-BE17-4392FDB9F975}"/>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7C99F6-8F23-454C-A598-5D79D869209C}"/>
              </a:ext>
            </a:extLst>
          </p:cNvPr>
          <p:cNvSpPr txBox="1"/>
          <p:nvPr/>
        </p:nvSpPr>
        <p:spPr>
          <a:xfrm>
            <a:off x="6668910" y="1127342"/>
            <a:ext cx="4015516" cy="5632311"/>
          </a:xfrm>
          <a:prstGeom prst="rect">
            <a:avLst/>
          </a:prstGeom>
          <a:noFill/>
          <a:ln w="28575">
            <a:solidFill>
              <a:srgbClr val="0070C0"/>
            </a:solidFill>
          </a:ln>
        </p:spPr>
        <p:txBody>
          <a:bodyPr wrap="square" rtlCol="0">
            <a:spAutoFit/>
          </a:bodyPr>
          <a:lstStyle/>
          <a:p>
            <a:r>
              <a:rPr lang="en-US" sz="3600" dirty="0"/>
              <a:t>This is a miter saw. It’s used to cut straight cuts and angled cuts. This is done by placing the timber against edge, so it can rest on the bench, adjusting the saw, and rotating the angles. </a:t>
            </a:r>
          </a:p>
        </p:txBody>
      </p:sp>
      <p:cxnSp>
        <p:nvCxnSpPr>
          <p:cNvPr id="6" name="Straight Connector 5">
            <a:extLst>
              <a:ext uri="{FF2B5EF4-FFF2-40B4-BE49-F238E27FC236}">
                <a16:creationId xmlns:a16="http://schemas.microsoft.com/office/drawing/2014/main" id="{D8ED1DC0-6E3C-CA48-9FD6-9A32198A3E42}"/>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7" name="L-shape 6">
            <a:extLst>
              <a:ext uri="{FF2B5EF4-FFF2-40B4-BE49-F238E27FC236}">
                <a16:creationId xmlns:a16="http://schemas.microsoft.com/office/drawing/2014/main" id="{F1E31665-ADAC-9D46-A48C-730F22EE583C}"/>
              </a:ext>
            </a:extLst>
          </p:cNvPr>
          <p:cNvSpPr/>
          <p:nvPr/>
        </p:nvSpPr>
        <p:spPr>
          <a:xfrm>
            <a:off x="8009030" y="434508"/>
            <a:ext cx="241429" cy="61332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shape 7">
            <a:extLst>
              <a:ext uri="{FF2B5EF4-FFF2-40B4-BE49-F238E27FC236}">
                <a16:creationId xmlns:a16="http://schemas.microsoft.com/office/drawing/2014/main" id="{329AF7FE-9623-7E41-A9B6-555438C24F8E}"/>
              </a:ext>
            </a:extLst>
          </p:cNvPr>
          <p:cNvSpPr/>
          <p:nvPr/>
        </p:nvSpPr>
        <p:spPr>
          <a:xfrm rot="10800000">
            <a:off x="11817204" y="253218"/>
            <a:ext cx="241429" cy="61332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4277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BF649-D131-9348-B49F-1D64DE3B8DCB}"/>
              </a:ext>
            </a:extLst>
          </p:cNvPr>
          <p:cNvSpPr>
            <a:spLocks noGrp="1"/>
          </p:cNvSpPr>
          <p:nvPr>
            <p:ph type="title"/>
          </p:nvPr>
        </p:nvSpPr>
        <p:spPr>
          <a:xfrm>
            <a:off x="1770472" y="116135"/>
            <a:ext cx="10515600" cy="1325563"/>
          </a:xfrm>
        </p:spPr>
        <p:txBody>
          <a:bodyPr/>
          <a:lstStyle/>
          <a:p>
            <a:r>
              <a:rPr lang="en-US" u="sng" dirty="0">
                <a:solidFill>
                  <a:srgbClr val="002060"/>
                </a:solidFill>
              </a:rPr>
              <a:t>Workshop tools</a:t>
            </a:r>
          </a:p>
        </p:txBody>
      </p:sp>
      <p:pic>
        <p:nvPicPr>
          <p:cNvPr id="6146" name="Picture 2">
            <a:extLst>
              <a:ext uri="{FF2B5EF4-FFF2-40B4-BE49-F238E27FC236}">
                <a16:creationId xmlns:a16="http://schemas.microsoft.com/office/drawing/2014/main" id="{DDF36147-64AD-1241-8DFC-91215EE78B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8500" y="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2675310-9915-2F4B-98C9-0902ACE21182}"/>
              </a:ext>
            </a:extLst>
          </p:cNvPr>
          <p:cNvSpPr txBox="1"/>
          <p:nvPr/>
        </p:nvSpPr>
        <p:spPr>
          <a:xfrm>
            <a:off x="939800" y="1441698"/>
            <a:ext cx="6014628" cy="5262979"/>
          </a:xfrm>
          <a:prstGeom prst="rect">
            <a:avLst/>
          </a:prstGeom>
          <a:noFill/>
          <a:ln w="28575">
            <a:solidFill>
              <a:srgbClr val="4372C4"/>
            </a:solidFill>
          </a:ln>
        </p:spPr>
        <p:txBody>
          <a:bodyPr wrap="square" rtlCol="0">
            <a:spAutoFit/>
          </a:bodyPr>
          <a:lstStyle/>
          <a:p>
            <a:r>
              <a:rPr lang="en-US" sz="2800" dirty="0"/>
              <a:t>This is a handsaw. It comes in a lot of sizes and is used for straight cuts. It relies on the strength and reliability of the user for it’s cut. Therefore it’s more likely not to be a nice cut after the user is finished sawing. Therefore, they will need cleaning up after by sanding or more cutting. However, it is useful if the other saws are being used in workshop and a deadline is approaching or if you are outside doing a job where a plug socket isn’t reachable. </a:t>
            </a:r>
          </a:p>
        </p:txBody>
      </p:sp>
      <p:sp>
        <p:nvSpPr>
          <p:cNvPr id="5" name="Rounded Rectangle 4">
            <a:extLst>
              <a:ext uri="{FF2B5EF4-FFF2-40B4-BE49-F238E27FC236}">
                <a16:creationId xmlns:a16="http://schemas.microsoft.com/office/drawing/2014/main" id="{AC3D1BF1-E037-FD41-883D-6646463FF93C}"/>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17A02883-C8F2-BC44-8265-C10C88334317}"/>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7" name="L-shape 6">
            <a:extLst>
              <a:ext uri="{FF2B5EF4-FFF2-40B4-BE49-F238E27FC236}">
                <a16:creationId xmlns:a16="http://schemas.microsoft.com/office/drawing/2014/main" id="{91C23692-0B69-AE4D-B35D-00FC3D41CAC6}"/>
              </a:ext>
            </a:extLst>
          </p:cNvPr>
          <p:cNvSpPr/>
          <p:nvPr/>
        </p:nvSpPr>
        <p:spPr>
          <a:xfrm>
            <a:off x="1554481" y="589821"/>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shape 7">
            <a:extLst>
              <a:ext uri="{FF2B5EF4-FFF2-40B4-BE49-F238E27FC236}">
                <a16:creationId xmlns:a16="http://schemas.microsoft.com/office/drawing/2014/main" id="{A0722051-98DF-724B-86CC-8E54D51FD1D8}"/>
              </a:ext>
            </a:extLst>
          </p:cNvPr>
          <p:cNvSpPr/>
          <p:nvPr/>
        </p:nvSpPr>
        <p:spPr>
          <a:xfrm rot="10800000">
            <a:off x="5309001" y="253218"/>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0848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0A16-F431-D043-AD39-83854BCDC6E1}"/>
              </a:ext>
            </a:extLst>
          </p:cNvPr>
          <p:cNvSpPr>
            <a:spLocks noGrp="1"/>
          </p:cNvSpPr>
          <p:nvPr>
            <p:ph type="title"/>
          </p:nvPr>
        </p:nvSpPr>
        <p:spPr>
          <a:xfrm>
            <a:off x="1482441" y="336844"/>
            <a:ext cx="10515600" cy="1325563"/>
          </a:xfrm>
        </p:spPr>
        <p:txBody>
          <a:bodyPr/>
          <a:lstStyle/>
          <a:p>
            <a:r>
              <a:rPr lang="en-US" u="sng" dirty="0">
                <a:solidFill>
                  <a:schemeClr val="accent5">
                    <a:lumMod val="50000"/>
                  </a:schemeClr>
                </a:solidFill>
              </a:rPr>
              <a:t>Workshop tools</a:t>
            </a:r>
          </a:p>
        </p:txBody>
      </p:sp>
      <p:pic>
        <p:nvPicPr>
          <p:cNvPr id="1026" name="Picture 2">
            <a:extLst>
              <a:ext uri="{FF2B5EF4-FFF2-40B4-BE49-F238E27FC236}">
                <a16:creationId xmlns:a16="http://schemas.microsoft.com/office/drawing/2014/main" id="{3A684464-7F0D-D145-82DF-8988F96368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6408" y="0"/>
            <a:ext cx="5147035" cy="68683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F54FAB-E646-7C4A-A6A2-05588BEFF3DE}"/>
              </a:ext>
            </a:extLst>
          </p:cNvPr>
          <p:cNvSpPr txBox="1"/>
          <p:nvPr/>
        </p:nvSpPr>
        <p:spPr>
          <a:xfrm>
            <a:off x="1293905" y="2206642"/>
            <a:ext cx="5013022" cy="3970318"/>
          </a:xfrm>
          <a:prstGeom prst="rect">
            <a:avLst/>
          </a:prstGeom>
          <a:noFill/>
          <a:ln w="38100">
            <a:solidFill>
              <a:srgbClr val="4372C4"/>
            </a:solidFill>
          </a:ln>
        </p:spPr>
        <p:txBody>
          <a:bodyPr wrap="square" rtlCol="0">
            <a:spAutoFit/>
          </a:bodyPr>
          <a:lstStyle/>
          <a:p>
            <a:r>
              <a:rPr lang="en-US" sz="2800" dirty="0"/>
              <a:t>This is a table saw. It is useful for sheets of wood or small pieces of wood. You can adjust clamps on the fence and fence scale to ensure the size is correct. The wood is then pushed along with a hand and the stick. The table saw can have extendable on it to be able to support bigger sheets.</a:t>
            </a:r>
          </a:p>
        </p:txBody>
      </p:sp>
      <p:sp>
        <p:nvSpPr>
          <p:cNvPr id="6" name="Rounded Rectangle 5">
            <a:extLst>
              <a:ext uri="{FF2B5EF4-FFF2-40B4-BE49-F238E27FC236}">
                <a16:creationId xmlns:a16="http://schemas.microsoft.com/office/drawing/2014/main" id="{438AAE9B-1BEF-AC47-8DEA-83828B295396}"/>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90FA3B23-CD3F-6A41-8234-8FF0A2B41912}"/>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8" name="L-shape 7">
            <a:extLst>
              <a:ext uri="{FF2B5EF4-FFF2-40B4-BE49-F238E27FC236}">
                <a16:creationId xmlns:a16="http://schemas.microsoft.com/office/drawing/2014/main" id="{30E095E1-1BCA-8C46-9252-AD48715C7E4F}"/>
              </a:ext>
            </a:extLst>
          </p:cNvPr>
          <p:cNvSpPr/>
          <p:nvPr/>
        </p:nvSpPr>
        <p:spPr>
          <a:xfrm>
            <a:off x="1198686" y="820640"/>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shape 8">
            <a:extLst>
              <a:ext uri="{FF2B5EF4-FFF2-40B4-BE49-F238E27FC236}">
                <a16:creationId xmlns:a16="http://schemas.microsoft.com/office/drawing/2014/main" id="{7AEE3CD5-7800-1144-BCDB-A83DD2ECDA2B}"/>
              </a:ext>
            </a:extLst>
          </p:cNvPr>
          <p:cNvSpPr/>
          <p:nvPr/>
        </p:nvSpPr>
        <p:spPr>
          <a:xfrm rot="10800000">
            <a:off x="5057240" y="510064"/>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456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EB50DBE0-B26B-BB4A-B1AA-037A7B7854D3}"/>
              </a:ext>
            </a:extLst>
          </p:cNvPr>
          <p:cNvGrpSpPr/>
          <p:nvPr/>
        </p:nvGrpSpPr>
        <p:grpSpPr>
          <a:xfrm rot="2781064">
            <a:off x="453013" y="1365030"/>
            <a:ext cx="7093187" cy="3957728"/>
            <a:chOff x="5079554" y="2913625"/>
            <a:chExt cx="7093187" cy="3957728"/>
          </a:xfrm>
          <a:solidFill>
            <a:schemeClr val="accent2"/>
          </a:solidFill>
        </p:grpSpPr>
        <p:sp>
          <p:nvSpPr>
            <p:cNvPr id="33" name="Oval 32">
              <a:extLst>
                <a:ext uri="{FF2B5EF4-FFF2-40B4-BE49-F238E27FC236}">
                  <a16:creationId xmlns:a16="http://schemas.microsoft.com/office/drawing/2014/main" id="{E6687976-FD8B-794A-B025-7FBD716D0F20}"/>
                </a:ext>
              </a:extLst>
            </p:cNvPr>
            <p:cNvSpPr/>
            <p:nvPr/>
          </p:nvSpPr>
          <p:spPr>
            <a:xfrm>
              <a:off x="6485390" y="5833559"/>
              <a:ext cx="980408" cy="1037794"/>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58D42A74-CAB7-8D43-8E9B-C9BD8EAFB002}"/>
                </a:ext>
              </a:extLst>
            </p:cNvPr>
            <p:cNvSpPr/>
            <p:nvPr/>
          </p:nvSpPr>
          <p:spPr>
            <a:xfrm>
              <a:off x="5079554" y="4373979"/>
              <a:ext cx="3949188" cy="2385392"/>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9701CB40-989C-5243-AE5E-754CBC9455DF}"/>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85528BB7-DCC9-4C4A-87E8-4899253A4DF1}"/>
                </a:ext>
              </a:extLst>
            </p:cNvPr>
            <p:cNvSpPr/>
            <p:nvPr/>
          </p:nvSpPr>
          <p:spPr>
            <a:xfrm>
              <a:off x="5876153" y="4308989"/>
              <a:ext cx="741545" cy="692895"/>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051FB53D-8E77-4C4A-94D6-5099C673A659}"/>
                </a:ext>
              </a:extLst>
            </p:cNvPr>
            <p:cNvSpPr/>
            <p:nvPr/>
          </p:nvSpPr>
          <p:spPr>
            <a:xfrm>
              <a:off x="6219909" y="4472608"/>
              <a:ext cx="2987228" cy="2385392"/>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5FCB9CD-8B0E-E14C-BCE3-23DEDBFC17B3}"/>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C025F993-6A4E-CB46-9CBD-E44593FDEFE1}"/>
                </a:ext>
              </a:extLst>
            </p:cNvPr>
            <p:cNvSpPr/>
            <p:nvPr/>
          </p:nvSpPr>
          <p:spPr>
            <a:xfrm>
              <a:off x="7408833" y="3841897"/>
              <a:ext cx="3648274" cy="2987607"/>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2F86B05-75DB-0F4B-B8C7-4F361A7F4641}"/>
                </a:ext>
              </a:extLst>
            </p:cNvPr>
            <p:cNvSpPr/>
            <p:nvPr/>
          </p:nvSpPr>
          <p:spPr>
            <a:xfrm>
              <a:off x="8781119" y="5046675"/>
              <a:ext cx="2673989" cy="1791819"/>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a:extLst>
                <a:ext uri="{FF2B5EF4-FFF2-40B4-BE49-F238E27FC236}">
                  <a16:creationId xmlns:a16="http://schemas.microsoft.com/office/drawing/2014/main" id="{A128369D-CE3E-A449-AB42-58FE4A657C9D}"/>
                </a:ext>
              </a:extLst>
            </p:cNvPr>
            <p:cNvSpPr/>
            <p:nvPr/>
          </p:nvSpPr>
          <p:spPr>
            <a:xfrm>
              <a:off x="8705890" y="5941340"/>
              <a:ext cx="1110558" cy="902412"/>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6FD62139-0C6E-334B-93A4-A9E3642747A3}"/>
                </a:ext>
              </a:extLst>
            </p:cNvPr>
            <p:cNvSpPr/>
            <p:nvPr/>
          </p:nvSpPr>
          <p:spPr>
            <a:xfrm>
              <a:off x="10882849" y="6195317"/>
              <a:ext cx="612100" cy="629043"/>
            </a:xfrm>
            <a:prstGeom prst="ellips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98A28F0B-A49C-F34E-A772-2FAC241353EE}"/>
              </a:ext>
            </a:extLst>
          </p:cNvPr>
          <p:cNvGrpSpPr/>
          <p:nvPr/>
        </p:nvGrpSpPr>
        <p:grpSpPr>
          <a:xfrm rot="10800000">
            <a:off x="5084080" y="3291915"/>
            <a:ext cx="6139525" cy="3304992"/>
            <a:chOff x="5079554" y="2913625"/>
            <a:chExt cx="7093187" cy="3957728"/>
          </a:xfrm>
        </p:grpSpPr>
        <p:sp>
          <p:nvSpPr>
            <p:cNvPr id="22" name="Oval 21">
              <a:extLst>
                <a:ext uri="{FF2B5EF4-FFF2-40B4-BE49-F238E27FC236}">
                  <a16:creationId xmlns:a16="http://schemas.microsoft.com/office/drawing/2014/main" id="{ACA1A405-680C-2C45-A393-2A3653128C9B}"/>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33FFFDE9-3A7A-AA40-A5E4-B012EE60C5E5}"/>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A685E46-E1CD-A140-8245-B702734A158B}"/>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88691348-5E7F-5642-9E5A-31E328C0D06B}"/>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F55F0C59-4885-B548-8B82-FBA89009E9AA}"/>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4203F7A-185B-ED4B-BCAD-13A536448E4F}"/>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F1D846B2-0C6D-324F-8FDB-534C64CD84F0}"/>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376A1D80-3C79-B846-8CDA-60563278C2A8}"/>
                </a:ext>
              </a:extLst>
            </p:cNvPr>
            <p:cNvSpPr/>
            <p:nvPr/>
          </p:nvSpPr>
          <p:spPr>
            <a:xfrm>
              <a:off x="8781119" y="5046675"/>
              <a:ext cx="2673989" cy="1791819"/>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B3B9351F-CA68-1248-81CB-D5CAD7160648}"/>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B9A7C39-C8F7-5846-BE55-FC6EEF7133DC}"/>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96C03113-4E34-8B45-AF46-44C643A22B52}"/>
              </a:ext>
            </a:extLst>
          </p:cNvPr>
          <p:cNvGrpSpPr/>
          <p:nvPr/>
        </p:nvGrpSpPr>
        <p:grpSpPr>
          <a:xfrm>
            <a:off x="0" y="2788430"/>
            <a:ext cx="7093187" cy="3957728"/>
            <a:chOff x="5079554" y="2913625"/>
            <a:chExt cx="7093187" cy="3957728"/>
          </a:xfrm>
        </p:grpSpPr>
        <p:sp>
          <p:nvSpPr>
            <p:cNvPr id="11" name="Oval 10">
              <a:extLst>
                <a:ext uri="{FF2B5EF4-FFF2-40B4-BE49-F238E27FC236}">
                  <a16:creationId xmlns:a16="http://schemas.microsoft.com/office/drawing/2014/main" id="{BAE70D40-6EE2-0A45-86CD-6BF207F28CC2}"/>
                </a:ext>
              </a:extLst>
            </p:cNvPr>
            <p:cNvSpPr/>
            <p:nvPr/>
          </p:nvSpPr>
          <p:spPr>
            <a:xfrm>
              <a:off x="6485390" y="5833559"/>
              <a:ext cx="980408" cy="103779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38F8D4A-54B5-0540-9A87-4B349F2529F6}"/>
                </a:ext>
              </a:extLst>
            </p:cNvPr>
            <p:cNvSpPr/>
            <p:nvPr/>
          </p:nvSpPr>
          <p:spPr>
            <a:xfrm>
              <a:off x="5079554" y="4373979"/>
              <a:ext cx="3949188" cy="2385392"/>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29CFF991-18E3-D346-BC47-4AB743F869E4}"/>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50FDF1B-B726-CD4B-9CB0-2DA012E3419A}"/>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CDEDBE9-A9D9-5B4D-909A-5B6E09877879}"/>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0FA6B71-C6EB-BE49-8FD1-30BFA58A1004}"/>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FC5B8EA-0AD9-3B4C-865E-477333F1E4E6}"/>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A5EBC7-8D18-614F-9CA4-A9071ED011A0}"/>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4BC8FBB-1AFE-7245-968B-282FD342BA58}"/>
                </a:ext>
              </a:extLst>
            </p:cNvPr>
            <p:cNvSpPr/>
            <p:nvPr/>
          </p:nvSpPr>
          <p:spPr>
            <a:xfrm>
              <a:off x="8705890" y="5941340"/>
              <a:ext cx="1110558" cy="902412"/>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65BECC3B-02CB-2E42-B3BD-560E847DEBAB}"/>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BC0134E-49DC-FD42-AEF7-2F3F10F9A3D9}"/>
              </a:ext>
            </a:extLst>
          </p:cNvPr>
          <p:cNvSpPr>
            <a:spLocks noGrp="1"/>
          </p:cNvSpPr>
          <p:nvPr>
            <p:ph type="title"/>
          </p:nvPr>
        </p:nvSpPr>
        <p:spPr>
          <a:xfrm>
            <a:off x="838200" y="567918"/>
            <a:ext cx="10515600" cy="1325563"/>
          </a:xfrm>
        </p:spPr>
        <p:txBody>
          <a:bodyPr/>
          <a:lstStyle/>
          <a:p>
            <a:pPr algn="r"/>
            <a:r>
              <a:rPr lang="en-US" u="sng" dirty="0">
                <a:solidFill>
                  <a:srgbClr val="002060"/>
                </a:solidFill>
              </a:rPr>
              <a:t>Workshop tools</a:t>
            </a:r>
          </a:p>
        </p:txBody>
      </p:sp>
      <p:pic>
        <p:nvPicPr>
          <p:cNvPr id="4" name="Picture 3" descr="A picture containing building, outdoor, sitting, meter&#10;&#10;Description automatically generated">
            <a:extLst>
              <a:ext uri="{FF2B5EF4-FFF2-40B4-BE49-F238E27FC236}">
                <a16:creationId xmlns:a16="http://schemas.microsoft.com/office/drawing/2014/main" id="{5451DDC3-9264-C141-814F-D7B0A50E56CF}"/>
              </a:ext>
            </a:extLst>
          </p:cNvPr>
          <p:cNvPicPr>
            <a:picLocks noChangeAspect="1"/>
          </p:cNvPicPr>
          <p:nvPr/>
        </p:nvPicPr>
        <p:blipFill rotWithShape="1">
          <a:blip r:embed="rId2"/>
          <a:srcRect l="12387" t="15316" r="11396" b="20645"/>
          <a:stretch/>
        </p:blipFill>
        <p:spPr>
          <a:xfrm>
            <a:off x="6928758" y="3343894"/>
            <a:ext cx="5143500" cy="3241251"/>
          </a:xfrm>
          <a:prstGeom prst="rect">
            <a:avLst/>
          </a:prstGeom>
          <a:ln w="28575">
            <a:solidFill>
              <a:schemeClr val="accent1">
                <a:lumMod val="50000"/>
              </a:schemeClr>
            </a:solidFill>
          </a:ln>
        </p:spPr>
      </p:pic>
      <p:sp>
        <p:nvSpPr>
          <p:cNvPr id="5" name="Rectangle 4">
            <a:extLst>
              <a:ext uri="{FF2B5EF4-FFF2-40B4-BE49-F238E27FC236}">
                <a16:creationId xmlns:a16="http://schemas.microsoft.com/office/drawing/2014/main" id="{94D87026-3C6A-6B45-A842-535DD5831773}"/>
              </a:ext>
            </a:extLst>
          </p:cNvPr>
          <p:cNvSpPr/>
          <p:nvPr/>
        </p:nvSpPr>
        <p:spPr>
          <a:xfrm>
            <a:off x="7380432" y="1861234"/>
            <a:ext cx="3973368" cy="1200329"/>
          </a:xfrm>
          <a:prstGeom prst="rect">
            <a:avLst/>
          </a:prstGeom>
          <a:ln w="28575">
            <a:solidFill>
              <a:srgbClr val="4372C4"/>
            </a:solidFill>
          </a:ln>
        </p:spPr>
        <p:txBody>
          <a:bodyPr wrap="square">
            <a:spAutoFit/>
          </a:bodyPr>
          <a:lstStyle/>
          <a:p>
            <a:r>
              <a:rPr lang="en-US" dirty="0"/>
              <a:t>This is a planer, or as I call it a “scooper”. It can be used to shave bits of wood down or scoop it out. It’s often used on doors.  </a:t>
            </a:r>
          </a:p>
        </p:txBody>
      </p:sp>
      <p:pic>
        <p:nvPicPr>
          <p:cNvPr id="4098" name="Picture 2">
            <a:extLst>
              <a:ext uri="{FF2B5EF4-FFF2-40B4-BE49-F238E27FC236}">
                <a16:creationId xmlns:a16="http://schemas.microsoft.com/office/drawing/2014/main" id="{E1DCF88C-9776-774A-9B29-01E6296A51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2667"/>
          <a:stretch/>
        </p:blipFill>
        <p:spPr bwMode="auto">
          <a:xfrm>
            <a:off x="119742" y="1093221"/>
            <a:ext cx="6476367" cy="4950823"/>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6" name="Rounded Rectangle 5">
            <a:extLst>
              <a:ext uri="{FF2B5EF4-FFF2-40B4-BE49-F238E27FC236}">
                <a16:creationId xmlns:a16="http://schemas.microsoft.com/office/drawing/2014/main" id="{4B5C7C5D-BAF7-C046-A8EB-DE3211ED117B}"/>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70321457-BED6-7640-A0E1-C11A352913DB}"/>
              </a:ext>
            </a:extLst>
          </p:cNvPr>
          <p:cNvCxnSpPr/>
          <p:nvPr/>
        </p:nvCxnSpPr>
        <p:spPr>
          <a:xfrm>
            <a:off x="186693" y="367748"/>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8" name="Rectangle 7">
            <a:extLst>
              <a:ext uri="{FF2B5EF4-FFF2-40B4-BE49-F238E27FC236}">
                <a16:creationId xmlns:a16="http://schemas.microsoft.com/office/drawing/2014/main" id="{30E464E6-12E2-7843-A814-1D4E668497D8}"/>
              </a:ext>
            </a:extLst>
          </p:cNvPr>
          <p:cNvSpPr/>
          <p:nvPr/>
        </p:nvSpPr>
        <p:spPr>
          <a:xfrm>
            <a:off x="7266373" y="905225"/>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068365-568F-8548-B2BC-5995325D06A1}"/>
              </a:ext>
            </a:extLst>
          </p:cNvPr>
          <p:cNvSpPr/>
          <p:nvPr/>
        </p:nvSpPr>
        <p:spPr>
          <a:xfrm>
            <a:off x="11520996" y="890091"/>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6322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EB239EF1-99A9-3749-AAA1-63A4C5DFF88E}"/>
              </a:ext>
            </a:extLst>
          </p:cNvPr>
          <p:cNvGrpSpPr/>
          <p:nvPr/>
        </p:nvGrpSpPr>
        <p:grpSpPr>
          <a:xfrm>
            <a:off x="-62401" y="2892933"/>
            <a:ext cx="6296588" cy="3957728"/>
            <a:chOff x="5876153" y="2913625"/>
            <a:chExt cx="6296588" cy="3957728"/>
          </a:xfrm>
        </p:grpSpPr>
        <p:sp>
          <p:nvSpPr>
            <p:cNvPr id="23" name="Oval 22">
              <a:extLst>
                <a:ext uri="{FF2B5EF4-FFF2-40B4-BE49-F238E27FC236}">
                  <a16:creationId xmlns:a16="http://schemas.microsoft.com/office/drawing/2014/main" id="{FF05C262-1B43-4C43-813F-1E6FFE6EE186}"/>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33775640-AB7E-5345-8503-ECEFF12B6343}"/>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992BFC6F-9183-D144-9ED7-78B1CECFE238}"/>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BAED54D4-500B-A247-AECE-F491A23425A7}"/>
                </a:ext>
              </a:extLst>
            </p:cNvPr>
            <p:cNvSpPr/>
            <p:nvPr/>
          </p:nvSpPr>
          <p:spPr>
            <a:xfrm>
              <a:off x="6219909" y="4472608"/>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3E45B454-BB94-AD4A-A529-FD5B50F1601B}"/>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C1A804F0-C8DD-774B-B7A2-DBF7B73DB9C6}"/>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35A5244-95A6-1845-A2DE-EF278ACFA768}"/>
                </a:ext>
              </a:extLst>
            </p:cNvPr>
            <p:cNvSpPr/>
            <p:nvPr/>
          </p:nvSpPr>
          <p:spPr>
            <a:xfrm>
              <a:off x="8781119" y="5046675"/>
              <a:ext cx="2673989" cy="1791819"/>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0CE0E862-FAF2-F54B-AEA5-0D1B63D8265D}"/>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8AEADAA-D529-BB41-A902-F45EAD7938B2}"/>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7CF5FDFB-1A9F-704E-82F1-266C1B459A12}"/>
              </a:ext>
            </a:extLst>
          </p:cNvPr>
          <p:cNvGrpSpPr/>
          <p:nvPr/>
        </p:nvGrpSpPr>
        <p:grpSpPr>
          <a:xfrm rot="9548823">
            <a:off x="1807740" y="1453914"/>
            <a:ext cx="6720762" cy="3359589"/>
            <a:chOff x="5079554" y="2913625"/>
            <a:chExt cx="7093187" cy="3957728"/>
          </a:xfrm>
        </p:grpSpPr>
        <p:sp>
          <p:nvSpPr>
            <p:cNvPr id="12" name="Oval 11">
              <a:extLst>
                <a:ext uri="{FF2B5EF4-FFF2-40B4-BE49-F238E27FC236}">
                  <a16:creationId xmlns:a16="http://schemas.microsoft.com/office/drawing/2014/main" id="{72233544-6E4A-894C-B1C6-2DD08261EA14}"/>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B5B6C5B-17B2-7841-BC61-09C7C7B6A7F5}"/>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33843E56-301A-F244-828B-B2AE732382A4}"/>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855EC6C-8D47-E845-89C9-763488BBE861}"/>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6BBA687-842B-4742-9336-E47D6FBF47C4}"/>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7E2AF39-1537-EB40-846E-FCD344F3E0C3}"/>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02D7B340-5061-1448-84A5-70748761F8D9}"/>
                </a:ext>
              </a:extLst>
            </p:cNvPr>
            <p:cNvSpPr/>
            <p:nvPr/>
          </p:nvSpPr>
          <p:spPr>
            <a:xfrm>
              <a:off x="7408833" y="3841897"/>
              <a:ext cx="3648274" cy="2987607"/>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22D8BB8-09A4-7540-9F43-E162CB28550F}"/>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F4F2BD-8E51-2444-94D1-D206C5A60A91}"/>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B2388ED-4C5E-F645-B34D-41227BA47591}"/>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6203631-2883-1C44-921E-91AEC61E5A00}"/>
              </a:ext>
            </a:extLst>
          </p:cNvPr>
          <p:cNvSpPr>
            <a:spLocks noGrp="1"/>
          </p:cNvSpPr>
          <p:nvPr>
            <p:ph type="title"/>
          </p:nvPr>
        </p:nvSpPr>
        <p:spPr>
          <a:xfrm>
            <a:off x="562078" y="574790"/>
            <a:ext cx="10515600" cy="1325563"/>
          </a:xfrm>
        </p:spPr>
        <p:txBody>
          <a:bodyPr/>
          <a:lstStyle/>
          <a:p>
            <a:r>
              <a:rPr lang="en-US" u="sng" dirty="0">
                <a:solidFill>
                  <a:srgbClr val="002060"/>
                </a:solidFill>
              </a:rPr>
              <a:t>Workshop tools</a:t>
            </a:r>
          </a:p>
        </p:txBody>
      </p:sp>
      <p:pic>
        <p:nvPicPr>
          <p:cNvPr id="4" name="Picture 3" descr="A picture containing indoor, oven, microwave, kitchen&#10;&#10;Description automatically generated">
            <a:extLst>
              <a:ext uri="{FF2B5EF4-FFF2-40B4-BE49-F238E27FC236}">
                <a16:creationId xmlns:a16="http://schemas.microsoft.com/office/drawing/2014/main" id="{8EAFC18F-8D8A-B84A-8A05-410E22791293}"/>
              </a:ext>
            </a:extLst>
          </p:cNvPr>
          <p:cNvPicPr>
            <a:picLocks noChangeAspect="1"/>
          </p:cNvPicPr>
          <p:nvPr/>
        </p:nvPicPr>
        <p:blipFill rotWithShape="1">
          <a:blip r:embed="rId2"/>
          <a:srcRect l="15225" t="15135" r="8153" b="18739"/>
          <a:stretch/>
        </p:blipFill>
        <p:spPr>
          <a:xfrm>
            <a:off x="5819878" y="896616"/>
            <a:ext cx="5277358" cy="3415835"/>
          </a:xfrm>
          <a:prstGeom prst="rect">
            <a:avLst/>
          </a:prstGeom>
          <a:ln w="28575">
            <a:solidFill>
              <a:schemeClr val="accent1">
                <a:lumMod val="50000"/>
              </a:schemeClr>
            </a:solidFill>
          </a:ln>
        </p:spPr>
      </p:pic>
      <p:sp>
        <p:nvSpPr>
          <p:cNvPr id="5" name="Rectangle 4">
            <a:extLst>
              <a:ext uri="{FF2B5EF4-FFF2-40B4-BE49-F238E27FC236}">
                <a16:creationId xmlns:a16="http://schemas.microsoft.com/office/drawing/2014/main" id="{C57E159C-1C78-2D44-AD6C-7A82A42E648F}"/>
              </a:ext>
            </a:extLst>
          </p:cNvPr>
          <p:cNvSpPr/>
          <p:nvPr/>
        </p:nvSpPr>
        <p:spPr>
          <a:xfrm>
            <a:off x="5775550" y="4438357"/>
            <a:ext cx="5738949" cy="2308324"/>
          </a:xfrm>
          <a:prstGeom prst="rect">
            <a:avLst/>
          </a:prstGeom>
          <a:ln w="28575">
            <a:solidFill>
              <a:srgbClr val="4372C4"/>
            </a:solidFill>
          </a:ln>
        </p:spPr>
        <p:txBody>
          <a:bodyPr wrap="square">
            <a:spAutoFit/>
          </a:bodyPr>
          <a:lstStyle/>
          <a:p>
            <a:r>
              <a:rPr lang="en-US" dirty="0"/>
              <a:t>This is a sander. It’s head can change to get into points, but its used to sand material down, often wood. You hold it from the top.</a:t>
            </a:r>
          </a:p>
          <a:p>
            <a:endParaRPr lang="en-US" dirty="0"/>
          </a:p>
          <a:p>
            <a:r>
              <a:rPr lang="en-US" dirty="0"/>
              <a:t>You can also do this manually with sand paper, using a more rough paper to sand down more excess amounts, and a finishing paper to smooth it out. This paper can be wrapped around a block to make the job a bit easier.</a:t>
            </a:r>
          </a:p>
        </p:txBody>
      </p:sp>
      <p:pic>
        <p:nvPicPr>
          <p:cNvPr id="5122" name="Picture 2">
            <a:extLst>
              <a:ext uri="{FF2B5EF4-FFF2-40B4-BE49-F238E27FC236}">
                <a16:creationId xmlns:a16="http://schemas.microsoft.com/office/drawing/2014/main" id="{65ED4367-E909-4545-B8E7-489D736DA2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706" r="43685" b="47389"/>
          <a:stretch/>
        </p:blipFill>
        <p:spPr bwMode="auto">
          <a:xfrm>
            <a:off x="193823" y="1675136"/>
            <a:ext cx="5224676" cy="5060045"/>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7" name="Rounded Rectangle 6">
            <a:extLst>
              <a:ext uri="{FF2B5EF4-FFF2-40B4-BE49-F238E27FC236}">
                <a16:creationId xmlns:a16="http://schemas.microsoft.com/office/drawing/2014/main" id="{3A8B4E08-8446-C44F-8171-376D2D4ECB62}"/>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D3FA4A17-BD54-A74D-A665-5A711858B18A}"/>
              </a:ext>
            </a:extLst>
          </p:cNvPr>
          <p:cNvCxnSpPr>
            <a:cxnSpLocks/>
          </p:cNvCxnSpPr>
          <p:nvPr/>
        </p:nvCxnSpPr>
        <p:spPr>
          <a:xfrm>
            <a:off x="310351" y="367748"/>
            <a:ext cx="11571298" cy="0"/>
          </a:xfrm>
          <a:prstGeom prst="line">
            <a:avLst/>
          </a:prstGeom>
        </p:spPr>
        <p:style>
          <a:lnRef idx="1">
            <a:schemeClr val="accent2"/>
          </a:lnRef>
          <a:fillRef idx="0">
            <a:schemeClr val="accent2"/>
          </a:fillRef>
          <a:effectRef idx="0">
            <a:schemeClr val="accent2"/>
          </a:effectRef>
          <a:fontRef idx="minor">
            <a:schemeClr val="tx1"/>
          </a:fontRef>
        </p:style>
      </p:cxnSp>
      <p:sp>
        <p:nvSpPr>
          <p:cNvPr id="9" name="Rectangle 8">
            <a:extLst>
              <a:ext uri="{FF2B5EF4-FFF2-40B4-BE49-F238E27FC236}">
                <a16:creationId xmlns:a16="http://schemas.microsoft.com/office/drawing/2014/main" id="{6689A776-BAEF-8D44-89DF-86FF96FC02CF}"/>
              </a:ext>
            </a:extLst>
          </p:cNvPr>
          <p:cNvSpPr/>
          <p:nvPr/>
        </p:nvSpPr>
        <p:spPr>
          <a:xfrm>
            <a:off x="374584" y="886084"/>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514CD8-8665-D642-A86B-E3C32F641A59}"/>
              </a:ext>
            </a:extLst>
          </p:cNvPr>
          <p:cNvSpPr/>
          <p:nvPr/>
        </p:nvSpPr>
        <p:spPr>
          <a:xfrm>
            <a:off x="4348427" y="886084"/>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4051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96E00B0-6814-7044-9A6C-A4724C435A45}"/>
              </a:ext>
            </a:extLst>
          </p:cNvPr>
          <p:cNvGrpSpPr/>
          <p:nvPr/>
        </p:nvGrpSpPr>
        <p:grpSpPr>
          <a:xfrm>
            <a:off x="505488" y="4848931"/>
            <a:ext cx="4722657" cy="1968384"/>
            <a:chOff x="5079554" y="2913625"/>
            <a:chExt cx="7093187" cy="3957728"/>
          </a:xfrm>
        </p:grpSpPr>
        <p:sp>
          <p:nvSpPr>
            <p:cNvPr id="24" name="Oval 23">
              <a:extLst>
                <a:ext uri="{FF2B5EF4-FFF2-40B4-BE49-F238E27FC236}">
                  <a16:creationId xmlns:a16="http://schemas.microsoft.com/office/drawing/2014/main" id="{8FA48350-496F-3641-925C-6766FF51CF51}"/>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2D68B95A-7C99-3140-9C77-FEBE4D127192}"/>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077C82A-4E03-144A-9DD4-C05EA3606DCF}"/>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845EF1F-B77B-6D42-8BFE-E30F2A543F44}"/>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F2BF609-57D5-214B-A99F-2D65524742A9}"/>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E709A48-4CF1-3A45-8B54-9EB160F70855}"/>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C686A331-A731-E743-B8B9-763CDB99DA26}"/>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C892B65-A4DB-B54C-B014-FE4961939D57}"/>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E9B10709-CF89-6E43-A4F5-0099EEB7567F}"/>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D1760FC-B1C1-5848-A737-33CB94505262}"/>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95A9DD94-6E73-D948-BCF4-EFE578051BF0}"/>
              </a:ext>
            </a:extLst>
          </p:cNvPr>
          <p:cNvGrpSpPr/>
          <p:nvPr/>
        </p:nvGrpSpPr>
        <p:grpSpPr>
          <a:xfrm rot="10800000">
            <a:off x="822960" y="0"/>
            <a:ext cx="7093187" cy="3957728"/>
            <a:chOff x="5079554" y="2913625"/>
            <a:chExt cx="7093187" cy="3957728"/>
          </a:xfrm>
        </p:grpSpPr>
        <p:sp>
          <p:nvSpPr>
            <p:cNvPr id="13" name="Oval 12">
              <a:extLst>
                <a:ext uri="{FF2B5EF4-FFF2-40B4-BE49-F238E27FC236}">
                  <a16:creationId xmlns:a16="http://schemas.microsoft.com/office/drawing/2014/main" id="{F63BBA89-4F74-3A4F-B3E8-3E030C9FA1D0}"/>
                </a:ext>
              </a:extLst>
            </p:cNvPr>
            <p:cNvSpPr/>
            <p:nvPr/>
          </p:nvSpPr>
          <p:spPr>
            <a:xfrm>
              <a:off x="6485390" y="5833559"/>
              <a:ext cx="980408" cy="1037794"/>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D4332C8-6B28-054B-92EA-C0BD0E683B16}"/>
                </a:ext>
              </a:extLst>
            </p:cNvPr>
            <p:cNvSpPr/>
            <p:nvPr/>
          </p:nvSpPr>
          <p:spPr>
            <a:xfrm>
              <a:off x="5079554" y="4373979"/>
              <a:ext cx="394918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82A73EF5-E686-CE4B-BE8B-BD13C9495960}"/>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44BCE8F-263C-234D-B692-C317518675EF}"/>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870AF5E-6DB0-2041-8044-4706D0B71BA0}"/>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1ACB6CCA-F319-2A46-BDCD-B4C50A82E5D2}"/>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3520EDD-C8D2-CB40-A993-1ED9B7474BCA}"/>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CB9EF2C-AA2C-F445-A48F-F711C9180660}"/>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D56785C7-01B6-8943-B624-D495E93C59B0}"/>
                </a:ext>
              </a:extLst>
            </p:cNvPr>
            <p:cNvSpPr/>
            <p:nvPr/>
          </p:nvSpPr>
          <p:spPr>
            <a:xfrm>
              <a:off x="8705890" y="5941340"/>
              <a:ext cx="1110558" cy="90241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573C4E09-4478-8946-9ED9-C53D3F85E124}"/>
                </a:ext>
              </a:extLst>
            </p:cNvPr>
            <p:cNvSpPr/>
            <p:nvPr/>
          </p:nvSpPr>
          <p:spPr>
            <a:xfrm>
              <a:off x="10882849" y="6195317"/>
              <a:ext cx="612100" cy="629043"/>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A2966E53-8142-6B47-8F26-C8B1BE00E834}"/>
              </a:ext>
            </a:extLst>
          </p:cNvPr>
          <p:cNvSpPr>
            <a:spLocks noGrp="1"/>
          </p:cNvSpPr>
          <p:nvPr>
            <p:ph type="title"/>
          </p:nvPr>
        </p:nvSpPr>
        <p:spPr>
          <a:xfrm>
            <a:off x="1066765" y="897962"/>
            <a:ext cx="10515600" cy="1325563"/>
          </a:xfrm>
        </p:spPr>
        <p:txBody>
          <a:bodyPr>
            <a:normAutofit fontScale="90000"/>
          </a:bodyPr>
          <a:lstStyle/>
          <a:p>
            <a:pPr algn="r"/>
            <a:r>
              <a:rPr lang="en-US" u="sng" dirty="0">
                <a:solidFill>
                  <a:srgbClr val="002060"/>
                </a:solidFill>
              </a:rPr>
              <a:t>Workshop </a:t>
            </a:r>
            <a:br>
              <a:rPr lang="en-US" u="sng" dirty="0">
                <a:solidFill>
                  <a:srgbClr val="002060"/>
                </a:solidFill>
              </a:rPr>
            </a:br>
            <a:r>
              <a:rPr lang="en-US" u="sng" dirty="0">
                <a:solidFill>
                  <a:srgbClr val="002060"/>
                </a:solidFill>
              </a:rPr>
              <a:t>tools – </a:t>
            </a:r>
            <a:br>
              <a:rPr lang="en-US" u="sng" dirty="0">
                <a:solidFill>
                  <a:srgbClr val="002060"/>
                </a:solidFill>
              </a:rPr>
            </a:br>
            <a:r>
              <a:rPr lang="en-US" u="sng" dirty="0">
                <a:solidFill>
                  <a:srgbClr val="002060"/>
                </a:solidFill>
              </a:rPr>
              <a:t>fastening tools</a:t>
            </a:r>
          </a:p>
        </p:txBody>
      </p:sp>
      <p:pic>
        <p:nvPicPr>
          <p:cNvPr id="6" name="Picture 5" descr="A picture containing indoor, sitting, table, box&#10;&#10;Description automatically generated">
            <a:extLst>
              <a:ext uri="{FF2B5EF4-FFF2-40B4-BE49-F238E27FC236}">
                <a16:creationId xmlns:a16="http://schemas.microsoft.com/office/drawing/2014/main" id="{C4CF85B1-9ED9-2641-85E6-E67B82790F6D}"/>
              </a:ext>
            </a:extLst>
          </p:cNvPr>
          <p:cNvPicPr>
            <a:picLocks noChangeAspect="1"/>
          </p:cNvPicPr>
          <p:nvPr/>
        </p:nvPicPr>
        <p:blipFill rotWithShape="1">
          <a:blip r:embed="rId2"/>
          <a:srcRect l="14836" t="2703" r="16661" b="17298"/>
          <a:stretch/>
        </p:blipFill>
        <p:spPr>
          <a:xfrm>
            <a:off x="5312235" y="367568"/>
            <a:ext cx="2724532" cy="2386350"/>
          </a:xfrm>
          <a:prstGeom prst="rect">
            <a:avLst/>
          </a:prstGeom>
          <a:ln w="28575">
            <a:solidFill>
              <a:schemeClr val="accent1">
                <a:lumMod val="50000"/>
              </a:schemeClr>
            </a:solidFill>
          </a:ln>
        </p:spPr>
      </p:pic>
      <p:pic>
        <p:nvPicPr>
          <p:cNvPr id="2050" name="Picture 2">
            <a:extLst>
              <a:ext uri="{FF2B5EF4-FFF2-40B4-BE49-F238E27FC236}">
                <a16:creationId xmlns:a16="http://schemas.microsoft.com/office/drawing/2014/main" id="{6E936C5C-D2AF-6F45-9BB6-0AFEF9B7A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280" y="253218"/>
            <a:ext cx="4245470" cy="6425632"/>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6BE2D92-0E71-3448-9255-3CEE9FEFCEE4}"/>
              </a:ext>
            </a:extLst>
          </p:cNvPr>
          <p:cNvSpPr txBox="1"/>
          <p:nvPr/>
        </p:nvSpPr>
        <p:spPr>
          <a:xfrm>
            <a:off x="5285396" y="2972420"/>
            <a:ext cx="6586564" cy="3785652"/>
          </a:xfrm>
          <a:prstGeom prst="rect">
            <a:avLst/>
          </a:prstGeom>
          <a:noFill/>
          <a:ln w="28575">
            <a:solidFill>
              <a:srgbClr val="4372C4"/>
            </a:solidFill>
          </a:ln>
        </p:spPr>
        <p:txBody>
          <a:bodyPr wrap="square" rtlCol="0">
            <a:spAutoFit/>
          </a:bodyPr>
          <a:lstStyle/>
          <a:p>
            <a:r>
              <a:rPr lang="en-US" sz="2000" dirty="0"/>
              <a:t>This is a drill. It has multiple pieces. The drill pieces go with drill head, and screw pieces go with the screw head.</a:t>
            </a:r>
          </a:p>
          <a:p>
            <a:endParaRPr lang="en-US" sz="2000" dirty="0"/>
          </a:p>
          <a:p>
            <a:r>
              <a:rPr lang="en-US" sz="2000" dirty="0"/>
              <a:t>When putting screws in, it is often best to put a piolet screw hole first. This is when you drill the hole in the wood first and then screw the appropriate nail in after. When drilling you want it to be straight. </a:t>
            </a:r>
          </a:p>
          <a:p>
            <a:endParaRPr lang="en-US" sz="2000" dirty="0"/>
          </a:p>
          <a:p>
            <a:r>
              <a:rPr lang="en-US" sz="2000" dirty="0"/>
              <a:t>A good test to see if you’ve used the right size drill bits is first to push the nail in manually, and if it goes in too easy, you need a bigger nail. It should be a tighter fit. When the nail is screwed in, it should be ‘flushed to the wood’, meaning flat.</a:t>
            </a:r>
          </a:p>
        </p:txBody>
      </p:sp>
      <p:sp>
        <p:nvSpPr>
          <p:cNvPr id="8" name="Rounded Rectangle 7">
            <a:extLst>
              <a:ext uri="{FF2B5EF4-FFF2-40B4-BE49-F238E27FC236}">
                <a16:creationId xmlns:a16="http://schemas.microsoft.com/office/drawing/2014/main" id="{281D96A5-24B8-DD49-8F9A-5F228EC86A72}"/>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CD143F43-78AF-084F-A1FD-7225B14E2D7E}"/>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0" name="L-shape 9">
            <a:extLst>
              <a:ext uri="{FF2B5EF4-FFF2-40B4-BE49-F238E27FC236}">
                <a16:creationId xmlns:a16="http://schemas.microsoft.com/office/drawing/2014/main" id="{9F2B7711-B26A-1D47-8B02-B61416A24BE7}"/>
              </a:ext>
            </a:extLst>
          </p:cNvPr>
          <p:cNvSpPr/>
          <p:nvPr/>
        </p:nvSpPr>
        <p:spPr>
          <a:xfrm rot="10800000">
            <a:off x="11582365" y="52666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shape 10">
            <a:extLst>
              <a:ext uri="{FF2B5EF4-FFF2-40B4-BE49-F238E27FC236}">
                <a16:creationId xmlns:a16="http://schemas.microsoft.com/office/drawing/2014/main" id="{4AA4A8D7-7BAC-844E-AA4E-640D8D29C1AF}"/>
              </a:ext>
            </a:extLst>
          </p:cNvPr>
          <p:cNvSpPr/>
          <p:nvPr/>
        </p:nvSpPr>
        <p:spPr>
          <a:xfrm>
            <a:off x="8160885" y="1852230"/>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0258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7BA51-45A4-094B-B5DE-3E36CCB3FDAC}"/>
              </a:ext>
            </a:extLst>
          </p:cNvPr>
          <p:cNvSpPr>
            <a:spLocks noGrp="1"/>
          </p:cNvSpPr>
          <p:nvPr>
            <p:ph type="title"/>
          </p:nvPr>
        </p:nvSpPr>
        <p:spPr>
          <a:xfrm>
            <a:off x="1613106" y="131527"/>
            <a:ext cx="10515600" cy="1325563"/>
          </a:xfrm>
        </p:spPr>
        <p:txBody>
          <a:bodyPr/>
          <a:lstStyle/>
          <a:p>
            <a:r>
              <a:rPr lang="en-US" u="sng" dirty="0">
                <a:solidFill>
                  <a:srgbClr val="002060"/>
                </a:solidFill>
              </a:rPr>
              <a:t>Workshop tools</a:t>
            </a:r>
          </a:p>
        </p:txBody>
      </p:sp>
      <p:sp>
        <p:nvSpPr>
          <p:cNvPr id="4" name="TextBox 3">
            <a:extLst>
              <a:ext uri="{FF2B5EF4-FFF2-40B4-BE49-F238E27FC236}">
                <a16:creationId xmlns:a16="http://schemas.microsoft.com/office/drawing/2014/main" id="{6A4250B1-D96D-9A43-B0D8-C0FEABFB7724}"/>
              </a:ext>
            </a:extLst>
          </p:cNvPr>
          <p:cNvSpPr txBox="1"/>
          <p:nvPr/>
        </p:nvSpPr>
        <p:spPr>
          <a:xfrm>
            <a:off x="8023016" y="4756724"/>
            <a:ext cx="3670126" cy="1569660"/>
          </a:xfrm>
          <a:prstGeom prst="rect">
            <a:avLst/>
          </a:prstGeom>
          <a:noFill/>
        </p:spPr>
        <p:txBody>
          <a:bodyPr wrap="square" rtlCol="0">
            <a:spAutoFit/>
          </a:bodyPr>
          <a:lstStyle/>
          <a:p>
            <a:r>
              <a:rPr lang="en-US" sz="2400" dirty="0"/>
              <a:t>This is a hammer. It’s used for hammering nails in or flattening staples when they’re not flushed.</a:t>
            </a:r>
          </a:p>
        </p:txBody>
      </p:sp>
      <p:sp>
        <p:nvSpPr>
          <p:cNvPr id="7" name="Rounded Rectangle 6">
            <a:extLst>
              <a:ext uri="{FF2B5EF4-FFF2-40B4-BE49-F238E27FC236}">
                <a16:creationId xmlns:a16="http://schemas.microsoft.com/office/drawing/2014/main" id="{110B45D7-F72E-0545-8BD7-E1CD8EB2F4B4}"/>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1026" name="Picture 2" descr="OX TRADE HICKORY HANDLE CLAW HAMMER - 16oz">
            <a:extLst>
              <a:ext uri="{FF2B5EF4-FFF2-40B4-BE49-F238E27FC236}">
                <a16:creationId xmlns:a16="http://schemas.microsoft.com/office/drawing/2014/main" id="{804C9A54-FC6D-3741-81F0-F564525694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5226" y="295511"/>
            <a:ext cx="4036724" cy="40367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FF0CC80-3F77-224E-9CC8-F76D3FC17CD6}"/>
              </a:ext>
            </a:extLst>
          </p:cNvPr>
          <p:cNvSpPr/>
          <p:nvPr/>
        </p:nvSpPr>
        <p:spPr>
          <a:xfrm>
            <a:off x="7865226" y="4477208"/>
            <a:ext cx="1992853" cy="261610"/>
          </a:xfrm>
          <a:prstGeom prst="rect">
            <a:avLst/>
          </a:prstGeom>
        </p:spPr>
        <p:txBody>
          <a:bodyPr wrap="none">
            <a:spAutoFit/>
          </a:bodyPr>
          <a:lstStyle/>
          <a:p>
            <a:r>
              <a:rPr lang="en-GB" sz="1100" dirty="0"/>
              <a:t>(OX Group International. 2020) </a:t>
            </a:r>
            <a:endParaRPr lang="en-US" sz="1100" dirty="0"/>
          </a:p>
        </p:txBody>
      </p:sp>
      <p:pic>
        <p:nvPicPr>
          <p:cNvPr id="8" name="Picture 2" descr="PZ-78 combination pliers with screw removal function from ENGINEER">
            <a:extLst>
              <a:ext uri="{FF2B5EF4-FFF2-40B4-BE49-F238E27FC236}">
                <a16:creationId xmlns:a16="http://schemas.microsoft.com/office/drawing/2014/main" id="{111508D8-2F3A-7741-AB35-6A334948F6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1820" y="4332235"/>
            <a:ext cx="6499732" cy="163267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341E6F49-1142-1A4F-80B3-4FF3C61100A2}"/>
              </a:ext>
            </a:extLst>
          </p:cNvPr>
          <p:cNvSpPr/>
          <p:nvPr/>
        </p:nvSpPr>
        <p:spPr>
          <a:xfrm>
            <a:off x="1064707" y="1602063"/>
            <a:ext cx="6499732" cy="2677656"/>
          </a:xfrm>
          <a:prstGeom prst="rect">
            <a:avLst/>
          </a:prstGeom>
        </p:spPr>
        <p:txBody>
          <a:bodyPr wrap="square">
            <a:spAutoFit/>
          </a:bodyPr>
          <a:lstStyle/>
          <a:p>
            <a:r>
              <a:rPr lang="en-US" sz="2800" dirty="0"/>
              <a:t>These are pliers. They come in many different sizes. They are often used for yanking things out but are meant to grip things. Some even have some blades to cut wires that they have turned and molded into place.</a:t>
            </a:r>
          </a:p>
        </p:txBody>
      </p:sp>
      <p:sp>
        <p:nvSpPr>
          <p:cNvPr id="9" name="Rectangle 8">
            <a:extLst>
              <a:ext uri="{FF2B5EF4-FFF2-40B4-BE49-F238E27FC236}">
                <a16:creationId xmlns:a16="http://schemas.microsoft.com/office/drawing/2014/main" id="{A2533417-B6B2-5A48-8056-8A18E87E27C9}"/>
              </a:ext>
            </a:extLst>
          </p:cNvPr>
          <p:cNvSpPr/>
          <p:nvPr/>
        </p:nvSpPr>
        <p:spPr>
          <a:xfrm>
            <a:off x="1011820" y="6179370"/>
            <a:ext cx="1202573" cy="261610"/>
          </a:xfrm>
          <a:prstGeom prst="rect">
            <a:avLst/>
          </a:prstGeom>
        </p:spPr>
        <p:txBody>
          <a:bodyPr wrap="none">
            <a:spAutoFit/>
          </a:bodyPr>
          <a:lstStyle/>
          <a:p>
            <a:r>
              <a:rPr lang="en-GB" sz="1100" dirty="0"/>
              <a:t>(</a:t>
            </a:r>
            <a:r>
              <a:rPr lang="en-GB" sz="1100" dirty="0" err="1"/>
              <a:t>FineTools</a:t>
            </a:r>
            <a:r>
              <a:rPr lang="en-GB" sz="1100" dirty="0"/>
              <a:t>. 2020) </a:t>
            </a:r>
            <a:endParaRPr lang="en-US" sz="1100" dirty="0"/>
          </a:p>
        </p:txBody>
      </p:sp>
      <p:sp>
        <p:nvSpPr>
          <p:cNvPr id="15" name="Rectangle 14">
            <a:extLst>
              <a:ext uri="{FF2B5EF4-FFF2-40B4-BE49-F238E27FC236}">
                <a16:creationId xmlns:a16="http://schemas.microsoft.com/office/drawing/2014/main" id="{8D1DE62F-CFA6-DA46-B7D7-2981FD509AA1}"/>
              </a:ext>
            </a:extLst>
          </p:cNvPr>
          <p:cNvSpPr/>
          <p:nvPr/>
        </p:nvSpPr>
        <p:spPr>
          <a:xfrm>
            <a:off x="914985" y="1354238"/>
            <a:ext cx="6708494" cy="5347504"/>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B04EA61-EBEF-2648-AFF6-2D608F9B59DE}"/>
              </a:ext>
            </a:extLst>
          </p:cNvPr>
          <p:cNvSpPr/>
          <p:nvPr/>
        </p:nvSpPr>
        <p:spPr>
          <a:xfrm>
            <a:off x="7801960" y="208344"/>
            <a:ext cx="4230318" cy="649339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EC5741DF-53D2-E14F-887D-D26D7AFB0FB0}"/>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3" name="L-shape 12">
            <a:extLst>
              <a:ext uri="{FF2B5EF4-FFF2-40B4-BE49-F238E27FC236}">
                <a16:creationId xmlns:a16="http://schemas.microsoft.com/office/drawing/2014/main" id="{8277FEE7-A1BE-7740-BC28-E6376924480D}"/>
              </a:ext>
            </a:extLst>
          </p:cNvPr>
          <p:cNvSpPr/>
          <p:nvPr/>
        </p:nvSpPr>
        <p:spPr>
          <a:xfrm>
            <a:off x="1276400" y="510248"/>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L-shape 13">
            <a:extLst>
              <a:ext uri="{FF2B5EF4-FFF2-40B4-BE49-F238E27FC236}">
                <a16:creationId xmlns:a16="http://schemas.microsoft.com/office/drawing/2014/main" id="{F91A866B-12DB-0041-9C89-AD1534CE75E8}"/>
              </a:ext>
            </a:extLst>
          </p:cNvPr>
          <p:cNvSpPr/>
          <p:nvPr/>
        </p:nvSpPr>
        <p:spPr>
          <a:xfrm rot="10800000">
            <a:off x="5212081" y="223354"/>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0772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FFC04-A48D-7444-951D-3425AA85E2E0}"/>
              </a:ext>
            </a:extLst>
          </p:cNvPr>
          <p:cNvSpPr>
            <a:spLocks noGrp="1"/>
          </p:cNvSpPr>
          <p:nvPr>
            <p:ph type="title"/>
          </p:nvPr>
        </p:nvSpPr>
        <p:spPr>
          <a:xfrm>
            <a:off x="1460388" y="276067"/>
            <a:ext cx="10515600" cy="1325563"/>
          </a:xfrm>
        </p:spPr>
        <p:txBody>
          <a:bodyPr/>
          <a:lstStyle/>
          <a:p>
            <a:r>
              <a:rPr lang="en-US" u="sng" dirty="0">
                <a:solidFill>
                  <a:schemeClr val="accent5">
                    <a:lumMod val="50000"/>
                  </a:schemeClr>
                </a:solidFill>
              </a:rPr>
              <a:t>Workshop tools</a:t>
            </a:r>
          </a:p>
        </p:txBody>
      </p:sp>
      <p:pic>
        <p:nvPicPr>
          <p:cNvPr id="2050" name="Picture 2">
            <a:extLst>
              <a:ext uri="{FF2B5EF4-FFF2-40B4-BE49-F238E27FC236}">
                <a16:creationId xmlns:a16="http://schemas.microsoft.com/office/drawing/2014/main" id="{42525EA9-032E-D64F-AD80-7368A28A70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2377"/>
            <a:ext cx="5594728" cy="6594980"/>
          </a:xfrm>
          <a:prstGeom prst="rect">
            <a:avLst/>
          </a:prstGeom>
          <a:noFill/>
          <a:ln w="381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5" name="Rounded Rectangle 4">
            <a:extLst>
              <a:ext uri="{FF2B5EF4-FFF2-40B4-BE49-F238E27FC236}">
                <a16:creationId xmlns:a16="http://schemas.microsoft.com/office/drawing/2014/main" id="{2E3E77B4-B74D-884B-A083-03B4E6C92842}"/>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C95378E-56A7-AB4B-B71A-2A87347AE0D2}"/>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1961B4F-9BFA-0B49-9FA4-87F32371C845}"/>
              </a:ext>
            </a:extLst>
          </p:cNvPr>
          <p:cNvSpPr txBox="1"/>
          <p:nvPr/>
        </p:nvSpPr>
        <p:spPr>
          <a:xfrm>
            <a:off x="1072797" y="2038943"/>
            <a:ext cx="4385775" cy="4524315"/>
          </a:xfrm>
          <a:prstGeom prst="rect">
            <a:avLst/>
          </a:prstGeom>
          <a:noFill/>
        </p:spPr>
        <p:txBody>
          <a:bodyPr wrap="square" rtlCol="0">
            <a:spAutoFit/>
          </a:bodyPr>
          <a:lstStyle/>
          <a:p>
            <a:r>
              <a:rPr lang="en-US" sz="3600" dirty="0"/>
              <a:t>This is a tool nicknamed ‘hot wire’ as the wires are heated up to cut foam. The wires can be shaped differently for different sculptures. </a:t>
            </a:r>
          </a:p>
        </p:txBody>
      </p:sp>
      <p:sp>
        <p:nvSpPr>
          <p:cNvPr id="8" name="L-shape 7">
            <a:extLst>
              <a:ext uri="{FF2B5EF4-FFF2-40B4-BE49-F238E27FC236}">
                <a16:creationId xmlns:a16="http://schemas.microsoft.com/office/drawing/2014/main" id="{3AFA1707-AA3F-E748-91CE-3A53BBB3703F}"/>
              </a:ext>
            </a:extLst>
          </p:cNvPr>
          <p:cNvSpPr/>
          <p:nvPr/>
        </p:nvSpPr>
        <p:spPr>
          <a:xfrm>
            <a:off x="1129296" y="752851"/>
            <a:ext cx="484204" cy="91621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shape 8">
            <a:extLst>
              <a:ext uri="{FF2B5EF4-FFF2-40B4-BE49-F238E27FC236}">
                <a16:creationId xmlns:a16="http://schemas.microsoft.com/office/drawing/2014/main" id="{A1B8CD38-640C-474F-94C6-6F3581B9F6B8}"/>
              </a:ext>
            </a:extLst>
          </p:cNvPr>
          <p:cNvSpPr/>
          <p:nvPr/>
        </p:nvSpPr>
        <p:spPr>
          <a:xfrm rot="10800000">
            <a:off x="4955653" y="294742"/>
            <a:ext cx="637428" cy="916219"/>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3582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820F-CD21-2049-803E-7A074AC99161}"/>
              </a:ext>
            </a:extLst>
          </p:cNvPr>
          <p:cNvSpPr>
            <a:spLocks noGrp="1"/>
          </p:cNvSpPr>
          <p:nvPr>
            <p:ph type="title"/>
          </p:nvPr>
        </p:nvSpPr>
        <p:spPr>
          <a:xfrm>
            <a:off x="1521823" y="80349"/>
            <a:ext cx="10515600" cy="1325563"/>
          </a:xfrm>
        </p:spPr>
        <p:txBody>
          <a:bodyPr/>
          <a:lstStyle/>
          <a:p>
            <a:r>
              <a:rPr lang="en-US" u="sng" dirty="0">
                <a:solidFill>
                  <a:srgbClr val="002060"/>
                </a:solidFill>
              </a:rPr>
              <a:t>Workshop tools </a:t>
            </a:r>
          </a:p>
        </p:txBody>
      </p:sp>
      <p:sp>
        <p:nvSpPr>
          <p:cNvPr id="3" name="TextBox 2">
            <a:extLst>
              <a:ext uri="{FF2B5EF4-FFF2-40B4-BE49-F238E27FC236}">
                <a16:creationId xmlns:a16="http://schemas.microsoft.com/office/drawing/2014/main" id="{E2F0F8C4-D120-DD4C-8B16-2A53AA554A24}"/>
              </a:ext>
            </a:extLst>
          </p:cNvPr>
          <p:cNvSpPr txBox="1"/>
          <p:nvPr/>
        </p:nvSpPr>
        <p:spPr>
          <a:xfrm>
            <a:off x="991844" y="1544490"/>
            <a:ext cx="5812971" cy="1477328"/>
          </a:xfrm>
          <a:prstGeom prst="rect">
            <a:avLst/>
          </a:prstGeom>
          <a:noFill/>
          <a:ln w="28575">
            <a:solidFill>
              <a:srgbClr val="4372C4"/>
            </a:solidFill>
          </a:ln>
        </p:spPr>
        <p:txBody>
          <a:bodyPr wrap="square" rtlCol="0">
            <a:spAutoFit/>
          </a:bodyPr>
          <a:lstStyle/>
          <a:p>
            <a:pPr marL="285750" indent="-285750">
              <a:buFont typeface="Arial" panose="020B0604020202020204" pitchFamily="34" charset="0"/>
              <a:buChar char="•"/>
            </a:pPr>
            <a:r>
              <a:rPr lang="en-US" dirty="0" err="1"/>
              <a:t>Fulls</a:t>
            </a:r>
            <a:r>
              <a:rPr lang="en-US" dirty="0"/>
              <a:t> with air when on, must be bleed out when finished with.</a:t>
            </a:r>
          </a:p>
          <a:p>
            <a:pPr marL="285750" indent="-285750">
              <a:buFont typeface="Arial" panose="020B0604020202020204" pitchFamily="34" charset="0"/>
              <a:buChar char="•"/>
            </a:pPr>
            <a:r>
              <a:rPr lang="en-US" dirty="0"/>
              <a:t>Can adjust the pressure of the tools it’s connected to.</a:t>
            </a:r>
          </a:p>
          <a:p>
            <a:pPr marL="285750" indent="-285750">
              <a:buFont typeface="Arial" panose="020B0604020202020204" pitchFamily="34" charset="0"/>
              <a:buChar char="•"/>
            </a:pPr>
            <a:r>
              <a:rPr lang="en-US" dirty="0"/>
              <a:t>Comes in multiple sizes, so it can be used just in workshops but also for short portable trips.</a:t>
            </a:r>
          </a:p>
        </p:txBody>
      </p:sp>
      <p:sp>
        <p:nvSpPr>
          <p:cNvPr id="7" name="Rounded Rectangle 6">
            <a:extLst>
              <a:ext uri="{FF2B5EF4-FFF2-40B4-BE49-F238E27FC236}">
                <a16:creationId xmlns:a16="http://schemas.microsoft.com/office/drawing/2014/main" id="{64374270-8A83-5146-9A79-D49CA52E0E04}"/>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864D2B5B-AB11-EA4B-8C44-FC6D3E366C24}"/>
              </a:ext>
            </a:extLst>
          </p:cNvPr>
          <p:cNvCxnSpPr>
            <a:cxnSpLocks/>
          </p:cNvCxnSpPr>
          <p:nvPr/>
        </p:nvCxnSpPr>
        <p:spPr>
          <a:xfrm>
            <a:off x="387773"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9" name="L-shape 8">
            <a:extLst>
              <a:ext uri="{FF2B5EF4-FFF2-40B4-BE49-F238E27FC236}">
                <a16:creationId xmlns:a16="http://schemas.microsoft.com/office/drawing/2014/main" id="{99980386-E353-CA4D-8165-3F7377886754}"/>
              </a:ext>
            </a:extLst>
          </p:cNvPr>
          <p:cNvSpPr/>
          <p:nvPr/>
        </p:nvSpPr>
        <p:spPr>
          <a:xfrm>
            <a:off x="1353470" y="590223"/>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shape 9">
            <a:extLst>
              <a:ext uri="{FF2B5EF4-FFF2-40B4-BE49-F238E27FC236}">
                <a16:creationId xmlns:a16="http://schemas.microsoft.com/office/drawing/2014/main" id="{6C267C28-BD5C-A941-80F3-CC73BE0E5806}"/>
              </a:ext>
            </a:extLst>
          </p:cNvPr>
          <p:cNvSpPr/>
          <p:nvPr/>
        </p:nvSpPr>
        <p:spPr>
          <a:xfrm rot="10800000">
            <a:off x="5103072" y="218928"/>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DEAE161-DE16-6D4B-94D1-D0B304945ED7}"/>
              </a:ext>
            </a:extLst>
          </p:cNvPr>
          <p:cNvGrpSpPr/>
          <p:nvPr/>
        </p:nvGrpSpPr>
        <p:grpSpPr>
          <a:xfrm>
            <a:off x="4944236" y="2849390"/>
            <a:ext cx="7093187" cy="3957728"/>
            <a:chOff x="5079554" y="2913625"/>
            <a:chExt cx="7093187" cy="3957728"/>
          </a:xfrm>
        </p:grpSpPr>
        <p:sp>
          <p:nvSpPr>
            <p:cNvPr id="30" name="Oval 29">
              <a:extLst>
                <a:ext uri="{FF2B5EF4-FFF2-40B4-BE49-F238E27FC236}">
                  <a16:creationId xmlns:a16="http://schemas.microsoft.com/office/drawing/2014/main" id="{72E7DB55-301F-6E48-BD4C-B3DD34C930EC}"/>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4F1E1C62-D611-2347-A1CF-5D2A1FC4FF1B}"/>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705F8AC-2D22-F84B-ACFC-0B114C455A64}"/>
                </a:ext>
              </a:extLst>
            </p:cNvPr>
            <p:cNvSpPr/>
            <p:nvPr/>
          </p:nvSpPr>
          <p:spPr>
            <a:xfrm>
              <a:off x="6273941" y="2913625"/>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A01C6E10-5B74-C846-8FF7-66C3E154B4B7}"/>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9DBC34A-FAE6-754F-ABB5-11288A355DFF}"/>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C0102C24-3007-C248-8897-0E1E5235C63B}"/>
                </a:ext>
              </a:extLst>
            </p:cNvPr>
            <p:cNvSpPr/>
            <p:nvPr/>
          </p:nvSpPr>
          <p:spPr>
            <a:xfrm>
              <a:off x="10999332" y="5480708"/>
              <a:ext cx="1173409" cy="1073000"/>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C51CE6A0-867C-6942-93C7-12BE509E2575}"/>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21B87242-EC7E-D544-B495-27F32C7B4B8C}"/>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4A0EB333-5DF7-AE49-9D61-2B9784D4E042}"/>
                </a:ext>
              </a:extLst>
            </p:cNvPr>
            <p:cNvSpPr/>
            <p:nvPr/>
          </p:nvSpPr>
          <p:spPr>
            <a:xfrm>
              <a:off x="8705890" y="5941340"/>
              <a:ext cx="1110558" cy="90241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24E0D182-60DA-CD42-A146-CCC3080498FA}"/>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6">
            <a:extLst>
              <a:ext uri="{FF2B5EF4-FFF2-40B4-BE49-F238E27FC236}">
                <a16:creationId xmlns:a16="http://schemas.microsoft.com/office/drawing/2014/main" id="{A94FBA16-9316-2C49-A52C-40AB3CFED3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553" y="3167763"/>
            <a:ext cx="4750527" cy="3562895"/>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FEFACB5B-A618-5E45-A250-67A6E35097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810" r="9619"/>
          <a:stretch/>
        </p:blipFill>
        <p:spPr bwMode="auto">
          <a:xfrm>
            <a:off x="6804815" y="189261"/>
            <a:ext cx="5271423" cy="5850946"/>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82FB08E1-E07E-4C4A-892B-38A5C76688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0136" y="3906079"/>
            <a:ext cx="2135777" cy="2847703"/>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473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4B5982A9-01A8-0C4E-93F4-9EB054C6A42D}"/>
              </a:ext>
            </a:extLst>
          </p:cNvPr>
          <p:cNvGrpSpPr/>
          <p:nvPr/>
        </p:nvGrpSpPr>
        <p:grpSpPr>
          <a:xfrm rot="8347473">
            <a:off x="50703" y="3157457"/>
            <a:ext cx="7093187" cy="3957728"/>
            <a:chOff x="5079554" y="2913625"/>
            <a:chExt cx="7093187" cy="3957728"/>
          </a:xfrm>
        </p:grpSpPr>
        <p:sp>
          <p:nvSpPr>
            <p:cNvPr id="34" name="Oval 33">
              <a:extLst>
                <a:ext uri="{FF2B5EF4-FFF2-40B4-BE49-F238E27FC236}">
                  <a16:creationId xmlns:a16="http://schemas.microsoft.com/office/drawing/2014/main" id="{060DDA05-16BC-6044-B7E6-C7C8FE77114B}"/>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E5CF248-9B46-D444-9B7D-B3BC3C383BF5}"/>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FA80DF29-0F78-F94A-83F9-ECF84E67C946}"/>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9899E250-7759-E442-B1CE-5B9CA0EF8A6F}"/>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A65275A4-503A-4B45-894C-5A121DE37606}"/>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258D5CAD-B742-9148-9F5A-4AC59B82E472}"/>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D4DDA5D2-858F-A447-956D-0D9EE141E6B7}"/>
                </a:ext>
              </a:extLst>
            </p:cNvPr>
            <p:cNvSpPr/>
            <p:nvPr/>
          </p:nvSpPr>
          <p:spPr>
            <a:xfrm>
              <a:off x="7408833" y="3841897"/>
              <a:ext cx="3648274" cy="2987607"/>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a:extLst>
                <a:ext uri="{FF2B5EF4-FFF2-40B4-BE49-F238E27FC236}">
                  <a16:creationId xmlns:a16="http://schemas.microsoft.com/office/drawing/2014/main" id="{875C1A4F-0CEF-F24B-BD33-6CE8526FBFEC}"/>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417043D4-C3BE-3047-B25A-44F8D0C9B2D5}"/>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68042E57-CECD-1248-AE04-CEAC0D267639}"/>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1FFE28DD-420E-9B48-AC42-6EC4E41D9B35}"/>
              </a:ext>
            </a:extLst>
          </p:cNvPr>
          <p:cNvGrpSpPr/>
          <p:nvPr/>
        </p:nvGrpSpPr>
        <p:grpSpPr>
          <a:xfrm>
            <a:off x="2547581" y="2856688"/>
            <a:ext cx="7093187" cy="3957728"/>
            <a:chOff x="5079554" y="2913625"/>
            <a:chExt cx="7093187" cy="3957728"/>
          </a:xfrm>
        </p:grpSpPr>
        <p:sp>
          <p:nvSpPr>
            <p:cNvPr id="23" name="Oval 22">
              <a:extLst>
                <a:ext uri="{FF2B5EF4-FFF2-40B4-BE49-F238E27FC236}">
                  <a16:creationId xmlns:a16="http://schemas.microsoft.com/office/drawing/2014/main" id="{E4FFC707-7C69-7E4E-B0BF-D30BD8D20710}"/>
                </a:ext>
              </a:extLst>
            </p:cNvPr>
            <p:cNvSpPr/>
            <p:nvPr/>
          </p:nvSpPr>
          <p:spPr>
            <a:xfrm>
              <a:off x="6485390" y="5833559"/>
              <a:ext cx="980408" cy="1037794"/>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F3508534-27CB-714E-83BE-17210FF411F9}"/>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F03B25A-239F-8D48-BE81-2650A27EF31E}"/>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175F73E4-6798-F94E-8522-29CCE19498D5}"/>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A040686-EC32-9A42-B80E-718B6AE393ED}"/>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0771B76-6295-AA4E-8D6D-47D347910D99}"/>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77721EF1-05D0-3D46-9FAF-CF3077990E53}"/>
                </a:ext>
              </a:extLst>
            </p:cNvPr>
            <p:cNvSpPr/>
            <p:nvPr/>
          </p:nvSpPr>
          <p:spPr>
            <a:xfrm>
              <a:off x="7408833" y="3841897"/>
              <a:ext cx="3648274" cy="2987607"/>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1CFFB5D4-456F-1A46-AA62-5F9EAD864F58}"/>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266DD431-4717-3C44-8EFB-B42EC87346D0}"/>
                </a:ext>
              </a:extLst>
            </p:cNvPr>
            <p:cNvSpPr/>
            <p:nvPr/>
          </p:nvSpPr>
          <p:spPr>
            <a:xfrm>
              <a:off x="8705890" y="5941340"/>
              <a:ext cx="1110558" cy="90241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E126E70-544A-6944-A1CB-AA6BE397C132}"/>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F0D3385-DA38-DC4F-A8AD-40BEAE3D8741}"/>
              </a:ext>
            </a:extLst>
          </p:cNvPr>
          <p:cNvSpPr>
            <a:spLocks noGrp="1"/>
          </p:cNvSpPr>
          <p:nvPr>
            <p:ph type="title"/>
          </p:nvPr>
        </p:nvSpPr>
        <p:spPr>
          <a:xfrm>
            <a:off x="746647" y="545588"/>
            <a:ext cx="10515600" cy="1325563"/>
          </a:xfrm>
        </p:spPr>
        <p:txBody>
          <a:bodyPr/>
          <a:lstStyle/>
          <a:p>
            <a:r>
              <a:rPr lang="en-US" u="sng" dirty="0">
                <a:solidFill>
                  <a:srgbClr val="002060"/>
                </a:solidFill>
              </a:rPr>
              <a:t>Workshop tools</a:t>
            </a:r>
          </a:p>
        </p:txBody>
      </p:sp>
      <p:pic>
        <p:nvPicPr>
          <p:cNvPr id="3076" name="Picture 4">
            <a:extLst>
              <a:ext uri="{FF2B5EF4-FFF2-40B4-BE49-F238E27FC236}">
                <a16:creationId xmlns:a16="http://schemas.microsoft.com/office/drawing/2014/main" id="{4814F1F1-392F-294B-B13E-02C4336945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220" y="1871151"/>
            <a:ext cx="6248398" cy="468629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CF6F9BC6-5B36-E64C-8B03-C0B0F3EC2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206" y="3272350"/>
            <a:ext cx="4572000" cy="3429000"/>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ECA1B4C-A25D-274C-A5A1-601520BFB309}"/>
              </a:ext>
            </a:extLst>
          </p:cNvPr>
          <p:cNvSpPr txBox="1"/>
          <p:nvPr/>
        </p:nvSpPr>
        <p:spPr>
          <a:xfrm>
            <a:off x="7565051" y="940506"/>
            <a:ext cx="4626947" cy="2031325"/>
          </a:xfrm>
          <a:prstGeom prst="rect">
            <a:avLst/>
          </a:prstGeom>
          <a:noFill/>
          <a:ln w="28575">
            <a:noFill/>
          </a:ln>
        </p:spPr>
        <p:txBody>
          <a:bodyPr wrap="square" rtlCol="0">
            <a:spAutoFit/>
          </a:bodyPr>
          <a:lstStyle/>
          <a:p>
            <a:r>
              <a:rPr lang="en-US" dirty="0"/>
              <a:t>These are some of the staple guns used for connecting plywood to the softwood. This version can fit a couple of different size staples in it. The longer the staple, the thicker the material, otherwise it’ll go through and you’ll risk splitting it.</a:t>
            </a:r>
          </a:p>
          <a:p>
            <a:r>
              <a:rPr lang="en-US" dirty="0"/>
              <a:t>They connect to air tanks and use air pressure.</a:t>
            </a:r>
          </a:p>
        </p:txBody>
      </p:sp>
      <p:sp>
        <p:nvSpPr>
          <p:cNvPr id="8" name="Rounded Rectangle 7">
            <a:extLst>
              <a:ext uri="{FF2B5EF4-FFF2-40B4-BE49-F238E27FC236}">
                <a16:creationId xmlns:a16="http://schemas.microsoft.com/office/drawing/2014/main" id="{C3FE049C-6303-934E-92E8-82EB9F1F09C3}"/>
              </a:ext>
            </a:extLst>
          </p:cNvPr>
          <p:cNvSpPr/>
          <p:nvPr/>
        </p:nvSpPr>
        <p:spPr>
          <a:xfrm rot="5400000">
            <a:off x="5682695" y="-5686343"/>
            <a:ext cx="822960" cy="1219564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ACDD5539-3F55-3343-9FBA-CE5D0EA794A5}"/>
              </a:ext>
            </a:extLst>
          </p:cNvPr>
          <p:cNvCxnSpPr/>
          <p:nvPr/>
        </p:nvCxnSpPr>
        <p:spPr>
          <a:xfrm>
            <a:off x="121592" y="308481"/>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9" name="Rectangle 8">
            <a:extLst>
              <a:ext uri="{FF2B5EF4-FFF2-40B4-BE49-F238E27FC236}">
                <a16:creationId xmlns:a16="http://schemas.microsoft.com/office/drawing/2014/main" id="{74DC1967-1630-7841-A04B-6A77AFA6F7B7}"/>
              </a:ext>
            </a:extLst>
          </p:cNvPr>
          <p:cNvSpPr/>
          <p:nvPr/>
        </p:nvSpPr>
        <p:spPr>
          <a:xfrm>
            <a:off x="481821" y="940506"/>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2ADFA3C-FC32-EA4A-8B66-6F5465BE6EA8}"/>
              </a:ext>
            </a:extLst>
          </p:cNvPr>
          <p:cNvSpPr/>
          <p:nvPr/>
        </p:nvSpPr>
        <p:spPr>
          <a:xfrm>
            <a:off x="4542982" y="940506"/>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3241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774D-4BF5-1547-9845-8833C4B27C4C}"/>
              </a:ext>
            </a:extLst>
          </p:cNvPr>
          <p:cNvSpPr>
            <a:spLocks noGrp="1"/>
          </p:cNvSpPr>
          <p:nvPr>
            <p:ph type="title"/>
          </p:nvPr>
        </p:nvSpPr>
        <p:spPr>
          <a:xfrm>
            <a:off x="529019" y="631292"/>
            <a:ext cx="10515600" cy="1325563"/>
          </a:xfrm>
        </p:spPr>
        <p:txBody>
          <a:bodyPr/>
          <a:lstStyle/>
          <a:p>
            <a:r>
              <a:rPr lang="en-US" u="sng" dirty="0">
                <a:solidFill>
                  <a:schemeClr val="accent1">
                    <a:lumMod val="50000"/>
                  </a:schemeClr>
                </a:solidFill>
              </a:rPr>
              <a:t>Workshop Tools – Digital Tools</a:t>
            </a:r>
          </a:p>
        </p:txBody>
      </p:sp>
      <p:sp>
        <p:nvSpPr>
          <p:cNvPr id="4" name="TextBox 3">
            <a:extLst>
              <a:ext uri="{FF2B5EF4-FFF2-40B4-BE49-F238E27FC236}">
                <a16:creationId xmlns:a16="http://schemas.microsoft.com/office/drawing/2014/main" id="{F9F640D7-B7C0-024B-9798-91CAE1782841}"/>
              </a:ext>
            </a:extLst>
          </p:cNvPr>
          <p:cNvSpPr txBox="1"/>
          <p:nvPr/>
        </p:nvSpPr>
        <p:spPr>
          <a:xfrm>
            <a:off x="537972" y="1815281"/>
            <a:ext cx="4919870" cy="4401205"/>
          </a:xfrm>
          <a:prstGeom prst="rect">
            <a:avLst/>
          </a:prstGeom>
          <a:noFill/>
          <a:ln w="19050">
            <a:solidFill>
              <a:srgbClr val="0070C0"/>
            </a:solidFill>
          </a:ln>
        </p:spPr>
        <p:txBody>
          <a:bodyPr wrap="square" rtlCol="0">
            <a:spAutoFit/>
          </a:bodyPr>
          <a:lstStyle/>
          <a:p>
            <a:r>
              <a:rPr lang="en-US" sz="2000" dirty="0"/>
              <a:t>Photoshop is an editing software used by many designers. It’s often used to touch up/change photos, design posters or cards for companies or edit photos ready for print. </a:t>
            </a:r>
          </a:p>
          <a:p>
            <a:endParaRPr lang="en-US" sz="2000" dirty="0"/>
          </a:p>
          <a:p>
            <a:r>
              <a:rPr lang="en-US" sz="2000" dirty="0"/>
              <a:t>It’s useful as a tool in construction for planning. For example, if you had to draw a certain building or object from a photo you could insert into photoshop, scale it or draw onto it to communicate how it would be done.</a:t>
            </a:r>
          </a:p>
          <a:p>
            <a:endParaRPr lang="en-US" sz="2000" dirty="0"/>
          </a:p>
          <a:p>
            <a:r>
              <a:rPr lang="en-US" sz="2000" dirty="0"/>
              <a:t>It is also useful for demonstrating perspective.</a:t>
            </a:r>
          </a:p>
        </p:txBody>
      </p:sp>
      <p:sp>
        <p:nvSpPr>
          <p:cNvPr id="6" name="TextBox 5">
            <a:extLst>
              <a:ext uri="{FF2B5EF4-FFF2-40B4-BE49-F238E27FC236}">
                <a16:creationId xmlns:a16="http://schemas.microsoft.com/office/drawing/2014/main" id="{902FABCC-E8D9-104D-A1D0-15DBF1308E62}"/>
              </a:ext>
            </a:extLst>
          </p:cNvPr>
          <p:cNvSpPr txBox="1"/>
          <p:nvPr/>
        </p:nvSpPr>
        <p:spPr>
          <a:xfrm>
            <a:off x="5786819" y="1753813"/>
            <a:ext cx="6028404" cy="4093428"/>
          </a:xfrm>
          <a:prstGeom prst="rect">
            <a:avLst/>
          </a:prstGeom>
          <a:noFill/>
          <a:ln w="19050">
            <a:solidFill>
              <a:srgbClr val="0070C0"/>
            </a:solidFill>
          </a:ln>
        </p:spPr>
        <p:txBody>
          <a:bodyPr wrap="square" rtlCol="0">
            <a:spAutoFit/>
          </a:bodyPr>
          <a:lstStyle/>
          <a:p>
            <a:r>
              <a:rPr lang="en-US" sz="2000" dirty="0"/>
              <a:t>The basic functions that you’ll need for construction:</a:t>
            </a:r>
          </a:p>
          <a:p>
            <a:pPr marL="285750" indent="-285750">
              <a:buFont typeface="Arial" panose="020B0604020202020204" pitchFamily="34" charset="0"/>
              <a:buChar char="•"/>
            </a:pPr>
            <a:r>
              <a:rPr lang="en-US" sz="2000" dirty="0"/>
              <a:t>Layers – These are different sheets that you make. You are able to choose which layers you see at a time by clicking on the eye icon. The more layers, the more complicated the edited image.</a:t>
            </a:r>
          </a:p>
          <a:p>
            <a:pPr marL="285750" indent="-285750">
              <a:buFont typeface="Arial" panose="020B0604020202020204" pitchFamily="34" charset="0"/>
              <a:buChar char="•"/>
            </a:pPr>
            <a:r>
              <a:rPr lang="en-US" sz="2000" dirty="0"/>
              <a:t>Scaling – This allows you to make images smaller or larger. By using the shift key, it will not distort it.</a:t>
            </a:r>
          </a:p>
          <a:p>
            <a:pPr marL="285750" indent="-285750">
              <a:buFont typeface="Arial" panose="020B0604020202020204" pitchFamily="34" charset="0"/>
              <a:buChar char="•"/>
            </a:pPr>
            <a:r>
              <a:rPr lang="en-US" sz="2000" dirty="0"/>
              <a:t>Shape tools - This will create shapes such as lines, circles and squares. You are able to type text in these. These are useful to demonstrate different things as each shape is created on a new layer which can be labeled.</a:t>
            </a:r>
          </a:p>
          <a:p>
            <a:pPr marL="285750" indent="-285750">
              <a:buFont typeface="Arial" panose="020B0604020202020204" pitchFamily="34" charset="0"/>
              <a:buChar char="•"/>
            </a:pPr>
            <a:r>
              <a:rPr lang="en-US" sz="2000" dirty="0"/>
              <a:t>Crop tools – This allows you to use parts of an image.</a:t>
            </a:r>
          </a:p>
        </p:txBody>
      </p:sp>
      <p:sp>
        <p:nvSpPr>
          <p:cNvPr id="7" name="Rounded Rectangle 6">
            <a:extLst>
              <a:ext uri="{FF2B5EF4-FFF2-40B4-BE49-F238E27FC236}">
                <a16:creationId xmlns:a16="http://schemas.microsoft.com/office/drawing/2014/main" id="{D4001353-666F-3C4B-A99F-54063B449DCD}"/>
              </a:ext>
            </a:extLst>
          </p:cNvPr>
          <p:cNvSpPr/>
          <p:nvPr/>
        </p:nvSpPr>
        <p:spPr>
          <a:xfrm rot="5400000">
            <a:off x="5682695" y="-5686343"/>
            <a:ext cx="822960" cy="1219564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3EDBFEE4-E318-E846-BFC5-9FDD61FD1A95}"/>
              </a:ext>
            </a:extLst>
          </p:cNvPr>
          <p:cNvCxnSpPr/>
          <p:nvPr/>
        </p:nvCxnSpPr>
        <p:spPr>
          <a:xfrm>
            <a:off x="186693" y="41298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9" name="Rectangle 8">
            <a:extLst>
              <a:ext uri="{FF2B5EF4-FFF2-40B4-BE49-F238E27FC236}">
                <a16:creationId xmlns:a16="http://schemas.microsoft.com/office/drawing/2014/main" id="{69BF0737-D05D-2946-947A-4665D364D33E}"/>
              </a:ext>
            </a:extLst>
          </p:cNvPr>
          <p:cNvSpPr/>
          <p:nvPr/>
        </p:nvSpPr>
        <p:spPr>
          <a:xfrm>
            <a:off x="7602394" y="899105"/>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A746EF-BF46-D444-86B0-8E0615490AF1}"/>
              </a:ext>
            </a:extLst>
          </p:cNvPr>
          <p:cNvSpPr/>
          <p:nvPr/>
        </p:nvSpPr>
        <p:spPr>
          <a:xfrm>
            <a:off x="211299" y="899105"/>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70074-2CE2-1C4C-9F74-3C550F1560C1}"/>
              </a:ext>
            </a:extLst>
          </p:cNvPr>
          <p:cNvSpPr/>
          <p:nvPr/>
        </p:nvSpPr>
        <p:spPr>
          <a:xfrm>
            <a:off x="186693" y="6427260"/>
            <a:ext cx="11818614" cy="272954"/>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1127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AF5B8-B6C2-DF40-8BF0-B7F3CDE96091}"/>
              </a:ext>
            </a:extLst>
          </p:cNvPr>
          <p:cNvSpPr>
            <a:spLocks noGrp="1"/>
          </p:cNvSpPr>
          <p:nvPr>
            <p:ph type="title"/>
          </p:nvPr>
        </p:nvSpPr>
        <p:spPr>
          <a:xfrm>
            <a:off x="836375" y="424605"/>
            <a:ext cx="10515600" cy="1325563"/>
          </a:xfrm>
        </p:spPr>
        <p:txBody>
          <a:bodyPr/>
          <a:lstStyle/>
          <a:p>
            <a:r>
              <a:rPr lang="en-US" u="sng" dirty="0">
                <a:solidFill>
                  <a:schemeClr val="accent1">
                    <a:lumMod val="50000"/>
                  </a:schemeClr>
                </a:solidFill>
              </a:rPr>
              <a:t>Workshop Tools</a:t>
            </a:r>
          </a:p>
        </p:txBody>
      </p:sp>
      <p:pic>
        <p:nvPicPr>
          <p:cNvPr id="4" name="Picture 3" descr="A picture containing text, monitor, indoor, electronics&#10;&#10;Description automatically generated">
            <a:extLst>
              <a:ext uri="{FF2B5EF4-FFF2-40B4-BE49-F238E27FC236}">
                <a16:creationId xmlns:a16="http://schemas.microsoft.com/office/drawing/2014/main" id="{DBED5348-3AB9-7E41-9134-72D30DC05A2F}"/>
              </a:ext>
            </a:extLst>
          </p:cNvPr>
          <p:cNvPicPr>
            <a:picLocks noChangeAspect="1"/>
          </p:cNvPicPr>
          <p:nvPr/>
        </p:nvPicPr>
        <p:blipFill>
          <a:blip r:embed="rId2"/>
          <a:stretch>
            <a:fillRect/>
          </a:stretch>
        </p:blipFill>
        <p:spPr>
          <a:xfrm>
            <a:off x="625212" y="1385964"/>
            <a:ext cx="9199450" cy="5327123"/>
          </a:xfrm>
          <a:prstGeom prst="rect">
            <a:avLst/>
          </a:prstGeom>
        </p:spPr>
      </p:pic>
      <p:grpSp>
        <p:nvGrpSpPr>
          <p:cNvPr id="20" name="Group 19">
            <a:extLst>
              <a:ext uri="{FF2B5EF4-FFF2-40B4-BE49-F238E27FC236}">
                <a16:creationId xmlns:a16="http://schemas.microsoft.com/office/drawing/2014/main" id="{B3E1368F-E7B4-104D-B20B-2B316BC1D50F}"/>
              </a:ext>
            </a:extLst>
          </p:cNvPr>
          <p:cNvGrpSpPr/>
          <p:nvPr/>
        </p:nvGrpSpPr>
        <p:grpSpPr>
          <a:xfrm>
            <a:off x="625212" y="1741718"/>
            <a:ext cx="9199450" cy="4971369"/>
            <a:chOff x="1227908" y="1690688"/>
            <a:chExt cx="9199450" cy="4971369"/>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6150C53-D120-C047-A237-D4611E407B2A}"/>
                    </a:ext>
                  </a:extLst>
                </p14:cNvPr>
                <p14:cNvContentPartPr/>
                <p14:nvPr/>
              </p14:nvContentPartPr>
              <p14:xfrm>
                <a:off x="1501663" y="3202457"/>
                <a:ext cx="405360" cy="311040"/>
              </p14:xfrm>
            </p:contentPart>
          </mc:Choice>
          <mc:Fallback xmlns="">
            <p:pic>
              <p:nvPicPr>
                <p:cNvPr id="5" name="Ink 4">
                  <a:extLst>
                    <a:ext uri="{FF2B5EF4-FFF2-40B4-BE49-F238E27FC236}">
                      <a16:creationId xmlns:a16="http://schemas.microsoft.com/office/drawing/2014/main" id="{16150C53-D120-C047-A237-D4611E407B2A}"/>
                    </a:ext>
                  </a:extLst>
                </p:cNvPr>
                <p:cNvPicPr/>
                <p:nvPr/>
              </p:nvPicPr>
              <p:blipFill>
                <a:blip r:embed="rId4"/>
                <a:stretch>
                  <a:fillRect/>
                </a:stretch>
              </p:blipFill>
              <p:spPr>
                <a:xfrm>
                  <a:off x="1492663" y="3193817"/>
                  <a:ext cx="423000" cy="3286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2013F83B-1A12-E84B-B8CC-A48946E0764C}"/>
                    </a:ext>
                  </a:extLst>
                </p14:cNvPr>
                <p14:cNvContentPartPr/>
                <p14:nvPr/>
              </p14:nvContentPartPr>
              <p14:xfrm>
                <a:off x="5309023" y="3425657"/>
                <a:ext cx="322920" cy="448560"/>
              </p14:xfrm>
            </p:contentPart>
          </mc:Choice>
          <mc:Fallback xmlns="">
            <p:pic>
              <p:nvPicPr>
                <p:cNvPr id="6" name="Ink 5">
                  <a:extLst>
                    <a:ext uri="{FF2B5EF4-FFF2-40B4-BE49-F238E27FC236}">
                      <a16:creationId xmlns:a16="http://schemas.microsoft.com/office/drawing/2014/main" id="{2013F83B-1A12-E84B-B8CC-A48946E0764C}"/>
                    </a:ext>
                  </a:extLst>
                </p:cNvPr>
                <p:cNvPicPr/>
                <p:nvPr/>
              </p:nvPicPr>
              <p:blipFill>
                <a:blip r:embed="rId6"/>
                <a:stretch>
                  <a:fillRect/>
                </a:stretch>
              </p:blipFill>
              <p:spPr>
                <a:xfrm>
                  <a:off x="5300023" y="3417017"/>
                  <a:ext cx="340560" cy="466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4FCE148-7934-AC4A-8EFE-60C879627CA6}"/>
                    </a:ext>
                  </a:extLst>
                </p14:cNvPr>
                <p14:cNvContentPartPr/>
                <p14:nvPr/>
              </p14:nvContentPartPr>
              <p14:xfrm>
                <a:off x="8637223" y="6164537"/>
                <a:ext cx="572400" cy="253080"/>
              </p14:xfrm>
            </p:contentPart>
          </mc:Choice>
          <mc:Fallback xmlns="">
            <p:pic>
              <p:nvPicPr>
                <p:cNvPr id="7" name="Ink 6">
                  <a:extLst>
                    <a:ext uri="{FF2B5EF4-FFF2-40B4-BE49-F238E27FC236}">
                      <a16:creationId xmlns:a16="http://schemas.microsoft.com/office/drawing/2014/main" id="{D4FCE148-7934-AC4A-8EFE-60C879627CA6}"/>
                    </a:ext>
                  </a:extLst>
                </p:cNvPr>
                <p:cNvPicPr/>
                <p:nvPr/>
              </p:nvPicPr>
              <p:blipFill>
                <a:blip r:embed="rId8"/>
                <a:stretch>
                  <a:fillRect/>
                </a:stretch>
              </p:blipFill>
              <p:spPr>
                <a:xfrm>
                  <a:off x="8628223" y="6155897"/>
                  <a:ext cx="590040" cy="2707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FD91AD4B-46E7-2644-B0FC-CDF8238D104A}"/>
                    </a:ext>
                  </a:extLst>
                </p14:cNvPr>
                <p14:cNvContentPartPr/>
                <p14:nvPr/>
              </p14:nvContentPartPr>
              <p14:xfrm>
                <a:off x="9125023" y="5474057"/>
                <a:ext cx="195120" cy="336960"/>
              </p14:xfrm>
            </p:contentPart>
          </mc:Choice>
          <mc:Fallback xmlns="">
            <p:pic>
              <p:nvPicPr>
                <p:cNvPr id="8" name="Ink 7">
                  <a:extLst>
                    <a:ext uri="{FF2B5EF4-FFF2-40B4-BE49-F238E27FC236}">
                      <a16:creationId xmlns:a16="http://schemas.microsoft.com/office/drawing/2014/main" id="{FD91AD4B-46E7-2644-B0FC-CDF8238D104A}"/>
                    </a:ext>
                  </a:extLst>
                </p:cNvPr>
                <p:cNvPicPr/>
                <p:nvPr/>
              </p:nvPicPr>
              <p:blipFill>
                <a:blip r:embed="rId10"/>
                <a:stretch>
                  <a:fillRect/>
                </a:stretch>
              </p:blipFill>
              <p:spPr>
                <a:xfrm>
                  <a:off x="9116383" y="5465417"/>
                  <a:ext cx="212760" cy="354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495598B0-28BD-9941-B195-54A381A7B5C5}"/>
                    </a:ext>
                  </a:extLst>
                </p14:cNvPr>
                <p14:cNvContentPartPr/>
                <p14:nvPr/>
              </p14:nvContentPartPr>
              <p14:xfrm>
                <a:off x="1332848" y="2158625"/>
                <a:ext cx="589320" cy="228240"/>
              </p14:xfrm>
            </p:contentPart>
          </mc:Choice>
          <mc:Fallback xmlns="">
            <p:pic>
              <p:nvPicPr>
                <p:cNvPr id="9" name="Ink 8">
                  <a:extLst>
                    <a:ext uri="{FF2B5EF4-FFF2-40B4-BE49-F238E27FC236}">
                      <a16:creationId xmlns:a16="http://schemas.microsoft.com/office/drawing/2014/main" id="{495598B0-28BD-9941-B195-54A381A7B5C5}"/>
                    </a:ext>
                  </a:extLst>
                </p:cNvPr>
                <p:cNvPicPr/>
                <p:nvPr/>
              </p:nvPicPr>
              <p:blipFill>
                <a:blip r:embed="rId12"/>
                <a:stretch>
                  <a:fillRect/>
                </a:stretch>
              </p:blipFill>
              <p:spPr>
                <a:xfrm>
                  <a:off x="1323848" y="2149985"/>
                  <a:ext cx="60696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A381F4FA-FFEF-FF44-B6B2-4C5D0F971095}"/>
                    </a:ext>
                  </a:extLst>
                </p14:cNvPr>
                <p14:cNvContentPartPr/>
                <p14:nvPr/>
              </p14:nvContentPartPr>
              <p14:xfrm>
                <a:off x="1447663" y="4289297"/>
                <a:ext cx="525600" cy="280080"/>
              </p14:xfrm>
            </p:contentPart>
          </mc:Choice>
          <mc:Fallback xmlns="">
            <p:pic>
              <p:nvPicPr>
                <p:cNvPr id="10" name="Ink 9">
                  <a:extLst>
                    <a:ext uri="{FF2B5EF4-FFF2-40B4-BE49-F238E27FC236}">
                      <a16:creationId xmlns:a16="http://schemas.microsoft.com/office/drawing/2014/main" id="{A381F4FA-FFEF-FF44-B6B2-4C5D0F971095}"/>
                    </a:ext>
                  </a:extLst>
                </p:cNvPr>
                <p:cNvPicPr/>
                <p:nvPr/>
              </p:nvPicPr>
              <p:blipFill>
                <a:blip r:embed="rId14"/>
                <a:stretch>
                  <a:fillRect/>
                </a:stretch>
              </p:blipFill>
              <p:spPr>
                <a:xfrm>
                  <a:off x="1438663" y="4280657"/>
                  <a:ext cx="543240" cy="297720"/>
                </a:xfrm>
                <a:prstGeom prst="rect">
                  <a:avLst/>
                </a:prstGeom>
              </p:spPr>
            </p:pic>
          </mc:Fallback>
        </mc:AlternateContent>
        <p:sp>
          <p:nvSpPr>
            <p:cNvPr id="11" name="TextBox 10">
              <a:extLst>
                <a:ext uri="{FF2B5EF4-FFF2-40B4-BE49-F238E27FC236}">
                  <a16:creationId xmlns:a16="http://schemas.microsoft.com/office/drawing/2014/main" id="{4FB4E8B0-5264-CF4C-B33C-4E487A062311}"/>
                </a:ext>
              </a:extLst>
            </p:cNvPr>
            <p:cNvSpPr txBox="1"/>
            <p:nvPr/>
          </p:nvSpPr>
          <p:spPr>
            <a:xfrm>
              <a:off x="1973263" y="1984965"/>
              <a:ext cx="1710463" cy="369332"/>
            </a:xfrm>
            <a:prstGeom prst="rect">
              <a:avLst/>
            </a:prstGeom>
            <a:noFill/>
          </p:spPr>
          <p:txBody>
            <a:bodyPr wrap="square" rtlCol="0">
              <a:spAutoFit/>
            </a:bodyPr>
            <a:lstStyle/>
            <a:p>
              <a:r>
                <a:rPr lang="en-US" dirty="0">
                  <a:solidFill>
                    <a:srgbClr val="FF0000"/>
                  </a:solidFill>
                </a:rPr>
                <a:t>Crop tool</a:t>
              </a:r>
            </a:p>
          </p:txBody>
        </p:sp>
        <p:sp>
          <p:nvSpPr>
            <p:cNvPr id="12" name="TextBox 11">
              <a:extLst>
                <a:ext uri="{FF2B5EF4-FFF2-40B4-BE49-F238E27FC236}">
                  <a16:creationId xmlns:a16="http://schemas.microsoft.com/office/drawing/2014/main" id="{E1D8621C-6407-7346-913B-B22BECEFD732}"/>
                </a:ext>
              </a:extLst>
            </p:cNvPr>
            <p:cNvSpPr txBox="1"/>
            <p:nvPr/>
          </p:nvSpPr>
          <p:spPr>
            <a:xfrm>
              <a:off x="1821093" y="3128921"/>
              <a:ext cx="1070383" cy="369332"/>
            </a:xfrm>
            <a:prstGeom prst="rect">
              <a:avLst/>
            </a:prstGeom>
            <a:noFill/>
          </p:spPr>
          <p:txBody>
            <a:bodyPr wrap="square" rtlCol="0">
              <a:spAutoFit/>
            </a:bodyPr>
            <a:lstStyle/>
            <a:p>
              <a:r>
                <a:rPr lang="en-US" dirty="0">
                  <a:solidFill>
                    <a:srgbClr val="FF0000"/>
                  </a:solidFill>
                </a:rPr>
                <a:t>Tool bar</a:t>
              </a:r>
            </a:p>
          </p:txBody>
        </p:sp>
        <p:sp>
          <p:nvSpPr>
            <p:cNvPr id="13" name="Rectangle 12">
              <a:extLst>
                <a:ext uri="{FF2B5EF4-FFF2-40B4-BE49-F238E27FC236}">
                  <a16:creationId xmlns:a16="http://schemas.microsoft.com/office/drawing/2014/main" id="{6D7C8324-1734-1949-9021-91A4BB9E452D}"/>
                </a:ext>
              </a:extLst>
            </p:cNvPr>
            <p:cNvSpPr/>
            <p:nvPr/>
          </p:nvSpPr>
          <p:spPr>
            <a:xfrm>
              <a:off x="1227908" y="1690688"/>
              <a:ext cx="219755" cy="3832378"/>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AD5591-DBBE-1F41-8E89-C66ADFB2E6C7}"/>
                </a:ext>
              </a:extLst>
            </p:cNvPr>
            <p:cNvSpPr/>
            <p:nvPr/>
          </p:nvSpPr>
          <p:spPr>
            <a:xfrm>
              <a:off x="9209623" y="5642537"/>
              <a:ext cx="1217735" cy="1019520"/>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9A9C0E0-13FE-7C44-AF66-F373E7725A0D}"/>
                </a:ext>
              </a:extLst>
            </p:cNvPr>
            <p:cNvSpPr txBox="1"/>
            <p:nvPr/>
          </p:nvSpPr>
          <p:spPr>
            <a:xfrm>
              <a:off x="1973263" y="4569377"/>
              <a:ext cx="1357766" cy="368383"/>
            </a:xfrm>
            <a:prstGeom prst="rect">
              <a:avLst/>
            </a:prstGeom>
            <a:noFill/>
          </p:spPr>
          <p:txBody>
            <a:bodyPr wrap="square" rtlCol="0">
              <a:spAutoFit/>
            </a:bodyPr>
            <a:lstStyle/>
            <a:p>
              <a:r>
                <a:rPr lang="en-US" dirty="0">
                  <a:solidFill>
                    <a:srgbClr val="FF0000"/>
                  </a:solidFill>
                </a:rPr>
                <a:t>Shape tool</a:t>
              </a:r>
            </a:p>
          </p:txBody>
        </p:sp>
        <p:sp>
          <p:nvSpPr>
            <p:cNvPr id="16" name="TextBox 15">
              <a:extLst>
                <a:ext uri="{FF2B5EF4-FFF2-40B4-BE49-F238E27FC236}">
                  <a16:creationId xmlns:a16="http://schemas.microsoft.com/office/drawing/2014/main" id="{2A387360-E77D-5E4C-853E-A73BC72923A6}"/>
                </a:ext>
              </a:extLst>
            </p:cNvPr>
            <p:cNvSpPr txBox="1"/>
            <p:nvPr/>
          </p:nvSpPr>
          <p:spPr>
            <a:xfrm>
              <a:off x="7859829" y="6106411"/>
              <a:ext cx="982389" cy="369332"/>
            </a:xfrm>
            <a:prstGeom prst="rect">
              <a:avLst/>
            </a:prstGeom>
            <a:noFill/>
          </p:spPr>
          <p:txBody>
            <a:bodyPr wrap="square" rtlCol="0">
              <a:spAutoFit/>
            </a:bodyPr>
            <a:lstStyle/>
            <a:p>
              <a:r>
                <a:rPr lang="en-US" dirty="0">
                  <a:solidFill>
                    <a:srgbClr val="FF0000"/>
                  </a:solidFill>
                </a:rPr>
                <a:t>Layers</a:t>
              </a:r>
            </a:p>
          </p:txBody>
        </p:sp>
        <p:sp>
          <p:nvSpPr>
            <p:cNvPr id="17" name="TextBox 16">
              <a:extLst>
                <a:ext uri="{FF2B5EF4-FFF2-40B4-BE49-F238E27FC236}">
                  <a16:creationId xmlns:a16="http://schemas.microsoft.com/office/drawing/2014/main" id="{A251A738-2711-944B-880F-AE5C3007F58C}"/>
                </a:ext>
              </a:extLst>
            </p:cNvPr>
            <p:cNvSpPr txBox="1"/>
            <p:nvPr/>
          </p:nvSpPr>
          <p:spPr>
            <a:xfrm>
              <a:off x="8283181" y="5185954"/>
              <a:ext cx="1187390" cy="369332"/>
            </a:xfrm>
            <a:prstGeom prst="rect">
              <a:avLst/>
            </a:prstGeom>
            <a:noFill/>
          </p:spPr>
          <p:txBody>
            <a:bodyPr wrap="square" rtlCol="0">
              <a:spAutoFit/>
            </a:bodyPr>
            <a:lstStyle/>
            <a:p>
              <a:r>
                <a:rPr lang="en-US" dirty="0">
                  <a:solidFill>
                    <a:srgbClr val="FF0000"/>
                  </a:solidFill>
                </a:rPr>
                <a:t>Eye icon</a:t>
              </a:r>
            </a:p>
          </p:txBody>
        </p:sp>
        <p:sp>
          <p:nvSpPr>
            <p:cNvPr id="18" name="TextBox 17">
              <a:extLst>
                <a:ext uri="{FF2B5EF4-FFF2-40B4-BE49-F238E27FC236}">
                  <a16:creationId xmlns:a16="http://schemas.microsoft.com/office/drawing/2014/main" id="{8D7D6258-C4EA-6840-AF61-3BAAD38BE216}"/>
                </a:ext>
              </a:extLst>
            </p:cNvPr>
            <p:cNvSpPr txBox="1"/>
            <p:nvPr/>
          </p:nvSpPr>
          <p:spPr>
            <a:xfrm>
              <a:off x="5509010" y="2851922"/>
              <a:ext cx="1243826" cy="646331"/>
            </a:xfrm>
            <a:prstGeom prst="rect">
              <a:avLst/>
            </a:prstGeom>
            <a:noFill/>
          </p:spPr>
          <p:txBody>
            <a:bodyPr wrap="square" rtlCol="0">
              <a:spAutoFit/>
            </a:bodyPr>
            <a:lstStyle/>
            <a:p>
              <a:r>
                <a:rPr lang="en-US" dirty="0">
                  <a:solidFill>
                    <a:srgbClr val="FF0000"/>
                  </a:solidFill>
                </a:rPr>
                <a:t>Square, drawn on.</a:t>
              </a:r>
            </a:p>
          </p:txBody>
        </p:sp>
      </p:grpSp>
      <p:sp>
        <p:nvSpPr>
          <p:cNvPr id="19" name="Rounded Rectangle 18">
            <a:extLst>
              <a:ext uri="{FF2B5EF4-FFF2-40B4-BE49-F238E27FC236}">
                <a16:creationId xmlns:a16="http://schemas.microsoft.com/office/drawing/2014/main" id="{A3E2E8B4-0407-0C41-A5EA-B53433661C76}"/>
              </a:ext>
            </a:extLst>
          </p:cNvPr>
          <p:cNvSpPr/>
          <p:nvPr/>
        </p:nvSpPr>
        <p:spPr>
          <a:xfrm rot="5400000">
            <a:off x="5736366" y="-5740014"/>
            <a:ext cx="715617" cy="1219564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432B8AC-F463-4C49-B9DA-395FD4C8F3F0}"/>
              </a:ext>
            </a:extLst>
          </p:cNvPr>
          <p:cNvCxnSpPr/>
          <p:nvPr/>
        </p:nvCxnSpPr>
        <p:spPr>
          <a:xfrm>
            <a:off x="186693" y="41298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22" name="Rectangle 21">
            <a:extLst>
              <a:ext uri="{FF2B5EF4-FFF2-40B4-BE49-F238E27FC236}">
                <a16:creationId xmlns:a16="http://schemas.microsoft.com/office/drawing/2014/main" id="{A88F74E1-5E81-2D4B-8EB8-0ECEBC924E60}"/>
              </a:ext>
            </a:extLst>
          </p:cNvPr>
          <p:cNvSpPr/>
          <p:nvPr/>
        </p:nvSpPr>
        <p:spPr>
          <a:xfrm>
            <a:off x="4538391" y="825969"/>
            <a:ext cx="167936" cy="48334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267B25A-5AEA-8344-B621-3D0EA56DC8F9}"/>
              </a:ext>
            </a:extLst>
          </p:cNvPr>
          <p:cNvSpPr/>
          <p:nvPr/>
        </p:nvSpPr>
        <p:spPr>
          <a:xfrm>
            <a:off x="668439" y="819959"/>
            <a:ext cx="167936" cy="48334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2A7C6D-02F2-1542-B67C-422F5B402407}"/>
              </a:ext>
            </a:extLst>
          </p:cNvPr>
          <p:cNvSpPr txBox="1"/>
          <p:nvPr/>
        </p:nvSpPr>
        <p:spPr>
          <a:xfrm>
            <a:off x="10133746" y="2823804"/>
            <a:ext cx="1679713" cy="1754326"/>
          </a:xfrm>
          <a:prstGeom prst="rect">
            <a:avLst/>
          </a:prstGeom>
          <a:noFill/>
          <a:ln w="28575">
            <a:solidFill>
              <a:srgbClr val="0070C0"/>
            </a:solidFill>
          </a:ln>
        </p:spPr>
        <p:txBody>
          <a:bodyPr wrap="square" rtlCol="0">
            <a:spAutoFit/>
          </a:bodyPr>
          <a:lstStyle/>
          <a:p>
            <a:r>
              <a:rPr lang="en-US" dirty="0"/>
              <a:t>This is a screenshot of Photoshop, showing some of its components.</a:t>
            </a:r>
          </a:p>
        </p:txBody>
      </p:sp>
    </p:spTree>
    <p:extLst>
      <p:ext uri="{BB962C8B-B14F-4D97-AF65-F5344CB8AC3E}">
        <p14:creationId xmlns:p14="http://schemas.microsoft.com/office/powerpoint/2010/main" val="1795569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1B60-7F46-DC4D-A184-36DD2D680588}"/>
              </a:ext>
            </a:extLst>
          </p:cNvPr>
          <p:cNvSpPr>
            <a:spLocks noGrp="1"/>
          </p:cNvSpPr>
          <p:nvPr>
            <p:ph type="title"/>
          </p:nvPr>
        </p:nvSpPr>
        <p:spPr/>
        <p:txBody>
          <a:bodyPr/>
          <a:lstStyle/>
          <a:p>
            <a:r>
              <a:rPr lang="en-US" u="sng" dirty="0">
                <a:solidFill>
                  <a:schemeClr val="accent1">
                    <a:lumMod val="50000"/>
                  </a:schemeClr>
                </a:solidFill>
              </a:rPr>
              <a:t>Workshop Tools</a:t>
            </a:r>
          </a:p>
        </p:txBody>
      </p:sp>
      <p:sp>
        <p:nvSpPr>
          <p:cNvPr id="4" name="TextBox 3">
            <a:extLst>
              <a:ext uri="{FF2B5EF4-FFF2-40B4-BE49-F238E27FC236}">
                <a16:creationId xmlns:a16="http://schemas.microsoft.com/office/drawing/2014/main" id="{80384E57-8D12-E04A-B1A9-BCDBCB829841}"/>
              </a:ext>
            </a:extLst>
          </p:cNvPr>
          <p:cNvSpPr txBox="1"/>
          <p:nvPr/>
        </p:nvSpPr>
        <p:spPr>
          <a:xfrm>
            <a:off x="382708" y="1459823"/>
            <a:ext cx="3833321" cy="3416320"/>
          </a:xfrm>
          <a:prstGeom prst="rect">
            <a:avLst/>
          </a:prstGeom>
          <a:noFill/>
        </p:spPr>
        <p:txBody>
          <a:bodyPr wrap="square" rtlCol="0">
            <a:spAutoFit/>
          </a:bodyPr>
          <a:lstStyle/>
          <a:p>
            <a:r>
              <a:rPr lang="en-US" dirty="0" err="1"/>
              <a:t>AutoCad</a:t>
            </a:r>
            <a:r>
              <a:rPr lang="en-US" dirty="0"/>
              <a:t> is a software that’s used by engineers, businesses and designers to construct plans, layouts and ideas. It’s a useful way to communicate both 2D and 3D ideas visually.</a:t>
            </a:r>
          </a:p>
          <a:p>
            <a:endParaRPr lang="en-US" dirty="0"/>
          </a:p>
          <a:p>
            <a:r>
              <a:rPr lang="en-US" dirty="0"/>
              <a:t>For example, In theatre, designers and then set constructors can use </a:t>
            </a:r>
            <a:r>
              <a:rPr lang="en-US" dirty="0" err="1"/>
              <a:t>AutoCad</a:t>
            </a:r>
            <a:r>
              <a:rPr lang="en-US" dirty="0"/>
              <a:t> to send layouts of the theatres they are working on out and use them to work out a set design, and then build it.</a:t>
            </a:r>
          </a:p>
        </p:txBody>
      </p:sp>
      <p:sp>
        <p:nvSpPr>
          <p:cNvPr id="3" name="TextBox 2">
            <a:extLst>
              <a:ext uri="{FF2B5EF4-FFF2-40B4-BE49-F238E27FC236}">
                <a16:creationId xmlns:a16="http://schemas.microsoft.com/office/drawing/2014/main" id="{B0176FAD-DC46-DB4A-8C38-12C091498D26}"/>
              </a:ext>
            </a:extLst>
          </p:cNvPr>
          <p:cNvSpPr txBox="1"/>
          <p:nvPr/>
        </p:nvSpPr>
        <p:spPr>
          <a:xfrm>
            <a:off x="382708" y="4936512"/>
            <a:ext cx="3833321" cy="923330"/>
          </a:xfrm>
          <a:prstGeom prst="rect">
            <a:avLst/>
          </a:prstGeom>
          <a:noFill/>
        </p:spPr>
        <p:txBody>
          <a:bodyPr wrap="square" rtlCol="0">
            <a:spAutoFit/>
          </a:bodyPr>
          <a:lstStyle/>
          <a:p>
            <a:r>
              <a:rPr lang="en-US" dirty="0"/>
              <a:t>You can build shapes to specific sizes and draw out more complicated shapes by drawing over images.</a:t>
            </a:r>
          </a:p>
        </p:txBody>
      </p:sp>
      <p:pic>
        <p:nvPicPr>
          <p:cNvPr id="8" name="Picture 7" descr="A screenshot of a computer&#10;&#10;Description automatically generated with medium confidence">
            <a:extLst>
              <a:ext uri="{FF2B5EF4-FFF2-40B4-BE49-F238E27FC236}">
                <a16:creationId xmlns:a16="http://schemas.microsoft.com/office/drawing/2014/main" id="{E0AF9AE4-596A-6B4D-BDAE-F5B928506677}"/>
              </a:ext>
            </a:extLst>
          </p:cNvPr>
          <p:cNvPicPr>
            <a:picLocks noChangeAspect="1"/>
          </p:cNvPicPr>
          <p:nvPr/>
        </p:nvPicPr>
        <p:blipFill>
          <a:blip r:embed="rId2"/>
          <a:stretch>
            <a:fillRect/>
          </a:stretch>
        </p:blipFill>
        <p:spPr>
          <a:xfrm>
            <a:off x="4216029" y="1690688"/>
            <a:ext cx="7593263" cy="4019963"/>
          </a:xfrm>
          <a:prstGeom prst="rect">
            <a:avLst/>
          </a:prstGeom>
          <a:ln w="38100">
            <a:solidFill>
              <a:srgbClr val="4372C4"/>
            </a:solidFill>
          </a:ln>
        </p:spPr>
      </p:pic>
      <p:sp>
        <p:nvSpPr>
          <p:cNvPr id="9" name="Rounded Rectangle 8">
            <a:extLst>
              <a:ext uri="{FF2B5EF4-FFF2-40B4-BE49-F238E27FC236}">
                <a16:creationId xmlns:a16="http://schemas.microsoft.com/office/drawing/2014/main" id="{84AAA1A2-FB66-F947-BBEC-42C36E7F67CF}"/>
              </a:ext>
            </a:extLst>
          </p:cNvPr>
          <p:cNvSpPr/>
          <p:nvPr/>
        </p:nvSpPr>
        <p:spPr>
          <a:xfrm rot="5400000">
            <a:off x="5736366" y="-5740014"/>
            <a:ext cx="715617" cy="1219564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4A9A6C4B-DCEA-F249-B97E-F567EE9E3533}"/>
              </a:ext>
            </a:extLst>
          </p:cNvPr>
          <p:cNvCxnSpPr/>
          <p:nvPr/>
        </p:nvCxnSpPr>
        <p:spPr>
          <a:xfrm>
            <a:off x="186693" y="41298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1" name="Rectangle 10">
            <a:extLst>
              <a:ext uri="{FF2B5EF4-FFF2-40B4-BE49-F238E27FC236}">
                <a16:creationId xmlns:a16="http://schemas.microsoft.com/office/drawing/2014/main" id="{B4D6AFCE-CD1D-DD45-BD8F-967CFF7C98B7}"/>
              </a:ext>
            </a:extLst>
          </p:cNvPr>
          <p:cNvSpPr/>
          <p:nvPr/>
        </p:nvSpPr>
        <p:spPr>
          <a:xfrm>
            <a:off x="668439" y="819959"/>
            <a:ext cx="167936" cy="48334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79E75A5-C206-D64C-B012-6C293656972D}"/>
              </a:ext>
            </a:extLst>
          </p:cNvPr>
          <p:cNvSpPr/>
          <p:nvPr/>
        </p:nvSpPr>
        <p:spPr>
          <a:xfrm>
            <a:off x="4629268" y="819959"/>
            <a:ext cx="167936" cy="48334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3A26A90-5BAE-9E40-BBD9-B053477AE321}"/>
              </a:ext>
            </a:extLst>
          </p:cNvPr>
          <p:cNvSpPr/>
          <p:nvPr/>
        </p:nvSpPr>
        <p:spPr>
          <a:xfrm>
            <a:off x="186693" y="6427260"/>
            <a:ext cx="11818614" cy="272954"/>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1523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6EC6-C228-3B4B-A947-0E3D1C32E536}"/>
              </a:ext>
            </a:extLst>
          </p:cNvPr>
          <p:cNvSpPr>
            <a:spLocks noGrp="1"/>
          </p:cNvSpPr>
          <p:nvPr>
            <p:ph type="title"/>
          </p:nvPr>
        </p:nvSpPr>
        <p:spPr>
          <a:xfrm>
            <a:off x="838200" y="617802"/>
            <a:ext cx="10515600" cy="1325563"/>
          </a:xfrm>
        </p:spPr>
        <p:txBody>
          <a:bodyPr/>
          <a:lstStyle/>
          <a:p>
            <a:r>
              <a:rPr lang="en-US" u="sng" dirty="0">
                <a:solidFill>
                  <a:srgbClr val="002060"/>
                </a:solidFill>
              </a:rPr>
              <a:t>Materials</a:t>
            </a:r>
          </a:p>
        </p:txBody>
      </p:sp>
      <p:pic>
        <p:nvPicPr>
          <p:cNvPr id="1028" name="Picture 4" descr="DIYWORK 1000Pcs Staple Gun Staples Manual Nailing U/ Door /T Shaped Home Renovation Woodworking Nail">
            <a:extLst>
              <a:ext uri="{FF2B5EF4-FFF2-40B4-BE49-F238E27FC236}">
                <a16:creationId xmlns:a16="http://schemas.microsoft.com/office/drawing/2014/main" id="{5280EC17-9A36-374C-9A72-470151F3FE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2554" y="3534954"/>
            <a:ext cx="3323046" cy="332304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IYWORK 1000Pcs Staple Gun Staples Manual Nailing U/ Door /T Shaped Home Renovation Woodworking Nail">
            <a:extLst>
              <a:ext uri="{FF2B5EF4-FFF2-40B4-BE49-F238E27FC236}">
                <a16:creationId xmlns:a16="http://schemas.microsoft.com/office/drawing/2014/main" id="{6FEA209B-DA6C-294D-BAE2-5D2F0417EB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80" y="1761820"/>
            <a:ext cx="5096180" cy="50961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ead Image">
            <a:extLst>
              <a:ext uri="{FF2B5EF4-FFF2-40B4-BE49-F238E27FC236}">
                <a16:creationId xmlns:a16="http://schemas.microsoft.com/office/drawing/2014/main" id="{49C37A13-9518-CF40-9296-5B5E42C24F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422"/>
          <a:stretch/>
        </p:blipFill>
        <p:spPr bwMode="auto">
          <a:xfrm>
            <a:off x="7975600" y="724258"/>
            <a:ext cx="4216400" cy="4148662"/>
          </a:xfrm>
          <a:prstGeom prst="rect">
            <a:avLst/>
          </a:prstGeom>
          <a:noFill/>
          <a:extLst>
            <a:ext uri="{909E8E84-426E-40DD-AFC4-6F175D3DCCD1}">
              <a14:hiddenFill xmlns:a14="http://schemas.microsoft.com/office/drawing/2010/main">
                <a:solidFill>
                  <a:srgbClr val="FFFFFF"/>
                </a:solidFill>
              </a14:hiddenFill>
            </a:ext>
          </a:extLst>
        </p:spPr>
      </p:pic>
      <p:sp>
        <p:nvSpPr>
          <p:cNvPr id="6" name="Rounded Rectangle 5">
            <a:extLst>
              <a:ext uri="{FF2B5EF4-FFF2-40B4-BE49-F238E27FC236}">
                <a16:creationId xmlns:a16="http://schemas.microsoft.com/office/drawing/2014/main" id="{7DCB2D3D-28CB-5449-BA29-5BF6ADEC2B61}"/>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7630583-DA14-0846-BBC3-696B9BE10422}"/>
              </a:ext>
            </a:extLst>
          </p:cNvPr>
          <p:cNvSpPr txBox="1"/>
          <p:nvPr/>
        </p:nvSpPr>
        <p:spPr>
          <a:xfrm>
            <a:off x="7975600" y="4911996"/>
            <a:ext cx="4394200" cy="1754326"/>
          </a:xfrm>
          <a:prstGeom prst="rect">
            <a:avLst/>
          </a:prstGeom>
          <a:noFill/>
        </p:spPr>
        <p:txBody>
          <a:bodyPr wrap="square" rtlCol="0">
            <a:spAutoFit/>
          </a:bodyPr>
          <a:lstStyle/>
          <a:p>
            <a:r>
              <a:rPr lang="en-US" dirty="0"/>
              <a:t>These are staples of different sizes. They go into the staple gun. The longer staples should be used for thicker wood, as it can hold it together better. If a longer staple is used on a wood that is too thin it will go through and it will have to be pulled out. </a:t>
            </a:r>
          </a:p>
        </p:txBody>
      </p:sp>
      <p:sp>
        <p:nvSpPr>
          <p:cNvPr id="7" name="Rectangle 6">
            <a:extLst>
              <a:ext uri="{FF2B5EF4-FFF2-40B4-BE49-F238E27FC236}">
                <a16:creationId xmlns:a16="http://schemas.microsoft.com/office/drawing/2014/main" id="{3DB614FA-6FD6-524E-9B04-1B4A4D8A9349}"/>
              </a:ext>
            </a:extLst>
          </p:cNvPr>
          <p:cNvSpPr/>
          <p:nvPr/>
        </p:nvSpPr>
        <p:spPr>
          <a:xfrm>
            <a:off x="5213350" y="1503629"/>
            <a:ext cx="2603500" cy="2031325"/>
          </a:xfrm>
          <a:prstGeom prst="rect">
            <a:avLst/>
          </a:prstGeom>
        </p:spPr>
        <p:txBody>
          <a:bodyPr wrap="square">
            <a:spAutoFit/>
          </a:bodyPr>
          <a:lstStyle/>
          <a:p>
            <a:r>
              <a:rPr lang="en-US" dirty="0">
                <a:solidFill>
                  <a:sysClr val="windowText" lastClr="000000"/>
                </a:solidFill>
              </a:rPr>
              <a:t>These are flat Philip head screws. You can tell by the cross on the top. It will fit with only certain kinds of screwdrivers. They come in different lengths.</a:t>
            </a:r>
          </a:p>
        </p:txBody>
      </p:sp>
      <p:cxnSp>
        <p:nvCxnSpPr>
          <p:cNvPr id="9" name="Straight Connector 8">
            <a:extLst>
              <a:ext uri="{FF2B5EF4-FFF2-40B4-BE49-F238E27FC236}">
                <a16:creationId xmlns:a16="http://schemas.microsoft.com/office/drawing/2014/main" id="{6217C58F-38C0-4D43-B29B-DC48800E2682}"/>
              </a:ext>
            </a:extLst>
          </p:cNvPr>
          <p:cNvCxnSpPr/>
          <p:nvPr/>
        </p:nvCxnSpPr>
        <p:spPr>
          <a:xfrm>
            <a:off x="186693" y="308481"/>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0" name="Rectangle 9">
            <a:extLst>
              <a:ext uri="{FF2B5EF4-FFF2-40B4-BE49-F238E27FC236}">
                <a16:creationId xmlns:a16="http://schemas.microsoft.com/office/drawing/2014/main" id="{CA0A7263-C110-F345-9D1E-4C9F9EBBCC10}"/>
              </a:ext>
            </a:extLst>
          </p:cNvPr>
          <p:cNvSpPr/>
          <p:nvPr/>
        </p:nvSpPr>
        <p:spPr>
          <a:xfrm>
            <a:off x="506921" y="929426"/>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9378843-4331-104A-92D0-9C5898D95B30}"/>
              </a:ext>
            </a:extLst>
          </p:cNvPr>
          <p:cNvSpPr/>
          <p:nvPr/>
        </p:nvSpPr>
        <p:spPr>
          <a:xfrm>
            <a:off x="3185832" y="943744"/>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45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725B-87B2-7743-A4D8-2A35866DB17F}"/>
              </a:ext>
            </a:extLst>
          </p:cNvPr>
          <p:cNvSpPr>
            <a:spLocks noGrp="1"/>
          </p:cNvSpPr>
          <p:nvPr>
            <p:ph type="title"/>
          </p:nvPr>
        </p:nvSpPr>
        <p:spPr/>
        <p:txBody>
          <a:bodyPr/>
          <a:lstStyle/>
          <a:p>
            <a:pPr algn="r"/>
            <a:r>
              <a:rPr lang="en-US" u="sng" dirty="0">
                <a:solidFill>
                  <a:srgbClr val="002060"/>
                </a:solidFill>
              </a:rPr>
              <a:t>Materials - Softwood</a:t>
            </a:r>
          </a:p>
        </p:txBody>
      </p:sp>
      <p:sp>
        <p:nvSpPr>
          <p:cNvPr id="4" name="TextBox 3">
            <a:extLst>
              <a:ext uri="{FF2B5EF4-FFF2-40B4-BE49-F238E27FC236}">
                <a16:creationId xmlns:a16="http://schemas.microsoft.com/office/drawing/2014/main" id="{94783022-221C-3147-A6DE-18C482818964}"/>
              </a:ext>
            </a:extLst>
          </p:cNvPr>
          <p:cNvSpPr txBox="1"/>
          <p:nvPr/>
        </p:nvSpPr>
        <p:spPr>
          <a:xfrm>
            <a:off x="5598942" y="1392702"/>
            <a:ext cx="5993969" cy="3323987"/>
          </a:xfrm>
          <a:prstGeom prst="rect">
            <a:avLst/>
          </a:prstGeom>
          <a:noFill/>
        </p:spPr>
        <p:txBody>
          <a:bodyPr wrap="square" rtlCol="0">
            <a:spAutoFit/>
          </a:bodyPr>
          <a:lstStyle/>
          <a:p>
            <a:pPr marL="285750" indent="-285750">
              <a:buFont typeface="Arial" panose="020B0604020202020204" pitchFamily="34" charset="0"/>
              <a:buChar char="•"/>
            </a:pPr>
            <a:r>
              <a:rPr lang="en-US" sz="1500" dirty="0"/>
              <a:t>Softwood is a term used for a number of woods, all of which share the same type of seed. Their individual qualities can differ but in general they are less expensive due to their faster growth and straight trunks.</a:t>
            </a:r>
            <a:r>
              <a:rPr lang="en-GB" sz="1500" i="1" dirty="0"/>
              <a:t> (George Hill Timber &amp; Building Supplies. </a:t>
            </a:r>
            <a:r>
              <a:rPr lang="en-GB" sz="1500" dirty="0"/>
              <a:t>2018) </a:t>
            </a:r>
            <a:endParaRPr lang="en-US" sz="1500" dirty="0"/>
          </a:p>
          <a:p>
            <a:pPr marL="285750" indent="-285750">
              <a:buFont typeface="Arial" panose="020B0604020202020204" pitchFamily="34" charset="0"/>
              <a:buChar char="•"/>
            </a:pPr>
            <a:r>
              <a:rPr lang="en-US" sz="1500" dirty="0"/>
              <a:t>The key benefits of softwood are that they are easier to cut and more pliable, and much cheaper due to the amount that can be produced.</a:t>
            </a:r>
            <a:r>
              <a:rPr lang="en-GB" sz="1500" i="1" dirty="0"/>
              <a:t> (George Hill Timber &amp; Building Supplies. </a:t>
            </a:r>
            <a:r>
              <a:rPr lang="en-GB" sz="1500" dirty="0"/>
              <a:t>2018)</a:t>
            </a:r>
            <a:r>
              <a:rPr lang="en-US" sz="1500" dirty="0"/>
              <a:t> </a:t>
            </a:r>
          </a:p>
          <a:p>
            <a:pPr marL="285750" indent="-285750">
              <a:buFont typeface="Arial" panose="020B0604020202020204" pitchFamily="34" charset="0"/>
              <a:buChar char="•"/>
            </a:pPr>
            <a:r>
              <a:rPr lang="en-US" sz="1500" dirty="0"/>
              <a:t>The Drawbacks of softwood are that they are not recommended for outside use due their splitting ( from the speed of growth), bending and general disadvantage to outside weather. And strength compared to slow grown hard woods. </a:t>
            </a:r>
            <a:r>
              <a:rPr lang="en-GB" sz="1500" i="1" dirty="0"/>
              <a:t>(George Hill Timber &amp; Building Supplies. </a:t>
            </a:r>
            <a:r>
              <a:rPr lang="en-GB" sz="1500" dirty="0"/>
              <a:t>2018) </a:t>
            </a:r>
          </a:p>
          <a:p>
            <a:pPr marL="285750" indent="-285750">
              <a:buFont typeface="Arial" panose="020B0604020202020204" pitchFamily="34" charset="0"/>
              <a:buChar char="•"/>
            </a:pPr>
            <a:r>
              <a:rPr lang="en-GB" sz="1500" dirty="0"/>
              <a:t>Softwood is great for indoor construction, doors, furniture and theatre construction. </a:t>
            </a:r>
            <a:endParaRPr lang="en-US" sz="1500" dirty="0"/>
          </a:p>
        </p:txBody>
      </p:sp>
      <p:pic>
        <p:nvPicPr>
          <p:cNvPr id="1026" name="Picture 2" descr="Download free photo of Timber,wood,planks,trusses,construction - from  needpix.com">
            <a:extLst>
              <a:ext uri="{FF2B5EF4-FFF2-40B4-BE49-F238E27FC236}">
                <a16:creationId xmlns:a16="http://schemas.microsoft.com/office/drawing/2014/main" id="{B0A7961A-B2AF-9543-B4F2-A60A23312D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347" y="935448"/>
            <a:ext cx="5265682" cy="41923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42D4861-181D-0F46-9259-27E4F69D1A33}"/>
              </a:ext>
            </a:extLst>
          </p:cNvPr>
          <p:cNvSpPr txBox="1"/>
          <p:nvPr/>
        </p:nvSpPr>
        <p:spPr>
          <a:xfrm>
            <a:off x="223347" y="5290898"/>
            <a:ext cx="2490199" cy="230832"/>
          </a:xfrm>
          <a:prstGeom prst="rect">
            <a:avLst/>
          </a:prstGeom>
          <a:noFill/>
        </p:spPr>
        <p:txBody>
          <a:bodyPr wrap="square" rtlCol="0">
            <a:spAutoFit/>
          </a:bodyPr>
          <a:lstStyle/>
          <a:p>
            <a:r>
              <a:rPr lang="en-GB" sz="900" dirty="0"/>
              <a:t>(</a:t>
            </a:r>
            <a:r>
              <a:rPr lang="en-GB" sz="900" dirty="0" err="1"/>
              <a:t>KoalaParkLaundromat</a:t>
            </a:r>
            <a:r>
              <a:rPr lang="en-GB" sz="900" dirty="0"/>
              <a:t>. 2020)</a:t>
            </a:r>
            <a:endParaRPr lang="en-US" sz="900" dirty="0"/>
          </a:p>
        </p:txBody>
      </p:sp>
      <p:sp>
        <p:nvSpPr>
          <p:cNvPr id="3" name="TextBox 2">
            <a:extLst>
              <a:ext uri="{FF2B5EF4-FFF2-40B4-BE49-F238E27FC236}">
                <a16:creationId xmlns:a16="http://schemas.microsoft.com/office/drawing/2014/main" id="{FC468891-9F4F-4B43-8934-2A14C0753C51}"/>
              </a:ext>
            </a:extLst>
          </p:cNvPr>
          <p:cNvSpPr txBox="1"/>
          <p:nvPr/>
        </p:nvSpPr>
        <p:spPr>
          <a:xfrm>
            <a:off x="85136" y="5749800"/>
            <a:ext cx="5724457" cy="815608"/>
          </a:xfrm>
          <a:prstGeom prst="rect">
            <a:avLst/>
          </a:prstGeom>
          <a:noFill/>
        </p:spPr>
        <p:txBody>
          <a:bodyPr wrap="square" rtlCol="0">
            <a:spAutoFit/>
          </a:bodyPr>
          <a:lstStyle/>
          <a:p>
            <a:r>
              <a:rPr lang="en-US" dirty="0"/>
              <a:t>Types include: Pine,  Fir, Cedar, Redwood, larch and Spruces.  “White Pines are the best scenery wood” (</a:t>
            </a:r>
            <a:r>
              <a:rPr lang="en-GB" sz="1100" dirty="0"/>
              <a:t>Raoul. 1997) </a:t>
            </a:r>
            <a:endParaRPr lang="en-US" sz="1100" dirty="0"/>
          </a:p>
        </p:txBody>
      </p:sp>
      <p:sp>
        <p:nvSpPr>
          <p:cNvPr id="5" name="Rectangle 4">
            <a:extLst>
              <a:ext uri="{FF2B5EF4-FFF2-40B4-BE49-F238E27FC236}">
                <a16:creationId xmlns:a16="http://schemas.microsoft.com/office/drawing/2014/main" id="{5C270C0A-44CE-0F46-AE6A-E8EE88EA6FCC}"/>
              </a:ext>
            </a:extLst>
          </p:cNvPr>
          <p:cNvSpPr/>
          <p:nvPr/>
        </p:nvSpPr>
        <p:spPr>
          <a:xfrm>
            <a:off x="5724457" y="6003037"/>
            <a:ext cx="6079104" cy="767255"/>
          </a:xfrm>
          <a:prstGeom prst="rect">
            <a:avLst/>
          </a:prstGeom>
          <a:noFill/>
          <a:ln w="28575">
            <a:solidFill>
              <a:srgbClr val="43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“Hardwoods such as oak… are used most often in furniture and are not well suited to scenery” </a:t>
            </a:r>
            <a:r>
              <a:rPr lang="en-US" sz="1100" dirty="0">
                <a:solidFill>
                  <a:sysClr val="windowText" lastClr="000000"/>
                </a:solidFill>
              </a:rPr>
              <a:t>(</a:t>
            </a:r>
            <a:r>
              <a:rPr lang="en-GB" sz="1100" dirty="0">
                <a:ln>
                  <a:solidFill>
                    <a:sysClr val="windowText" lastClr="000000"/>
                  </a:solidFill>
                </a:ln>
              </a:rPr>
              <a:t>Raoul. 1997).  </a:t>
            </a:r>
            <a:r>
              <a:rPr lang="en-US" sz="1100" dirty="0">
                <a:ln>
                  <a:solidFill>
                    <a:sysClr val="windowText" lastClr="000000"/>
                  </a:solidFill>
                </a:ln>
                <a:solidFill>
                  <a:sysClr val="windowText" lastClr="000000"/>
                </a:solidFill>
              </a:rPr>
              <a:t> </a:t>
            </a:r>
          </a:p>
        </p:txBody>
      </p:sp>
      <p:sp>
        <p:nvSpPr>
          <p:cNvPr id="6" name="TextBox 5">
            <a:extLst>
              <a:ext uri="{FF2B5EF4-FFF2-40B4-BE49-F238E27FC236}">
                <a16:creationId xmlns:a16="http://schemas.microsoft.com/office/drawing/2014/main" id="{5A868064-80F7-6748-989E-6338B537507C}"/>
              </a:ext>
            </a:extLst>
          </p:cNvPr>
          <p:cNvSpPr txBox="1"/>
          <p:nvPr/>
        </p:nvSpPr>
        <p:spPr>
          <a:xfrm>
            <a:off x="5809593" y="4738516"/>
            <a:ext cx="5993968" cy="923330"/>
          </a:xfrm>
          <a:prstGeom prst="rect">
            <a:avLst/>
          </a:prstGeom>
          <a:noFill/>
        </p:spPr>
        <p:txBody>
          <a:bodyPr wrap="square" rtlCol="0">
            <a:spAutoFit/>
          </a:bodyPr>
          <a:lstStyle/>
          <a:p>
            <a:r>
              <a:rPr lang="en-US" dirty="0"/>
              <a:t>When buying wood, you want it to be strong and therefore must be aware of knots. They weaken the wood. The Knots in the diagram usually will not affect the strength. </a:t>
            </a:r>
            <a:r>
              <a:rPr lang="en-GB" dirty="0"/>
              <a:t>Raoul, B. </a:t>
            </a:r>
            <a:r>
              <a:rPr lang="en-GB" sz="1100" dirty="0"/>
              <a:t>(1997) </a:t>
            </a:r>
            <a:endParaRPr lang="en-US" sz="1100" dirty="0"/>
          </a:p>
        </p:txBody>
      </p:sp>
      <p:sp>
        <p:nvSpPr>
          <p:cNvPr id="10" name="Rounded Rectangle 9">
            <a:extLst>
              <a:ext uri="{FF2B5EF4-FFF2-40B4-BE49-F238E27FC236}">
                <a16:creationId xmlns:a16="http://schemas.microsoft.com/office/drawing/2014/main" id="{C424848F-3313-4F4D-8C05-91D5994C20BC}"/>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F2967973-C4EC-2D44-A985-527D9062F3B8}"/>
              </a:ext>
            </a:extLst>
          </p:cNvPr>
          <p:cNvCxnSpPr/>
          <p:nvPr/>
        </p:nvCxnSpPr>
        <p:spPr>
          <a:xfrm>
            <a:off x="186693" y="365125"/>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2" name="Rectangle 11">
            <a:extLst>
              <a:ext uri="{FF2B5EF4-FFF2-40B4-BE49-F238E27FC236}">
                <a16:creationId xmlns:a16="http://schemas.microsoft.com/office/drawing/2014/main" id="{48EE99EB-15B3-6645-B4BD-7F58FD85E20A}"/>
              </a:ext>
            </a:extLst>
          </p:cNvPr>
          <p:cNvSpPr/>
          <p:nvPr/>
        </p:nvSpPr>
        <p:spPr>
          <a:xfrm>
            <a:off x="6327229" y="836267"/>
            <a:ext cx="167936" cy="468481"/>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799DA0-8DB6-F04D-9CEB-9D1F2EAA9304}"/>
              </a:ext>
            </a:extLst>
          </p:cNvPr>
          <p:cNvSpPr/>
          <p:nvPr/>
        </p:nvSpPr>
        <p:spPr>
          <a:xfrm>
            <a:off x="11353800" y="797602"/>
            <a:ext cx="167936" cy="468481"/>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987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5F3DD3F-76C3-4447-BEC8-D0FF4503448A}"/>
              </a:ext>
            </a:extLst>
          </p:cNvPr>
          <p:cNvGrpSpPr/>
          <p:nvPr/>
        </p:nvGrpSpPr>
        <p:grpSpPr>
          <a:xfrm rot="14840191">
            <a:off x="7392531" y="2659921"/>
            <a:ext cx="5156219" cy="3312615"/>
            <a:chOff x="5079554" y="2913625"/>
            <a:chExt cx="7093187" cy="3957728"/>
          </a:xfrm>
        </p:grpSpPr>
        <p:sp>
          <p:nvSpPr>
            <p:cNvPr id="11" name="Oval 10">
              <a:extLst>
                <a:ext uri="{FF2B5EF4-FFF2-40B4-BE49-F238E27FC236}">
                  <a16:creationId xmlns:a16="http://schemas.microsoft.com/office/drawing/2014/main" id="{59BA1631-BDCD-4B43-B674-834D5458D7E1}"/>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33E2F1A-E3F4-A149-AE61-2061294B00E0}"/>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0612E82-D783-CE47-BED5-F98713F60FF0}"/>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FF6FDFF-9FFD-C046-984D-1AABD2F127F6}"/>
                </a:ext>
              </a:extLst>
            </p:cNvPr>
            <p:cNvSpPr/>
            <p:nvPr/>
          </p:nvSpPr>
          <p:spPr>
            <a:xfrm>
              <a:off x="5876153" y="4308989"/>
              <a:ext cx="741545" cy="692895"/>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077C87A-F903-5B49-9EF1-F34CF59248A1}"/>
                </a:ext>
              </a:extLst>
            </p:cNvPr>
            <p:cNvSpPr/>
            <p:nvPr/>
          </p:nvSpPr>
          <p:spPr>
            <a:xfrm>
              <a:off x="6219909" y="4472608"/>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EEBCCDD-9CC1-2243-A5FE-46046EB5088A}"/>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38EF9A5-13C6-C845-A096-ECEC4AC0EF68}"/>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A770846-1A73-BD44-9DD1-F02725C5BE5B}"/>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4A01385-5FD5-214E-ACCC-8F41201DD017}"/>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38C79D8-BF27-2C43-839A-ADE321C97BE9}"/>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F2B65082-B986-1C41-AD50-DCA1AA5B1D5B}"/>
              </a:ext>
            </a:extLst>
          </p:cNvPr>
          <p:cNvGrpSpPr/>
          <p:nvPr/>
        </p:nvGrpSpPr>
        <p:grpSpPr>
          <a:xfrm rot="10800000">
            <a:off x="6708354" y="456980"/>
            <a:ext cx="5468983" cy="3064093"/>
            <a:chOff x="5079554" y="2913625"/>
            <a:chExt cx="7093187" cy="3957728"/>
          </a:xfrm>
        </p:grpSpPr>
        <p:sp>
          <p:nvSpPr>
            <p:cNvPr id="22" name="Oval 21">
              <a:extLst>
                <a:ext uri="{FF2B5EF4-FFF2-40B4-BE49-F238E27FC236}">
                  <a16:creationId xmlns:a16="http://schemas.microsoft.com/office/drawing/2014/main" id="{0A6B8673-78D8-814D-808E-5AE54DB0A4FC}"/>
                </a:ext>
              </a:extLst>
            </p:cNvPr>
            <p:cNvSpPr/>
            <p:nvPr/>
          </p:nvSpPr>
          <p:spPr>
            <a:xfrm>
              <a:off x="6485390" y="5833559"/>
              <a:ext cx="980408" cy="1037794"/>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F677B75-C5F7-C34B-9550-FAE98D12384F}"/>
                </a:ext>
              </a:extLst>
            </p:cNvPr>
            <p:cNvSpPr/>
            <p:nvPr/>
          </p:nvSpPr>
          <p:spPr>
            <a:xfrm>
              <a:off x="5079554" y="4373979"/>
              <a:ext cx="394918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008D7B88-FD7B-9944-A567-0A0DF28C3D78}"/>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A63143E-1287-AB4B-BFB8-BAB0175009E8}"/>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092912AE-D9A5-BE43-A284-3BE26FDBA5F0}"/>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4A8455D4-09EE-FA4E-ACFE-9F5DFD28604A}"/>
                </a:ext>
              </a:extLst>
            </p:cNvPr>
            <p:cNvSpPr/>
            <p:nvPr/>
          </p:nvSpPr>
          <p:spPr>
            <a:xfrm>
              <a:off x="10999332" y="5480708"/>
              <a:ext cx="1173409" cy="1073000"/>
            </a:xfrm>
            <a:prstGeom prst="ellipse">
              <a:avLst/>
            </a:prstGeom>
            <a:solidFill>
              <a:schemeClr val="bg1">
                <a:lumMod val="95000"/>
              </a:scheme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47B5213A-8ED3-A44D-BFC1-4F004C9B22B9}"/>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0FA8D02-D322-EE4E-8AAF-7CFAAB2D06AF}"/>
                </a:ext>
              </a:extLst>
            </p:cNvPr>
            <p:cNvSpPr/>
            <p:nvPr/>
          </p:nvSpPr>
          <p:spPr>
            <a:xfrm>
              <a:off x="8781119" y="5046675"/>
              <a:ext cx="2673989" cy="1791819"/>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381D882C-B714-7D48-A8D8-EFBD9BDBDFB8}"/>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E21BC72F-CB96-6B49-980F-2B9D32466242}"/>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7AA25CF-0636-364E-BC68-537563E1006B}"/>
              </a:ext>
            </a:extLst>
          </p:cNvPr>
          <p:cNvSpPr>
            <a:spLocks noGrp="1"/>
          </p:cNvSpPr>
          <p:nvPr>
            <p:ph type="title"/>
          </p:nvPr>
        </p:nvSpPr>
        <p:spPr>
          <a:xfrm>
            <a:off x="1399903" y="216107"/>
            <a:ext cx="10515600" cy="1325563"/>
          </a:xfrm>
        </p:spPr>
        <p:txBody>
          <a:bodyPr/>
          <a:lstStyle/>
          <a:p>
            <a:r>
              <a:rPr lang="en-US" u="sng" dirty="0">
                <a:solidFill>
                  <a:srgbClr val="002060"/>
                </a:solidFill>
              </a:rPr>
              <a:t>Materials - Plywood</a:t>
            </a:r>
          </a:p>
        </p:txBody>
      </p:sp>
      <p:sp>
        <p:nvSpPr>
          <p:cNvPr id="4" name="TextBox 3">
            <a:extLst>
              <a:ext uri="{FF2B5EF4-FFF2-40B4-BE49-F238E27FC236}">
                <a16:creationId xmlns:a16="http://schemas.microsoft.com/office/drawing/2014/main" id="{1318ACEE-9270-BE4B-9C2D-99396ADEAB1C}"/>
              </a:ext>
            </a:extLst>
          </p:cNvPr>
          <p:cNvSpPr txBox="1"/>
          <p:nvPr/>
        </p:nvSpPr>
        <p:spPr>
          <a:xfrm>
            <a:off x="838201" y="1487882"/>
            <a:ext cx="5914292" cy="5524589"/>
          </a:xfrm>
          <a:prstGeom prst="rect">
            <a:avLst/>
          </a:prstGeom>
          <a:noFill/>
        </p:spPr>
        <p:txBody>
          <a:bodyPr wrap="square" rtlCol="0">
            <a:spAutoFit/>
          </a:bodyPr>
          <a:lstStyle/>
          <a:p>
            <a:r>
              <a:rPr lang="en-GB" sz="3600" dirty="0"/>
              <a:t>“Plywood is wood veneers bonded together to produce a flat sheet. An extremely versatile product, plywood is used for a wide range of structural, interior and exterior applications - from formwork through to internal panelling.</a:t>
            </a:r>
            <a:r>
              <a:rPr lang="en-GB" sz="3600" b="1" dirty="0"/>
              <a:t>”</a:t>
            </a:r>
          </a:p>
          <a:p>
            <a:r>
              <a:rPr lang="en-GB" sz="1100" dirty="0"/>
              <a:t>(</a:t>
            </a:r>
            <a:r>
              <a:rPr lang="en-GB" sz="1100" dirty="0" err="1"/>
              <a:t>WoodSolutions</a:t>
            </a:r>
            <a:r>
              <a:rPr lang="en-GB" sz="1100" dirty="0"/>
              <a:t>. 2020)</a:t>
            </a:r>
            <a:endParaRPr lang="en-GB" sz="1100" b="1" dirty="0"/>
          </a:p>
          <a:p>
            <a:endParaRPr lang="en-US" dirty="0"/>
          </a:p>
        </p:txBody>
      </p:sp>
      <p:sp>
        <p:nvSpPr>
          <p:cNvPr id="5" name="Rounded Rectangle 4">
            <a:extLst>
              <a:ext uri="{FF2B5EF4-FFF2-40B4-BE49-F238E27FC236}">
                <a16:creationId xmlns:a16="http://schemas.microsoft.com/office/drawing/2014/main" id="{4EC4BD30-76EA-994D-8A75-C2A57200F043}"/>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1026" name="Picture 2" descr="Marine Plywood 2440mm x 1220mm (8' x 4') - Atlantic Timber">
            <a:extLst>
              <a:ext uri="{FF2B5EF4-FFF2-40B4-BE49-F238E27FC236}">
                <a16:creationId xmlns:a16="http://schemas.microsoft.com/office/drawing/2014/main" id="{DE4CA261-5FE4-FC46-AD9C-A36E31C771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4877" y="1487882"/>
            <a:ext cx="4762500" cy="3556000"/>
          </a:xfrm>
          <a:prstGeom prst="rect">
            <a:avLst/>
          </a:prstGeom>
          <a:noFill/>
          <a:ln w="28575">
            <a:solidFill>
              <a:srgbClr val="4372C4"/>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C87D0CA3-2DAC-0A4D-8D09-10B235FCFB19}"/>
              </a:ext>
            </a:extLst>
          </p:cNvPr>
          <p:cNvSpPr/>
          <p:nvPr/>
        </p:nvSpPr>
        <p:spPr>
          <a:xfrm>
            <a:off x="7014877" y="6082777"/>
            <a:ext cx="1930337" cy="261610"/>
          </a:xfrm>
          <a:prstGeom prst="rect">
            <a:avLst/>
          </a:prstGeom>
        </p:spPr>
        <p:txBody>
          <a:bodyPr wrap="none">
            <a:spAutoFit/>
          </a:bodyPr>
          <a:lstStyle/>
          <a:p>
            <a:r>
              <a:rPr lang="en-GB" sz="1100" dirty="0"/>
              <a:t>(Atlantic Timber Co Ltd. 2020) </a:t>
            </a:r>
            <a:endParaRPr lang="en-US" sz="1100" dirty="0"/>
          </a:p>
        </p:txBody>
      </p:sp>
      <p:cxnSp>
        <p:nvCxnSpPr>
          <p:cNvPr id="7" name="Straight Connector 6">
            <a:extLst>
              <a:ext uri="{FF2B5EF4-FFF2-40B4-BE49-F238E27FC236}">
                <a16:creationId xmlns:a16="http://schemas.microsoft.com/office/drawing/2014/main" id="{EDD1A10E-A5CC-B448-91E5-002B48D8A35D}"/>
              </a:ext>
            </a:extLst>
          </p:cNvPr>
          <p:cNvCxnSpPr>
            <a:cxnSpLocks/>
          </p:cNvCxnSpPr>
          <p:nvPr/>
        </p:nvCxnSpPr>
        <p:spPr>
          <a:xfrm>
            <a:off x="387773"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8" name="L-shape 7">
            <a:extLst>
              <a:ext uri="{FF2B5EF4-FFF2-40B4-BE49-F238E27FC236}">
                <a16:creationId xmlns:a16="http://schemas.microsoft.com/office/drawing/2014/main" id="{19F5DB1A-498A-8641-A732-89DD3F4787AA}"/>
              </a:ext>
            </a:extLst>
          </p:cNvPr>
          <p:cNvSpPr/>
          <p:nvPr/>
        </p:nvSpPr>
        <p:spPr>
          <a:xfrm>
            <a:off x="1063197" y="69671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shape 8">
            <a:extLst>
              <a:ext uri="{FF2B5EF4-FFF2-40B4-BE49-F238E27FC236}">
                <a16:creationId xmlns:a16="http://schemas.microsoft.com/office/drawing/2014/main" id="{50BEF5A9-F77E-1D47-9A14-7E8A442C6D77}"/>
              </a:ext>
            </a:extLst>
          </p:cNvPr>
          <p:cNvSpPr/>
          <p:nvPr/>
        </p:nvSpPr>
        <p:spPr>
          <a:xfrm rot="10800000">
            <a:off x="5912407" y="291342"/>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8518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D866724-4F39-5445-BBDA-B2FAA4C07B18}"/>
              </a:ext>
            </a:extLst>
          </p:cNvPr>
          <p:cNvGrpSpPr/>
          <p:nvPr/>
        </p:nvGrpSpPr>
        <p:grpSpPr>
          <a:xfrm>
            <a:off x="2049088" y="3557358"/>
            <a:ext cx="5803615" cy="3145403"/>
            <a:chOff x="5079554" y="2913625"/>
            <a:chExt cx="7093187" cy="3957728"/>
          </a:xfrm>
        </p:grpSpPr>
        <p:sp>
          <p:nvSpPr>
            <p:cNvPr id="12" name="Oval 11">
              <a:extLst>
                <a:ext uri="{FF2B5EF4-FFF2-40B4-BE49-F238E27FC236}">
                  <a16:creationId xmlns:a16="http://schemas.microsoft.com/office/drawing/2014/main" id="{3C1E45B6-38AF-7242-90EE-A8CE785E7FDB}"/>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5AE5645-7D7D-1E4D-A7BA-AA0D5849439B}"/>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A6245DE-8D18-6B4E-9AC4-6673178C1DDD}"/>
                </a:ext>
              </a:extLst>
            </p:cNvPr>
            <p:cNvSpPr/>
            <p:nvPr/>
          </p:nvSpPr>
          <p:spPr>
            <a:xfrm>
              <a:off x="6273941" y="2913625"/>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74F472C-BA7A-0F4B-9775-5563BB90672C}"/>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2394A970-DE94-324D-B6B5-48D88658BF04}"/>
                </a:ext>
              </a:extLst>
            </p:cNvPr>
            <p:cNvSpPr/>
            <p:nvPr/>
          </p:nvSpPr>
          <p:spPr>
            <a:xfrm>
              <a:off x="6219909" y="4472608"/>
              <a:ext cx="2987228" cy="238539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D8E0C63A-7F30-D148-AFE2-EFD6904FAEEA}"/>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9DEBDB4-841E-7446-99CE-BCD226257FAD}"/>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16B3FF2-6A6E-0743-9452-FB264D493EC7}"/>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F2344CDB-ABFC-6448-A852-2FD39E19B501}"/>
                </a:ext>
              </a:extLst>
            </p:cNvPr>
            <p:cNvSpPr/>
            <p:nvPr/>
          </p:nvSpPr>
          <p:spPr>
            <a:xfrm>
              <a:off x="8705890" y="5941340"/>
              <a:ext cx="1110558" cy="902412"/>
            </a:xfrm>
            <a:prstGeom prst="ellipse">
              <a:avLst/>
            </a:prstGeom>
            <a:solidFill>
              <a:schemeClr val="bg1"/>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5054CECC-FC41-5445-A653-50AED6D3004B}"/>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FCD6743-1A1D-C048-A9E5-0569AF3B96A5}"/>
              </a:ext>
            </a:extLst>
          </p:cNvPr>
          <p:cNvSpPr>
            <a:spLocks noGrp="1"/>
          </p:cNvSpPr>
          <p:nvPr>
            <p:ph type="title"/>
          </p:nvPr>
        </p:nvSpPr>
        <p:spPr>
          <a:xfrm>
            <a:off x="1249908" y="0"/>
            <a:ext cx="10515600" cy="1325563"/>
          </a:xfrm>
        </p:spPr>
        <p:txBody>
          <a:bodyPr/>
          <a:lstStyle/>
          <a:p>
            <a:pPr algn="r"/>
            <a:r>
              <a:rPr lang="en-US" u="sng" dirty="0">
                <a:solidFill>
                  <a:srgbClr val="002060"/>
                </a:solidFill>
              </a:rPr>
              <a:t>Building my strength</a:t>
            </a:r>
          </a:p>
        </p:txBody>
      </p:sp>
      <p:sp>
        <p:nvSpPr>
          <p:cNvPr id="3" name="Content Placeholder 2">
            <a:extLst>
              <a:ext uri="{FF2B5EF4-FFF2-40B4-BE49-F238E27FC236}">
                <a16:creationId xmlns:a16="http://schemas.microsoft.com/office/drawing/2014/main" id="{53FFEA11-C496-8544-A62F-B26DE5A3967F}"/>
              </a:ext>
            </a:extLst>
          </p:cNvPr>
          <p:cNvSpPr>
            <a:spLocks noGrp="1"/>
          </p:cNvSpPr>
          <p:nvPr>
            <p:ph idx="1"/>
          </p:nvPr>
        </p:nvSpPr>
        <p:spPr>
          <a:xfrm>
            <a:off x="4108251" y="1052601"/>
            <a:ext cx="7488904" cy="4351338"/>
          </a:xfrm>
        </p:spPr>
        <p:txBody>
          <a:bodyPr/>
          <a:lstStyle/>
          <a:p>
            <a:pPr marL="0" indent="0">
              <a:buNone/>
            </a:pPr>
            <a:r>
              <a:rPr lang="en-US" dirty="0"/>
              <a:t>I realized when moving some wood orders, that I needed to increase my strength for lifting in order to carry the wood easier, not to drop it and damage it and to make it easier and the people I’m helping. To do this I started using some weights.</a:t>
            </a:r>
          </a:p>
        </p:txBody>
      </p:sp>
      <p:pic>
        <p:nvPicPr>
          <p:cNvPr id="1028" name="Picture 4" descr="No description available.">
            <a:extLst>
              <a:ext uri="{FF2B5EF4-FFF2-40B4-BE49-F238E27FC236}">
                <a16:creationId xmlns:a16="http://schemas.microsoft.com/office/drawing/2014/main" id="{2D0B19E4-1AFD-8149-90BE-4B6B21AE3E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292" r="19444"/>
          <a:stretch/>
        </p:blipFill>
        <p:spPr bwMode="auto">
          <a:xfrm>
            <a:off x="1073332" y="365125"/>
            <a:ext cx="2802928" cy="6100354"/>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pic>
        <p:nvPicPr>
          <p:cNvPr id="1030" name="Picture 6" descr="No description available.">
            <a:extLst>
              <a:ext uri="{FF2B5EF4-FFF2-40B4-BE49-F238E27FC236}">
                <a16:creationId xmlns:a16="http://schemas.microsoft.com/office/drawing/2014/main" id="{3D8857B6-D3FE-7048-A7F3-E43F13F619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276" b="33143"/>
          <a:stretch/>
        </p:blipFill>
        <p:spPr bwMode="auto">
          <a:xfrm>
            <a:off x="5606166" y="3557358"/>
            <a:ext cx="5803615" cy="2908121"/>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7" name="Rounded Rectangle 6">
            <a:extLst>
              <a:ext uri="{FF2B5EF4-FFF2-40B4-BE49-F238E27FC236}">
                <a16:creationId xmlns:a16="http://schemas.microsoft.com/office/drawing/2014/main" id="{9E5CEC16-A7E3-B441-8AA6-6273E9B52451}"/>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0CAB106F-CD97-8B44-B97B-36991121E2B5}"/>
              </a:ext>
            </a:extLst>
          </p:cNvPr>
          <p:cNvCxnSpPr>
            <a:cxnSpLocks/>
          </p:cNvCxnSpPr>
          <p:nvPr/>
        </p:nvCxnSpPr>
        <p:spPr>
          <a:xfrm>
            <a:off x="387774"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9" name="L-shape 8">
            <a:extLst>
              <a:ext uri="{FF2B5EF4-FFF2-40B4-BE49-F238E27FC236}">
                <a16:creationId xmlns:a16="http://schemas.microsoft.com/office/drawing/2014/main" id="{1D99E3EF-2E2A-D848-A811-37DCBC41B57B}"/>
              </a:ext>
            </a:extLst>
          </p:cNvPr>
          <p:cNvSpPr/>
          <p:nvPr/>
        </p:nvSpPr>
        <p:spPr>
          <a:xfrm rot="10800000">
            <a:off x="11597155" y="169575"/>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shape 9">
            <a:extLst>
              <a:ext uri="{FF2B5EF4-FFF2-40B4-BE49-F238E27FC236}">
                <a16:creationId xmlns:a16="http://schemas.microsoft.com/office/drawing/2014/main" id="{EAF1AEF2-6531-274B-90BB-FCEF68508A95}"/>
              </a:ext>
            </a:extLst>
          </p:cNvPr>
          <p:cNvSpPr/>
          <p:nvPr/>
        </p:nvSpPr>
        <p:spPr>
          <a:xfrm>
            <a:off x="6688184" y="365125"/>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3129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DC2FE2B8-06D8-9D47-9C7B-9A9E1C3ED6E3}"/>
              </a:ext>
            </a:extLst>
          </p:cNvPr>
          <p:cNvGrpSpPr/>
          <p:nvPr/>
        </p:nvGrpSpPr>
        <p:grpSpPr>
          <a:xfrm flipH="1">
            <a:off x="5029361" y="2862390"/>
            <a:ext cx="7138340" cy="3957728"/>
            <a:chOff x="5079554" y="2913625"/>
            <a:chExt cx="7093187" cy="3957728"/>
          </a:xfrm>
        </p:grpSpPr>
        <p:sp>
          <p:nvSpPr>
            <p:cNvPr id="36" name="Oval 35">
              <a:extLst>
                <a:ext uri="{FF2B5EF4-FFF2-40B4-BE49-F238E27FC236}">
                  <a16:creationId xmlns:a16="http://schemas.microsoft.com/office/drawing/2014/main" id="{4FBF840E-1D28-C345-A04A-162FF9CEE2FB}"/>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21835B13-21C8-384A-BF76-F184B7B06A53}"/>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C29C6FA6-E9AE-EC49-922C-243F4F5CAB1C}"/>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BCE33B9D-F054-D04F-A8BB-516993787935}"/>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BE389398-F91B-9F44-924D-7147C7859DBB}"/>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2EEB3F1-AC7F-0948-AE8B-77B3940AE908}"/>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ED379677-D67F-DA4E-9771-B7D778F90971}"/>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2EAADDF1-9E56-384B-85FC-3EF2CAB5EFF5}"/>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Oval 43">
              <a:extLst>
                <a:ext uri="{FF2B5EF4-FFF2-40B4-BE49-F238E27FC236}">
                  <a16:creationId xmlns:a16="http://schemas.microsoft.com/office/drawing/2014/main" id="{4C7DD759-054B-8648-BE71-9A967C4A437F}"/>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15A0583E-D352-8E42-A621-9D654F174901}"/>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33466F1-491C-4A4D-90AD-3C16BD0E8651}"/>
              </a:ext>
            </a:extLst>
          </p:cNvPr>
          <p:cNvSpPr>
            <a:spLocks noGrp="1"/>
          </p:cNvSpPr>
          <p:nvPr>
            <p:ph type="title"/>
          </p:nvPr>
        </p:nvSpPr>
        <p:spPr>
          <a:xfrm>
            <a:off x="1286010" y="-195592"/>
            <a:ext cx="10515600" cy="1325563"/>
          </a:xfrm>
        </p:spPr>
        <p:txBody>
          <a:bodyPr/>
          <a:lstStyle/>
          <a:p>
            <a:r>
              <a:rPr lang="en-US" u="sng" dirty="0">
                <a:solidFill>
                  <a:srgbClr val="002060"/>
                </a:solidFill>
              </a:rPr>
              <a:t>Materials - Metals</a:t>
            </a:r>
          </a:p>
        </p:txBody>
      </p:sp>
      <p:sp>
        <p:nvSpPr>
          <p:cNvPr id="4" name="TextBox 3">
            <a:extLst>
              <a:ext uri="{FF2B5EF4-FFF2-40B4-BE49-F238E27FC236}">
                <a16:creationId xmlns:a16="http://schemas.microsoft.com/office/drawing/2014/main" id="{3CD9CA99-FC72-B54E-9D43-6FAAEB13F474}"/>
              </a:ext>
            </a:extLst>
          </p:cNvPr>
          <p:cNvSpPr txBox="1"/>
          <p:nvPr/>
        </p:nvSpPr>
        <p:spPr>
          <a:xfrm>
            <a:off x="919919" y="907059"/>
            <a:ext cx="11247783" cy="646331"/>
          </a:xfrm>
          <a:prstGeom prst="rect">
            <a:avLst/>
          </a:prstGeom>
          <a:noFill/>
          <a:ln w="28575">
            <a:solidFill>
              <a:srgbClr val="4372C4"/>
            </a:solidFill>
          </a:ln>
        </p:spPr>
        <p:txBody>
          <a:bodyPr wrap="square" rtlCol="0">
            <a:spAutoFit/>
          </a:bodyPr>
          <a:lstStyle/>
          <a:p>
            <a:r>
              <a:rPr lang="en-US" dirty="0"/>
              <a:t>Steel and aluminum are common metals used in productions because you can create large scale structures and intricate pieces, due to their strength and weight. </a:t>
            </a:r>
            <a:r>
              <a:rPr lang="en-GB" sz="1100" dirty="0"/>
              <a:t>(Cardiff Theatrical Services. 2020) </a:t>
            </a:r>
            <a:endParaRPr lang="en-US" sz="1100" dirty="0"/>
          </a:p>
        </p:txBody>
      </p:sp>
      <p:pic>
        <p:nvPicPr>
          <p:cNvPr id="6" name="Picture 5">
            <a:extLst>
              <a:ext uri="{FF2B5EF4-FFF2-40B4-BE49-F238E27FC236}">
                <a16:creationId xmlns:a16="http://schemas.microsoft.com/office/drawing/2014/main" id="{745CE8C5-80C2-7D4D-A837-95435136116A}"/>
              </a:ext>
            </a:extLst>
          </p:cNvPr>
          <p:cNvPicPr>
            <a:picLocks noChangeAspect="1"/>
          </p:cNvPicPr>
          <p:nvPr/>
        </p:nvPicPr>
        <p:blipFill>
          <a:blip r:embed="rId2"/>
          <a:stretch>
            <a:fillRect/>
          </a:stretch>
        </p:blipFill>
        <p:spPr>
          <a:xfrm>
            <a:off x="5155581" y="2586615"/>
            <a:ext cx="5446385" cy="3624774"/>
          </a:xfrm>
          <a:prstGeom prst="rect">
            <a:avLst/>
          </a:prstGeom>
        </p:spPr>
      </p:pic>
      <p:sp>
        <p:nvSpPr>
          <p:cNvPr id="17" name="TextBox 16">
            <a:extLst>
              <a:ext uri="{FF2B5EF4-FFF2-40B4-BE49-F238E27FC236}">
                <a16:creationId xmlns:a16="http://schemas.microsoft.com/office/drawing/2014/main" id="{71B7B979-D34D-2F4B-A80C-8C1A3462C852}"/>
              </a:ext>
            </a:extLst>
          </p:cNvPr>
          <p:cNvSpPr txBox="1"/>
          <p:nvPr/>
        </p:nvSpPr>
        <p:spPr>
          <a:xfrm>
            <a:off x="11001992" y="3258904"/>
            <a:ext cx="1776548" cy="369332"/>
          </a:xfrm>
          <a:prstGeom prst="rect">
            <a:avLst/>
          </a:prstGeom>
          <a:noFill/>
        </p:spPr>
        <p:txBody>
          <a:bodyPr wrap="square" rtlCol="0">
            <a:spAutoFit/>
          </a:bodyPr>
          <a:lstStyle/>
          <a:p>
            <a:r>
              <a:rPr lang="en-US" dirty="0"/>
              <a:t>Wavey</a:t>
            </a:r>
          </a:p>
        </p:txBody>
      </p:sp>
      <p:sp>
        <p:nvSpPr>
          <p:cNvPr id="18" name="TextBox 17">
            <a:extLst>
              <a:ext uri="{FF2B5EF4-FFF2-40B4-BE49-F238E27FC236}">
                <a16:creationId xmlns:a16="http://schemas.microsoft.com/office/drawing/2014/main" id="{8F5226AE-1821-3640-B2C7-1AF24F4C4E93}"/>
              </a:ext>
            </a:extLst>
          </p:cNvPr>
          <p:cNvSpPr txBox="1"/>
          <p:nvPr/>
        </p:nvSpPr>
        <p:spPr>
          <a:xfrm>
            <a:off x="8285955" y="2288618"/>
            <a:ext cx="3746845" cy="369332"/>
          </a:xfrm>
          <a:prstGeom prst="rect">
            <a:avLst/>
          </a:prstGeom>
          <a:noFill/>
        </p:spPr>
        <p:txBody>
          <a:bodyPr wrap="square" rtlCol="0">
            <a:spAutoFit/>
          </a:bodyPr>
          <a:lstStyle/>
          <a:p>
            <a:r>
              <a:rPr lang="en-US" dirty="0"/>
              <a:t>Large, complicated</a:t>
            </a:r>
          </a:p>
        </p:txBody>
      </p:sp>
      <p:sp>
        <p:nvSpPr>
          <p:cNvPr id="20" name="TextBox 19">
            <a:extLst>
              <a:ext uri="{FF2B5EF4-FFF2-40B4-BE49-F238E27FC236}">
                <a16:creationId xmlns:a16="http://schemas.microsoft.com/office/drawing/2014/main" id="{6B74CD2F-7130-3142-8850-3FED027F454E}"/>
              </a:ext>
            </a:extLst>
          </p:cNvPr>
          <p:cNvSpPr txBox="1"/>
          <p:nvPr/>
        </p:nvSpPr>
        <p:spPr>
          <a:xfrm>
            <a:off x="8536739" y="6289459"/>
            <a:ext cx="2817061" cy="369332"/>
          </a:xfrm>
          <a:prstGeom prst="rect">
            <a:avLst/>
          </a:prstGeom>
          <a:noFill/>
        </p:spPr>
        <p:txBody>
          <a:bodyPr wrap="square" rtlCol="0">
            <a:spAutoFit/>
          </a:bodyPr>
          <a:lstStyle/>
          <a:p>
            <a:r>
              <a:rPr lang="en-US" dirty="0"/>
              <a:t>Created outside to last.</a:t>
            </a:r>
          </a:p>
        </p:txBody>
      </p:sp>
      <p:sp>
        <p:nvSpPr>
          <p:cNvPr id="21" name="Rectangle 20">
            <a:extLst>
              <a:ext uri="{FF2B5EF4-FFF2-40B4-BE49-F238E27FC236}">
                <a16:creationId xmlns:a16="http://schemas.microsoft.com/office/drawing/2014/main" id="{D3C64F82-D024-A442-B07E-95BAEC05092B}"/>
              </a:ext>
            </a:extLst>
          </p:cNvPr>
          <p:cNvSpPr/>
          <p:nvPr/>
        </p:nvSpPr>
        <p:spPr>
          <a:xfrm>
            <a:off x="6297481" y="6212515"/>
            <a:ext cx="1176925" cy="261610"/>
          </a:xfrm>
          <a:prstGeom prst="rect">
            <a:avLst/>
          </a:prstGeom>
        </p:spPr>
        <p:txBody>
          <a:bodyPr wrap="none">
            <a:spAutoFit/>
          </a:bodyPr>
          <a:lstStyle/>
          <a:p>
            <a:r>
              <a:rPr lang="en-GB" sz="1100" dirty="0"/>
              <a:t>(Area 109. 2020) </a:t>
            </a:r>
            <a:endParaRPr lang="en-US" sz="1100" dirty="0"/>
          </a:p>
        </p:txBody>
      </p:sp>
      <p:sp>
        <p:nvSpPr>
          <p:cNvPr id="22" name="TextBox 21">
            <a:extLst>
              <a:ext uri="{FF2B5EF4-FFF2-40B4-BE49-F238E27FC236}">
                <a16:creationId xmlns:a16="http://schemas.microsoft.com/office/drawing/2014/main" id="{901F72FD-425E-ED46-8487-0C332A5D9C5C}"/>
              </a:ext>
            </a:extLst>
          </p:cNvPr>
          <p:cNvSpPr txBox="1"/>
          <p:nvPr/>
        </p:nvSpPr>
        <p:spPr>
          <a:xfrm>
            <a:off x="935178" y="1751523"/>
            <a:ext cx="4295682" cy="4524315"/>
          </a:xfrm>
          <a:prstGeom prst="rect">
            <a:avLst/>
          </a:prstGeom>
          <a:noFill/>
          <a:ln w="28575">
            <a:noFill/>
          </a:ln>
        </p:spPr>
        <p:txBody>
          <a:bodyPr wrap="square" rtlCol="0">
            <a:spAutoFit/>
          </a:bodyPr>
          <a:lstStyle/>
          <a:p>
            <a:r>
              <a:rPr lang="en-US" sz="3200" dirty="0"/>
              <a:t>Here in George </a:t>
            </a:r>
            <a:r>
              <a:rPr lang="en-US" sz="3200" dirty="0" err="1"/>
              <a:t>Tsypin’s</a:t>
            </a:r>
            <a:r>
              <a:rPr lang="en-US" sz="3200" dirty="0"/>
              <a:t> set for “</a:t>
            </a:r>
            <a:r>
              <a:rPr lang="en-GB" sz="3200" i="1" dirty="0"/>
              <a:t>West Side Story, 2003” </a:t>
            </a:r>
            <a:r>
              <a:rPr lang="en-GB" sz="3200" dirty="0"/>
              <a:t>it can be seen how large and intricate structure as mentioned before, can be welded into many shapes due to the metal’s light and durable properties.  </a:t>
            </a:r>
            <a:endParaRPr lang="en-US" sz="3200" dirty="0"/>
          </a:p>
        </p:txBody>
      </p:sp>
      <p:sp>
        <p:nvSpPr>
          <p:cNvPr id="26" name="Rounded Rectangle 25">
            <a:extLst>
              <a:ext uri="{FF2B5EF4-FFF2-40B4-BE49-F238E27FC236}">
                <a16:creationId xmlns:a16="http://schemas.microsoft.com/office/drawing/2014/main" id="{6F709077-C0B7-4944-91B3-B0BF09A56907}"/>
              </a:ext>
            </a:extLst>
          </p:cNvPr>
          <p:cNvSpPr/>
          <p:nvPr/>
        </p:nvSpPr>
        <p:spPr>
          <a:xfrm rot="16200000">
            <a:off x="-3068495" y="3033025"/>
            <a:ext cx="687924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C89DD520-61EA-C646-A8F1-4DE8D3407122}"/>
              </a:ext>
            </a:extLst>
          </p:cNvPr>
          <p:cNvGrpSpPr/>
          <p:nvPr/>
        </p:nvGrpSpPr>
        <p:grpSpPr>
          <a:xfrm>
            <a:off x="5230500" y="2392320"/>
            <a:ext cx="3104280" cy="2494800"/>
            <a:chOff x="5230500" y="2392320"/>
            <a:chExt cx="3104280" cy="2494800"/>
          </a:xfrm>
        </p:grpSpPr>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AA1D9C78-9E3A-1145-94B2-19779D2C9F4D}"/>
                    </a:ext>
                  </a:extLst>
                </p14:cNvPr>
                <p14:cNvContentPartPr/>
                <p14:nvPr/>
              </p14:nvContentPartPr>
              <p14:xfrm>
                <a:off x="5231220" y="4607400"/>
                <a:ext cx="26640" cy="279720"/>
              </p14:xfrm>
            </p:contentPart>
          </mc:Choice>
          <mc:Fallback xmlns="">
            <p:pic>
              <p:nvPicPr>
                <p:cNvPr id="9" name="Ink 8">
                  <a:extLst>
                    <a:ext uri="{FF2B5EF4-FFF2-40B4-BE49-F238E27FC236}">
                      <a16:creationId xmlns:a16="http://schemas.microsoft.com/office/drawing/2014/main" id="{AA1D9C78-9E3A-1145-94B2-19779D2C9F4D}"/>
                    </a:ext>
                  </a:extLst>
                </p:cNvPr>
                <p:cNvPicPr/>
                <p:nvPr/>
              </p:nvPicPr>
              <p:blipFill>
                <a:blip r:embed="rId4"/>
                <a:stretch>
                  <a:fillRect/>
                </a:stretch>
              </p:blipFill>
              <p:spPr>
                <a:xfrm>
                  <a:off x="5222580" y="4598760"/>
                  <a:ext cx="44280" cy="2973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A1392CE4-0AA8-A849-9EE2-F9284E9C9992}"/>
                    </a:ext>
                  </a:extLst>
                </p14:cNvPr>
                <p14:cNvContentPartPr/>
                <p14:nvPr/>
              </p14:nvContentPartPr>
              <p14:xfrm>
                <a:off x="6326340" y="2653680"/>
                <a:ext cx="280080" cy="56160"/>
              </p14:xfrm>
            </p:contentPart>
          </mc:Choice>
          <mc:Fallback xmlns="">
            <p:pic>
              <p:nvPicPr>
                <p:cNvPr id="10" name="Ink 9">
                  <a:extLst>
                    <a:ext uri="{FF2B5EF4-FFF2-40B4-BE49-F238E27FC236}">
                      <a16:creationId xmlns:a16="http://schemas.microsoft.com/office/drawing/2014/main" id="{A1392CE4-0AA8-A849-9EE2-F9284E9C9992}"/>
                    </a:ext>
                  </a:extLst>
                </p:cNvPr>
                <p:cNvPicPr/>
                <p:nvPr/>
              </p:nvPicPr>
              <p:blipFill>
                <a:blip r:embed="rId6"/>
                <a:stretch>
                  <a:fillRect/>
                </a:stretch>
              </p:blipFill>
              <p:spPr>
                <a:xfrm>
                  <a:off x="6317700" y="2644680"/>
                  <a:ext cx="297720" cy="73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54CFB743-E6D5-7940-8110-517843EC43C0}"/>
                    </a:ext>
                  </a:extLst>
                </p14:cNvPr>
                <p14:cNvContentPartPr/>
                <p14:nvPr/>
              </p14:nvContentPartPr>
              <p14:xfrm>
                <a:off x="5230500" y="2709480"/>
                <a:ext cx="1264320" cy="2031480"/>
              </p14:xfrm>
            </p:contentPart>
          </mc:Choice>
          <mc:Fallback xmlns="">
            <p:pic>
              <p:nvPicPr>
                <p:cNvPr id="11" name="Ink 10">
                  <a:extLst>
                    <a:ext uri="{FF2B5EF4-FFF2-40B4-BE49-F238E27FC236}">
                      <a16:creationId xmlns:a16="http://schemas.microsoft.com/office/drawing/2014/main" id="{54CFB743-E6D5-7940-8110-517843EC43C0}"/>
                    </a:ext>
                  </a:extLst>
                </p:cNvPr>
                <p:cNvPicPr/>
                <p:nvPr/>
              </p:nvPicPr>
              <p:blipFill>
                <a:blip r:embed="rId8"/>
                <a:stretch>
                  <a:fillRect/>
                </a:stretch>
              </p:blipFill>
              <p:spPr>
                <a:xfrm>
                  <a:off x="5221500" y="2700840"/>
                  <a:ext cx="1281960" cy="20491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DE9A6F25-B14B-864A-B2C9-94F96CBC72C1}"/>
                    </a:ext>
                  </a:extLst>
                </p14:cNvPr>
                <p14:cNvContentPartPr/>
                <p14:nvPr/>
              </p14:nvContentPartPr>
              <p14:xfrm>
                <a:off x="6611460" y="2509680"/>
                <a:ext cx="187920" cy="123840"/>
              </p14:xfrm>
            </p:contentPart>
          </mc:Choice>
          <mc:Fallback xmlns="">
            <p:pic>
              <p:nvPicPr>
                <p:cNvPr id="16" name="Ink 15">
                  <a:extLst>
                    <a:ext uri="{FF2B5EF4-FFF2-40B4-BE49-F238E27FC236}">
                      <a16:creationId xmlns:a16="http://schemas.microsoft.com/office/drawing/2014/main" id="{DE9A6F25-B14B-864A-B2C9-94F96CBC72C1}"/>
                    </a:ext>
                  </a:extLst>
                </p:cNvPr>
                <p:cNvPicPr/>
                <p:nvPr/>
              </p:nvPicPr>
              <p:blipFill>
                <a:blip r:embed="rId10"/>
                <a:stretch>
                  <a:fillRect/>
                </a:stretch>
              </p:blipFill>
              <p:spPr>
                <a:xfrm>
                  <a:off x="6602820" y="2501040"/>
                  <a:ext cx="20556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7" name="Ink 26">
                  <a:extLst>
                    <a:ext uri="{FF2B5EF4-FFF2-40B4-BE49-F238E27FC236}">
                      <a16:creationId xmlns:a16="http://schemas.microsoft.com/office/drawing/2014/main" id="{A666C93C-A6A7-5748-BEF0-52F14BB31A41}"/>
                    </a:ext>
                  </a:extLst>
                </p14:cNvPr>
                <p14:cNvContentPartPr/>
                <p14:nvPr/>
              </p14:nvContentPartPr>
              <p14:xfrm>
                <a:off x="6640620" y="2392320"/>
                <a:ext cx="1694160" cy="234000"/>
              </p14:xfrm>
            </p:contentPart>
          </mc:Choice>
          <mc:Fallback xmlns="">
            <p:pic>
              <p:nvPicPr>
                <p:cNvPr id="27" name="Ink 26">
                  <a:extLst>
                    <a:ext uri="{FF2B5EF4-FFF2-40B4-BE49-F238E27FC236}">
                      <a16:creationId xmlns:a16="http://schemas.microsoft.com/office/drawing/2014/main" id="{A666C93C-A6A7-5748-BEF0-52F14BB31A41}"/>
                    </a:ext>
                  </a:extLst>
                </p:cNvPr>
                <p:cNvPicPr/>
                <p:nvPr/>
              </p:nvPicPr>
              <p:blipFill>
                <a:blip r:embed="rId12"/>
                <a:stretch>
                  <a:fillRect/>
                </a:stretch>
              </p:blipFill>
              <p:spPr>
                <a:xfrm>
                  <a:off x="6631980" y="2383320"/>
                  <a:ext cx="1711800" cy="251640"/>
                </a:xfrm>
                <a:prstGeom prst="rect">
                  <a:avLst/>
                </a:prstGeom>
              </p:spPr>
            </p:pic>
          </mc:Fallback>
        </mc:AlternateContent>
      </p:grpSp>
      <p:grpSp>
        <p:nvGrpSpPr>
          <p:cNvPr id="31" name="Group 30">
            <a:extLst>
              <a:ext uri="{FF2B5EF4-FFF2-40B4-BE49-F238E27FC236}">
                <a16:creationId xmlns:a16="http://schemas.microsoft.com/office/drawing/2014/main" id="{3447C06C-6D8D-AD4C-9B85-0CD7C36E43F4}"/>
              </a:ext>
            </a:extLst>
          </p:cNvPr>
          <p:cNvGrpSpPr/>
          <p:nvPr/>
        </p:nvGrpSpPr>
        <p:grpSpPr>
          <a:xfrm>
            <a:off x="10157460" y="3469080"/>
            <a:ext cx="898200" cy="424800"/>
            <a:chOff x="10157460" y="3469080"/>
            <a:chExt cx="898200" cy="424800"/>
          </a:xfrm>
        </p:grpSpPr>
        <mc:AlternateContent xmlns:mc="http://schemas.openxmlformats.org/markup-compatibility/2006" xmlns:p14="http://schemas.microsoft.com/office/powerpoint/2010/main">
          <mc:Choice Requires="p14">
            <p:contentPart p14:bwMode="auto" r:id="rId13">
              <p14:nvContentPartPr>
                <p14:cNvPr id="29" name="Ink 28">
                  <a:extLst>
                    <a:ext uri="{FF2B5EF4-FFF2-40B4-BE49-F238E27FC236}">
                      <a16:creationId xmlns:a16="http://schemas.microsoft.com/office/drawing/2014/main" id="{842BCF65-24A8-6A46-952F-79910EA0B34A}"/>
                    </a:ext>
                  </a:extLst>
                </p14:cNvPr>
                <p14:cNvContentPartPr/>
                <p14:nvPr/>
              </p14:nvContentPartPr>
              <p14:xfrm>
                <a:off x="10157460" y="3665280"/>
                <a:ext cx="250920" cy="228600"/>
              </p14:xfrm>
            </p:contentPart>
          </mc:Choice>
          <mc:Fallback xmlns="">
            <p:pic>
              <p:nvPicPr>
                <p:cNvPr id="29" name="Ink 28">
                  <a:extLst>
                    <a:ext uri="{FF2B5EF4-FFF2-40B4-BE49-F238E27FC236}">
                      <a16:creationId xmlns:a16="http://schemas.microsoft.com/office/drawing/2014/main" id="{842BCF65-24A8-6A46-952F-79910EA0B34A}"/>
                    </a:ext>
                  </a:extLst>
                </p:cNvPr>
                <p:cNvPicPr/>
                <p:nvPr/>
              </p:nvPicPr>
              <p:blipFill>
                <a:blip r:embed="rId14"/>
                <a:stretch>
                  <a:fillRect/>
                </a:stretch>
              </p:blipFill>
              <p:spPr>
                <a:xfrm>
                  <a:off x="10148820" y="3656640"/>
                  <a:ext cx="268560" cy="246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E37FED0-C5F2-3348-8564-DA7C4CD9B3D5}"/>
                    </a:ext>
                  </a:extLst>
                </p14:cNvPr>
                <p14:cNvContentPartPr/>
                <p14:nvPr/>
              </p14:nvContentPartPr>
              <p14:xfrm>
                <a:off x="10188780" y="3469080"/>
                <a:ext cx="866880" cy="403200"/>
              </p14:xfrm>
            </p:contentPart>
          </mc:Choice>
          <mc:Fallback xmlns="">
            <p:pic>
              <p:nvPicPr>
                <p:cNvPr id="30" name="Ink 29">
                  <a:extLst>
                    <a:ext uri="{FF2B5EF4-FFF2-40B4-BE49-F238E27FC236}">
                      <a16:creationId xmlns:a16="http://schemas.microsoft.com/office/drawing/2014/main" id="{5E37FED0-C5F2-3348-8564-DA7C4CD9B3D5}"/>
                    </a:ext>
                  </a:extLst>
                </p:cNvPr>
                <p:cNvPicPr/>
                <p:nvPr/>
              </p:nvPicPr>
              <p:blipFill>
                <a:blip r:embed="rId16"/>
                <a:stretch>
                  <a:fillRect/>
                </a:stretch>
              </p:blipFill>
              <p:spPr>
                <a:xfrm>
                  <a:off x="10179780" y="3460080"/>
                  <a:ext cx="884520" cy="420840"/>
                </a:xfrm>
                <a:prstGeom prst="rect">
                  <a:avLst/>
                </a:prstGeom>
              </p:spPr>
            </p:pic>
          </mc:Fallback>
        </mc:AlternateContent>
      </p:grpSp>
      <p:grpSp>
        <p:nvGrpSpPr>
          <p:cNvPr id="34" name="Group 33">
            <a:extLst>
              <a:ext uri="{FF2B5EF4-FFF2-40B4-BE49-F238E27FC236}">
                <a16:creationId xmlns:a16="http://schemas.microsoft.com/office/drawing/2014/main" id="{B994C72C-EEEB-2546-9BA7-7A33769732F7}"/>
              </a:ext>
            </a:extLst>
          </p:cNvPr>
          <p:cNvGrpSpPr/>
          <p:nvPr/>
        </p:nvGrpSpPr>
        <p:grpSpPr>
          <a:xfrm>
            <a:off x="8996460" y="5827440"/>
            <a:ext cx="499320" cy="544680"/>
            <a:chOff x="8996460" y="5827440"/>
            <a:chExt cx="499320" cy="544680"/>
          </a:xfrm>
        </p:grpSpPr>
        <mc:AlternateContent xmlns:mc="http://schemas.openxmlformats.org/markup-compatibility/2006" xmlns:p14="http://schemas.microsoft.com/office/powerpoint/2010/main">
          <mc:Choice Requires="p14">
            <p:contentPart p14:bwMode="auto" r:id="rId17">
              <p14:nvContentPartPr>
                <p14:cNvPr id="32" name="Ink 31">
                  <a:extLst>
                    <a:ext uri="{FF2B5EF4-FFF2-40B4-BE49-F238E27FC236}">
                      <a16:creationId xmlns:a16="http://schemas.microsoft.com/office/drawing/2014/main" id="{C0334005-26B3-D249-9D4A-9B313E2A306F}"/>
                    </a:ext>
                  </a:extLst>
                </p14:cNvPr>
                <p14:cNvContentPartPr/>
                <p14:nvPr/>
              </p14:nvContentPartPr>
              <p14:xfrm>
                <a:off x="8996460" y="5827440"/>
                <a:ext cx="385560" cy="247320"/>
              </p14:xfrm>
            </p:contentPart>
          </mc:Choice>
          <mc:Fallback xmlns="">
            <p:pic>
              <p:nvPicPr>
                <p:cNvPr id="32" name="Ink 31">
                  <a:extLst>
                    <a:ext uri="{FF2B5EF4-FFF2-40B4-BE49-F238E27FC236}">
                      <a16:creationId xmlns:a16="http://schemas.microsoft.com/office/drawing/2014/main" id="{C0334005-26B3-D249-9D4A-9B313E2A306F}"/>
                    </a:ext>
                  </a:extLst>
                </p:cNvPr>
                <p:cNvPicPr/>
                <p:nvPr/>
              </p:nvPicPr>
              <p:blipFill>
                <a:blip r:embed="rId18"/>
                <a:stretch>
                  <a:fillRect/>
                </a:stretch>
              </p:blipFill>
              <p:spPr>
                <a:xfrm>
                  <a:off x="8987460" y="5818800"/>
                  <a:ext cx="40320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33" name="Ink 32">
                  <a:extLst>
                    <a:ext uri="{FF2B5EF4-FFF2-40B4-BE49-F238E27FC236}">
                      <a16:creationId xmlns:a16="http://schemas.microsoft.com/office/drawing/2014/main" id="{F494CC0E-BAB0-7149-9984-1516DC363D92}"/>
                    </a:ext>
                  </a:extLst>
                </p14:cNvPr>
                <p14:cNvContentPartPr/>
                <p14:nvPr/>
              </p14:nvContentPartPr>
              <p14:xfrm>
                <a:off x="9159900" y="5871000"/>
                <a:ext cx="335880" cy="501120"/>
              </p14:xfrm>
            </p:contentPart>
          </mc:Choice>
          <mc:Fallback xmlns="">
            <p:pic>
              <p:nvPicPr>
                <p:cNvPr id="33" name="Ink 32">
                  <a:extLst>
                    <a:ext uri="{FF2B5EF4-FFF2-40B4-BE49-F238E27FC236}">
                      <a16:creationId xmlns:a16="http://schemas.microsoft.com/office/drawing/2014/main" id="{F494CC0E-BAB0-7149-9984-1516DC363D92}"/>
                    </a:ext>
                  </a:extLst>
                </p:cNvPr>
                <p:cNvPicPr/>
                <p:nvPr/>
              </p:nvPicPr>
              <p:blipFill>
                <a:blip r:embed="rId20"/>
                <a:stretch>
                  <a:fillRect/>
                </a:stretch>
              </p:blipFill>
              <p:spPr>
                <a:xfrm>
                  <a:off x="9151260" y="5862360"/>
                  <a:ext cx="353520" cy="518760"/>
                </a:xfrm>
                <a:prstGeom prst="rect">
                  <a:avLst/>
                </a:prstGeom>
              </p:spPr>
            </p:pic>
          </mc:Fallback>
        </mc:AlternateContent>
      </p:grpSp>
      <p:cxnSp>
        <p:nvCxnSpPr>
          <p:cNvPr id="23" name="Straight Connector 22">
            <a:extLst>
              <a:ext uri="{FF2B5EF4-FFF2-40B4-BE49-F238E27FC236}">
                <a16:creationId xmlns:a16="http://schemas.microsoft.com/office/drawing/2014/main" id="{6299EE73-AF19-4A4E-9380-4E6A9FC4E736}"/>
              </a:ext>
            </a:extLst>
          </p:cNvPr>
          <p:cNvCxnSpPr>
            <a:cxnSpLocks/>
          </p:cNvCxnSpPr>
          <p:nvPr/>
        </p:nvCxnSpPr>
        <p:spPr>
          <a:xfrm>
            <a:off x="353907" y="26353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24" name="L-shape 23">
            <a:extLst>
              <a:ext uri="{FF2B5EF4-FFF2-40B4-BE49-F238E27FC236}">
                <a16:creationId xmlns:a16="http://schemas.microsoft.com/office/drawing/2014/main" id="{CCA819B1-A0EE-724F-A3BC-F78FF931CDF4}"/>
              </a:ext>
            </a:extLst>
          </p:cNvPr>
          <p:cNvSpPr/>
          <p:nvPr/>
        </p:nvSpPr>
        <p:spPr>
          <a:xfrm>
            <a:off x="954219" y="112345"/>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L-shape 24">
            <a:extLst>
              <a:ext uri="{FF2B5EF4-FFF2-40B4-BE49-F238E27FC236}">
                <a16:creationId xmlns:a16="http://schemas.microsoft.com/office/drawing/2014/main" id="{3F7260A9-3C70-1B4C-A88E-28703CED804F}"/>
              </a:ext>
            </a:extLst>
          </p:cNvPr>
          <p:cNvSpPr/>
          <p:nvPr/>
        </p:nvSpPr>
        <p:spPr>
          <a:xfrm rot="10800000">
            <a:off x="5326993" y="37882"/>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1904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6BA56AAC-1508-6749-8F56-E41C2B817320}"/>
              </a:ext>
            </a:extLst>
          </p:cNvPr>
          <p:cNvGrpSpPr/>
          <p:nvPr/>
        </p:nvGrpSpPr>
        <p:grpSpPr>
          <a:xfrm rot="15390028">
            <a:off x="5262732" y="2090334"/>
            <a:ext cx="4626931" cy="3072153"/>
            <a:chOff x="5079554" y="2913625"/>
            <a:chExt cx="7093187" cy="3957728"/>
          </a:xfrm>
        </p:grpSpPr>
        <p:sp>
          <p:nvSpPr>
            <p:cNvPr id="44" name="Oval 43">
              <a:extLst>
                <a:ext uri="{FF2B5EF4-FFF2-40B4-BE49-F238E27FC236}">
                  <a16:creationId xmlns:a16="http://schemas.microsoft.com/office/drawing/2014/main" id="{66BCA608-A72F-B341-91C1-67D7E0747FD2}"/>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23F4419-0B09-2343-8A96-12374681305F}"/>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A033E12B-5A0B-B742-9D79-6C81652624D9}"/>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2C5A1ABF-9FD6-7446-912B-FCEC4D2C78B5}"/>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751A33DE-D723-4147-BA2E-ABB00CC83AFE}"/>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99FE1BF0-9ADD-5648-8AC6-D26A6B937FD0}"/>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EEF34E64-9965-C242-B491-916594E663B3}"/>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FA246557-B869-CF4B-BA38-7492995E7E7A}"/>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5F0505BE-1097-BD47-AEE6-29293B2767D3}"/>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4749B142-136A-2F4D-BDA4-18766025F8DB}"/>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8AB0A53C-4C57-4048-B396-21C9FD6ACEC9}"/>
              </a:ext>
            </a:extLst>
          </p:cNvPr>
          <p:cNvGrpSpPr/>
          <p:nvPr/>
        </p:nvGrpSpPr>
        <p:grpSpPr>
          <a:xfrm>
            <a:off x="1268902" y="2851126"/>
            <a:ext cx="7093187" cy="3957728"/>
            <a:chOff x="5079554" y="2913625"/>
            <a:chExt cx="7093187" cy="3957728"/>
          </a:xfrm>
        </p:grpSpPr>
        <p:sp>
          <p:nvSpPr>
            <p:cNvPr id="33" name="Oval 32">
              <a:extLst>
                <a:ext uri="{FF2B5EF4-FFF2-40B4-BE49-F238E27FC236}">
                  <a16:creationId xmlns:a16="http://schemas.microsoft.com/office/drawing/2014/main" id="{C580F4AD-31EA-B34B-B7DE-4EA82553B8B1}"/>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0710178-8F0A-2141-B73F-8D8F0E7559D2}"/>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0453173B-1399-7D4E-816A-FA6104DDCF53}"/>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90E31CE-B8A3-CE42-ACDF-B52D7A315E06}"/>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8AEC540A-7BD3-A447-B8D5-EA8B2C073D90}"/>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58F3E7B-5F3C-3A48-94D6-196063E7DE0F}"/>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22FEC95F-5EB6-3249-991B-AC714883AF91}"/>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20E7027C-178F-604B-9D17-0E9AB6D280A1}"/>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a:extLst>
                <a:ext uri="{FF2B5EF4-FFF2-40B4-BE49-F238E27FC236}">
                  <a16:creationId xmlns:a16="http://schemas.microsoft.com/office/drawing/2014/main" id="{534273A3-248F-9B46-91AA-C3C3EF902DA4}"/>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C6F6A9C1-C415-4643-BE4A-C5AF75E65975}"/>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0753806-2E81-544D-9A94-AC283F5553E6}"/>
              </a:ext>
            </a:extLst>
          </p:cNvPr>
          <p:cNvSpPr>
            <a:spLocks noGrp="1"/>
          </p:cNvSpPr>
          <p:nvPr>
            <p:ph type="title"/>
          </p:nvPr>
        </p:nvSpPr>
        <p:spPr>
          <a:xfrm>
            <a:off x="838200" y="623462"/>
            <a:ext cx="10515600" cy="1325563"/>
          </a:xfrm>
        </p:spPr>
        <p:txBody>
          <a:bodyPr/>
          <a:lstStyle/>
          <a:p>
            <a:pPr algn="r"/>
            <a:r>
              <a:rPr lang="en-US" u="sng" dirty="0">
                <a:solidFill>
                  <a:srgbClr val="002060"/>
                </a:solidFill>
              </a:rPr>
              <a:t>metals</a:t>
            </a:r>
          </a:p>
        </p:txBody>
      </p:sp>
      <p:pic>
        <p:nvPicPr>
          <p:cNvPr id="8" name="Picture 7" descr="A picture containing person&#10;&#10;Description automatically generated">
            <a:extLst>
              <a:ext uri="{FF2B5EF4-FFF2-40B4-BE49-F238E27FC236}">
                <a16:creationId xmlns:a16="http://schemas.microsoft.com/office/drawing/2014/main" id="{74EF83E3-E33E-634C-BACA-2E9BC70B6D3C}"/>
              </a:ext>
            </a:extLst>
          </p:cNvPr>
          <p:cNvPicPr>
            <a:picLocks noChangeAspect="1"/>
          </p:cNvPicPr>
          <p:nvPr/>
        </p:nvPicPr>
        <p:blipFill>
          <a:blip r:embed="rId2"/>
          <a:stretch>
            <a:fillRect/>
          </a:stretch>
        </p:blipFill>
        <p:spPr>
          <a:xfrm>
            <a:off x="2156328" y="1626985"/>
            <a:ext cx="5501278" cy="3416319"/>
          </a:xfrm>
          <a:prstGeom prst="rect">
            <a:avLst/>
          </a:prstGeom>
        </p:spPr>
      </p:pic>
      <p:pic>
        <p:nvPicPr>
          <p:cNvPr id="10" name="Picture 9">
            <a:extLst>
              <a:ext uri="{FF2B5EF4-FFF2-40B4-BE49-F238E27FC236}">
                <a16:creationId xmlns:a16="http://schemas.microsoft.com/office/drawing/2014/main" id="{8FF1A278-15E2-B84B-9A54-F8E76DCB16EC}"/>
              </a:ext>
            </a:extLst>
          </p:cNvPr>
          <p:cNvPicPr>
            <a:picLocks noChangeAspect="1"/>
          </p:cNvPicPr>
          <p:nvPr/>
        </p:nvPicPr>
        <p:blipFill>
          <a:blip r:embed="rId3"/>
          <a:stretch>
            <a:fillRect/>
          </a:stretch>
        </p:blipFill>
        <p:spPr>
          <a:xfrm>
            <a:off x="4773224" y="3768599"/>
            <a:ext cx="4709175" cy="2393924"/>
          </a:xfrm>
          <a:prstGeom prst="rect">
            <a:avLst/>
          </a:prstGeom>
        </p:spPr>
      </p:pic>
      <p:sp>
        <p:nvSpPr>
          <p:cNvPr id="9" name="TextBox 8">
            <a:extLst>
              <a:ext uri="{FF2B5EF4-FFF2-40B4-BE49-F238E27FC236}">
                <a16:creationId xmlns:a16="http://schemas.microsoft.com/office/drawing/2014/main" id="{A5A8ACD8-CC74-5845-9CED-B77356B8671A}"/>
              </a:ext>
            </a:extLst>
          </p:cNvPr>
          <p:cNvSpPr txBox="1"/>
          <p:nvPr/>
        </p:nvSpPr>
        <p:spPr>
          <a:xfrm>
            <a:off x="136596" y="1390096"/>
            <a:ext cx="2045220" cy="3416320"/>
          </a:xfrm>
          <a:prstGeom prst="rect">
            <a:avLst/>
          </a:prstGeom>
          <a:noFill/>
        </p:spPr>
        <p:txBody>
          <a:bodyPr wrap="square" rtlCol="0">
            <a:spAutoFit/>
          </a:bodyPr>
          <a:lstStyle/>
          <a:p>
            <a:r>
              <a:rPr lang="en-US" dirty="0"/>
              <a:t>Metal’s practical uses for the lighting, as it’s durable and long lasting so makes sense to hold up something </a:t>
            </a:r>
            <a:r>
              <a:rPr lang="en-US" dirty="0" err="1"/>
              <a:t>expensive,and</a:t>
            </a:r>
            <a:r>
              <a:rPr lang="en-US" dirty="0"/>
              <a:t> delicate like lighting as to reduce breakages from being bashed.</a:t>
            </a:r>
          </a:p>
        </p:txBody>
      </p:sp>
      <p:sp>
        <p:nvSpPr>
          <p:cNvPr id="11" name="TextBox 10">
            <a:extLst>
              <a:ext uri="{FF2B5EF4-FFF2-40B4-BE49-F238E27FC236}">
                <a16:creationId xmlns:a16="http://schemas.microsoft.com/office/drawing/2014/main" id="{385A9D7B-42C6-6647-B070-283DE51DF314}"/>
              </a:ext>
            </a:extLst>
          </p:cNvPr>
          <p:cNvSpPr txBox="1"/>
          <p:nvPr/>
        </p:nvSpPr>
        <p:spPr>
          <a:xfrm>
            <a:off x="10249014" y="1690688"/>
            <a:ext cx="1565544" cy="4247317"/>
          </a:xfrm>
          <a:prstGeom prst="rect">
            <a:avLst/>
          </a:prstGeom>
          <a:noFill/>
        </p:spPr>
        <p:txBody>
          <a:bodyPr wrap="square" rtlCol="0">
            <a:spAutoFit/>
          </a:bodyPr>
          <a:lstStyle/>
          <a:p>
            <a:r>
              <a:rPr lang="en-US" dirty="0"/>
              <a:t>That metal is light and durable and as result can be lifted up to hold and withstand people easy without worry, and so creates interesting rooms ,spaces and structures at different levels.</a:t>
            </a:r>
          </a:p>
        </p:txBody>
      </p:sp>
      <p:sp>
        <p:nvSpPr>
          <p:cNvPr id="13" name="Rectangle 12">
            <a:extLst>
              <a:ext uri="{FF2B5EF4-FFF2-40B4-BE49-F238E27FC236}">
                <a16:creationId xmlns:a16="http://schemas.microsoft.com/office/drawing/2014/main" id="{64B48B8A-1D01-F04D-9FB2-C6833CEE6E6E}"/>
              </a:ext>
            </a:extLst>
          </p:cNvPr>
          <p:cNvSpPr/>
          <p:nvPr/>
        </p:nvSpPr>
        <p:spPr>
          <a:xfrm>
            <a:off x="2156328" y="5119202"/>
            <a:ext cx="1580882" cy="261610"/>
          </a:xfrm>
          <a:prstGeom prst="rect">
            <a:avLst/>
          </a:prstGeom>
        </p:spPr>
        <p:txBody>
          <a:bodyPr wrap="none">
            <a:spAutoFit/>
          </a:bodyPr>
          <a:lstStyle/>
          <a:p>
            <a:r>
              <a:rPr lang="en-GB" sz="1100" dirty="0"/>
              <a:t>(</a:t>
            </a:r>
            <a:r>
              <a:rPr lang="en-GB" sz="1100" dirty="0" err="1"/>
              <a:t>Franticassembly</a:t>
            </a:r>
            <a:r>
              <a:rPr lang="en-GB" sz="1100" dirty="0"/>
              <a:t>. 2016) </a:t>
            </a:r>
            <a:endParaRPr lang="en-US" sz="1100" dirty="0"/>
          </a:p>
        </p:txBody>
      </p:sp>
      <p:sp>
        <p:nvSpPr>
          <p:cNvPr id="14" name="TextBox 13">
            <a:extLst>
              <a:ext uri="{FF2B5EF4-FFF2-40B4-BE49-F238E27FC236}">
                <a16:creationId xmlns:a16="http://schemas.microsoft.com/office/drawing/2014/main" id="{0971F1C3-C0C6-A947-916C-204FC4C19AE7}"/>
              </a:ext>
            </a:extLst>
          </p:cNvPr>
          <p:cNvSpPr txBox="1"/>
          <p:nvPr/>
        </p:nvSpPr>
        <p:spPr>
          <a:xfrm>
            <a:off x="196200" y="895737"/>
            <a:ext cx="9238593" cy="369332"/>
          </a:xfrm>
          <a:prstGeom prst="rect">
            <a:avLst/>
          </a:prstGeom>
          <a:noFill/>
        </p:spPr>
        <p:txBody>
          <a:bodyPr wrap="square" rtlCol="0">
            <a:spAutoFit/>
          </a:bodyPr>
          <a:lstStyle/>
          <a:p>
            <a:r>
              <a:rPr lang="en-US" dirty="0"/>
              <a:t>In this set build by Frantic Assembly, you can see…</a:t>
            </a:r>
          </a:p>
        </p:txBody>
      </p:sp>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4286B156-9BBE-1143-A549-10C494F5E44E}"/>
                  </a:ext>
                </a:extLst>
              </p14:cNvPr>
              <p14:cNvContentPartPr/>
              <p14:nvPr/>
            </p14:nvContentPartPr>
            <p14:xfrm>
              <a:off x="7597151" y="3992279"/>
              <a:ext cx="849858" cy="1046163"/>
            </p14:xfrm>
          </p:contentPart>
        </mc:Choice>
        <mc:Fallback xmlns="">
          <p:pic>
            <p:nvPicPr>
              <p:cNvPr id="18" name="Ink 17">
                <a:extLst>
                  <a:ext uri="{FF2B5EF4-FFF2-40B4-BE49-F238E27FC236}">
                    <a16:creationId xmlns:a16="http://schemas.microsoft.com/office/drawing/2014/main" id="{4286B156-9BBE-1143-A549-10C494F5E44E}"/>
                  </a:ext>
                </a:extLst>
              </p:cNvPr>
              <p:cNvPicPr/>
              <p:nvPr/>
            </p:nvPicPr>
            <p:blipFill>
              <a:blip r:embed="rId5"/>
              <a:stretch>
                <a:fillRect/>
              </a:stretch>
            </p:blipFill>
            <p:spPr>
              <a:xfrm>
                <a:off x="7588156" y="3983279"/>
                <a:ext cx="867488" cy="1063803"/>
              </a:xfrm>
              <a:prstGeom prst="rect">
                <a:avLst/>
              </a:prstGeom>
            </p:spPr>
          </p:pic>
        </mc:Fallback>
      </mc:AlternateContent>
      <p:sp>
        <p:nvSpPr>
          <p:cNvPr id="21" name="TextBox 20">
            <a:extLst>
              <a:ext uri="{FF2B5EF4-FFF2-40B4-BE49-F238E27FC236}">
                <a16:creationId xmlns:a16="http://schemas.microsoft.com/office/drawing/2014/main" id="{EB70D34E-7739-A040-B40D-86A6F0EF7DA7}"/>
              </a:ext>
            </a:extLst>
          </p:cNvPr>
          <p:cNvSpPr txBox="1"/>
          <p:nvPr/>
        </p:nvSpPr>
        <p:spPr>
          <a:xfrm>
            <a:off x="6692024" y="1229023"/>
            <a:ext cx="2346674" cy="369332"/>
          </a:xfrm>
          <a:prstGeom prst="rect">
            <a:avLst/>
          </a:prstGeom>
          <a:noFill/>
        </p:spPr>
        <p:txBody>
          <a:bodyPr wrap="square" rtlCol="0">
            <a:spAutoFit/>
          </a:bodyPr>
          <a:lstStyle/>
          <a:p>
            <a:r>
              <a:rPr lang="en-US" dirty="0"/>
              <a:t>The overhead lights</a:t>
            </a:r>
          </a:p>
        </p:txBody>
      </p:sp>
      <p:sp>
        <p:nvSpPr>
          <p:cNvPr id="22" name="TextBox 21">
            <a:extLst>
              <a:ext uri="{FF2B5EF4-FFF2-40B4-BE49-F238E27FC236}">
                <a16:creationId xmlns:a16="http://schemas.microsoft.com/office/drawing/2014/main" id="{27811B25-B0F8-2A4C-86E9-597877EA1316}"/>
              </a:ext>
            </a:extLst>
          </p:cNvPr>
          <p:cNvSpPr txBox="1"/>
          <p:nvPr/>
        </p:nvSpPr>
        <p:spPr>
          <a:xfrm>
            <a:off x="5206205" y="6162523"/>
            <a:ext cx="3193493" cy="646331"/>
          </a:xfrm>
          <a:prstGeom prst="rect">
            <a:avLst/>
          </a:prstGeom>
          <a:noFill/>
        </p:spPr>
        <p:txBody>
          <a:bodyPr wrap="square" rtlCol="0">
            <a:spAutoFit/>
          </a:bodyPr>
          <a:lstStyle/>
          <a:p>
            <a:r>
              <a:rPr lang="en-US" dirty="0"/>
              <a:t>The different spaces and rooms lifted up,</a:t>
            </a:r>
          </a:p>
        </p:txBody>
      </p:sp>
      <p:sp>
        <p:nvSpPr>
          <p:cNvPr id="23" name="TextBox 22">
            <a:extLst>
              <a:ext uri="{FF2B5EF4-FFF2-40B4-BE49-F238E27FC236}">
                <a16:creationId xmlns:a16="http://schemas.microsoft.com/office/drawing/2014/main" id="{0E9594AD-E4F1-DA40-9C77-B5C1E1653BB0}"/>
              </a:ext>
            </a:extLst>
          </p:cNvPr>
          <p:cNvSpPr txBox="1"/>
          <p:nvPr/>
        </p:nvSpPr>
        <p:spPr>
          <a:xfrm>
            <a:off x="7769616" y="3281223"/>
            <a:ext cx="2009812" cy="369332"/>
          </a:xfrm>
          <a:prstGeom prst="rect">
            <a:avLst/>
          </a:prstGeom>
          <a:noFill/>
        </p:spPr>
        <p:txBody>
          <a:bodyPr wrap="square" rtlCol="0">
            <a:spAutoFit/>
          </a:bodyPr>
          <a:lstStyle/>
          <a:p>
            <a:r>
              <a:rPr lang="en-US" dirty="0"/>
              <a:t>An individual room</a:t>
            </a:r>
          </a:p>
        </p:txBody>
      </p:sp>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55C17E5C-D695-2045-BF85-476A99917E23}"/>
                  </a:ext>
                </a:extLst>
              </p14:cNvPr>
              <p14:cNvContentPartPr/>
              <p14:nvPr/>
            </p14:nvContentPartPr>
            <p14:xfrm>
              <a:off x="7902912" y="3635356"/>
              <a:ext cx="224280" cy="330840"/>
            </p14:xfrm>
          </p:contentPart>
        </mc:Choice>
        <mc:Fallback xmlns="">
          <p:pic>
            <p:nvPicPr>
              <p:cNvPr id="24" name="Ink 23">
                <a:extLst>
                  <a:ext uri="{FF2B5EF4-FFF2-40B4-BE49-F238E27FC236}">
                    <a16:creationId xmlns:a16="http://schemas.microsoft.com/office/drawing/2014/main" id="{55C17E5C-D695-2045-BF85-476A99917E23}"/>
                  </a:ext>
                </a:extLst>
              </p:cNvPr>
              <p:cNvPicPr/>
              <p:nvPr/>
            </p:nvPicPr>
            <p:blipFill>
              <a:blip r:embed="rId7"/>
              <a:stretch>
                <a:fillRect/>
              </a:stretch>
            </p:blipFill>
            <p:spPr>
              <a:xfrm>
                <a:off x="7893912" y="3626346"/>
                <a:ext cx="241920" cy="348499"/>
              </a:xfrm>
              <a:prstGeom prst="rect">
                <a:avLst/>
              </a:prstGeom>
            </p:spPr>
          </p:pic>
        </mc:Fallback>
      </mc:AlternateContent>
      <p:sp>
        <p:nvSpPr>
          <p:cNvPr id="25" name="Rounded Rectangle 24">
            <a:extLst>
              <a:ext uri="{FF2B5EF4-FFF2-40B4-BE49-F238E27FC236}">
                <a16:creationId xmlns:a16="http://schemas.microsoft.com/office/drawing/2014/main" id="{DD278667-3F8E-A840-A8EB-FA63F96A75FB}"/>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C0858AAA-5E66-DB47-9248-A5D1752E33F7}"/>
              </a:ext>
            </a:extLst>
          </p:cNvPr>
          <p:cNvGrpSpPr/>
          <p:nvPr/>
        </p:nvGrpSpPr>
        <p:grpSpPr>
          <a:xfrm>
            <a:off x="2578240" y="1457040"/>
            <a:ext cx="4425840" cy="977400"/>
            <a:chOff x="2578240" y="1457040"/>
            <a:chExt cx="4425840" cy="977400"/>
          </a:xfrm>
        </p:grpSpPr>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BC545A89-10B4-E440-BB05-1FCD32CE0912}"/>
                    </a:ext>
                  </a:extLst>
                </p14:cNvPr>
                <p14:cNvContentPartPr/>
                <p14:nvPr/>
              </p14:nvContentPartPr>
              <p14:xfrm>
                <a:off x="2578240" y="1457040"/>
                <a:ext cx="4083120" cy="977400"/>
              </p14:xfrm>
            </p:contentPart>
          </mc:Choice>
          <mc:Fallback xmlns="">
            <p:pic>
              <p:nvPicPr>
                <p:cNvPr id="4" name="Ink 3">
                  <a:extLst>
                    <a:ext uri="{FF2B5EF4-FFF2-40B4-BE49-F238E27FC236}">
                      <a16:creationId xmlns:a16="http://schemas.microsoft.com/office/drawing/2014/main" id="{BC545A89-10B4-E440-BB05-1FCD32CE0912}"/>
                    </a:ext>
                  </a:extLst>
                </p:cNvPr>
                <p:cNvPicPr/>
                <p:nvPr/>
              </p:nvPicPr>
              <p:blipFill>
                <a:blip r:embed="rId9"/>
                <a:stretch>
                  <a:fillRect/>
                </a:stretch>
              </p:blipFill>
              <p:spPr>
                <a:xfrm>
                  <a:off x="2569600" y="1448040"/>
                  <a:ext cx="4100760" cy="995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5" name="Ink 4">
                  <a:extLst>
                    <a:ext uri="{FF2B5EF4-FFF2-40B4-BE49-F238E27FC236}">
                      <a16:creationId xmlns:a16="http://schemas.microsoft.com/office/drawing/2014/main" id="{227415B2-66CA-D241-9D2A-615BBAEAF4FE}"/>
                    </a:ext>
                  </a:extLst>
                </p14:cNvPr>
                <p14:cNvContentPartPr/>
                <p14:nvPr/>
              </p14:nvContentPartPr>
              <p14:xfrm>
                <a:off x="6703120" y="1630920"/>
                <a:ext cx="300960" cy="175320"/>
              </p14:xfrm>
            </p:contentPart>
          </mc:Choice>
          <mc:Fallback xmlns="">
            <p:pic>
              <p:nvPicPr>
                <p:cNvPr id="5" name="Ink 4">
                  <a:extLst>
                    <a:ext uri="{FF2B5EF4-FFF2-40B4-BE49-F238E27FC236}">
                      <a16:creationId xmlns:a16="http://schemas.microsoft.com/office/drawing/2014/main" id="{227415B2-66CA-D241-9D2A-615BBAEAF4FE}"/>
                    </a:ext>
                  </a:extLst>
                </p:cNvPr>
                <p:cNvPicPr/>
                <p:nvPr/>
              </p:nvPicPr>
              <p:blipFill>
                <a:blip r:embed="rId11"/>
                <a:stretch>
                  <a:fillRect/>
                </a:stretch>
              </p:blipFill>
              <p:spPr>
                <a:xfrm>
                  <a:off x="6694480" y="1621920"/>
                  <a:ext cx="318600" cy="1929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7" name="Ink 6">
                  <a:extLst>
                    <a:ext uri="{FF2B5EF4-FFF2-40B4-BE49-F238E27FC236}">
                      <a16:creationId xmlns:a16="http://schemas.microsoft.com/office/drawing/2014/main" id="{B0F64FC5-2A4B-CC41-B95C-EAA28B888877}"/>
                    </a:ext>
                  </a:extLst>
                </p14:cNvPr>
                <p14:cNvContentPartPr/>
                <p14:nvPr/>
              </p14:nvContentPartPr>
              <p14:xfrm>
                <a:off x="6727960" y="1530480"/>
                <a:ext cx="234720" cy="271800"/>
              </p14:xfrm>
            </p:contentPart>
          </mc:Choice>
          <mc:Fallback xmlns="">
            <p:pic>
              <p:nvPicPr>
                <p:cNvPr id="7" name="Ink 6">
                  <a:extLst>
                    <a:ext uri="{FF2B5EF4-FFF2-40B4-BE49-F238E27FC236}">
                      <a16:creationId xmlns:a16="http://schemas.microsoft.com/office/drawing/2014/main" id="{B0F64FC5-2A4B-CC41-B95C-EAA28B888877}"/>
                    </a:ext>
                  </a:extLst>
                </p:cNvPr>
                <p:cNvPicPr/>
                <p:nvPr/>
              </p:nvPicPr>
              <p:blipFill>
                <a:blip r:embed="rId13"/>
                <a:stretch>
                  <a:fillRect/>
                </a:stretch>
              </p:blipFill>
              <p:spPr>
                <a:xfrm>
                  <a:off x="6718960" y="1521840"/>
                  <a:ext cx="252360" cy="289440"/>
                </a:xfrm>
                <a:prstGeom prst="rect">
                  <a:avLst/>
                </a:prstGeom>
              </p:spPr>
            </p:pic>
          </mc:Fallback>
        </mc:AlternateContent>
      </p:grpSp>
      <p:grpSp>
        <p:nvGrpSpPr>
          <p:cNvPr id="28" name="Group 27">
            <a:extLst>
              <a:ext uri="{FF2B5EF4-FFF2-40B4-BE49-F238E27FC236}">
                <a16:creationId xmlns:a16="http://schemas.microsoft.com/office/drawing/2014/main" id="{DDEB436C-FE5E-464E-A6A3-24A9A021CA7B}"/>
              </a:ext>
            </a:extLst>
          </p:cNvPr>
          <p:cNvGrpSpPr/>
          <p:nvPr/>
        </p:nvGrpSpPr>
        <p:grpSpPr>
          <a:xfrm>
            <a:off x="5635360" y="5645280"/>
            <a:ext cx="356760" cy="620280"/>
            <a:chOff x="5635360" y="5645280"/>
            <a:chExt cx="356760" cy="620280"/>
          </a:xfrm>
        </p:grpSpPr>
        <mc:AlternateContent xmlns:mc="http://schemas.openxmlformats.org/markup-compatibility/2006" xmlns:p14="http://schemas.microsoft.com/office/powerpoint/2010/main">
          <mc:Choice Requires="p14">
            <p:contentPart p14:bwMode="auto" r:id="rId14">
              <p14:nvContentPartPr>
                <p14:cNvPr id="26" name="Ink 25">
                  <a:extLst>
                    <a:ext uri="{FF2B5EF4-FFF2-40B4-BE49-F238E27FC236}">
                      <a16:creationId xmlns:a16="http://schemas.microsoft.com/office/drawing/2014/main" id="{3577EEA6-F362-544B-985B-A5FAC0FFF26C}"/>
                    </a:ext>
                  </a:extLst>
                </p14:cNvPr>
                <p14:cNvContentPartPr/>
                <p14:nvPr/>
              </p14:nvContentPartPr>
              <p14:xfrm>
                <a:off x="5635360" y="5645280"/>
                <a:ext cx="356760" cy="172080"/>
              </p14:xfrm>
            </p:contentPart>
          </mc:Choice>
          <mc:Fallback xmlns="">
            <p:pic>
              <p:nvPicPr>
                <p:cNvPr id="26" name="Ink 25">
                  <a:extLst>
                    <a:ext uri="{FF2B5EF4-FFF2-40B4-BE49-F238E27FC236}">
                      <a16:creationId xmlns:a16="http://schemas.microsoft.com/office/drawing/2014/main" id="{3577EEA6-F362-544B-985B-A5FAC0FFF26C}"/>
                    </a:ext>
                  </a:extLst>
                </p:cNvPr>
                <p:cNvPicPr/>
                <p:nvPr/>
              </p:nvPicPr>
              <p:blipFill>
                <a:blip r:embed="rId15"/>
                <a:stretch>
                  <a:fillRect/>
                </a:stretch>
              </p:blipFill>
              <p:spPr>
                <a:xfrm>
                  <a:off x="5626360" y="5636280"/>
                  <a:ext cx="374400" cy="1897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7" name="Ink 26">
                  <a:extLst>
                    <a:ext uri="{FF2B5EF4-FFF2-40B4-BE49-F238E27FC236}">
                      <a16:creationId xmlns:a16="http://schemas.microsoft.com/office/drawing/2014/main" id="{B3E52454-70E1-0A4A-A9C4-4A47ED18798B}"/>
                    </a:ext>
                  </a:extLst>
                </p14:cNvPr>
                <p14:cNvContentPartPr/>
                <p14:nvPr/>
              </p14:nvContentPartPr>
              <p14:xfrm>
                <a:off x="5751640" y="5679840"/>
                <a:ext cx="14400" cy="585720"/>
              </p14:xfrm>
            </p:contentPart>
          </mc:Choice>
          <mc:Fallback xmlns="">
            <p:pic>
              <p:nvPicPr>
                <p:cNvPr id="27" name="Ink 26">
                  <a:extLst>
                    <a:ext uri="{FF2B5EF4-FFF2-40B4-BE49-F238E27FC236}">
                      <a16:creationId xmlns:a16="http://schemas.microsoft.com/office/drawing/2014/main" id="{B3E52454-70E1-0A4A-A9C4-4A47ED18798B}"/>
                    </a:ext>
                  </a:extLst>
                </p:cNvPr>
                <p:cNvPicPr/>
                <p:nvPr/>
              </p:nvPicPr>
              <p:blipFill>
                <a:blip r:embed="rId17"/>
                <a:stretch>
                  <a:fillRect/>
                </a:stretch>
              </p:blipFill>
              <p:spPr>
                <a:xfrm>
                  <a:off x="5743000" y="5670840"/>
                  <a:ext cx="32040" cy="603360"/>
                </a:xfrm>
                <a:prstGeom prst="rect">
                  <a:avLst/>
                </a:prstGeom>
              </p:spPr>
            </p:pic>
          </mc:Fallback>
        </mc:AlternateContent>
      </p:grpSp>
      <p:cxnSp>
        <p:nvCxnSpPr>
          <p:cNvPr id="29" name="Straight Connector 28">
            <a:extLst>
              <a:ext uri="{FF2B5EF4-FFF2-40B4-BE49-F238E27FC236}">
                <a16:creationId xmlns:a16="http://schemas.microsoft.com/office/drawing/2014/main" id="{4ADD4904-96F9-FC4B-9FBE-40090535063D}"/>
              </a:ext>
            </a:extLst>
          </p:cNvPr>
          <p:cNvCxnSpPr/>
          <p:nvPr/>
        </p:nvCxnSpPr>
        <p:spPr>
          <a:xfrm>
            <a:off x="186693" y="308482"/>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30" name="Rectangle 29">
            <a:extLst>
              <a:ext uri="{FF2B5EF4-FFF2-40B4-BE49-F238E27FC236}">
                <a16:creationId xmlns:a16="http://schemas.microsoft.com/office/drawing/2014/main" id="{02BE790E-75ED-9345-9C10-F778195D77F0}"/>
              </a:ext>
            </a:extLst>
          </p:cNvPr>
          <p:cNvSpPr/>
          <p:nvPr/>
        </p:nvSpPr>
        <p:spPr>
          <a:xfrm>
            <a:off x="9434793" y="906370"/>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ED2077B-30A3-E548-BB27-203524CF9D48}"/>
              </a:ext>
            </a:extLst>
          </p:cNvPr>
          <p:cNvSpPr/>
          <p:nvPr/>
        </p:nvSpPr>
        <p:spPr>
          <a:xfrm>
            <a:off x="11467879" y="917588"/>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5939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B4E6F24B-7F3E-B744-941E-31A6EA5E68BF}"/>
              </a:ext>
            </a:extLst>
          </p:cNvPr>
          <p:cNvGrpSpPr/>
          <p:nvPr/>
        </p:nvGrpSpPr>
        <p:grpSpPr>
          <a:xfrm>
            <a:off x="93397" y="2856714"/>
            <a:ext cx="6415395" cy="3957728"/>
            <a:chOff x="5079554" y="2913625"/>
            <a:chExt cx="6415395" cy="3957728"/>
          </a:xfrm>
        </p:grpSpPr>
        <p:sp>
          <p:nvSpPr>
            <p:cNvPr id="26" name="Oval 25">
              <a:extLst>
                <a:ext uri="{FF2B5EF4-FFF2-40B4-BE49-F238E27FC236}">
                  <a16:creationId xmlns:a16="http://schemas.microsoft.com/office/drawing/2014/main" id="{F62FE9B0-2128-4049-BD4B-F5DB47FEDEA6}"/>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711DE7E-7257-3F48-A608-BBAD637892C6}"/>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3197F0EC-33DF-5D41-A489-3B9E23381AA4}"/>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D3C3BCF4-FC73-234E-8BE5-EA54915B7003}"/>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DD3C07A1-A1C6-5647-AA11-787696C91CB4}"/>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107DA3F2-3AEE-CA4F-A92D-5E60E0A3FC72}"/>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40F8F4E4-B81E-B94A-9423-A8B1FC8623F0}"/>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13F12BFB-2593-3040-9FDB-4DDA32375DBD}"/>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08B3C0FA-374E-DF4B-9187-02D77C4EDDE6}"/>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97CE898-CEAF-8E42-8158-FDBD94B59621}"/>
              </a:ext>
            </a:extLst>
          </p:cNvPr>
          <p:cNvSpPr>
            <a:spLocks noGrp="1"/>
          </p:cNvSpPr>
          <p:nvPr>
            <p:ph type="title"/>
          </p:nvPr>
        </p:nvSpPr>
        <p:spPr>
          <a:xfrm>
            <a:off x="470822" y="872919"/>
            <a:ext cx="10515600" cy="1325563"/>
          </a:xfrm>
        </p:spPr>
        <p:txBody>
          <a:bodyPr/>
          <a:lstStyle/>
          <a:p>
            <a:r>
              <a:rPr lang="en-US" u="sng" dirty="0">
                <a:solidFill>
                  <a:srgbClr val="002060"/>
                </a:solidFill>
              </a:rPr>
              <a:t>Metals</a:t>
            </a:r>
          </a:p>
        </p:txBody>
      </p:sp>
      <p:pic>
        <p:nvPicPr>
          <p:cNvPr id="4" name="Picture 3">
            <a:extLst>
              <a:ext uri="{FF2B5EF4-FFF2-40B4-BE49-F238E27FC236}">
                <a16:creationId xmlns:a16="http://schemas.microsoft.com/office/drawing/2014/main" id="{B69BCBD9-D32D-394D-812D-5CDE34ED6A21}"/>
              </a:ext>
            </a:extLst>
          </p:cNvPr>
          <p:cNvPicPr>
            <a:picLocks noChangeAspect="1"/>
          </p:cNvPicPr>
          <p:nvPr/>
        </p:nvPicPr>
        <p:blipFill>
          <a:blip r:embed="rId2"/>
          <a:stretch>
            <a:fillRect/>
          </a:stretch>
        </p:blipFill>
        <p:spPr>
          <a:xfrm>
            <a:off x="790139" y="2400649"/>
            <a:ext cx="4644277" cy="3730859"/>
          </a:xfrm>
          <a:prstGeom prst="rect">
            <a:avLst/>
          </a:prstGeom>
        </p:spPr>
      </p:pic>
      <p:sp>
        <p:nvSpPr>
          <p:cNvPr id="6" name="TextBox 5">
            <a:extLst>
              <a:ext uri="{FF2B5EF4-FFF2-40B4-BE49-F238E27FC236}">
                <a16:creationId xmlns:a16="http://schemas.microsoft.com/office/drawing/2014/main" id="{FEBC28CA-7664-8047-9D1B-0BFE554D8309}"/>
              </a:ext>
            </a:extLst>
          </p:cNvPr>
          <p:cNvSpPr txBox="1"/>
          <p:nvPr/>
        </p:nvSpPr>
        <p:spPr>
          <a:xfrm>
            <a:off x="2959263" y="1151438"/>
            <a:ext cx="8966200" cy="707886"/>
          </a:xfrm>
          <a:prstGeom prst="rect">
            <a:avLst/>
          </a:prstGeom>
          <a:noFill/>
          <a:ln w="28575">
            <a:solidFill>
              <a:srgbClr val="4372C4"/>
            </a:solidFill>
          </a:ln>
        </p:spPr>
        <p:txBody>
          <a:bodyPr wrap="square" rtlCol="0">
            <a:spAutoFit/>
          </a:bodyPr>
          <a:lstStyle/>
          <a:p>
            <a:r>
              <a:rPr lang="en-US" sz="2000" dirty="0"/>
              <a:t>It’s important to know that using metal also has it’s benefits for the story. The structures it creates and the implications it can give have a great effect on the story. </a:t>
            </a:r>
          </a:p>
        </p:txBody>
      </p:sp>
      <p:sp>
        <p:nvSpPr>
          <p:cNvPr id="7" name="Rectangle 6">
            <a:extLst>
              <a:ext uri="{FF2B5EF4-FFF2-40B4-BE49-F238E27FC236}">
                <a16:creationId xmlns:a16="http://schemas.microsoft.com/office/drawing/2014/main" id="{898DBA4A-7CAB-CE48-9CDD-E17799EDC8BE}"/>
              </a:ext>
            </a:extLst>
          </p:cNvPr>
          <p:cNvSpPr/>
          <p:nvPr/>
        </p:nvSpPr>
        <p:spPr>
          <a:xfrm>
            <a:off x="790139" y="6119097"/>
            <a:ext cx="946093" cy="261610"/>
          </a:xfrm>
          <a:prstGeom prst="rect">
            <a:avLst/>
          </a:prstGeom>
        </p:spPr>
        <p:txBody>
          <a:bodyPr wrap="none">
            <a:spAutoFit/>
          </a:bodyPr>
          <a:lstStyle/>
          <a:p>
            <a:r>
              <a:rPr lang="en-GB" sz="1100" dirty="0"/>
              <a:t>(Allan. 2019) </a:t>
            </a:r>
            <a:endParaRPr lang="en-US" sz="1100" dirty="0"/>
          </a:p>
        </p:txBody>
      </p:sp>
      <p:sp>
        <p:nvSpPr>
          <p:cNvPr id="8" name="TextBox 7">
            <a:extLst>
              <a:ext uri="{FF2B5EF4-FFF2-40B4-BE49-F238E27FC236}">
                <a16:creationId xmlns:a16="http://schemas.microsoft.com/office/drawing/2014/main" id="{7B5D677A-AFC5-6343-B994-942B0113AB7B}"/>
              </a:ext>
            </a:extLst>
          </p:cNvPr>
          <p:cNvSpPr txBox="1"/>
          <p:nvPr/>
        </p:nvSpPr>
        <p:spPr>
          <a:xfrm>
            <a:off x="6552831" y="2188586"/>
            <a:ext cx="5293119" cy="4154984"/>
          </a:xfrm>
          <a:prstGeom prst="rect">
            <a:avLst/>
          </a:prstGeom>
          <a:noFill/>
        </p:spPr>
        <p:txBody>
          <a:bodyPr wrap="square" rtlCol="0">
            <a:spAutoFit/>
          </a:bodyPr>
          <a:lstStyle/>
          <a:p>
            <a:r>
              <a:rPr lang="en-US" sz="2400" dirty="0"/>
              <a:t>Here you can see in Steven Berkoff’s “Metamorphosis” that the metal has been made into a frame resembling a spider.  This is to emphasis the characters physical transformation into one. This example shows how the structure has been used to visually enhance the story. It’s done this by being large, central, imitating the spiders shape, utilizing shadows and giving a space for the actor to use to further express the story.</a:t>
            </a:r>
          </a:p>
        </p:txBody>
      </p:sp>
      <p:grpSp>
        <p:nvGrpSpPr>
          <p:cNvPr id="11" name="Group 10">
            <a:extLst>
              <a:ext uri="{FF2B5EF4-FFF2-40B4-BE49-F238E27FC236}">
                <a16:creationId xmlns:a16="http://schemas.microsoft.com/office/drawing/2014/main" id="{564FC4D4-02DA-CD41-89C6-BFFE63E20261}"/>
              </a:ext>
            </a:extLst>
          </p:cNvPr>
          <p:cNvGrpSpPr/>
          <p:nvPr/>
        </p:nvGrpSpPr>
        <p:grpSpPr>
          <a:xfrm rot="17284883" flipV="1">
            <a:off x="3571876" y="2201291"/>
            <a:ext cx="487440" cy="497255"/>
            <a:chOff x="756538" y="3009492"/>
            <a:chExt cx="487440" cy="353880"/>
          </a:xfrm>
        </p:grpSpPr>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998F3395-B32E-3D46-A4A1-12E11502BAC2}"/>
                    </a:ext>
                  </a:extLst>
                </p14:cNvPr>
                <p14:cNvContentPartPr/>
                <p14:nvPr/>
              </p14:nvContentPartPr>
              <p14:xfrm>
                <a:off x="1057858" y="3009492"/>
                <a:ext cx="186120" cy="259200"/>
              </p14:xfrm>
            </p:contentPart>
          </mc:Choice>
          <mc:Fallback xmlns="">
            <p:pic>
              <p:nvPicPr>
                <p:cNvPr id="9" name="Ink 8">
                  <a:extLst>
                    <a:ext uri="{FF2B5EF4-FFF2-40B4-BE49-F238E27FC236}">
                      <a16:creationId xmlns:a16="http://schemas.microsoft.com/office/drawing/2014/main" id="{998F3395-B32E-3D46-A4A1-12E11502BAC2}"/>
                    </a:ext>
                  </a:extLst>
                </p:cNvPr>
                <p:cNvPicPr/>
                <p:nvPr/>
              </p:nvPicPr>
              <p:blipFill>
                <a:blip r:embed="rId4"/>
                <a:stretch>
                  <a:fillRect/>
                </a:stretch>
              </p:blipFill>
              <p:spPr>
                <a:xfrm>
                  <a:off x="1048858" y="3000492"/>
                  <a:ext cx="203760" cy="2768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AB7F3556-2866-9244-B1B8-2CB904B6C79E}"/>
                    </a:ext>
                  </a:extLst>
                </p14:cNvPr>
                <p14:cNvContentPartPr/>
                <p14:nvPr/>
              </p14:nvContentPartPr>
              <p14:xfrm>
                <a:off x="756538" y="3087612"/>
                <a:ext cx="484200" cy="275760"/>
              </p14:xfrm>
            </p:contentPart>
          </mc:Choice>
          <mc:Fallback xmlns="">
            <p:pic>
              <p:nvPicPr>
                <p:cNvPr id="10" name="Ink 9">
                  <a:extLst>
                    <a:ext uri="{FF2B5EF4-FFF2-40B4-BE49-F238E27FC236}">
                      <a16:creationId xmlns:a16="http://schemas.microsoft.com/office/drawing/2014/main" id="{AB7F3556-2866-9244-B1B8-2CB904B6C79E}"/>
                    </a:ext>
                  </a:extLst>
                </p:cNvPr>
                <p:cNvPicPr/>
                <p:nvPr/>
              </p:nvPicPr>
              <p:blipFill>
                <a:blip r:embed="rId6"/>
                <a:stretch>
                  <a:fillRect/>
                </a:stretch>
              </p:blipFill>
              <p:spPr>
                <a:xfrm>
                  <a:off x="747898" y="3078972"/>
                  <a:ext cx="501840" cy="293400"/>
                </a:xfrm>
                <a:prstGeom prst="rect">
                  <a:avLst/>
                </a:prstGeom>
              </p:spPr>
            </p:pic>
          </mc:Fallback>
        </mc:AlternateContent>
      </p:grpSp>
      <p:grpSp>
        <p:nvGrpSpPr>
          <p:cNvPr id="14" name="Group 13">
            <a:extLst>
              <a:ext uri="{FF2B5EF4-FFF2-40B4-BE49-F238E27FC236}">
                <a16:creationId xmlns:a16="http://schemas.microsoft.com/office/drawing/2014/main" id="{57A0452D-064B-DC46-B359-FDEB3F2724FE}"/>
              </a:ext>
            </a:extLst>
          </p:cNvPr>
          <p:cNvGrpSpPr/>
          <p:nvPr/>
        </p:nvGrpSpPr>
        <p:grpSpPr>
          <a:xfrm>
            <a:off x="5113339" y="2915803"/>
            <a:ext cx="456480" cy="489240"/>
            <a:chOff x="4616818" y="3102012"/>
            <a:chExt cx="456480" cy="489240"/>
          </a:xfrm>
        </p:grpSpPr>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D66D7BD7-862C-C345-8F0D-02D931D8C49B}"/>
                    </a:ext>
                  </a:extLst>
                </p14:cNvPr>
                <p14:cNvContentPartPr/>
                <p14:nvPr/>
              </p14:nvContentPartPr>
              <p14:xfrm>
                <a:off x="4616818" y="3339252"/>
                <a:ext cx="258120" cy="252000"/>
              </p14:xfrm>
            </p:contentPart>
          </mc:Choice>
          <mc:Fallback xmlns="">
            <p:pic>
              <p:nvPicPr>
                <p:cNvPr id="12" name="Ink 11">
                  <a:extLst>
                    <a:ext uri="{FF2B5EF4-FFF2-40B4-BE49-F238E27FC236}">
                      <a16:creationId xmlns:a16="http://schemas.microsoft.com/office/drawing/2014/main" id="{D66D7BD7-862C-C345-8F0D-02D931D8C49B}"/>
                    </a:ext>
                  </a:extLst>
                </p:cNvPr>
                <p:cNvPicPr/>
                <p:nvPr/>
              </p:nvPicPr>
              <p:blipFill>
                <a:blip r:embed="rId8"/>
                <a:stretch>
                  <a:fillRect/>
                </a:stretch>
              </p:blipFill>
              <p:spPr>
                <a:xfrm>
                  <a:off x="4608178" y="3330612"/>
                  <a:ext cx="275760" cy="2696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4C29E415-2E87-244F-89CC-96CFD0226BCC}"/>
                    </a:ext>
                  </a:extLst>
                </p14:cNvPr>
                <p14:cNvContentPartPr/>
                <p14:nvPr/>
              </p14:nvContentPartPr>
              <p14:xfrm>
                <a:off x="4653898" y="3102012"/>
                <a:ext cx="419400" cy="474120"/>
              </p14:xfrm>
            </p:contentPart>
          </mc:Choice>
          <mc:Fallback xmlns="">
            <p:pic>
              <p:nvPicPr>
                <p:cNvPr id="13" name="Ink 12">
                  <a:extLst>
                    <a:ext uri="{FF2B5EF4-FFF2-40B4-BE49-F238E27FC236}">
                      <a16:creationId xmlns:a16="http://schemas.microsoft.com/office/drawing/2014/main" id="{4C29E415-2E87-244F-89CC-96CFD0226BCC}"/>
                    </a:ext>
                  </a:extLst>
                </p:cNvPr>
                <p:cNvPicPr/>
                <p:nvPr/>
              </p:nvPicPr>
              <p:blipFill>
                <a:blip r:embed="rId10"/>
                <a:stretch>
                  <a:fillRect/>
                </a:stretch>
              </p:blipFill>
              <p:spPr>
                <a:xfrm>
                  <a:off x="4644898" y="3093012"/>
                  <a:ext cx="437040" cy="491760"/>
                </a:xfrm>
                <a:prstGeom prst="rect">
                  <a:avLst/>
                </a:prstGeom>
              </p:spPr>
            </p:pic>
          </mc:Fallback>
        </mc:AlternateContent>
      </p:grpSp>
      <p:grpSp>
        <p:nvGrpSpPr>
          <p:cNvPr id="17" name="Group 16">
            <a:extLst>
              <a:ext uri="{FF2B5EF4-FFF2-40B4-BE49-F238E27FC236}">
                <a16:creationId xmlns:a16="http://schemas.microsoft.com/office/drawing/2014/main" id="{F04B6274-DFD3-094F-970D-178B559D502B}"/>
              </a:ext>
            </a:extLst>
          </p:cNvPr>
          <p:cNvGrpSpPr/>
          <p:nvPr/>
        </p:nvGrpSpPr>
        <p:grpSpPr>
          <a:xfrm>
            <a:off x="3196524" y="5554822"/>
            <a:ext cx="388800" cy="824760"/>
            <a:chOff x="2840218" y="5409612"/>
            <a:chExt cx="388800" cy="824760"/>
          </a:xfrm>
        </p:grpSpPr>
        <mc:AlternateContent xmlns:mc="http://schemas.openxmlformats.org/markup-compatibility/2006" xmlns:p14="http://schemas.microsoft.com/office/powerpoint/2010/main">
          <mc:Choice Requires="p14">
            <p:contentPart p14:bwMode="auto" r:id="rId11">
              <p14:nvContentPartPr>
                <p14:cNvPr id="15" name="Ink 14">
                  <a:extLst>
                    <a:ext uri="{FF2B5EF4-FFF2-40B4-BE49-F238E27FC236}">
                      <a16:creationId xmlns:a16="http://schemas.microsoft.com/office/drawing/2014/main" id="{45515EF0-1651-5441-978B-527DA1AD2968}"/>
                    </a:ext>
                  </a:extLst>
                </p14:cNvPr>
                <p14:cNvContentPartPr/>
                <p14:nvPr/>
              </p14:nvContentPartPr>
              <p14:xfrm>
                <a:off x="2840218" y="5409612"/>
                <a:ext cx="307080" cy="319680"/>
              </p14:xfrm>
            </p:contentPart>
          </mc:Choice>
          <mc:Fallback xmlns="">
            <p:pic>
              <p:nvPicPr>
                <p:cNvPr id="15" name="Ink 14">
                  <a:extLst>
                    <a:ext uri="{FF2B5EF4-FFF2-40B4-BE49-F238E27FC236}">
                      <a16:creationId xmlns:a16="http://schemas.microsoft.com/office/drawing/2014/main" id="{45515EF0-1651-5441-978B-527DA1AD2968}"/>
                    </a:ext>
                  </a:extLst>
                </p:cNvPr>
                <p:cNvPicPr/>
                <p:nvPr/>
              </p:nvPicPr>
              <p:blipFill>
                <a:blip r:embed="rId12"/>
                <a:stretch>
                  <a:fillRect/>
                </a:stretch>
              </p:blipFill>
              <p:spPr>
                <a:xfrm>
                  <a:off x="2831578" y="5400612"/>
                  <a:ext cx="324720" cy="3373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464FA929-BBB1-ED43-B116-D90DA2480762}"/>
                    </a:ext>
                  </a:extLst>
                </p14:cNvPr>
                <p14:cNvContentPartPr/>
                <p14:nvPr/>
              </p14:nvContentPartPr>
              <p14:xfrm>
                <a:off x="2916898" y="5518692"/>
                <a:ext cx="312120" cy="715680"/>
              </p14:xfrm>
            </p:contentPart>
          </mc:Choice>
          <mc:Fallback xmlns="">
            <p:pic>
              <p:nvPicPr>
                <p:cNvPr id="16" name="Ink 15">
                  <a:extLst>
                    <a:ext uri="{FF2B5EF4-FFF2-40B4-BE49-F238E27FC236}">
                      <a16:creationId xmlns:a16="http://schemas.microsoft.com/office/drawing/2014/main" id="{464FA929-BBB1-ED43-B116-D90DA2480762}"/>
                    </a:ext>
                  </a:extLst>
                </p:cNvPr>
                <p:cNvPicPr/>
                <p:nvPr/>
              </p:nvPicPr>
              <p:blipFill>
                <a:blip r:embed="rId14"/>
                <a:stretch>
                  <a:fillRect/>
                </a:stretch>
              </p:blipFill>
              <p:spPr>
                <a:xfrm>
                  <a:off x="2908258" y="5509692"/>
                  <a:ext cx="329760" cy="733320"/>
                </a:xfrm>
                <a:prstGeom prst="rect">
                  <a:avLst/>
                </a:prstGeom>
              </p:spPr>
            </p:pic>
          </mc:Fallback>
        </mc:AlternateContent>
      </p:grpSp>
      <p:sp>
        <p:nvSpPr>
          <p:cNvPr id="18" name="TextBox 17">
            <a:extLst>
              <a:ext uri="{FF2B5EF4-FFF2-40B4-BE49-F238E27FC236}">
                <a16:creationId xmlns:a16="http://schemas.microsoft.com/office/drawing/2014/main" id="{C2941DE1-9051-8246-BEEB-B74F11829118}"/>
              </a:ext>
            </a:extLst>
          </p:cNvPr>
          <p:cNvSpPr txBox="1"/>
          <p:nvPr/>
        </p:nvSpPr>
        <p:spPr>
          <a:xfrm>
            <a:off x="3940004" y="1933454"/>
            <a:ext cx="1507268" cy="369332"/>
          </a:xfrm>
          <a:prstGeom prst="rect">
            <a:avLst/>
          </a:prstGeom>
          <a:noFill/>
        </p:spPr>
        <p:txBody>
          <a:bodyPr wrap="square" rtlCol="0">
            <a:spAutoFit/>
          </a:bodyPr>
          <a:lstStyle/>
          <a:p>
            <a:r>
              <a:rPr lang="en-US" dirty="0"/>
              <a:t>Large frame </a:t>
            </a:r>
          </a:p>
        </p:txBody>
      </p:sp>
      <p:sp>
        <p:nvSpPr>
          <p:cNvPr id="19" name="TextBox 18">
            <a:extLst>
              <a:ext uri="{FF2B5EF4-FFF2-40B4-BE49-F238E27FC236}">
                <a16:creationId xmlns:a16="http://schemas.microsoft.com/office/drawing/2014/main" id="{CB9614A6-6256-7047-8CAF-45D7C7056052}"/>
              </a:ext>
            </a:extLst>
          </p:cNvPr>
          <p:cNvSpPr txBox="1"/>
          <p:nvPr/>
        </p:nvSpPr>
        <p:spPr>
          <a:xfrm>
            <a:off x="5434416" y="2515480"/>
            <a:ext cx="1610137" cy="369332"/>
          </a:xfrm>
          <a:prstGeom prst="rect">
            <a:avLst/>
          </a:prstGeom>
          <a:noFill/>
        </p:spPr>
        <p:txBody>
          <a:bodyPr wrap="square" rtlCol="0">
            <a:spAutoFit/>
          </a:bodyPr>
          <a:lstStyle/>
          <a:p>
            <a:r>
              <a:rPr lang="en-US" dirty="0"/>
              <a:t>shadows</a:t>
            </a:r>
          </a:p>
        </p:txBody>
      </p:sp>
      <p:sp>
        <p:nvSpPr>
          <p:cNvPr id="20" name="TextBox 19">
            <a:extLst>
              <a:ext uri="{FF2B5EF4-FFF2-40B4-BE49-F238E27FC236}">
                <a16:creationId xmlns:a16="http://schemas.microsoft.com/office/drawing/2014/main" id="{7D485304-EAA5-604F-9B72-04D207443006}"/>
              </a:ext>
            </a:extLst>
          </p:cNvPr>
          <p:cNvSpPr txBox="1"/>
          <p:nvPr/>
        </p:nvSpPr>
        <p:spPr>
          <a:xfrm>
            <a:off x="3558123" y="6249902"/>
            <a:ext cx="2906631" cy="646331"/>
          </a:xfrm>
          <a:prstGeom prst="rect">
            <a:avLst/>
          </a:prstGeom>
          <a:noFill/>
        </p:spPr>
        <p:txBody>
          <a:bodyPr wrap="square" rtlCol="0">
            <a:spAutoFit/>
          </a:bodyPr>
          <a:lstStyle/>
          <a:p>
            <a:r>
              <a:rPr lang="en-US" dirty="0"/>
              <a:t>Actors space to use and climb the frame</a:t>
            </a:r>
          </a:p>
        </p:txBody>
      </p:sp>
      <p:sp>
        <p:nvSpPr>
          <p:cNvPr id="22" name="Rounded Rectangle 21">
            <a:extLst>
              <a:ext uri="{FF2B5EF4-FFF2-40B4-BE49-F238E27FC236}">
                <a16:creationId xmlns:a16="http://schemas.microsoft.com/office/drawing/2014/main" id="{28EE3C5F-F171-DA41-9CCA-3DD6BCCFBCDC}"/>
              </a:ext>
            </a:extLst>
          </p:cNvPr>
          <p:cNvSpPr/>
          <p:nvPr/>
        </p:nvSpPr>
        <p:spPr>
          <a:xfrm rot="5400000">
            <a:off x="5684520" y="-5686379"/>
            <a:ext cx="822960" cy="12192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BFA3CCB8-CDEB-E94A-AFBB-94918E18A4AA}"/>
              </a:ext>
            </a:extLst>
          </p:cNvPr>
          <p:cNvCxnSpPr/>
          <p:nvPr/>
        </p:nvCxnSpPr>
        <p:spPr>
          <a:xfrm>
            <a:off x="186693" y="376215"/>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23" name="Rectangle 22">
            <a:extLst>
              <a:ext uri="{FF2B5EF4-FFF2-40B4-BE49-F238E27FC236}">
                <a16:creationId xmlns:a16="http://schemas.microsoft.com/office/drawing/2014/main" id="{E03B158C-8B05-CD41-AA14-F0DDB43DF1A6}"/>
              </a:ext>
            </a:extLst>
          </p:cNvPr>
          <p:cNvSpPr/>
          <p:nvPr/>
        </p:nvSpPr>
        <p:spPr>
          <a:xfrm>
            <a:off x="266537" y="1188019"/>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84D958B-7458-014C-B019-FD34ACBB4505}"/>
              </a:ext>
            </a:extLst>
          </p:cNvPr>
          <p:cNvSpPr/>
          <p:nvPr/>
        </p:nvSpPr>
        <p:spPr>
          <a:xfrm>
            <a:off x="2258369" y="1190359"/>
            <a:ext cx="167936" cy="673678"/>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3386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CAB8-F4F5-604F-8AC9-9BBEE03676DF}"/>
              </a:ext>
            </a:extLst>
          </p:cNvPr>
          <p:cNvSpPr>
            <a:spLocks noGrp="1"/>
          </p:cNvSpPr>
          <p:nvPr>
            <p:ph type="title"/>
          </p:nvPr>
        </p:nvSpPr>
        <p:spPr>
          <a:xfrm>
            <a:off x="698863" y="80962"/>
            <a:ext cx="10515600" cy="1325563"/>
          </a:xfrm>
        </p:spPr>
        <p:txBody>
          <a:bodyPr/>
          <a:lstStyle/>
          <a:p>
            <a:pPr algn="r"/>
            <a:r>
              <a:rPr lang="en-US" u="sng" dirty="0">
                <a:solidFill>
                  <a:srgbClr val="002060"/>
                </a:solidFill>
              </a:rPr>
              <a:t>Metals</a:t>
            </a:r>
          </a:p>
        </p:txBody>
      </p:sp>
      <p:sp>
        <p:nvSpPr>
          <p:cNvPr id="3" name="Content Placeholder 2">
            <a:extLst>
              <a:ext uri="{FF2B5EF4-FFF2-40B4-BE49-F238E27FC236}">
                <a16:creationId xmlns:a16="http://schemas.microsoft.com/office/drawing/2014/main" id="{402E1377-041E-A840-9A84-AFC22EF268BF}"/>
              </a:ext>
            </a:extLst>
          </p:cNvPr>
          <p:cNvSpPr>
            <a:spLocks noGrp="1"/>
          </p:cNvSpPr>
          <p:nvPr>
            <p:ph idx="1"/>
          </p:nvPr>
        </p:nvSpPr>
        <p:spPr>
          <a:xfrm>
            <a:off x="1282700" y="1406525"/>
            <a:ext cx="10515600" cy="5086350"/>
          </a:xfrm>
          <a:ln w="28575">
            <a:solidFill>
              <a:srgbClr val="4372C4"/>
            </a:solidFill>
          </a:ln>
        </p:spPr>
        <p:txBody>
          <a:bodyPr>
            <a:normAutofit/>
          </a:bodyPr>
          <a:lstStyle/>
          <a:p>
            <a:pPr marL="0" indent="0">
              <a:buNone/>
            </a:pPr>
            <a:r>
              <a:rPr lang="en-US" sz="4400" dirty="0"/>
              <a:t>It’s important to know that using metal also has it’s benefits for the actors. It can be used as a plaything, a climbable structure, something for actors to use as different levels on the stage for interest, and to use with energy. For example, Running and climbing around the different levels add emotion, and visual interest to a performance.</a:t>
            </a:r>
          </a:p>
        </p:txBody>
      </p:sp>
      <p:sp>
        <p:nvSpPr>
          <p:cNvPr id="4" name="Rounded Rectangle 3">
            <a:extLst>
              <a:ext uri="{FF2B5EF4-FFF2-40B4-BE49-F238E27FC236}">
                <a16:creationId xmlns:a16="http://schemas.microsoft.com/office/drawing/2014/main" id="{C7FB9D6D-B209-9545-B6A2-95B21D104F1A}"/>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881F28AF-2452-C940-8F6A-3731816E36A3}"/>
              </a:ext>
            </a:extLst>
          </p:cNvPr>
          <p:cNvCxnSpPr>
            <a:cxnSpLocks/>
          </p:cNvCxnSpPr>
          <p:nvPr/>
        </p:nvCxnSpPr>
        <p:spPr>
          <a:xfrm>
            <a:off x="421640"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6" name="L-shape 5">
            <a:extLst>
              <a:ext uri="{FF2B5EF4-FFF2-40B4-BE49-F238E27FC236}">
                <a16:creationId xmlns:a16="http://schemas.microsoft.com/office/drawing/2014/main" id="{EEA2D424-06FD-1644-AF1F-4ED95D173321}"/>
              </a:ext>
            </a:extLst>
          </p:cNvPr>
          <p:cNvSpPr/>
          <p:nvPr/>
        </p:nvSpPr>
        <p:spPr>
          <a:xfrm rot="10800000">
            <a:off x="11090366" y="21610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L-shape 6">
            <a:extLst>
              <a:ext uri="{FF2B5EF4-FFF2-40B4-BE49-F238E27FC236}">
                <a16:creationId xmlns:a16="http://schemas.microsoft.com/office/drawing/2014/main" id="{FBEA08B9-DC3F-6B4F-9BBE-1ACD15E3BDD3}"/>
              </a:ext>
            </a:extLst>
          </p:cNvPr>
          <p:cNvSpPr/>
          <p:nvPr/>
        </p:nvSpPr>
        <p:spPr>
          <a:xfrm>
            <a:off x="9287692" y="52350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69016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FAE4D-95A3-E346-9B9E-EC8341D4E896}"/>
              </a:ext>
            </a:extLst>
          </p:cNvPr>
          <p:cNvSpPr>
            <a:spLocks noGrp="1"/>
          </p:cNvSpPr>
          <p:nvPr>
            <p:ph type="title"/>
          </p:nvPr>
        </p:nvSpPr>
        <p:spPr>
          <a:xfrm>
            <a:off x="1241526" y="16383"/>
            <a:ext cx="10515600" cy="1325563"/>
          </a:xfrm>
        </p:spPr>
        <p:txBody>
          <a:bodyPr/>
          <a:lstStyle/>
          <a:p>
            <a:r>
              <a:rPr lang="en-US" u="sng" dirty="0">
                <a:solidFill>
                  <a:schemeClr val="accent1">
                    <a:lumMod val="50000"/>
                  </a:schemeClr>
                </a:solidFill>
              </a:rPr>
              <a:t>What is a Revolve?</a:t>
            </a:r>
          </a:p>
        </p:txBody>
      </p:sp>
      <p:sp>
        <p:nvSpPr>
          <p:cNvPr id="3" name="Rectangle 2">
            <a:extLst>
              <a:ext uri="{FF2B5EF4-FFF2-40B4-BE49-F238E27FC236}">
                <a16:creationId xmlns:a16="http://schemas.microsoft.com/office/drawing/2014/main" id="{E545AFA3-D8FB-4348-AE71-9F464EF6297B}"/>
              </a:ext>
            </a:extLst>
          </p:cNvPr>
          <p:cNvSpPr/>
          <p:nvPr/>
        </p:nvSpPr>
        <p:spPr>
          <a:xfrm>
            <a:off x="958203" y="1235126"/>
            <a:ext cx="6481708" cy="4293483"/>
          </a:xfrm>
          <a:prstGeom prst="rect">
            <a:avLst/>
          </a:prstGeom>
        </p:spPr>
        <p:txBody>
          <a:bodyPr wrap="square">
            <a:spAutoFit/>
          </a:bodyPr>
          <a:lstStyle/>
          <a:p>
            <a:r>
              <a:rPr lang="en-GB" sz="2400" dirty="0">
                <a:solidFill>
                  <a:srgbClr val="1A1A1A"/>
                </a:solidFill>
                <a:latin typeface="Georgia" panose="02040502050405020303" pitchFamily="18" charset="0"/>
              </a:rPr>
              <a:t>“Revolving stage, theatrical device for scene changes, or shifts, by which three or more settings are constructed on a turntable around a central pivot and revolved before the audience. It was invented for the </a:t>
            </a:r>
            <a:r>
              <a:rPr lang="en-GB" sz="2400" dirty="0">
                <a:solidFill>
                  <a:srgbClr val="14599D"/>
                </a:solidFill>
                <a:latin typeface="Georgia" panose="02040502050405020303" pitchFamily="18" charset="0"/>
                <a:hlinkClick r:id="rId3"/>
              </a:rPr>
              <a:t>Kabuki</a:t>
            </a:r>
            <a:r>
              <a:rPr lang="en-GB" sz="2400" dirty="0">
                <a:solidFill>
                  <a:srgbClr val="1A1A1A"/>
                </a:solidFill>
                <a:latin typeface="Georgia" panose="02040502050405020303" pitchFamily="18" charset="0"/>
              </a:rPr>
              <a:t> </a:t>
            </a:r>
            <a:r>
              <a:rPr lang="en-GB" sz="2400" dirty="0">
                <a:solidFill>
                  <a:srgbClr val="14599D"/>
                </a:solidFill>
                <a:latin typeface="Georgia" panose="02040502050405020303" pitchFamily="18" charset="0"/>
                <a:hlinkClick r:id="rId4"/>
              </a:rPr>
              <a:t>theatre</a:t>
            </a:r>
            <a:r>
              <a:rPr lang="en-GB" sz="2400" dirty="0">
                <a:solidFill>
                  <a:srgbClr val="1A1A1A"/>
                </a:solidFill>
                <a:latin typeface="Georgia" panose="02040502050405020303" pitchFamily="18" charset="0"/>
              </a:rPr>
              <a:t> in Japan in the 18th century and was introduced into Western theatre at the </a:t>
            </a:r>
            <a:r>
              <a:rPr lang="en-GB" sz="2400" dirty="0" err="1">
                <a:solidFill>
                  <a:srgbClr val="1A1A1A"/>
                </a:solidFill>
                <a:latin typeface="Georgia" panose="02040502050405020303" pitchFamily="18" charset="0"/>
              </a:rPr>
              <a:t>Residenztheater</a:t>
            </a:r>
            <a:r>
              <a:rPr lang="en-GB" sz="2400" dirty="0">
                <a:solidFill>
                  <a:srgbClr val="1A1A1A"/>
                </a:solidFill>
                <a:latin typeface="Georgia" panose="02040502050405020303" pitchFamily="18" charset="0"/>
              </a:rPr>
              <a:t> in Munich in 1896. The revolving stage was widely adopted and has remained a popular mechanical feature in major theatres around the world.”</a:t>
            </a:r>
            <a:r>
              <a:rPr lang="en-GB" sz="2400" dirty="0"/>
              <a:t> </a:t>
            </a:r>
            <a:r>
              <a:rPr lang="en-GB" sz="900" dirty="0"/>
              <a:t>(Young, 2008)</a:t>
            </a:r>
            <a:endParaRPr lang="en-US" sz="900" dirty="0"/>
          </a:p>
        </p:txBody>
      </p:sp>
      <p:sp>
        <p:nvSpPr>
          <p:cNvPr id="4" name="Rectangle 3">
            <a:extLst>
              <a:ext uri="{FF2B5EF4-FFF2-40B4-BE49-F238E27FC236}">
                <a16:creationId xmlns:a16="http://schemas.microsoft.com/office/drawing/2014/main" id="{6C651758-F2F2-C54D-9E4A-05FBAB9AB995}"/>
              </a:ext>
            </a:extLst>
          </p:cNvPr>
          <p:cNvSpPr/>
          <p:nvPr/>
        </p:nvSpPr>
        <p:spPr>
          <a:xfrm>
            <a:off x="8130953" y="1050460"/>
            <a:ext cx="3283656" cy="369332"/>
          </a:xfrm>
          <a:prstGeom prst="rect">
            <a:avLst/>
          </a:prstGeom>
        </p:spPr>
        <p:txBody>
          <a:bodyPr wrap="none">
            <a:spAutoFit/>
          </a:bodyPr>
          <a:lstStyle/>
          <a:p>
            <a:r>
              <a:rPr lang="en-US" dirty="0"/>
              <a:t>https://</a:t>
            </a:r>
            <a:r>
              <a:rPr lang="en-US" dirty="0" err="1"/>
              <a:t>youtu.be</a:t>
            </a:r>
            <a:r>
              <a:rPr lang="en-US" dirty="0"/>
              <a:t>/3QSfWKxxMnQ</a:t>
            </a:r>
          </a:p>
        </p:txBody>
      </p:sp>
      <p:sp>
        <p:nvSpPr>
          <p:cNvPr id="5" name="TextBox 4">
            <a:extLst>
              <a:ext uri="{FF2B5EF4-FFF2-40B4-BE49-F238E27FC236}">
                <a16:creationId xmlns:a16="http://schemas.microsoft.com/office/drawing/2014/main" id="{8A49E343-069F-8E4A-A868-BCCE921E600F}"/>
              </a:ext>
            </a:extLst>
          </p:cNvPr>
          <p:cNvSpPr txBox="1"/>
          <p:nvPr/>
        </p:nvSpPr>
        <p:spPr>
          <a:xfrm>
            <a:off x="8130953" y="1708332"/>
            <a:ext cx="3725334" cy="3108543"/>
          </a:xfrm>
          <a:prstGeom prst="rect">
            <a:avLst/>
          </a:prstGeom>
          <a:noFill/>
        </p:spPr>
        <p:txBody>
          <a:bodyPr wrap="square" rtlCol="0">
            <a:spAutoFit/>
          </a:bodyPr>
          <a:lstStyle/>
          <a:p>
            <a:r>
              <a:rPr lang="en-US" sz="2800" dirty="0"/>
              <a:t>This link takes you to ‘</a:t>
            </a:r>
            <a:r>
              <a:rPr lang="en-US" sz="2800" dirty="0" err="1"/>
              <a:t>Orthello’s</a:t>
            </a:r>
            <a:r>
              <a:rPr lang="en-US" sz="2800" dirty="0"/>
              <a:t> rotating stage. This is a type of revolve which is really interesting as in doing so it has multiple sets in one</a:t>
            </a:r>
            <a:r>
              <a:rPr lang="en-US" dirty="0"/>
              <a:t>.</a:t>
            </a:r>
          </a:p>
        </p:txBody>
      </p:sp>
      <p:sp>
        <p:nvSpPr>
          <p:cNvPr id="6" name="Freeform 5">
            <a:extLst>
              <a:ext uri="{FF2B5EF4-FFF2-40B4-BE49-F238E27FC236}">
                <a16:creationId xmlns:a16="http://schemas.microsoft.com/office/drawing/2014/main" id="{A3BBCF30-CA26-FE49-9AB0-B85A75A9C300}"/>
              </a:ext>
            </a:extLst>
          </p:cNvPr>
          <p:cNvSpPr/>
          <p:nvPr/>
        </p:nvSpPr>
        <p:spPr>
          <a:xfrm>
            <a:off x="7858477" y="549003"/>
            <a:ext cx="4148667" cy="4436534"/>
          </a:xfrm>
          <a:custGeom>
            <a:avLst/>
            <a:gdLst>
              <a:gd name="connsiteX0" fmla="*/ 33867 w 4148667"/>
              <a:gd name="connsiteY0" fmla="*/ 135467 h 4436534"/>
              <a:gd name="connsiteX1" fmla="*/ 16934 w 4148667"/>
              <a:gd name="connsiteY1" fmla="*/ 321734 h 4436534"/>
              <a:gd name="connsiteX2" fmla="*/ 0 w 4148667"/>
              <a:gd name="connsiteY2" fmla="*/ 457200 h 4436534"/>
              <a:gd name="connsiteX3" fmla="*/ 16934 w 4148667"/>
              <a:gd name="connsiteY3" fmla="*/ 982134 h 4436534"/>
              <a:gd name="connsiteX4" fmla="*/ 33867 w 4148667"/>
              <a:gd name="connsiteY4" fmla="*/ 1151467 h 4436534"/>
              <a:gd name="connsiteX5" fmla="*/ 67734 w 4148667"/>
              <a:gd name="connsiteY5" fmla="*/ 1253067 h 4436534"/>
              <a:gd name="connsiteX6" fmla="*/ 84667 w 4148667"/>
              <a:gd name="connsiteY6" fmla="*/ 1303867 h 4436534"/>
              <a:gd name="connsiteX7" fmla="*/ 135467 w 4148667"/>
              <a:gd name="connsiteY7" fmla="*/ 1456267 h 4436534"/>
              <a:gd name="connsiteX8" fmla="*/ 152400 w 4148667"/>
              <a:gd name="connsiteY8" fmla="*/ 1507067 h 4436534"/>
              <a:gd name="connsiteX9" fmla="*/ 169334 w 4148667"/>
              <a:gd name="connsiteY9" fmla="*/ 1591734 h 4436534"/>
              <a:gd name="connsiteX10" fmla="*/ 152400 w 4148667"/>
              <a:gd name="connsiteY10" fmla="*/ 2048934 h 4436534"/>
              <a:gd name="connsiteX11" fmla="*/ 135467 w 4148667"/>
              <a:gd name="connsiteY11" fmla="*/ 2184400 h 4436534"/>
              <a:gd name="connsiteX12" fmla="*/ 169334 w 4148667"/>
              <a:gd name="connsiteY12" fmla="*/ 2726267 h 4436534"/>
              <a:gd name="connsiteX13" fmla="*/ 203200 w 4148667"/>
              <a:gd name="connsiteY13" fmla="*/ 3285067 h 4436534"/>
              <a:gd name="connsiteX14" fmla="*/ 169334 w 4148667"/>
              <a:gd name="connsiteY14" fmla="*/ 4080934 h 4436534"/>
              <a:gd name="connsiteX15" fmla="*/ 152400 w 4148667"/>
              <a:gd name="connsiteY15" fmla="*/ 4165600 h 4436534"/>
              <a:gd name="connsiteX16" fmla="*/ 169334 w 4148667"/>
              <a:gd name="connsiteY16" fmla="*/ 4301067 h 4436534"/>
              <a:gd name="connsiteX17" fmla="*/ 524934 w 4148667"/>
              <a:gd name="connsiteY17" fmla="*/ 4318000 h 4436534"/>
              <a:gd name="connsiteX18" fmla="*/ 660400 w 4148667"/>
              <a:gd name="connsiteY18" fmla="*/ 4351867 h 4436534"/>
              <a:gd name="connsiteX19" fmla="*/ 795867 w 4148667"/>
              <a:gd name="connsiteY19" fmla="*/ 4385734 h 4436534"/>
              <a:gd name="connsiteX20" fmla="*/ 863600 w 4148667"/>
              <a:gd name="connsiteY20" fmla="*/ 4402667 h 4436534"/>
              <a:gd name="connsiteX21" fmla="*/ 914400 w 4148667"/>
              <a:gd name="connsiteY21" fmla="*/ 4419600 h 4436534"/>
              <a:gd name="connsiteX22" fmla="*/ 1286934 w 4148667"/>
              <a:gd name="connsiteY22" fmla="*/ 4436534 h 4436534"/>
              <a:gd name="connsiteX23" fmla="*/ 1761067 w 4148667"/>
              <a:gd name="connsiteY23" fmla="*/ 4419600 h 4436534"/>
              <a:gd name="connsiteX24" fmla="*/ 1828800 w 4148667"/>
              <a:gd name="connsiteY24" fmla="*/ 4402667 h 4436534"/>
              <a:gd name="connsiteX25" fmla="*/ 1930400 w 4148667"/>
              <a:gd name="connsiteY25" fmla="*/ 4368800 h 4436534"/>
              <a:gd name="connsiteX26" fmla="*/ 1998134 w 4148667"/>
              <a:gd name="connsiteY26" fmla="*/ 4351867 h 4436534"/>
              <a:gd name="connsiteX27" fmla="*/ 2048934 w 4148667"/>
              <a:gd name="connsiteY27" fmla="*/ 4334934 h 4436534"/>
              <a:gd name="connsiteX28" fmla="*/ 2675467 w 4148667"/>
              <a:gd name="connsiteY28" fmla="*/ 4301067 h 4436534"/>
              <a:gd name="connsiteX29" fmla="*/ 3200400 w 4148667"/>
              <a:gd name="connsiteY29" fmla="*/ 4318000 h 4436534"/>
              <a:gd name="connsiteX30" fmla="*/ 3302000 w 4148667"/>
              <a:gd name="connsiteY30" fmla="*/ 4334934 h 4436534"/>
              <a:gd name="connsiteX31" fmla="*/ 3640667 w 4148667"/>
              <a:gd name="connsiteY31" fmla="*/ 4318000 h 4436534"/>
              <a:gd name="connsiteX32" fmla="*/ 4030134 w 4148667"/>
              <a:gd name="connsiteY32" fmla="*/ 4334934 h 4436534"/>
              <a:gd name="connsiteX33" fmla="*/ 4097867 w 4148667"/>
              <a:gd name="connsiteY33" fmla="*/ 4318000 h 4436534"/>
              <a:gd name="connsiteX34" fmla="*/ 4114800 w 4148667"/>
              <a:gd name="connsiteY34" fmla="*/ 4080934 h 4436534"/>
              <a:gd name="connsiteX35" fmla="*/ 4148667 w 4148667"/>
              <a:gd name="connsiteY35" fmla="*/ 3962400 h 4436534"/>
              <a:gd name="connsiteX36" fmla="*/ 4114800 w 4148667"/>
              <a:gd name="connsiteY36" fmla="*/ 3183467 h 4436534"/>
              <a:gd name="connsiteX37" fmla="*/ 4080934 w 4148667"/>
              <a:gd name="connsiteY37" fmla="*/ 3014134 h 4436534"/>
              <a:gd name="connsiteX38" fmla="*/ 4047067 w 4148667"/>
              <a:gd name="connsiteY38" fmla="*/ 2844800 h 4436534"/>
              <a:gd name="connsiteX39" fmla="*/ 4047067 w 4148667"/>
              <a:gd name="connsiteY39" fmla="*/ 2302934 h 4436534"/>
              <a:gd name="connsiteX40" fmla="*/ 4064000 w 4148667"/>
              <a:gd name="connsiteY40" fmla="*/ 2252134 h 4436534"/>
              <a:gd name="connsiteX41" fmla="*/ 4080934 w 4148667"/>
              <a:gd name="connsiteY41" fmla="*/ 2150534 h 4436534"/>
              <a:gd name="connsiteX42" fmla="*/ 4064000 w 4148667"/>
              <a:gd name="connsiteY42" fmla="*/ 1913467 h 4436534"/>
              <a:gd name="connsiteX43" fmla="*/ 4047067 w 4148667"/>
              <a:gd name="connsiteY43" fmla="*/ 1862667 h 4436534"/>
              <a:gd name="connsiteX44" fmla="*/ 4030134 w 4148667"/>
              <a:gd name="connsiteY44" fmla="*/ 1185334 h 4436534"/>
              <a:gd name="connsiteX45" fmla="*/ 3979334 w 4148667"/>
              <a:gd name="connsiteY45" fmla="*/ 1151467 h 4436534"/>
              <a:gd name="connsiteX46" fmla="*/ 3962400 w 4148667"/>
              <a:gd name="connsiteY46" fmla="*/ 575734 h 4436534"/>
              <a:gd name="connsiteX47" fmla="*/ 3996267 w 4148667"/>
              <a:gd name="connsiteY47" fmla="*/ 474134 h 4436534"/>
              <a:gd name="connsiteX48" fmla="*/ 4013200 w 4148667"/>
              <a:gd name="connsiteY48" fmla="*/ 423334 h 4436534"/>
              <a:gd name="connsiteX49" fmla="*/ 4030134 w 4148667"/>
              <a:gd name="connsiteY49" fmla="*/ 372534 h 4436534"/>
              <a:gd name="connsiteX50" fmla="*/ 4013200 w 4148667"/>
              <a:gd name="connsiteY50" fmla="*/ 203200 h 4436534"/>
              <a:gd name="connsiteX51" fmla="*/ 3996267 w 4148667"/>
              <a:gd name="connsiteY51" fmla="*/ 152400 h 4436534"/>
              <a:gd name="connsiteX52" fmla="*/ 3877734 w 4148667"/>
              <a:gd name="connsiteY52" fmla="*/ 101600 h 4436534"/>
              <a:gd name="connsiteX53" fmla="*/ 3048000 w 4148667"/>
              <a:gd name="connsiteY53" fmla="*/ 84667 h 4436534"/>
              <a:gd name="connsiteX54" fmla="*/ 2573867 w 4148667"/>
              <a:gd name="connsiteY54" fmla="*/ 50800 h 4436534"/>
              <a:gd name="connsiteX55" fmla="*/ 2302934 w 4148667"/>
              <a:gd name="connsiteY55" fmla="*/ 16934 h 4436534"/>
              <a:gd name="connsiteX56" fmla="*/ 2150534 w 4148667"/>
              <a:gd name="connsiteY56" fmla="*/ 0 h 4436534"/>
              <a:gd name="connsiteX57" fmla="*/ 1574800 w 4148667"/>
              <a:gd name="connsiteY57" fmla="*/ 16934 h 4436534"/>
              <a:gd name="connsiteX58" fmla="*/ 1507067 w 4148667"/>
              <a:gd name="connsiteY58" fmla="*/ 33867 h 4436534"/>
              <a:gd name="connsiteX59" fmla="*/ 1405467 w 4148667"/>
              <a:gd name="connsiteY59" fmla="*/ 50800 h 4436534"/>
              <a:gd name="connsiteX60" fmla="*/ 762000 w 4148667"/>
              <a:gd name="connsiteY60" fmla="*/ 84667 h 4436534"/>
              <a:gd name="connsiteX61" fmla="*/ 643467 w 4148667"/>
              <a:gd name="connsiteY61" fmla="*/ 101600 h 4436534"/>
              <a:gd name="connsiteX62" fmla="*/ 491067 w 4148667"/>
              <a:gd name="connsiteY62" fmla="*/ 118534 h 4436534"/>
              <a:gd name="connsiteX63" fmla="*/ 406400 w 4148667"/>
              <a:gd name="connsiteY63" fmla="*/ 135467 h 4436534"/>
              <a:gd name="connsiteX64" fmla="*/ 33867 w 4148667"/>
              <a:gd name="connsiteY64" fmla="*/ 135467 h 443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148667" h="4436534" extrusionOk="0">
                <a:moveTo>
                  <a:pt x="33867" y="135467"/>
                </a:moveTo>
                <a:cubicBezTo>
                  <a:pt x="-40953" y="160399"/>
                  <a:pt x="13326" y="263536"/>
                  <a:pt x="16934" y="321734"/>
                </a:cubicBezTo>
                <a:cubicBezTo>
                  <a:pt x="17081" y="368025"/>
                  <a:pt x="-6610" y="411903"/>
                  <a:pt x="0" y="457200"/>
                </a:cubicBezTo>
                <a:cubicBezTo>
                  <a:pt x="-20780" y="652562"/>
                  <a:pt x="3064" y="836790"/>
                  <a:pt x="16934" y="982134"/>
                </a:cubicBezTo>
                <a:cubicBezTo>
                  <a:pt x="6813" y="1031742"/>
                  <a:pt x="32990" y="1100289"/>
                  <a:pt x="33867" y="1151467"/>
                </a:cubicBezTo>
                <a:cubicBezTo>
                  <a:pt x="51017" y="1187808"/>
                  <a:pt x="58380" y="1215218"/>
                  <a:pt x="67734" y="1253067"/>
                </a:cubicBezTo>
                <a:cubicBezTo>
                  <a:pt x="77313" y="1272591"/>
                  <a:pt x="73860" y="1280591"/>
                  <a:pt x="84667" y="1303867"/>
                </a:cubicBezTo>
                <a:cubicBezTo>
                  <a:pt x="114458" y="1359289"/>
                  <a:pt x="112155" y="1398561"/>
                  <a:pt x="135467" y="1456267"/>
                </a:cubicBezTo>
                <a:cubicBezTo>
                  <a:pt x="142420" y="1473515"/>
                  <a:pt x="147507" y="1489339"/>
                  <a:pt x="152400" y="1507067"/>
                </a:cubicBezTo>
                <a:cubicBezTo>
                  <a:pt x="165888" y="1530484"/>
                  <a:pt x="159266" y="1556360"/>
                  <a:pt x="169334" y="1591734"/>
                </a:cubicBezTo>
                <a:cubicBezTo>
                  <a:pt x="189372" y="1718755"/>
                  <a:pt x="171730" y="1889823"/>
                  <a:pt x="152400" y="2048934"/>
                </a:cubicBezTo>
                <a:cubicBezTo>
                  <a:pt x="136628" y="2090996"/>
                  <a:pt x="138970" y="2134545"/>
                  <a:pt x="135467" y="2184400"/>
                </a:cubicBezTo>
                <a:cubicBezTo>
                  <a:pt x="108827" y="2720571"/>
                  <a:pt x="114123" y="2355240"/>
                  <a:pt x="169334" y="2726267"/>
                </a:cubicBezTo>
                <a:cubicBezTo>
                  <a:pt x="179363" y="2890249"/>
                  <a:pt x="184558" y="3106673"/>
                  <a:pt x="203200" y="3285067"/>
                </a:cubicBezTo>
                <a:cubicBezTo>
                  <a:pt x="191336" y="3619248"/>
                  <a:pt x="196487" y="3761343"/>
                  <a:pt x="169334" y="4080934"/>
                </a:cubicBezTo>
                <a:cubicBezTo>
                  <a:pt x="169262" y="4108506"/>
                  <a:pt x="160665" y="4137804"/>
                  <a:pt x="152400" y="4165600"/>
                </a:cubicBezTo>
                <a:cubicBezTo>
                  <a:pt x="156983" y="4210800"/>
                  <a:pt x="133556" y="4272406"/>
                  <a:pt x="169334" y="4301067"/>
                </a:cubicBezTo>
                <a:cubicBezTo>
                  <a:pt x="272880" y="4349231"/>
                  <a:pt x="440460" y="4298687"/>
                  <a:pt x="524934" y="4318000"/>
                </a:cubicBezTo>
                <a:cubicBezTo>
                  <a:pt x="572359" y="4333494"/>
                  <a:pt x="627599" y="4336423"/>
                  <a:pt x="660400" y="4351867"/>
                </a:cubicBezTo>
                <a:cubicBezTo>
                  <a:pt x="696611" y="4346995"/>
                  <a:pt x="755242" y="4390630"/>
                  <a:pt x="795867" y="4385734"/>
                </a:cubicBezTo>
                <a:cubicBezTo>
                  <a:pt x="822526" y="4394892"/>
                  <a:pt x="841337" y="4395866"/>
                  <a:pt x="863600" y="4402667"/>
                </a:cubicBezTo>
                <a:cubicBezTo>
                  <a:pt x="878841" y="4411709"/>
                  <a:pt x="893933" y="4414628"/>
                  <a:pt x="914400" y="4419600"/>
                </a:cubicBezTo>
                <a:cubicBezTo>
                  <a:pt x="1055779" y="4434986"/>
                  <a:pt x="1162404" y="4423583"/>
                  <a:pt x="1286934" y="4436534"/>
                </a:cubicBezTo>
                <a:cubicBezTo>
                  <a:pt x="1462245" y="4441767"/>
                  <a:pt x="1578899" y="4434804"/>
                  <a:pt x="1761067" y="4419600"/>
                </a:cubicBezTo>
                <a:cubicBezTo>
                  <a:pt x="1783251" y="4421400"/>
                  <a:pt x="1804879" y="4404220"/>
                  <a:pt x="1828800" y="4402667"/>
                </a:cubicBezTo>
                <a:cubicBezTo>
                  <a:pt x="1865704" y="4390373"/>
                  <a:pt x="1900667" y="4368950"/>
                  <a:pt x="1930400" y="4368800"/>
                </a:cubicBezTo>
                <a:cubicBezTo>
                  <a:pt x="1950413" y="4362173"/>
                  <a:pt x="1977609" y="4356438"/>
                  <a:pt x="1998134" y="4351867"/>
                </a:cubicBezTo>
                <a:cubicBezTo>
                  <a:pt x="2013498" y="4347973"/>
                  <a:pt x="2032762" y="4341517"/>
                  <a:pt x="2048934" y="4334934"/>
                </a:cubicBezTo>
                <a:cubicBezTo>
                  <a:pt x="2232299" y="4307833"/>
                  <a:pt x="2554460" y="4336109"/>
                  <a:pt x="2675467" y="4301067"/>
                </a:cubicBezTo>
                <a:cubicBezTo>
                  <a:pt x="2855326" y="4308111"/>
                  <a:pt x="3023083" y="4300388"/>
                  <a:pt x="3200400" y="4318000"/>
                </a:cubicBezTo>
                <a:cubicBezTo>
                  <a:pt x="3242754" y="4320110"/>
                  <a:pt x="3273633" y="4341117"/>
                  <a:pt x="3302000" y="4334934"/>
                </a:cubicBezTo>
                <a:cubicBezTo>
                  <a:pt x="3419602" y="4339312"/>
                  <a:pt x="3538949" y="4350950"/>
                  <a:pt x="3640667" y="4318000"/>
                </a:cubicBezTo>
                <a:cubicBezTo>
                  <a:pt x="3774689" y="4327800"/>
                  <a:pt x="3894749" y="4327659"/>
                  <a:pt x="4030134" y="4334934"/>
                </a:cubicBezTo>
                <a:cubicBezTo>
                  <a:pt x="4052683" y="4335652"/>
                  <a:pt x="4095558" y="4341211"/>
                  <a:pt x="4097867" y="4318000"/>
                </a:cubicBezTo>
                <a:cubicBezTo>
                  <a:pt x="4125826" y="4239737"/>
                  <a:pt x="4094710" y="4139417"/>
                  <a:pt x="4114800" y="4080934"/>
                </a:cubicBezTo>
                <a:cubicBezTo>
                  <a:pt x="4110095" y="4052877"/>
                  <a:pt x="4138592" y="4003908"/>
                  <a:pt x="4148667" y="3962400"/>
                </a:cubicBezTo>
                <a:cubicBezTo>
                  <a:pt x="4137819" y="3861932"/>
                  <a:pt x="4163815" y="3358705"/>
                  <a:pt x="4114800" y="3183467"/>
                </a:cubicBezTo>
                <a:cubicBezTo>
                  <a:pt x="4114225" y="3135288"/>
                  <a:pt x="4096544" y="3071967"/>
                  <a:pt x="4080934" y="3014134"/>
                </a:cubicBezTo>
                <a:cubicBezTo>
                  <a:pt x="4052386" y="2892427"/>
                  <a:pt x="4072026" y="2935500"/>
                  <a:pt x="4047067" y="2844800"/>
                </a:cubicBezTo>
                <a:cubicBezTo>
                  <a:pt x="4031338" y="2574995"/>
                  <a:pt x="4020215" y="2555836"/>
                  <a:pt x="4047067" y="2302934"/>
                </a:cubicBezTo>
                <a:cubicBezTo>
                  <a:pt x="4044837" y="2285522"/>
                  <a:pt x="4062558" y="2265774"/>
                  <a:pt x="4064000" y="2252134"/>
                </a:cubicBezTo>
                <a:cubicBezTo>
                  <a:pt x="4076735" y="2214458"/>
                  <a:pt x="4077529" y="2184227"/>
                  <a:pt x="4080934" y="2150534"/>
                </a:cubicBezTo>
                <a:cubicBezTo>
                  <a:pt x="4080218" y="2052431"/>
                  <a:pt x="4077560" y="1975985"/>
                  <a:pt x="4064000" y="1913467"/>
                </a:cubicBezTo>
                <a:cubicBezTo>
                  <a:pt x="4060986" y="1900348"/>
                  <a:pt x="4045015" y="1877410"/>
                  <a:pt x="4047067" y="1862667"/>
                </a:cubicBezTo>
                <a:cubicBezTo>
                  <a:pt x="4077130" y="1669719"/>
                  <a:pt x="4042702" y="1412638"/>
                  <a:pt x="4030134" y="1185334"/>
                </a:cubicBezTo>
                <a:cubicBezTo>
                  <a:pt x="4027132" y="1165450"/>
                  <a:pt x="3996173" y="1158045"/>
                  <a:pt x="3979334" y="1151467"/>
                </a:cubicBezTo>
                <a:cubicBezTo>
                  <a:pt x="3825511" y="968638"/>
                  <a:pt x="3920791" y="1089704"/>
                  <a:pt x="3962400" y="575734"/>
                </a:cubicBezTo>
                <a:cubicBezTo>
                  <a:pt x="3958561" y="534259"/>
                  <a:pt x="3991608" y="508603"/>
                  <a:pt x="3996267" y="474134"/>
                </a:cubicBezTo>
                <a:cubicBezTo>
                  <a:pt x="3999284" y="455273"/>
                  <a:pt x="4007819" y="448704"/>
                  <a:pt x="4013200" y="423334"/>
                </a:cubicBezTo>
                <a:cubicBezTo>
                  <a:pt x="4016184" y="400131"/>
                  <a:pt x="4024042" y="391072"/>
                  <a:pt x="4030134" y="372534"/>
                </a:cubicBezTo>
                <a:cubicBezTo>
                  <a:pt x="4020902" y="325043"/>
                  <a:pt x="4012317" y="261552"/>
                  <a:pt x="4013200" y="203200"/>
                </a:cubicBezTo>
                <a:cubicBezTo>
                  <a:pt x="4011131" y="187328"/>
                  <a:pt x="4003701" y="165693"/>
                  <a:pt x="3996267" y="152400"/>
                </a:cubicBezTo>
                <a:cubicBezTo>
                  <a:pt x="3973147" y="120683"/>
                  <a:pt x="3914025" y="97617"/>
                  <a:pt x="3877734" y="101600"/>
                </a:cubicBezTo>
                <a:cubicBezTo>
                  <a:pt x="3620778" y="70903"/>
                  <a:pt x="3387309" y="47105"/>
                  <a:pt x="3048000" y="84667"/>
                </a:cubicBezTo>
                <a:cubicBezTo>
                  <a:pt x="2894388" y="-11669"/>
                  <a:pt x="3072364" y="93298"/>
                  <a:pt x="2573867" y="50800"/>
                </a:cubicBezTo>
                <a:cubicBezTo>
                  <a:pt x="2489121" y="38517"/>
                  <a:pt x="2400562" y="27426"/>
                  <a:pt x="2302934" y="16934"/>
                </a:cubicBezTo>
                <a:cubicBezTo>
                  <a:pt x="2232348" y="23085"/>
                  <a:pt x="2199771" y="4531"/>
                  <a:pt x="2150534" y="0"/>
                </a:cubicBezTo>
                <a:cubicBezTo>
                  <a:pt x="1967070" y="2572"/>
                  <a:pt x="1778938" y="34226"/>
                  <a:pt x="1574800" y="16934"/>
                </a:cubicBezTo>
                <a:cubicBezTo>
                  <a:pt x="1551085" y="17475"/>
                  <a:pt x="1530342" y="23935"/>
                  <a:pt x="1507067" y="33867"/>
                </a:cubicBezTo>
                <a:cubicBezTo>
                  <a:pt x="1474899" y="36762"/>
                  <a:pt x="1435363" y="44905"/>
                  <a:pt x="1405467" y="50800"/>
                </a:cubicBezTo>
                <a:cubicBezTo>
                  <a:pt x="1149604" y="47641"/>
                  <a:pt x="1043559" y="81273"/>
                  <a:pt x="762000" y="84667"/>
                </a:cubicBezTo>
                <a:cubicBezTo>
                  <a:pt x="719852" y="102169"/>
                  <a:pt x="671625" y="90928"/>
                  <a:pt x="643467" y="101600"/>
                </a:cubicBezTo>
                <a:cubicBezTo>
                  <a:pt x="592565" y="100060"/>
                  <a:pt x="553320" y="102852"/>
                  <a:pt x="491067" y="118534"/>
                </a:cubicBezTo>
                <a:cubicBezTo>
                  <a:pt x="463324" y="124109"/>
                  <a:pt x="436664" y="133226"/>
                  <a:pt x="406400" y="135467"/>
                </a:cubicBezTo>
                <a:cubicBezTo>
                  <a:pt x="197209" y="137868"/>
                  <a:pt x="101483" y="98090"/>
                  <a:pt x="33867" y="135467"/>
                </a:cubicBezTo>
                <a:close/>
              </a:path>
            </a:pathLst>
          </a:custGeom>
          <a:noFill/>
          <a:ln w="76200">
            <a:solidFill>
              <a:srgbClr val="FF9300"/>
            </a:solidFill>
            <a:extLst>
              <a:ext uri="{C807C97D-BFC1-408E-A445-0C87EB9F89A2}">
                <ask:lineSketchStyleProps xmlns:ask="http://schemas.microsoft.com/office/drawing/2018/sketchyshapes" sd="1219033472">
                  <a:custGeom>
                    <a:avLst/>
                    <a:gdLst>
                      <a:gd name="connsiteX0" fmla="*/ 33867 w 4148667"/>
                      <a:gd name="connsiteY0" fmla="*/ 135467 h 4436534"/>
                      <a:gd name="connsiteX1" fmla="*/ 16934 w 4148667"/>
                      <a:gd name="connsiteY1" fmla="*/ 321734 h 4436534"/>
                      <a:gd name="connsiteX2" fmla="*/ 0 w 4148667"/>
                      <a:gd name="connsiteY2" fmla="*/ 457200 h 4436534"/>
                      <a:gd name="connsiteX3" fmla="*/ 16934 w 4148667"/>
                      <a:gd name="connsiteY3" fmla="*/ 982134 h 4436534"/>
                      <a:gd name="connsiteX4" fmla="*/ 33867 w 4148667"/>
                      <a:gd name="connsiteY4" fmla="*/ 1151467 h 4436534"/>
                      <a:gd name="connsiteX5" fmla="*/ 67734 w 4148667"/>
                      <a:gd name="connsiteY5" fmla="*/ 1253067 h 4436534"/>
                      <a:gd name="connsiteX6" fmla="*/ 84667 w 4148667"/>
                      <a:gd name="connsiteY6" fmla="*/ 1303867 h 4436534"/>
                      <a:gd name="connsiteX7" fmla="*/ 135467 w 4148667"/>
                      <a:gd name="connsiteY7" fmla="*/ 1456267 h 4436534"/>
                      <a:gd name="connsiteX8" fmla="*/ 152400 w 4148667"/>
                      <a:gd name="connsiteY8" fmla="*/ 1507067 h 4436534"/>
                      <a:gd name="connsiteX9" fmla="*/ 169334 w 4148667"/>
                      <a:gd name="connsiteY9" fmla="*/ 1591734 h 4436534"/>
                      <a:gd name="connsiteX10" fmla="*/ 152400 w 4148667"/>
                      <a:gd name="connsiteY10" fmla="*/ 2048934 h 4436534"/>
                      <a:gd name="connsiteX11" fmla="*/ 135467 w 4148667"/>
                      <a:gd name="connsiteY11" fmla="*/ 2184400 h 4436534"/>
                      <a:gd name="connsiteX12" fmla="*/ 169334 w 4148667"/>
                      <a:gd name="connsiteY12" fmla="*/ 2726267 h 4436534"/>
                      <a:gd name="connsiteX13" fmla="*/ 203200 w 4148667"/>
                      <a:gd name="connsiteY13" fmla="*/ 3285067 h 4436534"/>
                      <a:gd name="connsiteX14" fmla="*/ 169334 w 4148667"/>
                      <a:gd name="connsiteY14" fmla="*/ 4080934 h 4436534"/>
                      <a:gd name="connsiteX15" fmla="*/ 152400 w 4148667"/>
                      <a:gd name="connsiteY15" fmla="*/ 4165600 h 4436534"/>
                      <a:gd name="connsiteX16" fmla="*/ 169334 w 4148667"/>
                      <a:gd name="connsiteY16" fmla="*/ 4301067 h 4436534"/>
                      <a:gd name="connsiteX17" fmla="*/ 524934 w 4148667"/>
                      <a:gd name="connsiteY17" fmla="*/ 4318000 h 4436534"/>
                      <a:gd name="connsiteX18" fmla="*/ 660400 w 4148667"/>
                      <a:gd name="connsiteY18" fmla="*/ 4351867 h 4436534"/>
                      <a:gd name="connsiteX19" fmla="*/ 795867 w 4148667"/>
                      <a:gd name="connsiteY19" fmla="*/ 4385734 h 4436534"/>
                      <a:gd name="connsiteX20" fmla="*/ 863600 w 4148667"/>
                      <a:gd name="connsiteY20" fmla="*/ 4402667 h 4436534"/>
                      <a:gd name="connsiteX21" fmla="*/ 914400 w 4148667"/>
                      <a:gd name="connsiteY21" fmla="*/ 4419600 h 4436534"/>
                      <a:gd name="connsiteX22" fmla="*/ 1286934 w 4148667"/>
                      <a:gd name="connsiteY22" fmla="*/ 4436534 h 4436534"/>
                      <a:gd name="connsiteX23" fmla="*/ 1761067 w 4148667"/>
                      <a:gd name="connsiteY23" fmla="*/ 4419600 h 4436534"/>
                      <a:gd name="connsiteX24" fmla="*/ 1828800 w 4148667"/>
                      <a:gd name="connsiteY24" fmla="*/ 4402667 h 4436534"/>
                      <a:gd name="connsiteX25" fmla="*/ 1930400 w 4148667"/>
                      <a:gd name="connsiteY25" fmla="*/ 4368800 h 4436534"/>
                      <a:gd name="connsiteX26" fmla="*/ 1998134 w 4148667"/>
                      <a:gd name="connsiteY26" fmla="*/ 4351867 h 4436534"/>
                      <a:gd name="connsiteX27" fmla="*/ 2048934 w 4148667"/>
                      <a:gd name="connsiteY27" fmla="*/ 4334934 h 4436534"/>
                      <a:gd name="connsiteX28" fmla="*/ 2675467 w 4148667"/>
                      <a:gd name="connsiteY28" fmla="*/ 4301067 h 4436534"/>
                      <a:gd name="connsiteX29" fmla="*/ 3200400 w 4148667"/>
                      <a:gd name="connsiteY29" fmla="*/ 4318000 h 4436534"/>
                      <a:gd name="connsiteX30" fmla="*/ 3302000 w 4148667"/>
                      <a:gd name="connsiteY30" fmla="*/ 4334934 h 4436534"/>
                      <a:gd name="connsiteX31" fmla="*/ 3640667 w 4148667"/>
                      <a:gd name="connsiteY31" fmla="*/ 4318000 h 4436534"/>
                      <a:gd name="connsiteX32" fmla="*/ 4030134 w 4148667"/>
                      <a:gd name="connsiteY32" fmla="*/ 4334934 h 4436534"/>
                      <a:gd name="connsiteX33" fmla="*/ 4097867 w 4148667"/>
                      <a:gd name="connsiteY33" fmla="*/ 4318000 h 4436534"/>
                      <a:gd name="connsiteX34" fmla="*/ 4114800 w 4148667"/>
                      <a:gd name="connsiteY34" fmla="*/ 4080934 h 4436534"/>
                      <a:gd name="connsiteX35" fmla="*/ 4148667 w 4148667"/>
                      <a:gd name="connsiteY35" fmla="*/ 3962400 h 4436534"/>
                      <a:gd name="connsiteX36" fmla="*/ 4114800 w 4148667"/>
                      <a:gd name="connsiteY36" fmla="*/ 3183467 h 4436534"/>
                      <a:gd name="connsiteX37" fmla="*/ 4080934 w 4148667"/>
                      <a:gd name="connsiteY37" fmla="*/ 3014134 h 4436534"/>
                      <a:gd name="connsiteX38" fmla="*/ 4047067 w 4148667"/>
                      <a:gd name="connsiteY38" fmla="*/ 2844800 h 4436534"/>
                      <a:gd name="connsiteX39" fmla="*/ 4047067 w 4148667"/>
                      <a:gd name="connsiteY39" fmla="*/ 2302934 h 4436534"/>
                      <a:gd name="connsiteX40" fmla="*/ 4064000 w 4148667"/>
                      <a:gd name="connsiteY40" fmla="*/ 2252134 h 4436534"/>
                      <a:gd name="connsiteX41" fmla="*/ 4080934 w 4148667"/>
                      <a:gd name="connsiteY41" fmla="*/ 2150534 h 4436534"/>
                      <a:gd name="connsiteX42" fmla="*/ 4064000 w 4148667"/>
                      <a:gd name="connsiteY42" fmla="*/ 1913467 h 4436534"/>
                      <a:gd name="connsiteX43" fmla="*/ 4047067 w 4148667"/>
                      <a:gd name="connsiteY43" fmla="*/ 1862667 h 4436534"/>
                      <a:gd name="connsiteX44" fmla="*/ 4030134 w 4148667"/>
                      <a:gd name="connsiteY44" fmla="*/ 1185334 h 4436534"/>
                      <a:gd name="connsiteX45" fmla="*/ 3979334 w 4148667"/>
                      <a:gd name="connsiteY45" fmla="*/ 1151467 h 4436534"/>
                      <a:gd name="connsiteX46" fmla="*/ 3962400 w 4148667"/>
                      <a:gd name="connsiteY46" fmla="*/ 575734 h 4436534"/>
                      <a:gd name="connsiteX47" fmla="*/ 3996267 w 4148667"/>
                      <a:gd name="connsiteY47" fmla="*/ 474134 h 4436534"/>
                      <a:gd name="connsiteX48" fmla="*/ 4013200 w 4148667"/>
                      <a:gd name="connsiteY48" fmla="*/ 423334 h 4436534"/>
                      <a:gd name="connsiteX49" fmla="*/ 4030134 w 4148667"/>
                      <a:gd name="connsiteY49" fmla="*/ 372534 h 4436534"/>
                      <a:gd name="connsiteX50" fmla="*/ 4013200 w 4148667"/>
                      <a:gd name="connsiteY50" fmla="*/ 203200 h 4436534"/>
                      <a:gd name="connsiteX51" fmla="*/ 3996267 w 4148667"/>
                      <a:gd name="connsiteY51" fmla="*/ 152400 h 4436534"/>
                      <a:gd name="connsiteX52" fmla="*/ 3877734 w 4148667"/>
                      <a:gd name="connsiteY52" fmla="*/ 101600 h 4436534"/>
                      <a:gd name="connsiteX53" fmla="*/ 3048000 w 4148667"/>
                      <a:gd name="connsiteY53" fmla="*/ 84667 h 4436534"/>
                      <a:gd name="connsiteX54" fmla="*/ 2573867 w 4148667"/>
                      <a:gd name="connsiteY54" fmla="*/ 50800 h 4436534"/>
                      <a:gd name="connsiteX55" fmla="*/ 2302934 w 4148667"/>
                      <a:gd name="connsiteY55" fmla="*/ 16934 h 4436534"/>
                      <a:gd name="connsiteX56" fmla="*/ 2150534 w 4148667"/>
                      <a:gd name="connsiteY56" fmla="*/ 0 h 4436534"/>
                      <a:gd name="connsiteX57" fmla="*/ 1574800 w 4148667"/>
                      <a:gd name="connsiteY57" fmla="*/ 16934 h 4436534"/>
                      <a:gd name="connsiteX58" fmla="*/ 1507067 w 4148667"/>
                      <a:gd name="connsiteY58" fmla="*/ 33867 h 4436534"/>
                      <a:gd name="connsiteX59" fmla="*/ 1405467 w 4148667"/>
                      <a:gd name="connsiteY59" fmla="*/ 50800 h 4436534"/>
                      <a:gd name="connsiteX60" fmla="*/ 762000 w 4148667"/>
                      <a:gd name="connsiteY60" fmla="*/ 84667 h 4436534"/>
                      <a:gd name="connsiteX61" fmla="*/ 643467 w 4148667"/>
                      <a:gd name="connsiteY61" fmla="*/ 101600 h 4436534"/>
                      <a:gd name="connsiteX62" fmla="*/ 491067 w 4148667"/>
                      <a:gd name="connsiteY62" fmla="*/ 118534 h 4436534"/>
                      <a:gd name="connsiteX63" fmla="*/ 406400 w 4148667"/>
                      <a:gd name="connsiteY63" fmla="*/ 135467 h 4436534"/>
                      <a:gd name="connsiteX64" fmla="*/ 33867 w 4148667"/>
                      <a:gd name="connsiteY64" fmla="*/ 135467 h 443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4148667" h="4436534">
                        <a:moveTo>
                          <a:pt x="33867" y="135467"/>
                        </a:moveTo>
                        <a:cubicBezTo>
                          <a:pt x="-31044" y="166511"/>
                          <a:pt x="23461" y="259732"/>
                          <a:pt x="16934" y="321734"/>
                        </a:cubicBezTo>
                        <a:cubicBezTo>
                          <a:pt x="12170" y="366991"/>
                          <a:pt x="0" y="411693"/>
                          <a:pt x="0" y="457200"/>
                        </a:cubicBezTo>
                        <a:cubicBezTo>
                          <a:pt x="0" y="632269"/>
                          <a:pt x="8404" y="807273"/>
                          <a:pt x="16934" y="982134"/>
                        </a:cubicBezTo>
                        <a:cubicBezTo>
                          <a:pt x="19698" y="1038792"/>
                          <a:pt x="23413" y="1095713"/>
                          <a:pt x="33867" y="1151467"/>
                        </a:cubicBezTo>
                        <a:cubicBezTo>
                          <a:pt x="40446" y="1186554"/>
                          <a:pt x="56445" y="1219200"/>
                          <a:pt x="67734" y="1253067"/>
                        </a:cubicBezTo>
                        <a:lnTo>
                          <a:pt x="84667" y="1303867"/>
                        </a:lnTo>
                        <a:lnTo>
                          <a:pt x="135467" y="1456267"/>
                        </a:lnTo>
                        <a:cubicBezTo>
                          <a:pt x="141111" y="1473200"/>
                          <a:pt x="148899" y="1489564"/>
                          <a:pt x="152400" y="1507067"/>
                        </a:cubicBezTo>
                        <a:lnTo>
                          <a:pt x="169334" y="1591734"/>
                        </a:lnTo>
                        <a:cubicBezTo>
                          <a:pt x="163689" y="1744134"/>
                          <a:pt x="161100" y="1896678"/>
                          <a:pt x="152400" y="2048934"/>
                        </a:cubicBezTo>
                        <a:cubicBezTo>
                          <a:pt x="149804" y="2094367"/>
                          <a:pt x="135467" y="2138893"/>
                          <a:pt x="135467" y="2184400"/>
                        </a:cubicBezTo>
                        <a:cubicBezTo>
                          <a:pt x="135467" y="2730869"/>
                          <a:pt x="141901" y="2424511"/>
                          <a:pt x="169334" y="2726267"/>
                        </a:cubicBezTo>
                        <a:cubicBezTo>
                          <a:pt x="184698" y="2895275"/>
                          <a:pt x="194601" y="3121686"/>
                          <a:pt x="203200" y="3285067"/>
                        </a:cubicBezTo>
                        <a:cubicBezTo>
                          <a:pt x="194984" y="3605515"/>
                          <a:pt x="211537" y="3806617"/>
                          <a:pt x="169334" y="4080934"/>
                        </a:cubicBezTo>
                        <a:cubicBezTo>
                          <a:pt x="164958" y="4109380"/>
                          <a:pt x="158045" y="4137378"/>
                          <a:pt x="152400" y="4165600"/>
                        </a:cubicBezTo>
                        <a:cubicBezTo>
                          <a:pt x="158045" y="4210756"/>
                          <a:pt x="127215" y="4283837"/>
                          <a:pt x="169334" y="4301067"/>
                        </a:cubicBezTo>
                        <a:cubicBezTo>
                          <a:pt x="279167" y="4345998"/>
                          <a:pt x="406896" y="4305789"/>
                          <a:pt x="524934" y="4318000"/>
                        </a:cubicBezTo>
                        <a:cubicBezTo>
                          <a:pt x="571232" y="4322789"/>
                          <a:pt x="615245" y="4340578"/>
                          <a:pt x="660400" y="4351867"/>
                        </a:cubicBezTo>
                        <a:lnTo>
                          <a:pt x="795867" y="4385734"/>
                        </a:lnTo>
                        <a:cubicBezTo>
                          <a:pt x="818445" y="4391378"/>
                          <a:pt x="841522" y="4395308"/>
                          <a:pt x="863600" y="4402667"/>
                        </a:cubicBezTo>
                        <a:cubicBezTo>
                          <a:pt x="880533" y="4408311"/>
                          <a:pt x="896608" y="4418177"/>
                          <a:pt x="914400" y="4419600"/>
                        </a:cubicBezTo>
                        <a:cubicBezTo>
                          <a:pt x="1038310" y="4429513"/>
                          <a:pt x="1162756" y="4430889"/>
                          <a:pt x="1286934" y="4436534"/>
                        </a:cubicBezTo>
                        <a:cubicBezTo>
                          <a:pt x="1444978" y="4430889"/>
                          <a:pt x="1603230" y="4429465"/>
                          <a:pt x="1761067" y="4419600"/>
                        </a:cubicBezTo>
                        <a:cubicBezTo>
                          <a:pt x="1784294" y="4418148"/>
                          <a:pt x="1806509" y="4409354"/>
                          <a:pt x="1828800" y="4402667"/>
                        </a:cubicBezTo>
                        <a:cubicBezTo>
                          <a:pt x="1862993" y="4392409"/>
                          <a:pt x="1895767" y="4377458"/>
                          <a:pt x="1930400" y="4368800"/>
                        </a:cubicBezTo>
                        <a:cubicBezTo>
                          <a:pt x="1952978" y="4363156"/>
                          <a:pt x="1975757" y="4358260"/>
                          <a:pt x="1998134" y="4351867"/>
                        </a:cubicBezTo>
                        <a:cubicBezTo>
                          <a:pt x="2015297" y="4346964"/>
                          <a:pt x="2031264" y="4337458"/>
                          <a:pt x="2048934" y="4334934"/>
                        </a:cubicBezTo>
                        <a:cubicBezTo>
                          <a:pt x="2216004" y="4311067"/>
                          <a:pt x="2562665" y="4305405"/>
                          <a:pt x="2675467" y="4301067"/>
                        </a:cubicBezTo>
                        <a:cubicBezTo>
                          <a:pt x="2850445" y="4306711"/>
                          <a:pt x="3025587" y="4308551"/>
                          <a:pt x="3200400" y="4318000"/>
                        </a:cubicBezTo>
                        <a:cubicBezTo>
                          <a:pt x="3234684" y="4319853"/>
                          <a:pt x="3267666" y="4334934"/>
                          <a:pt x="3302000" y="4334934"/>
                        </a:cubicBezTo>
                        <a:cubicBezTo>
                          <a:pt x="3415030" y="4334934"/>
                          <a:pt x="3527778" y="4323645"/>
                          <a:pt x="3640667" y="4318000"/>
                        </a:cubicBezTo>
                        <a:cubicBezTo>
                          <a:pt x="3770489" y="4323645"/>
                          <a:pt x="3900189" y="4334934"/>
                          <a:pt x="4030134" y="4334934"/>
                        </a:cubicBezTo>
                        <a:cubicBezTo>
                          <a:pt x="4053407" y="4334934"/>
                          <a:pt x="4090508" y="4340078"/>
                          <a:pt x="4097867" y="4318000"/>
                        </a:cubicBezTo>
                        <a:cubicBezTo>
                          <a:pt x="4122919" y="4242842"/>
                          <a:pt x="4106051" y="4159673"/>
                          <a:pt x="4114800" y="4080934"/>
                        </a:cubicBezTo>
                        <a:cubicBezTo>
                          <a:pt x="4118343" y="4049044"/>
                          <a:pt x="4137965" y="3994507"/>
                          <a:pt x="4148667" y="3962400"/>
                        </a:cubicBezTo>
                        <a:cubicBezTo>
                          <a:pt x="4145987" y="3871277"/>
                          <a:pt x="4141926" y="3382389"/>
                          <a:pt x="4114800" y="3183467"/>
                        </a:cubicBezTo>
                        <a:cubicBezTo>
                          <a:pt x="4107023" y="3126433"/>
                          <a:pt x="4090398" y="3070913"/>
                          <a:pt x="4080934" y="3014134"/>
                        </a:cubicBezTo>
                        <a:cubicBezTo>
                          <a:pt x="4060174" y="2889578"/>
                          <a:pt x="4072327" y="2945843"/>
                          <a:pt x="4047067" y="2844800"/>
                        </a:cubicBezTo>
                        <a:cubicBezTo>
                          <a:pt x="4031249" y="2575891"/>
                          <a:pt x="4018357" y="2561328"/>
                          <a:pt x="4047067" y="2302934"/>
                        </a:cubicBezTo>
                        <a:cubicBezTo>
                          <a:pt x="4049038" y="2285194"/>
                          <a:pt x="4060128" y="2269558"/>
                          <a:pt x="4064000" y="2252134"/>
                        </a:cubicBezTo>
                        <a:cubicBezTo>
                          <a:pt x="4071448" y="2218618"/>
                          <a:pt x="4075289" y="2184401"/>
                          <a:pt x="4080934" y="2150534"/>
                        </a:cubicBezTo>
                        <a:cubicBezTo>
                          <a:pt x="4075289" y="2071512"/>
                          <a:pt x="4073257" y="1992148"/>
                          <a:pt x="4064000" y="1913467"/>
                        </a:cubicBezTo>
                        <a:cubicBezTo>
                          <a:pt x="4061914" y="1895740"/>
                          <a:pt x="4047896" y="1880497"/>
                          <a:pt x="4047067" y="1862667"/>
                        </a:cubicBezTo>
                        <a:cubicBezTo>
                          <a:pt x="4036574" y="1637063"/>
                          <a:pt x="4051546" y="1410165"/>
                          <a:pt x="4030134" y="1185334"/>
                        </a:cubicBezTo>
                        <a:cubicBezTo>
                          <a:pt x="4028205" y="1165074"/>
                          <a:pt x="3996267" y="1162756"/>
                          <a:pt x="3979334" y="1151467"/>
                        </a:cubicBezTo>
                        <a:cubicBezTo>
                          <a:pt x="3851115" y="959140"/>
                          <a:pt x="3921075" y="1085405"/>
                          <a:pt x="3962400" y="575734"/>
                        </a:cubicBezTo>
                        <a:cubicBezTo>
                          <a:pt x="3965285" y="540152"/>
                          <a:pt x="3984978" y="508001"/>
                          <a:pt x="3996267" y="474134"/>
                        </a:cubicBezTo>
                        <a:lnTo>
                          <a:pt x="4013200" y="423334"/>
                        </a:lnTo>
                        <a:lnTo>
                          <a:pt x="4030134" y="372534"/>
                        </a:lnTo>
                        <a:cubicBezTo>
                          <a:pt x="4024489" y="316089"/>
                          <a:pt x="4021826" y="259267"/>
                          <a:pt x="4013200" y="203200"/>
                        </a:cubicBezTo>
                        <a:cubicBezTo>
                          <a:pt x="4010486" y="185558"/>
                          <a:pt x="4007417" y="166338"/>
                          <a:pt x="3996267" y="152400"/>
                        </a:cubicBezTo>
                        <a:cubicBezTo>
                          <a:pt x="3973261" y="123643"/>
                          <a:pt x="3911283" y="102866"/>
                          <a:pt x="3877734" y="101600"/>
                        </a:cubicBezTo>
                        <a:cubicBezTo>
                          <a:pt x="3601295" y="91168"/>
                          <a:pt x="3324578" y="90311"/>
                          <a:pt x="3048000" y="84667"/>
                        </a:cubicBezTo>
                        <a:cubicBezTo>
                          <a:pt x="2856114" y="20706"/>
                          <a:pt x="3071283" y="87196"/>
                          <a:pt x="2573867" y="50800"/>
                        </a:cubicBezTo>
                        <a:cubicBezTo>
                          <a:pt x="2483096" y="44158"/>
                          <a:pt x="2393391" y="26985"/>
                          <a:pt x="2302934" y="16934"/>
                        </a:cubicBezTo>
                        <a:lnTo>
                          <a:pt x="2150534" y="0"/>
                        </a:lnTo>
                        <a:cubicBezTo>
                          <a:pt x="1958623" y="5645"/>
                          <a:pt x="1766529" y="6843"/>
                          <a:pt x="1574800" y="16934"/>
                        </a:cubicBezTo>
                        <a:cubicBezTo>
                          <a:pt x="1551560" y="18157"/>
                          <a:pt x="1529888" y="29303"/>
                          <a:pt x="1507067" y="33867"/>
                        </a:cubicBezTo>
                        <a:cubicBezTo>
                          <a:pt x="1473400" y="40600"/>
                          <a:pt x="1439591" y="47008"/>
                          <a:pt x="1405467" y="50800"/>
                        </a:cubicBezTo>
                        <a:cubicBezTo>
                          <a:pt x="1189550" y="74791"/>
                          <a:pt x="981418" y="76228"/>
                          <a:pt x="762000" y="84667"/>
                        </a:cubicBezTo>
                        <a:lnTo>
                          <a:pt x="643467" y="101600"/>
                        </a:lnTo>
                        <a:cubicBezTo>
                          <a:pt x="592749" y="107940"/>
                          <a:pt x="541666" y="111306"/>
                          <a:pt x="491067" y="118534"/>
                        </a:cubicBezTo>
                        <a:cubicBezTo>
                          <a:pt x="462575" y="122604"/>
                          <a:pt x="435096" y="133260"/>
                          <a:pt x="406400" y="135467"/>
                        </a:cubicBezTo>
                        <a:cubicBezTo>
                          <a:pt x="182776" y="152668"/>
                          <a:pt x="98778" y="104423"/>
                          <a:pt x="33867" y="135467"/>
                        </a:cubicBezTo>
                        <a:close/>
                      </a:path>
                    </a:pathLst>
                  </a:cu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27F9C46-AA67-304C-A1F2-D9C3FE78871C}"/>
              </a:ext>
            </a:extLst>
          </p:cNvPr>
          <p:cNvSpPr txBox="1"/>
          <p:nvPr/>
        </p:nvSpPr>
        <p:spPr>
          <a:xfrm>
            <a:off x="972789" y="5812419"/>
            <a:ext cx="11219211" cy="830997"/>
          </a:xfrm>
          <a:prstGeom prst="rect">
            <a:avLst/>
          </a:prstGeom>
          <a:noFill/>
        </p:spPr>
        <p:txBody>
          <a:bodyPr wrap="square" rtlCol="0">
            <a:spAutoFit/>
          </a:bodyPr>
          <a:lstStyle/>
          <a:p>
            <a:r>
              <a:rPr lang="en-US" sz="2400" dirty="0"/>
              <a:t>A revolve can be done in segments, or as one piece. If it’s a circular disc revolve then it would operate by holding its weight on wood that placed on wheels.</a:t>
            </a:r>
          </a:p>
        </p:txBody>
      </p:sp>
      <p:sp>
        <p:nvSpPr>
          <p:cNvPr id="8" name="Rounded Rectangle 7">
            <a:extLst>
              <a:ext uri="{FF2B5EF4-FFF2-40B4-BE49-F238E27FC236}">
                <a16:creationId xmlns:a16="http://schemas.microsoft.com/office/drawing/2014/main" id="{5AFC554C-618D-1049-B4C1-8A29424B87DA}"/>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38659DF5-27BB-974E-855C-CE349F924F4A}"/>
              </a:ext>
            </a:extLst>
          </p:cNvPr>
          <p:cNvCxnSpPr>
            <a:cxnSpLocks/>
          </p:cNvCxnSpPr>
          <p:nvPr/>
        </p:nvCxnSpPr>
        <p:spPr>
          <a:xfrm>
            <a:off x="421640"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0" name="L-shape 9">
            <a:extLst>
              <a:ext uri="{FF2B5EF4-FFF2-40B4-BE49-F238E27FC236}">
                <a16:creationId xmlns:a16="http://schemas.microsoft.com/office/drawing/2014/main" id="{B41400A1-2D2A-C243-85F4-925AFEE3A161}"/>
              </a:ext>
            </a:extLst>
          </p:cNvPr>
          <p:cNvSpPr/>
          <p:nvPr/>
        </p:nvSpPr>
        <p:spPr>
          <a:xfrm>
            <a:off x="972789" y="307870"/>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shape 10">
            <a:extLst>
              <a:ext uri="{FF2B5EF4-FFF2-40B4-BE49-F238E27FC236}">
                <a16:creationId xmlns:a16="http://schemas.microsoft.com/office/drawing/2014/main" id="{ABEA8AF5-ACFA-8241-9036-C2BE35243B08}"/>
              </a:ext>
            </a:extLst>
          </p:cNvPr>
          <p:cNvSpPr/>
          <p:nvPr/>
        </p:nvSpPr>
        <p:spPr>
          <a:xfrm rot="10800000">
            <a:off x="5477103" y="208726"/>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2675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736FC-16CF-F247-B638-278085B52442}"/>
              </a:ext>
            </a:extLst>
          </p:cNvPr>
          <p:cNvSpPr>
            <a:spLocks noGrp="1"/>
          </p:cNvSpPr>
          <p:nvPr>
            <p:ph type="title"/>
          </p:nvPr>
        </p:nvSpPr>
        <p:spPr>
          <a:xfrm>
            <a:off x="838200" y="586351"/>
            <a:ext cx="10515600" cy="1325563"/>
          </a:xfrm>
        </p:spPr>
        <p:txBody>
          <a:bodyPr/>
          <a:lstStyle/>
          <a:p>
            <a:r>
              <a:rPr lang="en-US" u="sng" dirty="0">
                <a:solidFill>
                  <a:schemeClr val="accent1">
                    <a:lumMod val="50000"/>
                  </a:schemeClr>
                </a:solidFill>
              </a:rPr>
              <a:t>Interesting Sets</a:t>
            </a:r>
          </a:p>
        </p:txBody>
      </p:sp>
      <p:sp>
        <p:nvSpPr>
          <p:cNvPr id="3" name="TextBox 2">
            <a:extLst>
              <a:ext uri="{FF2B5EF4-FFF2-40B4-BE49-F238E27FC236}">
                <a16:creationId xmlns:a16="http://schemas.microsoft.com/office/drawing/2014/main" id="{C344A7CA-B813-854A-B356-134B3656C95B}"/>
              </a:ext>
            </a:extLst>
          </p:cNvPr>
          <p:cNvSpPr txBox="1"/>
          <p:nvPr/>
        </p:nvSpPr>
        <p:spPr>
          <a:xfrm>
            <a:off x="113271" y="1596113"/>
            <a:ext cx="5982730" cy="3016210"/>
          </a:xfrm>
          <a:prstGeom prst="rect">
            <a:avLst/>
          </a:prstGeom>
          <a:noFill/>
        </p:spPr>
        <p:txBody>
          <a:bodyPr wrap="square" rtlCol="0">
            <a:spAutoFit/>
          </a:bodyPr>
          <a:lstStyle/>
          <a:p>
            <a:r>
              <a:rPr lang="en-US" sz="2800" dirty="0"/>
              <a:t>Julie </a:t>
            </a:r>
          </a:p>
          <a:p>
            <a:r>
              <a:rPr lang="en-US" dirty="0"/>
              <a:t>What makes it good?</a:t>
            </a:r>
          </a:p>
          <a:p>
            <a:r>
              <a:rPr lang="en-US" dirty="0"/>
              <a:t>I like the distinction this set is able to provide to motives through spacing. I like its plain </a:t>
            </a:r>
            <a:r>
              <a:rPr lang="en-US" dirty="0" err="1"/>
              <a:t>colours</a:t>
            </a:r>
            <a:r>
              <a:rPr lang="en-US" dirty="0"/>
              <a:t> in the kitchen, that contrast with the bright </a:t>
            </a:r>
            <a:r>
              <a:rPr lang="en-US" dirty="0" err="1"/>
              <a:t>colours</a:t>
            </a:r>
            <a:r>
              <a:rPr lang="en-US" dirty="0"/>
              <a:t> with party. I think this design really helps Actor </a:t>
            </a:r>
            <a:r>
              <a:rPr lang="en-US" dirty="0" err="1"/>
              <a:t>Vennessa</a:t>
            </a:r>
            <a:r>
              <a:rPr lang="en-US" dirty="0"/>
              <a:t> Kirby shine as it plays into her character’s search between the childish love for bright attention the party gives and what she sees as the safer option with Jean, later revealed to not be so safe as their actions move back to purple room. This really helped as</a:t>
            </a:r>
          </a:p>
        </p:txBody>
      </p:sp>
      <p:sp>
        <p:nvSpPr>
          <p:cNvPr id="4" name="TextBox 3">
            <a:extLst>
              <a:ext uri="{FF2B5EF4-FFF2-40B4-BE49-F238E27FC236}">
                <a16:creationId xmlns:a16="http://schemas.microsoft.com/office/drawing/2014/main" id="{3724682B-D54F-3543-9A51-50EA8567C0A0}"/>
              </a:ext>
            </a:extLst>
          </p:cNvPr>
          <p:cNvSpPr txBox="1"/>
          <p:nvPr/>
        </p:nvSpPr>
        <p:spPr>
          <a:xfrm>
            <a:off x="5923815" y="1254281"/>
            <a:ext cx="2189990" cy="5232202"/>
          </a:xfrm>
          <a:prstGeom prst="rect">
            <a:avLst/>
          </a:prstGeom>
          <a:noFill/>
        </p:spPr>
        <p:txBody>
          <a:bodyPr wrap="square" rtlCol="0">
            <a:spAutoFit/>
          </a:bodyPr>
          <a:lstStyle/>
          <a:p>
            <a:r>
              <a:rPr lang="en-US" sz="2800" dirty="0"/>
              <a:t>Newsies</a:t>
            </a:r>
          </a:p>
          <a:p>
            <a:r>
              <a:rPr lang="en-US" dirty="0"/>
              <a:t>What makes it good?</a:t>
            </a:r>
          </a:p>
          <a:p>
            <a:r>
              <a:rPr lang="en-US" dirty="0"/>
              <a:t>I loved the structures o the set as it allowed the actors to display so much energy throughout the performance. I also liked how it was able to change to display different elements such as the projection of drawing, and the changing of different locations. It also helped with the pacing of the story.</a:t>
            </a:r>
          </a:p>
        </p:txBody>
      </p:sp>
      <p:pic>
        <p:nvPicPr>
          <p:cNvPr id="3074" name="Picture 2" descr="Julie review, Lyttelton, London, 2018">
            <a:extLst>
              <a:ext uri="{FF2B5EF4-FFF2-40B4-BE49-F238E27FC236}">
                <a16:creationId xmlns:a16="http://schemas.microsoft.com/office/drawing/2014/main" id="{FADCC4DE-3A75-0C4B-86AE-6A34BE6D6B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8748" y="4703702"/>
            <a:ext cx="3065331" cy="199330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reeform &quot;30 Days of Disney&quot; Day 19: &quot;Newsies: The Broadway Musical&quot; -  LaughingPlace.com">
            <a:extLst>
              <a:ext uri="{FF2B5EF4-FFF2-40B4-BE49-F238E27FC236}">
                <a16:creationId xmlns:a16="http://schemas.microsoft.com/office/drawing/2014/main" id="{001B76AF-72EC-6C4C-8CB3-665F2DE522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3805" y="1580434"/>
            <a:ext cx="3916933" cy="495795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53AF1BD-254D-D543-8684-B76290560427}"/>
              </a:ext>
            </a:extLst>
          </p:cNvPr>
          <p:cNvSpPr/>
          <p:nvPr/>
        </p:nvSpPr>
        <p:spPr>
          <a:xfrm>
            <a:off x="7392801" y="972278"/>
            <a:ext cx="4799199" cy="369332"/>
          </a:xfrm>
          <a:custGeom>
            <a:avLst/>
            <a:gdLst>
              <a:gd name="connsiteX0" fmla="*/ 0 w 4799199"/>
              <a:gd name="connsiteY0" fmla="*/ 0 h 369332"/>
              <a:gd name="connsiteX1" fmla="*/ 503916 w 4799199"/>
              <a:gd name="connsiteY1" fmla="*/ 0 h 369332"/>
              <a:gd name="connsiteX2" fmla="*/ 1151808 w 4799199"/>
              <a:gd name="connsiteY2" fmla="*/ 0 h 369332"/>
              <a:gd name="connsiteX3" fmla="*/ 1751708 w 4799199"/>
              <a:gd name="connsiteY3" fmla="*/ 0 h 369332"/>
              <a:gd name="connsiteX4" fmla="*/ 2447591 w 4799199"/>
              <a:gd name="connsiteY4" fmla="*/ 0 h 369332"/>
              <a:gd name="connsiteX5" fmla="*/ 3143475 w 4799199"/>
              <a:gd name="connsiteY5" fmla="*/ 0 h 369332"/>
              <a:gd name="connsiteX6" fmla="*/ 3839359 w 4799199"/>
              <a:gd name="connsiteY6" fmla="*/ 0 h 369332"/>
              <a:gd name="connsiteX7" fmla="*/ 4799199 w 4799199"/>
              <a:gd name="connsiteY7" fmla="*/ 0 h 369332"/>
              <a:gd name="connsiteX8" fmla="*/ 4799199 w 4799199"/>
              <a:gd name="connsiteY8" fmla="*/ 369332 h 369332"/>
              <a:gd name="connsiteX9" fmla="*/ 4151307 w 4799199"/>
              <a:gd name="connsiteY9" fmla="*/ 369332 h 369332"/>
              <a:gd name="connsiteX10" fmla="*/ 3503415 w 4799199"/>
              <a:gd name="connsiteY10" fmla="*/ 369332 h 369332"/>
              <a:gd name="connsiteX11" fmla="*/ 2807531 w 4799199"/>
              <a:gd name="connsiteY11" fmla="*/ 369332 h 369332"/>
              <a:gd name="connsiteX12" fmla="*/ 2207632 w 4799199"/>
              <a:gd name="connsiteY12" fmla="*/ 369332 h 369332"/>
              <a:gd name="connsiteX13" fmla="*/ 1511748 w 4799199"/>
              <a:gd name="connsiteY13" fmla="*/ 369332 h 369332"/>
              <a:gd name="connsiteX14" fmla="*/ 1055824 w 4799199"/>
              <a:gd name="connsiteY14" fmla="*/ 369332 h 369332"/>
              <a:gd name="connsiteX15" fmla="*/ 0 w 4799199"/>
              <a:gd name="connsiteY15" fmla="*/ 369332 h 369332"/>
              <a:gd name="connsiteX16" fmla="*/ 0 w 4799199"/>
              <a:gd name="connsiteY16"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99199" h="369332" fill="none" extrusionOk="0">
                <a:moveTo>
                  <a:pt x="0" y="0"/>
                </a:moveTo>
                <a:cubicBezTo>
                  <a:pt x="136528" y="-37706"/>
                  <a:pt x="307099" y="25083"/>
                  <a:pt x="503916" y="0"/>
                </a:cubicBezTo>
                <a:cubicBezTo>
                  <a:pt x="700733" y="-25083"/>
                  <a:pt x="875051" y="128"/>
                  <a:pt x="1151808" y="0"/>
                </a:cubicBezTo>
                <a:cubicBezTo>
                  <a:pt x="1428565" y="-128"/>
                  <a:pt x="1572762" y="62470"/>
                  <a:pt x="1751708" y="0"/>
                </a:cubicBezTo>
                <a:cubicBezTo>
                  <a:pt x="1930654" y="-62470"/>
                  <a:pt x="2223844" y="49300"/>
                  <a:pt x="2447591" y="0"/>
                </a:cubicBezTo>
                <a:cubicBezTo>
                  <a:pt x="2671338" y="-49300"/>
                  <a:pt x="3000141" y="57263"/>
                  <a:pt x="3143475" y="0"/>
                </a:cubicBezTo>
                <a:cubicBezTo>
                  <a:pt x="3286809" y="-57263"/>
                  <a:pt x="3491977" y="26183"/>
                  <a:pt x="3839359" y="0"/>
                </a:cubicBezTo>
                <a:cubicBezTo>
                  <a:pt x="4186741" y="-26183"/>
                  <a:pt x="4579250" y="78961"/>
                  <a:pt x="4799199" y="0"/>
                </a:cubicBezTo>
                <a:cubicBezTo>
                  <a:pt x="4836735" y="86211"/>
                  <a:pt x="4788572" y="270581"/>
                  <a:pt x="4799199" y="369332"/>
                </a:cubicBezTo>
                <a:cubicBezTo>
                  <a:pt x="4521497" y="408564"/>
                  <a:pt x="4368987" y="323640"/>
                  <a:pt x="4151307" y="369332"/>
                </a:cubicBezTo>
                <a:cubicBezTo>
                  <a:pt x="3933627" y="415024"/>
                  <a:pt x="3673001" y="317112"/>
                  <a:pt x="3503415" y="369332"/>
                </a:cubicBezTo>
                <a:cubicBezTo>
                  <a:pt x="3333829" y="421552"/>
                  <a:pt x="3087674" y="306587"/>
                  <a:pt x="2807531" y="369332"/>
                </a:cubicBezTo>
                <a:cubicBezTo>
                  <a:pt x="2527388" y="432077"/>
                  <a:pt x="2495135" y="361404"/>
                  <a:pt x="2207632" y="369332"/>
                </a:cubicBezTo>
                <a:cubicBezTo>
                  <a:pt x="1920129" y="377260"/>
                  <a:pt x="1722630" y="322463"/>
                  <a:pt x="1511748" y="369332"/>
                </a:cubicBezTo>
                <a:cubicBezTo>
                  <a:pt x="1300866" y="416201"/>
                  <a:pt x="1239069" y="345634"/>
                  <a:pt x="1055824" y="369332"/>
                </a:cubicBezTo>
                <a:cubicBezTo>
                  <a:pt x="872579" y="393030"/>
                  <a:pt x="518830" y="273824"/>
                  <a:pt x="0" y="369332"/>
                </a:cubicBezTo>
                <a:cubicBezTo>
                  <a:pt x="-25932" y="265089"/>
                  <a:pt x="1619" y="136431"/>
                  <a:pt x="0" y="0"/>
                </a:cubicBezTo>
                <a:close/>
              </a:path>
              <a:path w="4799199" h="369332" stroke="0" extrusionOk="0">
                <a:moveTo>
                  <a:pt x="0" y="0"/>
                </a:moveTo>
                <a:cubicBezTo>
                  <a:pt x="172535" y="-1910"/>
                  <a:pt x="422462" y="40762"/>
                  <a:pt x="551908" y="0"/>
                </a:cubicBezTo>
                <a:cubicBezTo>
                  <a:pt x="681354" y="-40762"/>
                  <a:pt x="864992" y="7930"/>
                  <a:pt x="1007832" y="0"/>
                </a:cubicBezTo>
                <a:cubicBezTo>
                  <a:pt x="1150672" y="-7930"/>
                  <a:pt x="1464642" y="47854"/>
                  <a:pt x="1703716" y="0"/>
                </a:cubicBezTo>
                <a:cubicBezTo>
                  <a:pt x="1942790" y="-47854"/>
                  <a:pt x="1992318" y="6967"/>
                  <a:pt x="2255624" y="0"/>
                </a:cubicBezTo>
                <a:cubicBezTo>
                  <a:pt x="2518930" y="-6967"/>
                  <a:pt x="2497522" y="27212"/>
                  <a:pt x="2711547" y="0"/>
                </a:cubicBezTo>
                <a:cubicBezTo>
                  <a:pt x="2925572" y="-27212"/>
                  <a:pt x="3160129" y="78625"/>
                  <a:pt x="3407431" y="0"/>
                </a:cubicBezTo>
                <a:cubicBezTo>
                  <a:pt x="3654733" y="-78625"/>
                  <a:pt x="3897058" y="1461"/>
                  <a:pt x="4055323" y="0"/>
                </a:cubicBezTo>
                <a:cubicBezTo>
                  <a:pt x="4213588" y="-1461"/>
                  <a:pt x="4517440" y="82484"/>
                  <a:pt x="4799199" y="0"/>
                </a:cubicBezTo>
                <a:cubicBezTo>
                  <a:pt x="4799255" y="170234"/>
                  <a:pt x="4763503" y="218917"/>
                  <a:pt x="4799199" y="369332"/>
                </a:cubicBezTo>
                <a:cubicBezTo>
                  <a:pt x="4544057" y="403307"/>
                  <a:pt x="4402666" y="361363"/>
                  <a:pt x="4199299" y="369332"/>
                </a:cubicBezTo>
                <a:cubicBezTo>
                  <a:pt x="3995932" y="377301"/>
                  <a:pt x="3847524" y="311329"/>
                  <a:pt x="3695383" y="369332"/>
                </a:cubicBezTo>
                <a:cubicBezTo>
                  <a:pt x="3543242" y="427335"/>
                  <a:pt x="3261628" y="323679"/>
                  <a:pt x="2999499" y="369332"/>
                </a:cubicBezTo>
                <a:cubicBezTo>
                  <a:pt x="2737370" y="414985"/>
                  <a:pt x="2578423" y="293810"/>
                  <a:pt x="2303616" y="369332"/>
                </a:cubicBezTo>
                <a:cubicBezTo>
                  <a:pt x="2028809" y="444854"/>
                  <a:pt x="1975088" y="327983"/>
                  <a:pt x="1799700" y="369332"/>
                </a:cubicBezTo>
                <a:cubicBezTo>
                  <a:pt x="1624312" y="410681"/>
                  <a:pt x="1530669" y="324548"/>
                  <a:pt x="1295784" y="369332"/>
                </a:cubicBezTo>
                <a:cubicBezTo>
                  <a:pt x="1060899" y="414116"/>
                  <a:pt x="1054103" y="322546"/>
                  <a:pt x="839860" y="369332"/>
                </a:cubicBezTo>
                <a:cubicBezTo>
                  <a:pt x="625617" y="416118"/>
                  <a:pt x="412233" y="270856"/>
                  <a:pt x="0" y="369332"/>
                </a:cubicBezTo>
                <a:cubicBezTo>
                  <a:pt x="-33866" y="204005"/>
                  <a:pt x="4453" y="151369"/>
                  <a:pt x="0" y="0"/>
                </a:cubicBezTo>
                <a:close/>
              </a:path>
            </a:pathLst>
          </a:custGeom>
          <a:ln w="38100">
            <a:solidFill>
              <a:schemeClr val="accent1">
                <a:lumMod val="50000"/>
              </a:schemeClr>
            </a:solidFill>
            <a:extLst>
              <a:ext uri="{C807C97D-BFC1-408E-A445-0C87EB9F89A2}">
                <ask:lineSketchStyleProps xmlns:ask="http://schemas.microsoft.com/office/drawing/2018/sketchyshapes" sd="1961882322">
                  <a:prstGeom prst="rect">
                    <a:avLst/>
                  </a:prstGeom>
                  <ask:type>
                    <ask:lineSketchScribble/>
                  </ask:type>
                </ask:lineSketchStyleProps>
              </a:ext>
            </a:extLst>
          </a:ln>
        </p:spPr>
        <p:txBody>
          <a:bodyPr wrap="none">
            <a:spAutoFit/>
          </a:bodyPr>
          <a:lstStyle/>
          <a:p>
            <a:r>
              <a:rPr lang="en-US" dirty="0"/>
              <a:t>https://</a:t>
            </a:r>
            <a:r>
              <a:rPr lang="en-US" dirty="0" err="1"/>
              <a:t>www.youtube.com</a:t>
            </a:r>
            <a:r>
              <a:rPr lang="en-US" dirty="0"/>
              <a:t>/</a:t>
            </a:r>
            <a:r>
              <a:rPr lang="en-US" dirty="0" err="1"/>
              <a:t>watch?v</a:t>
            </a:r>
            <a:r>
              <a:rPr lang="en-US" dirty="0"/>
              <a:t>=</a:t>
            </a:r>
            <a:r>
              <a:rPr lang="en-US" dirty="0" err="1"/>
              <a:t>aEspfwrdkrs</a:t>
            </a:r>
            <a:endParaRPr lang="en-US" dirty="0"/>
          </a:p>
        </p:txBody>
      </p:sp>
      <p:sp>
        <p:nvSpPr>
          <p:cNvPr id="6" name="Rectangle 5">
            <a:extLst>
              <a:ext uri="{FF2B5EF4-FFF2-40B4-BE49-F238E27FC236}">
                <a16:creationId xmlns:a16="http://schemas.microsoft.com/office/drawing/2014/main" id="{BE009520-5561-C240-9CA9-65E1BA0ABC3E}"/>
              </a:ext>
            </a:extLst>
          </p:cNvPr>
          <p:cNvSpPr/>
          <p:nvPr/>
        </p:nvSpPr>
        <p:spPr>
          <a:xfrm>
            <a:off x="113271" y="4455158"/>
            <a:ext cx="2568146" cy="2031325"/>
          </a:xfrm>
          <a:prstGeom prst="rect">
            <a:avLst/>
          </a:prstGeom>
        </p:spPr>
        <p:txBody>
          <a:bodyPr wrap="square">
            <a:spAutoFit/>
          </a:bodyPr>
          <a:lstStyle/>
          <a:p>
            <a:r>
              <a:rPr lang="en-US" dirty="0"/>
              <a:t>the script I think lacked in some areas for Jean’s motivations, so them heading to a different space really highlights the error they were committing.</a:t>
            </a:r>
          </a:p>
        </p:txBody>
      </p:sp>
      <p:sp>
        <p:nvSpPr>
          <p:cNvPr id="9" name="Rounded Rectangle 8">
            <a:extLst>
              <a:ext uri="{FF2B5EF4-FFF2-40B4-BE49-F238E27FC236}">
                <a16:creationId xmlns:a16="http://schemas.microsoft.com/office/drawing/2014/main" id="{2D915BF7-8509-B041-A250-BC05CDAE012D}"/>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C592795D-343C-A94F-96FF-B9F331638C9A}"/>
              </a:ext>
            </a:extLst>
          </p:cNvPr>
          <p:cNvCxnSpPr/>
          <p:nvPr/>
        </p:nvCxnSpPr>
        <p:spPr>
          <a:xfrm>
            <a:off x="186693" y="319610"/>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1" name="Rectangle 10">
            <a:extLst>
              <a:ext uri="{FF2B5EF4-FFF2-40B4-BE49-F238E27FC236}">
                <a16:creationId xmlns:a16="http://schemas.microsoft.com/office/drawing/2014/main" id="{8A676DA2-8454-B74C-921C-B74B0DCB174A}"/>
              </a:ext>
            </a:extLst>
          </p:cNvPr>
          <p:cNvSpPr/>
          <p:nvPr/>
        </p:nvSpPr>
        <p:spPr>
          <a:xfrm>
            <a:off x="505569" y="941443"/>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2B7C69-5C47-0446-8F94-61D640390D33}"/>
              </a:ext>
            </a:extLst>
          </p:cNvPr>
          <p:cNvSpPr/>
          <p:nvPr/>
        </p:nvSpPr>
        <p:spPr>
          <a:xfrm>
            <a:off x="4533871" y="941443"/>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5676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4951B-6AE8-FB42-AFA0-D4F968AE5AA3}"/>
              </a:ext>
            </a:extLst>
          </p:cNvPr>
          <p:cNvSpPr>
            <a:spLocks noGrp="1"/>
          </p:cNvSpPr>
          <p:nvPr>
            <p:ph type="title"/>
          </p:nvPr>
        </p:nvSpPr>
        <p:spPr>
          <a:xfrm>
            <a:off x="677105" y="683335"/>
            <a:ext cx="10515600" cy="1325563"/>
          </a:xfrm>
        </p:spPr>
        <p:txBody>
          <a:bodyPr/>
          <a:lstStyle/>
          <a:p>
            <a:r>
              <a:rPr lang="en-US" u="sng" dirty="0">
                <a:solidFill>
                  <a:schemeClr val="accent1">
                    <a:lumMod val="50000"/>
                  </a:schemeClr>
                </a:solidFill>
              </a:rPr>
              <a:t>Interesting Sets</a:t>
            </a:r>
          </a:p>
        </p:txBody>
      </p:sp>
      <p:sp>
        <p:nvSpPr>
          <p:cNvPr id="3" name="Rectangle 2">
            <a:extLst>
              <a:ext uri="{FF2B5EF4-FFF2-40B4-BE49-F238E27FC236}">
                <a16:creationId xmlns:a16="http://schemas.microsoft.com/office/drawing/2014/main" id="{C1FFF8CC-07D1-3646-9200-8638E1024BB1}"/>
              </a:ext>
            </a:extLst>
          </p:cNvPr>
          <p:cNvSpPr/>
          <p:nvPr/>
        </p:nvSpPr>
        <p:spPr>
          <a:xfrm>
            <a:off x="89855" y="2359155"/>
            <a:ext cx="4918141"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=5vdJ6y_nwaE</a:t>
            </a:r>
          </a:p>
        </p:txBody>
      </p:sp>
      <p:sp>
        <p:nvSpPr>
          <p:cNvPr id="4" name="Rectangle 3">
            <a:extLst>
              <a:ext uri="{FF2B5EF4-FFF2-40B4-BE49-F238E27FC236}">
                <a16:creationId xmlns:a16="http://schemas.microsoft.com/office/drawing/2014/main" id="{4571E530-B1DE-1549-9B44-32F26DB05019}"/>
              </a:ext>
            </a:extLst>
          </p:cNvPr>
          <p:cNvSpPr/>
          <p:nvPr/>
        </p:nvSpPr>
        <p:spPr>
          <a:xfrm>
            <a:off x="89855" y="1950865"/>
            <a:ext cx="5124544"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a:t>
            </a:r>
            <a:r>
              <a:rPr lang="en-US" dirty="0" err="1"/>
              <a:t>wETgMUYQwus</a:t>
            </a:r>
            <a:endParaRPr lang="en-US" dirty="0"/>
          </a:p>
        </p:txBody>
      </p:sp>
      <p:sp>
        <p:nvSpPr>
          <p:cNvPr id="5" name="TextBox 4">
            <a:extLst>
              <a:ext uri="{FF2B5EF4-FFF2-40B4-BE49-F238E27FC236}">
                <a16:creationId xmlns:a16="http://schemas.microsoft.com/office/drawing/2014/main" id="{A74BA477-12D5-C642-BE0A-75260C5D639E}"/>
              </a:ext>
            </a:extLst>
          </p:cNvPr>
          <p:cNvSpPr txBox="1"/>
          <p:nvPr/>
        </p:nvSpPr>
        <p:spPr>
          <a:xfrm>
            <a:off x="89855" y="2767445"/>
            <a:ext cx="5539794" cy="3970318"/>
          </a:xfrm>
          <a:prstGeom prst="rect">
            <a:avLst/>
          </a:prstGeom>
          <a:noFill/>
        </p:spPr>
        <p:txBody>
          <a:bodyPr wrap="square" rtlCol="0">
            <a:spAutoFit/>
          </a:bodyPr>
          <a:lstStyle/>
          <a:p>
            <a:r>
              <a:rPr lang="en-US" dirty="0"/>
              <a:t>Hamilton, designed by David </a:t>
            </a:r>
            <a:r>
              <a:rPr lang="en-US" dirty="0" err="1"/>
              <a:t>korin</a:t>
            </a:r>
            <a:r>
              <a:rPr lang="en-US" dirty="0"/>
              <a:t>, I think is a brilliant show. I love the </a:t>
            </a:r>
            <a:r>
              <a:rPr lang="en-US" dirty="0" err="1"/>
              <a:t>encorpoartion</a:t>
            </a:r>
            <a:r>
              <a:rPr lang="en-US" dirty="0"/>
              <a:t> of the turntable and how it looks, and works with the movement. It was interesting to learn it’s inspiration from the dome, I think it just adds another layer to the story considering it is based on American history.</a:t>
            </a:r>
          </a:p>
          <a:p>
            <a:endParaRPr lang="en-US" dirty="0"/>
          </a:p>
          <a:p>
            <a:r>
              <a:rPr lang="en-US" dirty="0"/>
              <a:t>I loved the movable walls and stairs, how they made the space feel different </a:t>
            </a:r>
            <a:r>
              <a:rPr lang="en-US" dirty="0" err="1"/>
              <a:t>thoughout</a:t>
            </a:r>
            <a:r>
              <a:rPr lang="en-US" dirty="0"/>
              <a:t>. I also liked the small attention </a:t>
            </a:r>
            <a:r>
              <a:rPr lang="en-US" dirty="0" err="1"/>
              <a:t>payed</a:t>
            </a:r>
            <a:r>
              <a:rPr lang="en-US" dirty="0"/>
              <a:t> </a:t>
            </a:r>
            <a:r>
              <a:rPr lang="en-US" dirty="0" err="1"/>
              <a:t>th</a:t>
            </a:r>
            <a:r>
              <a:rPr lang="en-US" dirty="0"/>
              <a:t> rope and how that added </a:t>
            </a:r>
            <a:r>
              <a:rPr lang="en-US" dirty="0" err="1"/>
              <a:t>tp</a:t>
            </a:r>
            <a:r>
              <a:rPr lang="en-US" dirty="0"/>
              <a:t> the era.</a:t>
            </a:r>
          </a:p>
          <a:p>
            <a:endParaRPr lang="en-US" dirty="0"/>
          </a:p>
          <a:p>
            <a:r>
              <a:rPr lang="en-US" dirty="0"/>
              <a:t>After researching I can appreciate the small delicate lighting, which upon watching it I don’t think I notice. However I think it does add an elegant touch.</a:t>
            </a:r>
          </a:p>
        </p:txBody>
      </p:sp>
      <p:pic>
        <p:nvPicPr>
          <p:cNvPr id="4098" name="Picture 2" descr="Why Hamilton is making musical history | Musicals | The Guardian">
            <a:extLst>
              <a:ext uri="{FF2B5EF4-FFF2-40B4-BE49-F238E27FC236}">
                <a16:creationId xmlns:a16="http://schemas.microsoft.com/office/drawing/2014/main" id="{4FBDC4F0-FC1E-8640-8FF4-0861B1960E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8502" y="1065084"/>
            <a:ext cx="5787995" cy="43409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566C84-0C6E-844A-8900-6028EACE6AD2}"/>
              </a:ext>
            </a:extLst>
          </p:cNvPr>
          <p:cNvSpPr txBox="1"/>
          <p:nvPr/>
        </p:nvSpPr>
        <p:spPr>
          <a:xfrm>
            <a:off x="5758249" y="5597611"/>
            <a:ext cx="6030097" cy="1200329"/>
          </a:xfrm>
          <a:prstGeom prst="rect">
            <a:avLst/>
          </a:prstGeom>
          <a:noFill/>
        </p:spPr>
        <p:txBody>
          <a:bodyPr wrap="square" rtlCol="0">
            <a:spAutoFit/>
          </a:bodyPr>
          <a:lstStyle/>
          <a:p>
            <a:r>
              <a:rPr lang="en-US" dirty="0"/>
              <a:t>I think overall, I enjoyed the consideration of space, and the ability to change within the show in the sets of Julie, Newsies and Hamilton. I think it adds a sense of drama and keeps the sets interesting throughout the performance.</a:t>
            </a:r>
          </a:p>
        </p:txBody>
      </p:sp>
      <p:sp>
        <p:nvSpPr>
          <p:cNvPr id="8" name="Rounded Rectangle 7">
            <a:extLst>
              <a:ext uri="{FF2B5EF4-FFF2-40B4-BE49-F238E27FC236}">
                <a16:creationId xmlns:a16="http://schemas.microsoft.com/office/drawing/2014/main" id="{A60BD842-2FB0-8F40-A86D-670E7AF14C05}"/>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217C8DEB-C7C1-C944-806D-B807D481D9A0}"/>
              </a:ext>
            </a:extLst>
          </p:cNvPr>
          <p:cNvCxnSpPr/>
          <p:nvPr/>
        </p:nvCxnSpPr>
        <p:spPr>
          <a:xfrm>
            <a:off x="186693" y="319610"/>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0" name="Rectangle 9">
            <a:extLst>
              <a:ext uri="{FF2B5EF4-FFF2-40B4-BE49-F238E27FC236}">
                <a16:creationId xmlns:a16="http://schemas.microsoft.com/office/drawing/2014/main" id="{74AA1950-9E89-444E-90E9-DA50DCA3824A}"/>
              </a:ext>
            </a:extLst>
          </p:cNvPr>
          <p:cNvSpPr/>
          <p:nvPr/>
        </p:nvSpPr>
        <p:spPr>
          <a:xfrm>
            <a:off x="473594" y="1090320"/>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BF374-C143-2D4D-AEBA-069867C85D51}"/>
              </a:ext>
            </a:extLst>
          </p:cNvPr>
          <p:cNvSpPr/>
          <p:nvPr/>
        </p:nvSpPr>
        <p:spPr>
          <a:xfrm>
            <a:off x="4274380" y="1078158"/>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D36BB0D-031D-BD48-B996-6F136F953742}"/>
              </a:ext>
            </a:extLst>
          </p:cNvPr>
          <p:cNvSpPr/>
          <p:nvPr/>
        </p:nvSpPr>
        <p:spPr>
          <a:xfrm>
            <a:off x="89854" y="1910740"/>
            <a:ext cx="5314855" cy="856705"/>
          </a:xfrm>
          <a:custGeom>
            <a:avLst/>
            <a:gdLst>
              <a:gd name="connsiteX0" fmla="*/ 0 w 5314855"/>
              <a:gd name="connsiteY0" fmla="*/ 0 h 856705"/>
              <a:gd name="connsiteX1" fmla="*/ 643688 w 5314855"/>
              <a:gd name="connsiteY1" fmla="*/ 0 h 856705"/>
              <a:gd name="connsiteX2" fmla="*/ 1287376 w 5314855"/>
              <a:gd name="connsiteY2" fmla="*/ 0 h 856705"/>
              <a:gd name="connsiteX3" fmla="*/ 1824767 w 5314855"/>
              <a:gd name="connsiteY3" fmla="*/ 0 h 856705"/>
              <a:gd name="connsiteX4" fmla="*/ 2415306 w 5314855"/>
              <a:gd name="connsiteY4" fmla="*/ 0 h 856705"/>
              <a:gd name="connsiteX5" fmla="*/ 2952697 w 5314855"/>
              <a:gd name="connsiteY5" fmla="*/ 0 h 856705"/>
              <a:gd name="connsiteX6" fmla="*/ 3649534 w 5314855"/>
              <a:gd name="connsiteY6" fmla="*/ 0 h 856705"/>
              <a:gd name="connsiteX7" fmla="*/ 4186925 w 5314855"/>
              <a:gd name="connsiteY7" fmla="*/ 0 h 856705"/>
              <a:gd name="connsiteX8" fmla="*/ 5314855 w 5314855"/>
              <a:gd name="connsiteY8" fmla="*/ 0 h 856705"/>
              <a:gd name="connsiteX9" fmla="*/ 5314855 w 5314855"/>
              <a:gd name="connsiteY9" fmla="*/ 436920 h 856705"/>
              <a:gd name="connsiteX10" fmla="*/ 5314855 w 5314855"/>
              <a:gd name="connsiteY10" fmla="*/ 856705 h 856705"/>
              <a:gd name="connsiteX11" fmla="*/ 4777464 w 5314855"/>
              <a:gd name="connsiteY11" fmla="*/ 856705 h 856705"/>
              <a:gd name="connsiteX12" fmla="*/ 4186925 w 5314855"/>
              <a:gd name="connsiteY12" fmla="*/ 856705 h 856705"/>
              <a:gd name="connsiteX13" fmla="*/ 3702682 w 5314855"/>
              <a:gd name="connsiteY13" fmla="*/ 856705 h 856705"/>
              <a:gd name="connsiteX14" fmla="*/ 3218440 w 5314855"/>
              <a:gd name="connsiteY14" fmla="*/ 856705 h 856705"/>
              <a:gd name="connsiteX15" fmla="*/ 2734198 w 5314855"/>
              <a:gd name="connsiteY15" fmla="*/ 856705 h 856705"/>
              <a:gd name="connsiteX16" fmla="*/ 2037361 w 5314855"/>
              <a:gd name="connsiteY16" fmla="*/ 856705 h 856705"/>
              <a:gd name="connsiteX17" fmla="*/ 1393673 w 5314855"/>
              <a:gd name="connsiteY17" fmla="*/ 856705 h 856705"/>
              <a:gd name="connsiteX18" fmla="*/ 803134 w 5314855"/>
              <a:gd name="connsiteY18" fmla="*/ 856705 h 856705"/>
              <a:gd name="connsiteX19" fmla="*/ 0 w 5314855"/>
              <a:gd name="connsiteY19" fmla="*/ 856705 h 856705"/>
              <a:gd name="connsiteX20" fmla="*/ 0 w 5314855"/>
              <a:gd name="connsiteY20" fmla="*/ 436920 h 856705"/>
              <a:gd name="connsiteX21" fmla="*/ 0 w 5314855"/>
              <a:gd name="connsiteY21" fmla="*/ 0 h 85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14855" h="856705" extrusionOk="0">
                <a:moveTo>
                  <a:pt x="0" y="0"/>
                </a:moveTo>
                <a:cubicBezTo>
                  <a:pt x="268610" y="-45886"/>
                  <a:pt x="494127" y="23929"/>
                  <a:pt x="643688" y="0"/>
                </a:cubicBezTo>
                <a:cubicBezTo>
                  <a:pt x="793249" y="-23929"/>
                  <a:pt x="1088677" y="17202"/>
                  <a:pt x="1287376" y="0"/>
                </a:cubicBezTo>
                <a:cubicBezTo>
                  <a:pt x="1486075" y="-17202"/>
                  <a:pt x="1657137" y="21828"/>
                  <a:pt x="1824767" y="0"/>
                </a:cubicBezTo>
                <a:cubicBezTo>
                  <a:pt x="1992397" y="-21828"/>
                  <a:pt x="2231511" y="57726"/>
                  <a:pt x="2415306" y="0"/>
                </a:cubicBezTo>
                <a:cubicBezTo>
                  <a:pt x="2599101" y="-57726"/>
                  <a:pt x="2778289" y="12838"/>
                  <a:pt x="2952697" y="0"/>
                </a:cubicBezTo>
                <a:cubicBezTo>
                  <a:pt x="3127105" y="-12838"/>
                  <a:pt x="3469187" y="52546"/>
                  <a:pt x="3649534" y="0"/>
                </a:cubicBezTo>
                <a:cubicBezTo>
                  <a:pt x="3829881" y="-52546"/>
                  <a:pt x="3972615" y="41843"/>
                  <a:pt x="4186925" y="0"/>
                </a:cubicBezTo>
                <a:cubicBezTo>
                  <a:pt x="4401235" y="-41843"/>
                  <a:pt x="4885466" y="106270"/>
                  <a:pt x="5314855" y="0"/>
                </a:cubicBezTo>
                <a:cubicBezTo>
                  <a:pt x="5343080" y="144835"/>
                  <a:pt x="5265423" y="319004"/>
                  <a:pt x="5314855" y="436920"/>
                </a:cubicBezTo>
                <a:cubicBezTo>
                  <a:pt x="5364287" y="554836"/>
                  <a:pt x="5305062" y="767337"/>
                  <a:pt x="5314855" y="856705"/>
                </a:cubicBezTo>
                <a:cubicBezTo>
                  <a:pt x="5124334" y="878312"/>
                  <a:pt x="5024610" y="828082"/>
                  <a:pt x="4777464" y="856705"/>
                </a:cubicBezTo>
                <a:cubicBezTo>
                  <a:pt x="4530318" y="885328"/>
                  <a:pt x="4398358" y="838586"/>
                  <a:pt x="4186925" y="856705"/>
                </a:cubicBezTo>
                <a:cubicBezTo>
                  <a:pt x="3975492" y="874824"/>
                  <a:pt x="3843545" y="802041"/>
                  <a:pt x="3702682" y="856705"/>
                </a:cubicBezTo>
                <a:cubicBezTo>
                  <a:pt x="3561819" y="911369"/>
                  <a:pt x="3405869" y="831437"/>
                  <a:pt x="3218440" y="856705"/>
                </a:cubicBezTo>
                <a:cubicBezTo>
                  <a:pt x="3031011" y="881973"/>
                  <a:pt x="2943592" y="840705"/>
                  <a:pt x="2734198" y="856705"/>
                </a:cubicBezTo>
                <a:cubicBezTo>
                  <a:pt x="2524804" y="872705"/>
                  <a:pt x="2253930" y="794514"/>
                  <a:pt x="2037361" y="856705"/>
                </a:cubicBezTo>
                <a:cubicBezTo>
                  <a:pt x="1820792" y="918896"/>
                  <a:pt x="1626563" y="821357"/>
                  <a:pt x="1393673" y="856705"/>
                </a:cubicBezTo>
                <a:cubicBezTo>
                  <a:pt x="1160783" y="892053"/>
                  <a:pt x="969829" y="787682"/>
                  <a:pt x="803134" y="856705"/>
                </a:cubicBezTo>
                <a:cubicBezTo>
                  <a:pt x="636439" y="925728"/>
                  <a:pt x="366973" y="845908"/>
                  <a:pt x="0" y="856705"/>
                </a:cubicBezTo>
                <a:cubicBezTo>
                  <a:pt x="-42476" y="693266"/>
                  <a:pt x="44081" y="604821"/>
                  <a:pt x="0" y="436920"/>
                </a:cubicBezTo>
                <a:cubicBezTo>
                  <a:pt x="-44081" y="269020"/>
                  <a:pt x="48020" y="168099"/>
                  <a:pt x="0" y="0"/>
                </a:cubicBezTo>
                <a:close/>
              </a:path>
            </a:pathLst>
          </a:custGeom>
          <a:noFill/>
          <a:ln w="38100">
            <a:extLst>
              <a:ext uri="{C807C97D-BFC1-408E-A445-0C87EB9F89A2}">
                <ask:lineSketchStyleProps xmlns:ask="http://schemas.microsoft.com/office/drawing/2018/sketchyshapes" sd="299851251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01823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63410EA3-363D-BC4E-A294-0324D5E937D3}"/>
              </a:ext>
            </a:extLst>
          </p:cNvPr>
          <p:cNvSpPr/>
          <p:nvPr/>
        </p:nvSpPr>
        <p:spPr>
          <a:xfrm rot="16200000">
            <a:off x="-3043646" y="3043646"/>
            <a:ext cx="6858001"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D10078-6335-9549-9DFF-7CF5BEC1A137}"/>
              </a:ext>
            </a:extLst>
          </p:cNvPr>
          <p:cNvSpPr>
            <a:spLocks noGrp="1"/>
          </p:cNvSpPr>
          <p:nvPr>
            <p:ph type="title"/>
          </p:nvPr>
        </p:nvSpPr>
        <p:spPr>
          <a:xfrm>
            <a:off x="1246556" y="165786"/>
            <a:ext cx="10515600" cy="1325563"/>
          </a:xfrm>
        </p:spPr>
        <p:txBody>
          <a:bodyPr/>
          <a:lstStyle/>
          <a:p>
            <a:r>
              <a:rPr lang="en-US" u="sng" dirty="0">
                <a:solidFill>
                  <a:srgbClr val="002060"/>
                </a:solidFill>
              </a:rPr>
              <a:t>Flat construction</a:t>
            </a:r>
          </a:p>
        </p:txBody>
      </p:sp>
      <p:pic>
        <p:nvPicPr>
          <p:cNvPr id="7170" name="Picture 2">
            <a:extLst>
              <a:ext uri="{FF2B5EF4-FFF2-40B4-BE49-F238E27FC236}">
                <a16:creationId xmlns:a16="http://schemas.microsoft.com/office/drawing/2014/main" id="{AFCDCB22-1FA4-A24C-ACD0-C55D46D9D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2991" y="0"/>
            <a:ext cx="5119009" cy="6825344"/>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AE4356-6863-B643-BA2B-48E4B9108D8F}"/>
              </a:ext>
            </a:extLst>
          </p:cNvPr>
          <p:cNvSpPr txBox="1"/>
          <p:nvPr/>
        </p:nvSpPr>
        <p:spPr>
          <a:xfrm>
            <a:off x="1004431" y="1924144"/>
            <a:ext cx="5834838" cy="4154984"/>
          </a:xfrm>
          <a:prstGeom prst="rect">
            <a:avLst/>
          </a:prstGeom>
          <a:noFill/>
        </p:spPr>
        <p:txBody>
          <a:bodyPr wrap="square" rtlCol="0">
            <a:spAutoFit/>
          </a:bodyPr>
          <a:lstStyle/>
          <a:p>
            <a:r>
              <a:rPr lang="en-US" sz="2400" dirty="0"/>
              <a:t>We were given the task to build two types of flats in groups of 4 over two days. We had to build a Hollywood and Broadway flat. The difference between the two is that a Hollywood flat can stand on its own, and a Broadway flat is lighter, it can even be suspended from a Fly Tower. </a:t>
            </a:r>
            <a:r>
              <a:rPr lang="en-US" sz="1100" dirty="0"/>
              <a:t>(</a:t>
            </a:r>
            <a:r>
              <a:rPr lang="en-GB" sz="1100" dirty="0"/>
              <a:t>Magurten.2016)</a:t>
            </a:r>
            <a:endParaRPr lang="en-US" sz="1100" dirty="0"/>
          </a:p>
          <a:p>
            <a:r>
              <a:rPr lang="en-US" sz="2400" dirty="0"/>
              <a:t>To do this we were given a brief which included what we were doing and how to do it. The how part involved going over the templates which were handed out.</a:t>
            </a:r>
          </a:p>
        </p:txBody>
      </p:sp>
      <p:cxnSp>
        <p:nvCxnSpPr>
          <p:cNvPr id="6" name="Straight Connector 5">
            <a:extLst>
              <a:ext uri="{FF2B5EF4-FFF2-40B4-BE49-F238E27FC236}">
                <a16:creationId xmlns:a16="http://schemas.microsoft.com/office/drawing/2014/main" id="{1F5E3112-19E0-7643-8DD9-B3FA78B2C4B5}"/>
              </a:ext>
            </a:extLst>
          </p:cNvPr>
          <p:cNvCxnSpPr>
            <a:cxnSpLocks/>
          </p:cNvCxnSpPr>
          <p:nvPr/>
        </p:nvCxnSpPr>
        <p:spPr>
          <a:xfrm>
            <a:off x="353906"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7" name="L-shape 6">
            <a:extLst>
              <a:ext uri="{FF2B5EF4-FFF2-40B4-BE49-F238E27FC236}">
                <a16:creationId xmlns:a16="http://schemas.microsoft.com/office/drawing/2014/main" id="{44E0EFDC-840A-C249-8B55-0C6E111D033A}"/>
              </a:ext>
            </a:extLst>
          </p:cNvPr>
          <p:cNvSpPr/>
          <p:nvPr/>
        </p:nvSpPr>
        <p:spPr>
          <a:xfrm rot="10800000">
            <a:off x="5119010" y="21610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shape 7">
            <a:extLst>
              <a:ext uri="{FF2B5EF4-FFF2-40B4-BE49-F238E27FC236}">
                <a16:creationId xmlns:a16="http://schemas.microsoft.com/office/drawing/2014/main" id="{874CF400-ACB2-704E-A400-C37B214205B3}"/>
              </a:ext>
            </a:extLst>
          </p:cNvPr>
          <p:cNvSpPr/>
          <p:nvPr/>
        </p:nvSpPr>
        <p:spPr>
          <a:xfrm>
            <a:off x="1074288" y="593862"/>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67734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63BA-3881-C542-9CF7-D7059087B773}"/>
              </a:ext>
            </a:extLst>
          </p:cNvPr>
          <p:cNvSpPr>
            <a:spLocks noGrp="1"/>
          </p:cNvSpPr>
          <p:nvPr>
            <p:ph type="title"/>
          </p:nvPr>
        </p:nvSpPr>
        <p:spPr>
          <a:xfrm>
            <a:off x="838200" y="485674"/>
            <a:ext cx="10515600" cy="1325563"/>
          </a:xfrm>
        </p:spPr>
        <p:txBody>
          <a:bodyPr/>
          <a:lstStyle/>
          <a:p>
            <a:pPr algn="r"/>
            <a:r>
              <a:rPr lang="en-US" u="sng" dirty="0">
                <a:solidFill>
                  <a:srgbClr val="002060"/>
                </a:solidFill>
              </a:rPr>
              <a:t>Flat Construction – Broadway Flat </a:t>
            </a:r>
          </a:p>
        </p:txBody>
      </p:sp>
      <p:pic>
        <p:nvPicPr>
          <p:cNvPr id="4" name="Picture 4">
            <a:extLst>
              <a:ext uri="{FF2B5EF4-FFF2-40B4-BE49-F238E27FC236}">
                <a16:creationId xmlns:a16="http://schemas.microsoft.com/office/drawing/2014/main" id="{7AF75766-ECC0-7740-8982-71C2F5A87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1010748" y="714202"/>
            <a:ext cx="4932862" cy="6577149"/>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4F3CCB-CB98-F141-9F07-80E1F2EDFE2D}"/>
              </a:ext>
            </a:extLst>
          </p:cNvPr>
          <p:cNvSpPr txBox="1"/>
          <p:nvPr/>
        </p:nvSpPr>
        <p:spPr>
          <a:xfrm>
            <a:off x="544850" y="6428860"/>
            <a:ext cx="5801710" cy="369332"/>
          </a:xfrm>
          <a:prstGeom prst="rect">
            <a:avLst/>
          </a:prstGeom>
          <a:noFill/>
        </p:spPr>
        <p:txBody>
          <a:bodyPr wrap="square" rtlCol="0">
            <a:spAutoFit/>
          </a:bodyPr>
          <a:lstStyle/>
          <a:p>
            <a:r>
              <a:rPr lang="en-US" dirty="0"/>
              <a:t>The template </a:t>
            </a:r>
          </a:p>
        </p:txBody>
      </p:sp>
      <p:sp>
        <p:nvSpPr>
          <p:cNvPr id="5" name="TextBox 4">
            <a:extLst>
              <a:ext uri="{FF2B5EF4-FFF2-40B4-BE49-F238E27FC236}">
                <a16:creationId xmlns:a16="http://schemas.microsoft.com/office/drawing/2014/main" id="{43AEAB08-D6AB-AB49-B023-9D6648644588}"/>
              </a:ext>
            </a:extLst>
          </p:cNvPr>
          <p:cNvSpPr txBox="1"/>
          <p:nvPr/>
        </p:nvSpPr>
        <p:spPr>
          <a:xfrm>
            <a:off x="7184760" y="1462567"/>
            <a:ext cx="4525098" cy="5355312"/>
          </a:xfrm>
          <a:prstGeom prst="rect">
            <a:avLst/>
          </a:prstGeom>
          <a:noFill/>
        </p:spPr>
        <p:txBody>
          <a:bodyPr wrap="square" rtlCol="0">
            <a:spAutoFit/>
          </a:bodyPr>
          <a:lstStyle/>
          <a:p>
            <a:r>
              <a:rPr lang="en-US" dirty="0"/>
              <a:t>First my group built the Broadway flat. We gathered the softwood planks, measured them using the tape measure and try square. We then checked it fitted together by placing it on the floor laying it together.</a:t>
            </a:r>
          </a:p>
          <a:p>
            <a:endParaRPr lang="en-US" dirty="0"/>
          </a:p>
          <a:p>
            <a:r>
              <a:rPr lang="en-US" dirty="0"/>
              <a:t> Then cut the planks to length using the miter saw, since it gave us quick straight cuts and and easy 45 degree cut for the braces. We were careful to take into account the longer side or style of the flat would not be 3000 mm as that measurement involves shorter sides or rail of the flat. </a:t>
            </a:r>
          </a:p>
          <a:p>
            <a:endParaRPr lang="en-US" dirty="0"/>
          </a:p>
          <a:p>
            <a:r>
              <a:rPr lang="en-US" dirty="0"/>
              <a:t>After this we then glued and stapled the cuts together using the staple gun. We made sure to staple the opposite way to the grain as not to split it, and when at the joints to use more if needed.</a:t>
            </a:r>
          </a:p>
        </p:txBody>
      </p:sp>
      <p:sp>
        <p:nvSpPr>
          <p:cNvPr id="6" name="Rounded Rectangle 5">
            <a:extLst>
              <a:ext uri="{FF2B5EF4-FFF2-40B4-BE49-F238E27FC236}">
                <a16:creationId xmlns:a16="http://schemas.microsoft.com/office/drawing/2014/main" id="{913E06DD-6EF8-BF4D-8520-8505BDA7421F}"/>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47C93D28-59A1-2943-A288-E715216B4D98}"/>
              </a:ext>
            </a:extLst>
          </p:cNvPr>
          <p:cNvCxnSpPr/>
          <p:nvPr/>
        </p:nvCxnSpPr>
        <p:spPr>
          <a:xfrm>
            <a:off x="186693" y="319610"/>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8" name="Rectangle 7">
            <a:extLst>
              <a:ext uri="{FF2B5EF4-FFF2-40B4-BE49-F238E27FC236}">
                <a16:creationId xmlns:a16="http://schemas.microsoft.com/office/drawing/2014/main" id="{85678785-7F5D-A34A-A05E-BE179EBEC4F4}"/>
              </a:ext>
            </a:extLst>
          </p:cNvPr>
          <p:cNvSpPr/>
          <p:nvPr/>
        </p:nvSpPr>
        <p:spPr>
          <a:xfrm>
            <a:off x="3409406" y="898613"/>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87B0D-816D-214F-B451-D90C1408BA21}"/>
              </a:ext>
            </a:extLst>
          </p:cNvPr>
          <p:cNvSpPr/>
          <p:nvPr/>
        </p:nvSpPr>
        <p:spPr>
          <a:xfrm>
            <a:off x="11353800" y="931460"/>
            <a:ext cx="203993" cy="50761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8789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316B-1693-9A47-A608-37004E9FA1ED}"/>
              </a:ext>
            </a:extLst>
          </p:cNvPr>
          <p:cNvSpPr>
            <a:spLocks noGrp="1"/>
          </p:cNvSpPr>
          <p:nvPr>
            <p:ph type="title"/>
          </p:nvPr>
        </p:nvSpPr>
        <p:spPr>
          <a:xfrm>
            <a:off x="1005132" y="1116283"/>
            <a:ext cx="10515600" cy="1325563"/>
          </a:xfrm>
        </p:spPr>
        <p:txBody>
          <a:bodyPr/>
          <a:lstStyle/>
          <a:p>
            <a:r>
              <a:rPr lang="en-US" u="sng" dirty="0">
                <a:solidFill>
                  <a:srgbClr val="002060"/>
                </a:solidFill>
              </a:rPr>
              <a:t>Flat Construction </a:t>
            </a:r>
            <a:br>
              <a:rPr lang="en-US" u="sng" dirty="0">
                <a:solidFill>
                  <a:srgbClr val="002060"/>
                </a:solidFill>
              </a:rPr>
            </a:br>
            <a:r>
              <a:rPr lang="en-US" u="sng" dirty="0">
                <a:solidFill>
                  <a:srgbClr val="002060"/>
                </a:solidFill>
              </a:rPr>
              <a:t>– Hollywood Flat</a:t>
            </a:r>
          </a:p>
        </p:txBody>
      </p:sp>
      <p:pic>
        <p:nvPicPr>
          <p:cNvPr id="4" name="Picture 2">
            <a:extLst>
              <a:ext uri="{FF2B5EF4-FFF2-40B4-BE49-F238E27FC236}">
                <a16:creationId xmlns:a16="http://schemas.microsoft.com/office/drawing/2014/main" id="{D3611907-C411-E747-A594-2C2CD38BF8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5867" y="118292"/>
            <a:ext cx="4966062" cy="6621416"/>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AB35630-D189-CE47-9F91-5FC109CC1BBA}"/>
              </a:ext>
            </a:extLst>
          </p:cNvPr>
          <p:cNvSpPr txBox="1"/>
          <p:nvPr/>
        </p:nvSpPr>
        <p:spPr>
          <a:xfrm>
            <a:off x="182832" y="2735170"/>
            <a:ext cx="6300204" cy="4247317"/>
          </a:xfrm>
          <a:prstGeom prst="rect">
            <a:avLst/>
          </a:prstGeom>
          <a:noFill/>
        </p:spPr>
        <p:txBody>
          <a:bodyPr wrap="square" rtlCol="0">
            <a:spAutoFit/>
          </a:bodyPr>
          <a:lstStyle/>
          <a:p>
            <a:r>
              <a:rPr lang="en-US" dirty="0"/>
              <a:t>The first part of constructing this next was very similar, in that we measured the cuts, using the same tools, and taking into account the rails, styles and toggles.</a:t>
            </a:r>
          </a:p>
          <a:p>
            <a:endParaRPr lang="en-US" dirty="0"/>
          </a:p>
          <a:p>
            <a:r>
              <a:rPr lang="en-US" dirty="0"/>
              <a:t>Then we had to fasten it together, this was tricker as the wood had to be up, instead of flat, meaning there was more bowing, and work involved in keeping it straight. Since this flat didn’t have braces, we had to nail the pieces together. This meant, drilling pilot holes and screwing in the nails after, all whilst keeping it straight. Although this did help with the wood coming together and ensuring there wasn’t gaps or steps.</a:t>
            </a:r>
          </a:p>
          <a:p>
            <a:endParaRPr lang="en-US" dirty="0"/>
          </a:p>
          <a:p>
            <a:r>
              <a:rPr lang="en-US" dirty="0"/>
              <a:t>Lastly, we then had to glue and staple a sheet of plywood on top of it. This too was done with a staple gun.</a:t>
            </a:r>
          </a:p>
          <a:p>
            <a:endParaRPr lang="en-US" dirty="0"/>
          </a:p>
        </p:txBody>
      </p:sp>
      <p:sp>
        <p:nvSpPr>
          <p:cNvPr id="5" name="Rounded Rectangle 4">
            <a:extLst>
              <a:ext uri="{FF2B5EF4-FFF2-40B4-BE49-F238E27FC236}">
                <a16:creationId xmlns:a16="http://schemas.microsoft.com/office/drawing/2014/main" id="{2BF3B631-BA30-2648-8798-EDFE01436A64}"/>
              </a:ext>
            </a:extLst>
          </p:cNvPr>
          <p:cNvSpPr/>
          <p:nvPr/>
        </p:nvSpPr>
        <p:spPr>
          <a:xfrm rot="5400000">
            <a:off x="5684520" y="-5684520"/>
            <a:ext cx="822960" cy="12192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F5A07FF1-2636-5946-86BA-3D97CA261980}"/>
              </a:ext>
            </a:extLst>
          </p:cNvPr>
          <p:cNvCxnSpPr/>
          <p:nvPr/>
        </p:nvCxnSpPr>
        <p:spPr>
          <a:xfrm>
            <a:off x="182832" y="348153"/>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7" name="Rectangle 6">
            <a:extLst>
              <a:ext uri="{FF2B5EF4-FFF2-40B4-BE49-F238E27FC236}">
                <a16:creationId xmlns:a16="http://schemas.microsoft.com/office/drawing/2014/main" id="{225F6B84-A00A-F74F-9B76-E1CDDD13343D}"/>
              </a:ext>
            </a:extLst>
          </p:cNvPr>
          <p:cNvSpPr/>
          <p:nvPr/>
        </p:nvSpPr>
        <p:spPr>
          <a:xfrm>
            <a:off x="635615" y="1052821"/>
            <a:ext cx="176105" cy="138902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3F03C28-E04D-5B4F-8870-7993034D88CA}"/>
              </a:ext>
            </a:extLst>
          </p:cNvPr>
          <p:cNvSpPr/>
          <p:nvPr/>
        </p:nvSpPr>
        <p:spPr>
          <a:xfrm>
            <a:off x="5098758" y="1084551"/>
            <a:ext cx="176105" cy="138902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02443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CFFE9810-5CAE-F446-B00A-F7C9300C725B}"/>
              </a:ext>
            </a:extLst>
          </p:cNvPr>
          <p:cNvGrpSpPr/>
          <p:nvPr/>
        </p:nvGrpSpPr>
        <p:grpSpPr>
          <a:xfrm rot="10800000" flipH="1">
            <a:off x="1285679" y="29256"/>
            <a:ext cx="5606560" cy="3957728"/>
            <a:chOff x="5079554" y="2913625"/>
            <a:chExt cx="7093187" cy="3957728"/>
          </a:xfrm>
        </p:grpSpPr>
        <p:sp>
          <p:nvSpPr>
            <p:cNvPr id="34" name="Oval 33">
              <a:extLst>
                <a:ext uri="{FF2B5EF4-FFF2-40B4-BE49-F238E27FC236}">
                  <a16:creationId xmlns:a16="http://schemas.microsoft.com/office/drawing/2014/main" id="{8E1C3BDF-3D4A-DE48-804A-E5A3EF1075F6}"/>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0EC91111-E1E7-324B-8727-69C5A48AC433}"/>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697D078D-05D3-EA42-B906-EA1DFD79387A}"/>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1F1679A2-6B35-3844-A9B8-BD714D19D48A}"/>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B073C27B-A89D-2243-BFB6-32189E57BB86}"/>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BDED9DDE-750E-D24C-9A0A-5CCF8400838B}"/>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8CE79720-3650-CB4E-83CA-70A243A85E13}"/>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3EFFCC43-4513-254F-B8A8-4EF45EEAFB0B}"/>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A1F9F1D4-E067-F549-8B19-F33B979228F9}"/>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4B0B6E59-10A9-0940-B36A-6FC6D691954B}"/>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73E08C5B-CA27-9349-A3D3-12BD18E6C455}"/>
              </a:ext>
            </a:extLst>
          </p:cNvPr>
          <p:cNvGrpSpPr/>
          <p:nvPr/>
        </p:nvGrpSpPr>
        <p:grpSpPr>
          <a:xfrm>
            <a:off x="6096000" y="4254890"/>
            <a:ext cx="5941423" cy="2552228"/>
            <a:chOff x="5079554" y="2913625"/>
            <a:chExt cx="7093187" cy="3957728"/>
          </a:xfrm>
        </p:grpSpPr>
        <p:sp>
          <p:nvSpPr>
            <p:cNvPr id="23" name="Oval 22">
              <a:extLst>
                <a:ext uri="{FF2B5EF4-FFF2-40B4-BE49-F238E27FC236}">
                  <a16:creationId xmlns:a16="http://schemas.microsoft.com/office/drawing/2014/main" id="{ABAD0CFD-4E46-D44F-9C1B-A3D9262533F4}"/>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BA2FC1D-73B0-9B4D-BB2E-9677621C4088}"/>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DF5BF377-362A-7A40-A795-0474F119B2E2}"/>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4740C49-3870-0C4C-8940-D072D28B64F4}"/>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38FA308-B8D8-4F4E-863E-0C7CCBADAB42}"/>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DFBB519-BD5E-FA42-9775-A2930EC7B20D}"/>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D07F1EA4-8711-8A4D-841F-BC0E0061548B}"/>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A0B1D3C5-3D10-734C-B080-B7F26565559B}"/>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593EBDFB-D751-7649-84FB-059F186049B2}"/>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1021C319-66A4-3143-BFAD-28736A036D9F}"/>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DD103211-383A-084E-94EC-C429C188AF58}"/>
              </a:ext>
            </a:extLst>
          </p:cNvPr>
          <p:cNvGrpSpPr/>
          <p:nvPr/>
        </p:nvGrpSpPr>
        <p:grpSpPr>
          <a:xfrm rot="10800000">
            <a:off x="5098813" y="1332084"/>
            <a:ext cx="7093187" cy="3957728"/>
            <a:chOff x="5079554" y="2913625"/>
            <a:chExt cx="7093187" cy="3957728"/>
          </a:xfrm>
        </p:grpSpPr>
        <p:sp>
          <p:nvSpPr>
            <p:cNvPr id="12" name="Oval 11">
              <a:extLst>
                <a:ext uri="{FF2B5EF4-FFF2-40B4-BE49-F238E27FC236}">
                  <a16:creationId xmlns:a16="http://schemas.microsoft.com/office/drawing/2014/main" id="{04428714-7587-9140-B767-C41F551A20CE}"/>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711352E-BCE4-5F47-AE67-D34BCAF628E9}"/>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A8D3DFA-982D-494E-93B8-84B7CEE42E1E}"/>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425FF4F-6D63-F14E-ABCA-21C2A5BBBCED}"/>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A4945AB9-5F45-BD45-83F7-979DF521E3D1}"/>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4496EB6-C979-B242-A57F-BC58D27E31FF}"/>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60D6FD6B-9033-0C40-993F-7D04FC0DA9B3}"/>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00B7B6-FE4B-D34D-B433-163C6861AF5E}"/>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D40BC92E-2EA6-1847-A413-EDC91AC37BAE}"/>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12B1206-98DE-E84E-B145-BE60DF298F77}"/>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D32BF50-263E-5A49-9843-1A124852D963}"/>
              </a:ext>
            </a:extLst>
          </p:cNvPr>
          <p:cNvSpPr>
            <a:spLocks noGrp="1"/>
          </p:cNvSpPr>
          <p:nvPr>
            <p:ph type="title"/>
          </p:nvPr>
        </p:nvSpPr>
        <p:spPr>
          <a:xfrm>
            <a:off x="1096040" y="121519"/>
            <a:ext cx="10515600" cy="1325563"/>
          </a:xfrm>
        </p:spPr>
        <p:txBody>
          <a:bodyPr/>
          <a:lstStyle/>
          <a:p>
            <a:pPr algn="r"/>
            <a:r>
              <a:rPr lang="en-US" u="sng" dirty="0">
                <a:solidFill>
                  <a:srgbClr val="002060"/>
                </a:solidFill>
              </a:rPr>
              <a:t>Tread Construction</a:t>
            </a:r>
          </a:p>
        </p:txBody>
      </p:sp>
      <p:pic>
        <p:nvPicPr>
          <p:cNvPr id="8194" name="Picture 2">
            <a:extLst>
              <a:ext uri="{FF2B5EF4-FFF2-40B4-BE49-F238E27FC236}">
                <a16:creationId xmlns:a16="http://schemas.microsoft.com/office/drawing/2014/main" id="{AB5701C1-6452-0B43-99BB-8593AF833E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93" t="35809" r="20964" b="21333"/>
          <a:stretch/>
        </p:blipFill>
        <p:spPr bwMode="auto">
          <a:xfrm>
            <a:off x="1473230" y="266815"/>
            <a:ext cx="5293209" cy="4135321"/>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47279911-154C-B14C-B486-02CA8B91F6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669" y="1494252"/>
            <a:ext cx="3822700" cy="5096933"/>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C6982D-379B-D14D-B816-990FF1D7D7C5}"/>
              </a:ext>
            </a:extLst>
          </p:cNvPr>
          <p:cNvSpPr txBox="1"/>
          <p:nvPr/>
        </p:nvSpPr>
        <p:spPr>
          <a:xfrm>
            <a:off x="1473230" y="4559860"/>
            <a:ext cx="4880610" cy="2031325"/>
          </a:xfrm>
          <a:prstGeom prst="rect">
            <a:avLst/>
          </a:prstGeom>
          <a:noFill/>
        </p:spPr>
        <p:txBody>
          <a:bodyPr wrap="square" rtlCol="0">
            <a:spAutoFit/>
          </a:bodyPr>
          <a:lstStyle/>
          <a:p>
            <a:r>
              <a:rPr lang="en-US" dirty="0"/>
              <a:t>We were given the task to build a tread in groups up to 4, using a template given. The groups changed slightly though out due to people being away, which I thought just reflected what would happen in an actual workspace. If something needed to be done and people could be borrowed, they would be.</a:t>
            </a:r>
          </a:p>
        </p:txBody>
      </p:sp>
      <p:sp>
        <p:nvSpPr>
          <p:cNvPr id="6" name="Rounded Rectangle 5">
            <a:extLst>
              <a:ext uri="{FF2B5EF4-FFF2-40B4-BE49-F238E27FC236}">
                <a16:creationId xmlns:a16="http://schemas.microsoft.com/office/drawing/2014/main" id="{645FAC81-27F2-004E-B6D4-73A3F8F1F1D9}"/>
              </a:ext>
            </a:extLst>
          </p:cNvPr>
          <p:cNvSpPr/>
          <p:nvPr/>
        </p:nvSpPr>
        <p:spPr>
          <a:xfrm>
            <a:off x="-1" y="0"/>
            <a:ext cx="1250799"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0A503D7-7EDD-0D41-883B-C3A2361BA1B2}"/>
              </a:ext>
            </a:extLst>
          </p:cNvPr>
          <p:cNvCxnSpPr>
            <a:cxnSpLocks/>
          </p:cNvCxnSpPr>
          <p:nvPr/>
        </p:nvCxnSpPr>
        <p:spPr>
          <a:xfrm>
            <a:off x="421640"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CEBD55C-4887-2249-87F8-CB953E5E171E}"/>
              </a:ext>
            </a:extLst>
          </p:cNvPr>
          <p:cNvCxnSpPr>
            <a:cxnSpLocks/>
          </p:cNvCxnSpPr>
          <p:nvPr/>
        </p:nvCxnSpPr>
        <p:spPr>
          <a:xfrm>
            <a:off x="838200" y="216107"/>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9" name="L-shape 8">
            <a:extLst>
              <a:ext uri="{FF2B5EF4-FFF2-40B4-BE49-F238E27FC236}">
                <a16:creationId xmlns:a16="http://schemas.microsoft.com/office/drawing/2014/main" id="{7277726D-967C-AA45-8CD8-15D77431EA92}"/>
              </a:ext>
            </a:extLst>
          </p:cNvPr>
          <p:cNvSpPr/>
          <p:nvPr/>
        </p:nvSpPr>
        <p:spPr>
          <a:xfrm rot="10800000">
            <a:off x="11443724" y="216107"/>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shape 9">
            <a:extLst>
              <a:ext uri="{FF2B5EF4-FFF2-40B4-BE49-F238E27FC236}">
                <a16:creationId xmlns:a16="http://schemas.microsoft.com/office/drawing/2014/main" id="{5506ED2D-75D3-3F49-B8AE-36C12C085CBC}"/>
              </a:ext>
            </a:extLst>
          </p:cNvPr>
          <p:cNvSpPr/>
          <p:nvPr/>
        </p:nvSpPr>
        <p:spPr>
          <a:xfrm>
            <a:off x="6971963" y="589494"/>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4868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B831A-A829-D74D-A80D-E6F2EE2C8324}"/>
              </a:ext>
            </a:extLst>
          </p:cNvPr>
          <p:cNvSpPr>
            <a:spLocks noGrp="1"/>
          </p:cNvSpPr>
          <p:nvPr>
            <p:ph type="title"/>
          </p:nvPr>
        </p:nvSpPr>
        <p:spPr>
          <a:xfrm>
            <a:off x="1335659" y="45094"/>
            <a:ext cx="10515600" cy="1325563"/>
          </a:xfrm>
        </p:spPr>
        <p:txBody>
          <a:bodyPr/>
          <a:lstStyle/>
          <a:p>
            <a:r>
              <a:rPr lang="en-US" u="sng" dirty="0">
                <a:solidFill>
                  <a:srgbClr val="002060"/>
                </a:solidFill>
              </a:rPr>
              <a:t>Tread Construction Process</a:t>
            </a:r>
          </a:p>
        </p:txBody>
      </p:sp>
      <p:pic>
        <p:nvPicPr>
          <p:cNvPr id="1026" name="Picture 2">
            <a:extLst>
              <a:ext uri="{FF2B5EF4-FFF2-40B4-BE49-F238E27FC236}">
                <a16:creationId xmlns:a16="http://schemas.microsoft.com/office/drawing/2014/main" id="{9F316BED-D3C5-8849-8114-3B875FA587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9212" y="1335320"/>
            <a:ext cx="6852047" cy="51390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226D8A-FD7A-3146-A331-B38F024CE37C}"/>
              </a:ext>
            </a:extLst>
          </p:cNvPr>
          <p:cNvSpPr txBox="1"/>
          <p:nvPr/>
        </p:nvSpPr>
        <p:spPr>
          <a:xfrm>
            <a:off x="1221874" y="1242179"/>
            <a:ext cx="3211830" cy="6186309"/>
          </a:xfrm>
          <a:prstGeom prst="rect">
            <a:avLst/>
          </a:prstGeom>
          <a:noFill/>
        </p:spPr>
        <p:txBody>
          <a:bodyPr wrap="square" rtlCol="0">
            <a:spAutoFit/>
          </a:bodyPr>
          <a:lstStyle/>
          <a:p>
            <a:r>
              <a:rPr lang="en-US" dirty="0"/>
              <a:t>First, I had to understand the template, as there was a bit more going on here.</a:t>
            </a:r>
          </a:p>
          <a:p>
            <a:endParaRPr lang="en-US" dirty="0"/>
          </a:p>
          <a:p>
            <a:pPr marL="342900" indent="-342900">
              <a:buAutoNum type="arabicPeriod"/>
            </a:pPr>
            <a:r>
              <a:rPr lang="en-US" dirty="0"/>
              <a:t>This was the tread measurements, and it shows the ‘arc line’ which is the center line. This will help get the curve to the treads. The different measurements line up to the different points to the steps.</a:t>
            </a:r>
          </a:p>
          <a:p>
            <a:pPr marL="342900" indent="-342900">
              <a:buAutoNum type="arabicPeriod"/>
            </a:pPr>
            <a:r>
              <a:rPr lang="en-US" dirty="0"/>
              <a:t>This is the side  of the tread which would be cut out separately. It shows the biggest step being longer than the others .</a:t>
            </a:r>
          </a:p>
          <a:p>
            <a:pPr marL="342900" indent="-342900">
              <a:buAutoNum type="arabicPeriod"/>
            </a:pPr>
            <a:r>
              <a:rPr lang="en-US" dirty="0"/>
              <a:t>This just shows it all together from a side view.</a:t>
            </a:r>
          </a:p>
          <a:p>
            <a:pPr marL="342900" indent="-342900">
              <a:buAutoNum type="arabicPeriod"/>
            </a:pPr>
            <a:endParaRPr lang="en-US" dirty="0"/>
          </a:p>
          <a:p>
            <a:endParaRPr lang="en-US" dirty="0"/>
          </a:p>
          <a:p>
            <a:endParaRPr lang="en-US" dirty="0"/>
          </a:p>
        </p:txBody>
      </p:sp>
      <p:sp>
        <p:nvSpPr>
          <p:cNvPr id="5" name="TextBox 4">
            <a:extLst>
              <a:ext uri="{FF2B5EF4-FFF2-40B4-BE49-F238E27FC236}">
                <a16:creationId xmlns:a16="http://schemas.microsoft.com/office/drawing/2014/main" id="{3EF8F76C-BB09-5148-9D72-DCA135C7337E}"/>
              </a:ext>
            </a:extLst>
          </p:cNvPr>
          <p:cNvSpPr txBox="1"/>
          <p:nvPr/>
        </p:nvSpPr>
        <p:spPr>
          <a:xfrm>
            <a:off x="9995581" y="2622166"/>
            <a:ext cx="1855678" cy="646331"/>
          </a:xfrm>
          <a:prstGeom prst="rect">
            <a:avLst/>
          </a:prstGeom>
          <a:noFill/>
        </p:spPr>
        <p:txBody>
          <a:bodyPr wrap="square" rtlCol="0">
            <a:spAutoFit/>
          </a:bodyPr>
          <a:lstStyle/>
          <a:p>
            <a:r>
              <a:rPr lang="en-US" dirty="0"/>
              <a:t> 2.Just Side, with measurements</a:t>
            </a:r>
          </a:p>
        </p:txBody>
      </p:sp>
      <p:sp>
        <p:nvSpPr>
          <p:cNvPr id="6" name="TextBox 5">
            <a:extLst>
              <a:ext uri="{FF2B5EF4-FFF2-40B4-BE49-F238E27FC236}">
                <a16:creationId xmlns:a16="http://schemas.microsoft.com/office/drawing/2014/main" id="{C39C3150-F582-794B-BAC3-831B33186BC2}"/>
              </a:ext>
            </a:extLst>
          </p:cNvPr>
          <p:cNvSpPr txBox="1"/>
          <p:nvPr/>
        </p:nvSpPr>
        <p:spPr>
          <a:xfrm>
            <a:off x="6113965" y="5341756"/>
            <a:ext cx="2800350" cy="646331"/>
          </a:xfrm>
          <a:prstGeom prst="rect">
            <a:avLst/>
          </a:prstGeom>
          <a:noFill/>
        </p:spPr>
        <p:txBody>
          <a:bodyPr wrap="square" rtlCol="0">
            <a:spAutoFit/>
          </a:bodyPr>
          <a:lstStyle/>
          <a:p>
            <a:r>
              <a:rPr lang="en-US" dirty="0"/>
              <a:t>3.Side view, including sides and tread together.</a:t>
            </a:r>
          </a:p>
        </p:txBody>
      </p:sp>
      <p:sp>
        <p:nvSpPr>
          <p:cNvPr id="7" name="TextBox 6">
            <a:extLst>
              <a:ext uri="{FF2B5EF4-FFF2-40B4-BE49-F238E27FC236}">
                <a16:creationId xmlns:a16="http://schemas.microsoft.com/office/drawing/2014/main" id="{EC82F5FE-0804-614F-8D88-10B7951AD54F}"/>
              </a:ext>
            </a:extLst>
          </p:cNvPr>
          <p:cNvSpPr txBox="1"/>
          <p:nvPr/>
        </p:nvSpPr>
        <p:spPr>
          <a:xfrm>
            <a:off x="6113965" y="1710273"/>
            <a:ext cx="2628900" cy="646331"/>
          </a:xfrm>
          <a:prstGeom prst="rect">
            <a:avLst/>
          </a:prstGeom>
          <a:noFill/>
        </p:spPr>
        <p:txBody>
          <a:bodyPr wrap="square" rtlCol="0">
            <a:spAutoFit/>
          </a:bodyPr>
          <a:lstStyle/>
          <a:p>
            <a:r>
              <a:rPr lang="en-US" dirty="0"/>
              <a:t>1.Treads with measurements</a:t>
            </a:r>
          </a:p>
        </p:txBody>
      </p:sp>
      <p:cxnSp>
        <p:nvCxnSpPr>
          <p:cNvPr id="8" name="Straight Arrow Connector 7">
            <a:extLst>
              <a:ext uri="{FF2B5EF4-FFF2-40B4-BE49-F238E27FC236}">
                <a16:creationId xmlns:a16="http://schemas.microsoft.com/office/drawing/2014/main" id="{BCEC0419-6EB9-504C-ABF7-2D48DFD49D7B}"/>
              </a:ext>
            </a:extLst>
          </p:cNvPr>
          <p:cNvCxnSpPr/>
          <p:nvPr/>
        </p:nvCxnSpPr>
        <p:spPr>
          <a:xfrm>
            <a:off x="7228719" y="2356604"/>
            <a:ext cx="399393" cy="3740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CEDB5BFF-7CB3-254D-B345-438E38F999E7}"/>
              </a:ext>
            </a:extLst>
          </p:cNvPr>
          <p:cNvCxnSpPr/>
          <p:nvPr/>
        </p:nvCxnSpPr>
        <p:spPr>
          <a:xfrm flipH="1">
            <a:off x="10876482" y="3280999"/>
            <a:ext cx="252248" cy="3788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5CF98296-6889-1F40-A4DE-4EA36F15860A}"/>
              </a:ext>
            </a:extLst>
          </p:cNvPr>
          <p:cNvCxnSpPr/>
          <p:nvPr/>
        </p:nvCxnSpPr>
        <p:spPr>
          <a:xfrm flipH="1" flipV="1">
            <a:off x="6734579" y="4967662"/>
            <a:ext cx="94593" cy="2962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Rounded Rectangle 10">
            <a:extLst>
              <a:ext uri="{FF2B5EF4-FFF2-40B4-BE49-F238E27FC236}">
                <a16:creationId xmlns:a16="http://schemas.microsoft.com/office/drawing/2014/main" id="{C39416A6-B849-2A40-B1C2-89BA60E35672}"/>
              </a:ext>
            </a:extLst>
          </p:cNvPr>
          <p:cNvSpPr/>
          <p:nvPr/>
        </p:nvSpPr>
        <p:spPr>
          <a:xfrm rot="16200000">
            <a:off x="-3043645" y="3043645"/>
            <a:ext cx="6858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4819F883-73B0-374B-A8F9-AF7C63D18D50}"/>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4" name="L-shape 13">
            <a:extLst>
              <a:ext uri="{FF2B5EF4-FFF2-40B4-BE49-F238E27FC236}">
                <a16:creationId xmlns:a16="http://schemas.microsoft.com/office/drawing/2014/main" id="{08BC7693-AF0C-5B4D-8BD0-B22D7E41676F}"/>
              </a:ext>
            </a:extLst>
          </p:cNvPr>
          <p:cNvSpPr/>
          <p:nvPr/>
        </p:nvSpPr>
        <p:spPr>
          <a:xfrm>
            <a:off x="1090752" y="499589"/>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shape 14">
            <a:extLst>
              <a:ext uri="{FF2B5EF4-FFF2-40B4-BE49-F238E27FC236}">
                <a16:creationId xmlns:a16="http://schemas.microsoft.com/office/drawing/2014/main" id="{170D25EC-48AD-C54E-BA2B-5A649B1F6277}"/>
              </a:ext>
            </a:extLst>
          </p:cNvPr>
          <p:cNvSpPr/>
          <p:nvPr/>
        </p:nvSpPr>
        <p:spPr>
          <a:xfrm rot="10800000">
            <a:off x="7459759" y="218636"/>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1218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3DFAC-9CDB-A84A-A8AE-5C3B43959DB7}"/>
              </a:ext>
            </a:extLst>
          </p:cNvPr>
          <p:cNvSpPr>
            <a:spLocks noGrp="1"/>
          </p:cNvSpPr>
          <p:nvPr>
            <p:ph type="title"/>
          </p:nvPr>
        </p:nvSpPr>
        <p:spPr/>
        <p:txBody>
          <a:bodyPr/>
          <a:lstStyle/>
          <a:p>
            <a:pPr algn="r"/>
            <a:r>
              <a:rPr lang="en-US" u="sng" dirty="0">
                <a:solidFill>
                  <a:srgbClr val="002060"/>
                </a:solidFill>
              </a:rPr>
              <a:t>Tread Construction Process</a:t>
            </a:r>
            <a:endParaRPr lang="en-US" dirty="0">
              <a:solidFill>
                <a:srgbClr val="002060"/>
              </a:solidFill>
            </a:endParaRPr>
          </a:p>
        </p:txBody>
      </p:sp>
      <p:sp>
        <p:nvSpPr>
          <p:cNvPr id="4" name="TextBox 3">
            <a:extLst>
              <a:ext uri="{FF2B5EF4-FFF2-40B4-BE49-F238E27FC236}">
                <a16:creationId xmlns:a16="http://schemas.microsoft.com/office/drawing/2014/main" id="{14427F42-26E0-114F-9671-4AE8B51AB5B6}"/>
              </a:ext>
            </a:extLst>
          </p:cNvPr>
          <p:cNvSpPr txBox="1"/>
          <p:nvPr/>
        </p:nvSpPr>
        <p:spPr>
          <a:xfrm>
            <a:off x="260985" y="1410118"/>
            <a:ext cx="4091940" cy="4801314"/>
          </a:xfrm>
          <a:prstGeom prst="rect">
            <a:avLst/>
          </a:prstGeom>
          <a:noFill/>
        </p:spPr>
        <p:txBody>
          <a:bodyPr wrap="square" rtlCol="0">
            <a:spAutoFit/>
          </a:bodyPr>
          <a:lstStyle/>
          <a:p>
            <a:r>
              <a:rPr lang="en-US" dirty="0"/>
              <a:t>We then started measuring out the treads, starting from the bottom and drawing the middle and side lines out to the top In order to get all the step measurements at once. This worked well. Once the points were all dotted for the steps, we used a bendy board, lined it up with the center point and then bent it to the outer points to get the curve of the tread. </a:t>
            </a:r>
          </a:p>
          <a:p>
            <a:endParaRPr lang="en-US" dirty="0"/>
          </a:p>
          <a:p>
            <a:r>
              <a:rPr lang="en-US" dirty="0"/>
              <a:t>We then cut it out using a jigsaw for the curved lines and a track saw for the straight lines. </a:t>
            </a:r>
          </a:p>
          <a:p>
            <a:r>
              <a:rPr lang="en-US" dirty="0"/>
              <a:t>Although when I tried cutting biggest step, I cut into the usable part and so we had to redo it. </a:t>
            </a:r>
          </a:p>
        </p:txBody>
      </p:sp>
      <p:pic>
        <p:nvPicPr>
          <p:cNvPr id="5" name="Picture 2">
            <a:extLst>
              <a:ext uri="{FF2B5EF4-FFF2-40B4-BE49-F238E27FC236}">
                <a16:creationId xmlns:a16="http://schemas.microsoft.com/office/drawing/2014/main" id="{323C24BD-85F1-074B-8F24-0DB402C985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87" t="11362" r="30477" b="39485"/>
          <a:stretch/>
        </p:blipFill>
        <p:spPr bwMode="auto">
          <a:xfrm>
            <a:off x="6209754" y="1377496"/>
            <a:ext cx="3726181" cy="3307172"/>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0FB0C9D-9CF7-A843-BC1F-092CEEFC1663}"/>
              </a:ext>
            </a:extLst>
          </p:cNvPr>
          <p:cNvSpPr txBox="1"/>
          <p:nvPr/>
        </p:nvSpPr>
        <p:spPr>
          <a:xfrm>
            <a:off x="6343649" y="1712596"/>
            <a:ext cx="1428750" cy="369332"/>
          </a:xfrm>
          <a:prstGeom prst="rect">
            <a:avLst/>
          </a:prstGeom>
          <a:noFill/>
        </p:spPr>
        <p:txBody>
          <a:bodyPr wrap="square" rtlCol="0">
            <a:spAutoFit/>
          </a:bodyPr>
          <a:lstStyle/>
          <a:p>
            <a:r>
              <a:rPr lang="en-US" dirty="0"/>
              <a:t>bottom</a:t>
            </a:r>
          </a:p>
        </p:txBody>
      </p:sp>
      <p:sp>
        <p:nvSpPr>
          <p:cNvPr id="7" name="TextBox 6">
            <a:extLst>
              <a:ext uri="{FF2B5EF4-FFF2-40B4-BE49-F238E27FC236}">
                <a16:creationId xmlns:a16="http://schemas.microsoft.com/office/drawing/2014/main" id="{2A92DF87-2C2C-8E41-9914-D469BD2C62E1}"/>
              </a:ext>
            </a:extLst>
          </p:cNvPr>
          <p:cNvSpPr txBox="1"/>
          <p:nvPr/>
        </p:nvSpPr>
        <p:spPr>
          <a:xfrm>
            <a:off x="9372600" y="1712596"/>
            <a:ext cx="800100" cy="369332"/>
          </a:xfrm>
          <a:prstGeom prst="rect">
            <a:avLst/>
          </a:prstGeom>
          <a:noFill/>
        </p:spPr>
        <p:txBody>
          <a:bodyPr wrap="square" rtlCol="0">
            <a:spAutoFit/>
          </a:bodyPr>
          <a:lstStyle/>
          <a:p>
            <a:r>
              <a:rPr lang="en-US" dirty="0"/>
              <a:t>Top</a:t>
            </a:r>
          </a:p>
        </p:txBody>
      </p:sp>
      <p:sp>
        <p:nvSpPr>
          <p:cNvPr id="8" name="TextBox 7">
            <a:extLst>
              <a:ext uri="{FF2B5EF4-FFF2-40B4-BE49-F238E27FC236}">
                <a16:creationId xmlns:a16="http://schemas.microsoft.com/office/drawing/2014/main" id="{482AEF75-19EB-4249-9FE8-9AAC21195272}"/>
              </a:ext>
            </a:extLst>
          </p:cNvPr>
          <p:cNvSpPr txBox="1"/>
          <p:nvPr/>
        </p:nvSpPr>
        <p:spPr>
          <a:xfrm>
            <a:off x="4987879" y="4926747"/>
            <a:ext cx="6943135" cy="1754326"/>
          </a:xfrm>
          <a:prstGeom prst="rect">
            <a:avLst/>
          </a:prstGeom>
          <a:noFill/>
          <a:ln w="28575">
            <a:solidFill>
              <a:srgbClr val="4372C4"/>
            </a:solidFill>
          </a:ln>
        </p:spPr>
        <p:txBody>
          <a:bodyPr wrap="square" rtlCol="0">
            <a:spAutoFit/>
          </a:bodyPr>
          <a:lstStyle/>
          <a:p>
            <a:r>
              <a:rPr lang="en-US" dirty="0"/>
              <a:t>When trying to redo the step we redid it a total of 3 times through the entire process after cutting and checking if measurements were wrong. It wasn’t until we redid the lines and measurements that we got it right. From this I learnt that it’s best to just measure again, if possible, from scratch as in total it will save time rather than having to retry, or ‘cheat’ multiple times.</a:t>
            </a:r>
          </a:p>
        </p:txBody>
      </p:sp>
      <p:sp>
        <p:nvSpPr>
          <p:cNvPr id="9" name="Rounded Rectangle 8">
            <a:extLst>
              <a:ext uri="{FF2B5EF4-FFF2-40B4-BE49-F238E27FC236}">
                <a16:creationId xmlns:a16="http://schemas.microsoft.com/office/drawing/2014/main" id="{5127B760-964D-6342-8C2F-D443B52E157C}"/>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2A88B4-27AE-804B-8AA2-19666AA68817}"/>
              </a:ext>
            </a:extLst>
          </p:cNvPr>
          <p:cNvCxnSpPr/>
          <p:nvPr/>
        </p:nvCxnSpPr>
        <p:spPr>
          <a:xfrm>
            <a:off x="186693" y="217526"/>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1" name="Rectangle 10">
            <a:extLst>
              <a:ext uri="{FF2B5EF4-FFF2-40B4-BE49-F238E27FC236}">
                <a16:creationId xmlns:a16="http://schemas.microsoft.com/office/drawing/2014/main" id="{B55B0318-6BA5-9547-904A-94535DD6D181}"/>
              </a:ext>
            </a:extLst>
          </p:cNvPr>
          <p:cNvSpPr/>
          <p:nvPr/>
        </p:nvSpPr>
        <p:spPr>
          <a:xfrm flipH="1">
            <a:off x="4754880" y="823133"/>
            <a:ext cx="232999" cy="417840"/>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7F6897-A188-1F4A-B6F2-8D5A146A12D5}"/>
              </a:ext>
            </a:extLst>
          </p:cNvPr>
          <p:cNvSpPr/>
          <p:nvPr/>
        </p:nvSpPr>
        <p:spPr>
          <a:xfrm flipH="1">
            <a:off x="11353800" y="823133"/>
            <a:ext cx="232999" cy="417840"/>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88326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A298C4BB-0D4B-8C45-9942-BF0DB23E404D}"/>
              </a:ext>
            </a:extLst>
          </p:cNvPr>
          <p:cNvGrpSpPr/>
          <p:nvPr/>
        </p:nvGrpSpPr>
        <p:grpSpPr>
          <a:xfrm flipH="1">
            <a:off x="5354007" y="1114418"/>
            <a:ext cx="6853012" cy="3957728"/>
            <a:chOff x="5079554" y="2913625"/>
            <a:chExt cx="7093187" cy="3957728"/>
          </a:xfrm>
        </p:grpSpPr>
        <p:sp>
          <p:nvSpPr>
            <p:cNvPr id="17" name="Oval 16">
              <a:extLst>
                <a:ext uri="{FF2B5EF4-FFF2-40B4-BE49-F238E27FC236}">
                  <a16:creationId xmlns:a16="http://schemas.microsoft.com/office/drawing/2014/main" id="{4C24D0F7-C4E4-6848-AB23-F35B4C2E288D}"/>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ACE54EE-80EB-904E-85D2-C51CEEFC7EDF}"/>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486E69E-67A4-F548-9714-0C583BCF8BBB}"/>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2852D0F-247C-784E-BE00-E8472CED4E99}"/>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D23868-FBB3-2542-A569-100B52C4DFC1}"/>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20BDE6A-3379-7744-B3C9-59B10E86167C}"/>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58331374-3C8B-134F-82D6-D6FF04263DF0}"/>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605A4D4A-FCA6-C549-8820-C9B83D3F25F6}"/>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31B72F93-D4CC-3D4C-A6C1-4D780817CC33}"/>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81B4AC56-66BE-4241-859C-5D36C3547ACC}"/>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9237971-AFE5-3248-886F-546E2C97B591}"/>
              </a:ext>
            </a:extLst>
          </p:cNvPr>
          <p:cNvSpPr>
            <a:spLocks noGrp="1"/>
          </p:cNvSpPr>
          <p:nvPr>
            <p:ph type="title"/>
          </p:nvPr>
        </p:nvSpPr>
        <p:spPr/>
        <p:txBody>
          <a:bodyPr/>
          <a:lstStyle/>
          <a:p>
            <a:r>
              <a:rPr lang="en-US" u="sng" dirty="0">
                <a:solidFill>
                  <a:srgbClr val="002060"/>
                </a:solidFill>
              </a:rPr>
              <a:t>Tread Construction Process</a:t>
            </a:r>
            <a:endParaRPr lang="en-US" dirty="0">
              <a:solidFill>
                <a:srgbClr val="002060"/>
              </a:solidFill>
            </a:endParaRPr>
          </a:p>
        </p:txBody>
      </p:sp>
      <p:pic>
        <p:nvPicPr>
          <p:cNvPr id="4" name="Picture 2">
            <a:extLst>
              <a:ext uri="{FF2B5EF4-FFF2-40B4-BE49-F238E27FC236}">
                <a16:creationId xmlns:a16="http://schemas.microsoft.com/office/drawing/2014/main" id="{372C6E9F-F093-BE4A-865F-D02131B513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190" t="30934" r="1285" b="34814"/>
          <a:stretch/>
        </p:blipFill>
        <p:spPr bwMode="auto">
          <a:xfrm>
            <a:off x="301173" y="3093282"/>
            <a:ext cx="4020214" cy="3620542"/>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989BC10-C872-844C-B8EE-DA980240D274}"/>
              </a:ext>
            </a:extLst>
          </p:cNvPr>
          <p:cNvSpPr txBox="1"/>
          <p:nvPr/>
        </p:nvSpPr>
        <p:spPr>
          <a:xfrm>
            <a:off x="301173" y="1505045"/>
            <a:ext cx="7300183" cy="1477328"/>
          </a:xfrm>
          <a:prstGeom prst="rect">
            <a:avLst/>
          </a:prstGeom>
          <a:noFill/>
        </p:spPr>
        <p:txBody>
          <a:bodyPr wrap="square" rtlCol="0">
            <a:spAutoFit/>
          </a:bodyPr>
          <a:lstStyle/>
          <a:p>
            <a:r>
              <a:rPr lang="en-US" dirty="0"/>
              <a:t>When making the sides we measured the shapes out again, trying to get the most out of the wood as we could, by drawing the measurements first and ensuring it’s accurate before hand. </a:t>
            </a:r>
          </a:p>
          <a:p>
            <a:r>
              <a:rPr lang="en-US" dirty="0"/>
              <a:t>Then we used the track saw to cut along, stopping short of the inner corners. The inner corners were cut using a jigsaw.</a:t>
            </a:r>
          </a:p>
        </p:txBody>
      </p:sp>
      <p:sp>
        <p:nvSpPr>
          <p:cNvPr id="6" name="TextBox 5">
            <a:extLst>
              <a:ext uri="{FF2B5EF4-FFF2-40B4-BE49-F238E27FC236}">
                <a16:creationId xmlns:a16="http://schemas.microsoft.com/office/drawing/2014/main" id="{0E163D58-0FFC-C647-8022-1487076E08C2}"/>
              </a:ext>
            </a:extLst>
          </p:cNvPr>
          <p:cNvSpPr txBox="1"/>
          <p:nvPr/>
        </p:nvSpPr>
        <p:spPr>
          <a:xfrm>
            <a:off x="2855166" y="3792356"/>
            <a:ext cx="1371600" cy="369332"/>
          </a:xfrm>
          <a:prstGeom prst="rect">
            <a:avLst/>
          </a:prstGeom>
          <a:noFill/>
        </p:spPr>
        <p:txBody>
          <a:bodyPr wrap="square" rtlCol="0">
            <a:spAutoFit/>
          </a:bodyPr>
          <a:lstStyle/>
          <a:p>
            <a:r>
              <a:rPr lang="en-US" dirty="0"/>
              <a:t>Inner corner</a:t>
            </a:r>
          </a:p>
        </p:txBody>
      </p:sp>
      <p:cxnSp>
        <p:nvCxnSpPr>
          <p:cNvPr id="7" name="Straight Arrow Connector 6">
            <a:extLst>
              <a:ext uri="{FF2B5EF4-FFF2-40B4-BE49-F238E27FC236}">
                <a16:creationId xmlns:a16="http://schemas.microsoft.com/office/drawing/2014/main" id="{4BCA46E0-EEF5-4743-8266-F4618645C9CB}"/>
              </a:ext>
            </a:extLst>
          </p:cNvPr>
          <p:cNvCxnSpPr/>
          <p:nvPr/>
        </p:nvCxnSpPr>
        <p:spPr>
          <a:xfrm flipH="1">
            <a:off x="2376996" y="4140986"/>
            <a:ext cx="653143" cy="4977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83C5421C-4DBC-0247-B0EC-120D8929CEAC}"/>
              </a:ext>
            </a:extLst>
          </p:cNvPr>
          <p:cNvCxnSpPr/>
          <p:nvPr/>
        </p:nvCxnSpPr>
        <p:spPr>
          <a:xfrm flipH="1">
            <a:off x="2865332" y="4140986"/>
            <a:ext cx="551906" cy="8308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0" name="Picture 2">
            <a:extLst>
              <a:ext uri="{FF2B5EF4-FFF2-40B4-BE49-F238E27FC236}">
                <a16:creationId xmlns:a16="http://schemas.microsoft.com/office/drawing/2014/main" id="{DB5F6C9A-4961-9841-BD5E-BD828C19B2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0615" y="401942"/>
            <a:ext cx="3427397" cy="4569862"/>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624C250-A598-7346-A0C8-8DCFB9993CC1}"/>
              </a:ext>
            </a:extLst>
          </p:cNvPr>
          <p:cNvSpPr/>
          <p:nvPr/>
        </p:nvSpPr>
        <p:spPr>
          <a:xfrm>
            <a:off x="4568316" y="5076221"/>
            <a:ext cx="6066080" cy="1477328"/>
          </a:xfrm>
          <a:prstGeom prst="rect">
            <a:avLst/>
          </a:prstGeom>
        </p:spPr>
        <p:txBody>
          <a:bodyPr wrap="square">
            <a:spAutoFit/>
          </a:bodyPr>
          <a:lstStyle/>
          <a:p>
            <a:r>
              <a:rPr lang="en-US" dirty="0"/>
              <a:t>We then had to glue and staple it together. When doing this, it was very important to keep the sides square in order to eliminate the wobble of the stairs as much as possible.  This was done by constantly using the try square when placing together, gluing together and stapling together.</a:t>
            </a:r>
          </a:p>
        </p:txBody>
      </p:sp>
      <p:sp>
        <p:nvSpPr>
          <p:cNvPr id="12" name="Rounded Rectangle 11">
            <a:extLst>
              <a:ext uri="{FF2B5EF4-FFF2-40B4-BE49-F238E27FC236}">
                <a16:creationId xmlns:a16="http://schemas.microsoft.com/office/drawing/2014/main" id="{AF8D0FEA-D00D-EF40-8B7F-82F8D3EF8B3D}"/>
              </a:ext>
            </a:extLst>
          </p:cNvPr>
          <p:cNvSpPr/>
          <p:nvPr/>
        </p:nvSpPr>
        <p:spPr>
          <a:xfrm rot="5400000">
            <a:off x="5684520" y="-5730875"/>
            <a:ext cx="822960" cy="12192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8293D983-4317-5649-AEB7-31EDF61C5320}"/>
              </a:ext>
            </a:extLst>
          </p:cNvPr>
          <p:cNvCxnSpPr/>
          <p:nvPr/>
        </p:nvCxnSpPr>
        <p:spPr>
          <a:xfrm>
            <a:off x="186693" y="269142"/>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4" name="Rectangle 13">
            <a:extLst>
              <a:ext uri="{FF2B5EF4-FFF2-40B4-BE49-F238E27FC236}">
                <a16:creationId xmlns:a16="http://schemas.microsoft.com/office/drawing/2014/main" id="{EAEECAFB-D1A1-AF42-9517-EE9E517099D7}"/>
              </a:ext>
            </a:extLst>
          </p:cNvPr>
          <p:cNvSpPr/>
          <p:nvPr/>
        </p:nvSpPr>
        <p:spPr>
          <a:xfrm>
            <a:off x="605200" y="849258"/>
            <a:ext cx="232999" cy="417840"/>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303BDB-01C8-C94B-BECC-BD9DF6182885}"/>
              </a:ext>
            </a:extLst>
          </p:cNvPr>
          <p:cNvSpPr/>
          <p:nvPr/>
        </p:nvSpPr>
        <p:spPr>
          <a:xfrm flipH="1">
            <a:off x="7102017" y="849258"/>
            <a:ext cx="232999" cy="417840"/>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95302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C8DE-0FCE-FB4E-8B5D-E58E83D1E95E}"/>
              </a:ext>
            </a:extLst>
          </p:cNvPr>
          <p:cNvSpPr>
            <a:spLocks noGrp="1"/>
          </p:cNvSpPr>
          <p:nvPr>
            <p:ph type="title"/>
          </p:nvPr>
        </p:nvSpPr>
        <p:spPr>
          <a:xfrm>
            <a:off x="838200" y="148610"/>
            <a:ext cx="10515600" cy="1325563"/>
          </a:xfrm>
        </p:spPr>
        <p:txBody>
          <a:bodyPr/>
          <a:lstStyle/>
          <a:p>
            <a:pPr algn="r"/>
            <a:r>
              <a:rPr lang="en-US" u="sng" dirty="0">
                <a:solidFill>
                  <a:srgbClr val="002060"/>
                </a:solidFill>
              </a:rPr>
              <a:t>Tread Construction Process</a:t>
            </a:r>
            <a:endParaRPr lang="en-US" dirty="0">
              <a:solidFill>
                <a:srgbClr val="002060"/>
              </a:solidFill>
            </a:endParaRPr>
          </a:p>
        </p:txBody>
      </p:sp>
      <p:pic>
        <p:nvPicPr>
          <p:cNvPr id="4100" name="Picture 4">
            <a:extLst>
              <a:ext uri="{FF2B5EF4-FFF2-40B4-BE49-F238E27FC236}">
                <a16:creationId xmlns:a16="http://schemas.microsoft.com/office/drawing/2014/main" id="{BC68B313-8C62-3B4A-95C6-50C59A151B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17"/>
          <a:stretch/>
        </p:blipFill>
        <p:spPr bwMode="auto">
          <a:xfrm>
            <a:off x="4406468" y="1434122"/>
            <a:ext cx="4682422" cy="4247316"/>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268A971-60A3-2646-B9C5-CC35E45021FD}"/>
              </a:ext>
            </a:extLst>
          </p:cNvPr>
          <p:cNvSpPr txBox="1"/>
          <p:nvPr/>
        </p:nvSpPr>
        <p:spPr>
          <a:xfrm>
            <a:off x="9253536" y="1434122"/>
            <a:ext cx="2938464" cy="4247317"/>
          </a:xfrm>
          <a:prstGeom prst="rect">
            <a:avLst/>
          </a:prstGeom>
          <a:noFill/>
        </p:spPr>
        <p:txBody>
          <a:bodyPr wrap="square" rtlCol="0">
            <a:spAutoFit/>
          </a:bodyPr>
          <a:lstStyle/>
          <a:p>
            <a:r>
              <a:rPr lang="en-US" dirty="0"/>
              <a:t>We then had to cut the plywood for the fronts or as their also known as the raises. This was done by measuring the length of each raise, to see the width we’d need. Then cutting the plywood into strips. Then the strips were cut down in length to fit the size. The snugger the fit, the better. However, if it was slightly off it wasn’t bad as the tread would cover it and wood filler wood.</a:t>
            </a:r>
          </a:p>
        </p:txBody>
      </p:sp>
      <p:pic>
        <p:nvPicPr>
          <p:cNvPr id="7" name="Picture 2">
            <a:extLst>
              <a:ext uri="{FF2B5EF4-FFF2-40B4-BE49-F238E27FC236}">
                <a16:creationId xmlns:a16="http://schemas.microsoft.com/office/drawing/2014/main" id="{FB4AE478-14AC-EE4B-A979-4E5B1EF53A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046" y="365124"/>
            <a:ext cx="3987237" cy="53163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2E67D92-9860-7B4B-9FDD-DE73A5CC2817}"/>
              </a:ext>
            </a:extLst>
          </p:cNvPr>
          <p:cNvSpPr txBox="1"/>
          <p:nvPr/>
        </p:nvSpPr>
        <p:spPr>
          <a:xfrm>
            <a:off x="838200" y="5946554"/>
            <a:ext cx="11479924" cy="646331"/>
          </a:xfrm>
          <a:prstGeom prst="rect">
            <a:avLst/>
          </a:prstGeom>
          <a:noFill/>
        </p:spPr>
        <p:txBody>
          <a:bodyPr wrap="square" rtlCol="0">
            <a:spAutoFit/>
          </a:bodyPr>
          <a:lstStyle/>
          <a:p>
            <a:r>
              <a:rPr lang="en-US" dirty="0"/>
              <a:t>We then used Blocks beneath the planks to raise it slightly and to add support. These were added using glue and staples. One person would hold it up behind and another would staple. </a:t>
            </a:r>
          </a:p>
        </p:txBody>
      </p:sp>
      <p:sp>
        <p:nvSpPr>
          <p:cNvPr id="8" name="Rounded Rectangle 7">
            <a:extLst>
              <a:ext uri="{FF2B5EF4-FFF2-40B4-BE49-F238E27FC236}">
                <a16:creationId xmlns:a16="http://schemas.microsoft.com/office/drawing/2014/main" id="{48C0416B-91D7-FA4E-9E89-CF88DAB52D81}"/>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6F456AD-CD21-854C-A004-5C60D2FDFC24}"/>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0" name="L-shape 9">
            <a:extLst>
              <a:ext uri="{FF2B5EF4-FFF2-40B4-BE49-F238E27FC236}">
                <a16:creationId xmlns:a16="http://schemas.microsoft.com/office/drawing/2014/main" id="{B038C227-F1A8-564C-852D-433D4EE1AD1A}"/>
              </a:ext>
            </a:extLst>
          </p:cNvPr>
          <p:cNvSpPr/>
          <p:nvPr/>
        </p:nvSpPr>
        <p:spPr>
          <a:xfrm rot="10800000">
            <a:off x="11267841" y="187679"/>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shape 10">
            <a:extLst>
              <a:ext uri="{FF2B5EF4-FFF2-40B4-BE49-F238E27FC236}">
                <a16:creationId xmlns:a16="http://schemas.microsoft.com/office/drawing/2014/main" id="{14A515E0-8A5B-E348-9F1E-8EE07D272505}"/>
              </a:ext>
            </a:extLst>
          </p:cNvPr>
          <p:cNvSpPr/>
          <p:nvPr/>
        </p:nvSpPr>
        <p:spPr>
          <a:xfrm>
            <a:off x="4869895" y="596642"/>
            <a:ext cx="336706" cy="742590"/>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278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B9D4F16-E270-8549-94AA-C13383B44339}"/>
              </a:ext>
            </a:extLst>
          </p:cNvPr>
          <p:cNvGrpSpPr/>
          <p:nvPr/>
        </p:nvGrpSpPr>
        <p:grpSpPr>
          <a:xfrm rot="5568090" flipV="1">
            <a:off x="7995386" y="1225586"/>
            <a:ext cx="5302590" cy="2915723"/>
            <a:chOff x="5079554" y="2913625"/>
            <a:chExt cx="7093187" cy="3957728"/>
          </a:xfrm>
        </p:grpSpPr>
        <p:sp>
          <p:nvSpPr>
            <p:cNvPr id="21" name="Oval 20">
              <a:extLst>
                <a:ext uri="{FF2B5EF4-FFF2-40B4-BE49-F238E27FC236}">
                  <a16:creationId xmlns:a16="http://schemas.microsoft.com/office/drawing/2014/main" id="{4EBACFB8-D2A4-9948-8336-E08F82274FAE}"/>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D16C023-C1B6-5640-BAC3-42C8639D68EB}"/>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76C31CE-0CE2-FE41-ABA0-06F44A28ABD2}"/>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DC94ED71-7150-5C48-9A1A-D00C2C56A20E}"/>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D49D4527-975C-1D44-9A0E-6E96963BEC1D}"/>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1957845-DDEE-5A4E-A6D2-F07B59FF777B}"/>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B8A6E23A-FE7D-5C42-B6CC-D6BB29A3C75B}"/>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4A6B8497-4C17-3046-B1D9-5547B5734914}"/>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E19B1BF5-79D4-DB43-8292-E3DECE136D87}"/>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A0C43024-CE3E-AF4E-B32C-2C6C25A633B5}"/>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 name="Group 8">
            <a:extLst>
              <a:ext uri="{FF2B5EF4-FFF2-40B4-BE49-F238E27FC236}">
                <a16:creationId xmlns:a16="http://schemas.microsoft.com/office/drawing/2014/main" id="{4D39195D-D00D-BA4E-82D9-1B9AB12D2BA3}"/>
              </a:ext>
            </a:extLst>
          </p:cNvPr>
          <p:cNvGrpSpPr/>
          <p:nvPr/>
        </p:nvGrpSpPr>
        <p:grpSpPr>
          <a:xfrm flipH="1">
            <a:off x="4132285" y="1719010"/>
            <a:ext cx="6048035" cy="3957728"/>
            <a:chOff x="5079554" y="2913625"/>
            <a:chExt cx="7093187" cy="3957728"/>
          </a:xfrm>
        </p:grpSpPr>
        <p:sp>
          <p:nvSpPr>
            <p:cNvPr id="10" name="Oval 9">
              <a:extLst>
                <a:ext uri="{FF2B5EF4-FFF2-40B4-BE49-F238E27FC236}">
                  <a16:creationId xmlns:a16="http://schemas.microsoft.com/office/drawing/2014/main" id="{A71DCD2F-7C94-524B-89AC-63595F63A450}"/>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E7DF3E01-B82F-6E49-A7D8-65A2EC25246A}"/>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FB4004A-BD18-7049-BBBF-47BAE84F7A33}"/>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9441CE6-02FF-DA4D-8868-4569023580B5}"/>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D8F36E2F-EF15-DF4A-9AC7-FA6E7397359F}"/>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A4B6992-B1B0-8842-ADAD-2974D848A66B}"/>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B73BCC2F-9AB4-1E49-B53C-7269EC15FE56}"/>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E13181E-AF7C-8748-B73B-AB29FAE575A9}"/>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96C5F712-BADE-0D4E-A894-B816044EAB09}"/>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81A90E3-DCB9-3143-8757-B37D3BCEA140}"/>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2" name="Picture 4">
            <a:extLst>
              <a:ext uri="{FF2B5EF4-FFF2-40B4-BE49-F238E27FC236}">
                <a16:creationId xmlns:a16="http://schemas.microsoft.com/office/drawing/2014/main" id="{00CF7770-D826-9749-B884-52DA5DA38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7048"/>
          <a:stretch/>
        </p:blipFill>
        <p:spPr bwMode="auto">
          <a:xfrm>
            <a:off x="6565511" y="699356"/>
            <a:ext cx="5059680" cy="4921542"/>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F375EA63-6099-7049-B0CB-D36C1B0C18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228" b="17993"/>
          <a:stretch/>
        </p:blipFill>
        <p:spPr bwMode="auto">
          <a:xfrm>
            <a:off x="737662" y="851803"/>
            <a:ext cx="3086610" cy="594470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7" name="Rounded Rectangle 6">
            <a:extLst>
              <a:ext uri="{FF2B5EF4-FFF2-40B4-BE49-F238E27FC236}">
                <a16:creationId xmlns:a16="http://schemas.microsoft.com/office/drawing/2014/main" id="{91A959AB-E07B-1C42-B338-C677AE52D9FC}"/>
              </a:ext>
            </a:extLst>
          </p:cNvPr>
          <p:cNvSpPr/>
          <p:nvPr/>
        </p:nvSpPr>
        <p:spPr>
          <a:xfrm rot="16200000">
            <a:off x="-3066774" y="3033725"/>
            <a:ext cx="6838161"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7CC473-7873-E04B-BD0E-5EED5472DBEA}"/>
              </a:ext>
            </a:extLst>
          </p:cNvPr>
          <p:cNvSpPr>
            <a:spLocks noGrp="1"/>
          </p:cNvSpPr>
          <p:nvPr>
            <p:ph type="title"/>
          </p:nvPr>
        </p:nvSpPr>
        <p:spPr>
          <a:xfrm>
            <a:off x="566809" y="-292479"/>
            <a:ext cx="10515600" cy="1325563"/>
          </a:xfrm>
        </p:spPr>
        <p:txBody>
          <a:bodyPr>
            <a:normAutofit/>
          </a:bodyPr>
          <a:lstStyle/>
          <a:p>
            <a:pPr algn="ctr"/>
            <a:r>
              <a:rPr lang="en-US" u="sng" dirty="0">
                <a:solidFill>
                  <a:srgbClr val="002060"/>
                </a:solidFill>
              </a:rPr>
              <a:t>Tread Construction Process</a:t>
            </a:r>
            <a:endParaRPr lang="en-US" dirty="0">
              <a:solidFill>
                <a:srgbClr val="002060"/>
              </a:solidFill>
            </a:endParaRPr>
          </a:p>
        </p:txBody>
      </p:sp>
      <p:sp>
        <p:nvSpPr>
          <p:cNvPr id="4" name="TextBox 3">
            <a:extLst>
              <a:ext uri="{FF2B5EF4-FFF2-40B4-BE49-F238E27FC236}">
                <a16:creationId xmlns:a16="http://schemas.microsoft.com/office/drawing/2014/main" id="{F55F63CA-49EA-064E-AFBE-FADA093BF9DE}"/>
              </a:ext>
            </a:extLst>
          </p:cNvPr>
          <p:cNvSpPr txBox="1"/>
          <p:nvPr/>
        </p:nvSpPr>
        <p:spPr>
          <a:xfrm>
            <a:off x="3898704" y="851803"/>
            <a:ext cx="2592374" cy="2308324"/>
          </a:xfrm>
          <a:prstGeom prst="rect">
            <a:avLst/>
          </a:prstGeom>
          <a:noFill/>
        </p:spPr>
        <p:txBody>
          <a:bodyPr wrap="square" rtlCol="0">
            <a:spAutoFit/>
          </a:bodyPr>
          <a:lstStyle/>
          <a:p>
            <a:r>
              <a:rPr lang="en-US" dirty="0"/>
              <a:t>To add further support, braces were added at the front and back of the treads. A 7 degree cut was used on each side so it would slide in. These were. Then nailed in, using pilot drills.</a:t>
            </a:r>
          </a:p>
        </p:txBody>
      </p:sp>
      <p:sp>
        <p:nvSpPr>
          <p:cNvPr id="5" name="TextBox 4">
            <a:extLst>
              <a:ext uri="{FF2B5EF4-FFF2-40B4-BE49-F238E27FC236}">
                <a16:creationId xmlns:a16="http://schemas.microsoft.com/office/drawing/2014/main" id="{009C8B2E-ADA4-FD4E-967A-94AD60BAA0C2}"/>
              </a:ext>
            </a:extLst>
          </p:cNvPr>
          <p:cNvSpPr txBox="1"/>
          <p:nvPr/>
        </p:nvSpPr>
        <p:spPr>
          <a:xfrm>
            <a:off x="3845638" y="5637830"/>
            <a:ext cx="8316110" cy="1200329"/>
          </a:xfrm>
          <a:prstGeom prst="rect">
            <a:avLst/>
          </a:prstGeom>
          <a:noFill/>
        </p:spPr>
        <p:txBody>
          <a:bodyPr wrap="square" rtlCol="0">
            <a:spAutoFit/>
          </a:bodyPr>
          <a:lstStyle/>
          <a:p>
            <a:r>
              <a:rPr lang="en-US" dirty="0"/>
              <a:t>We then used wood filler to then full in any gaps, using thin amounts as not sand huge amounts off. </a:t>
            </a:r>
          </a:p>
          <a:p>
            <a:r>
              <a:rPr lang="en-US" dirty="0"/>
              <a:t>It’s worth a note that most wood fillers should be used in a well-ventilated room due to  it being harmful if inhaled. </a:t>
            </a:r>
            <a:endParaRPr lang="en-US" dirty="0">
              <a:solidFill>
                <a:srgbClr val="FF0000"/>
              </a:solidFill>
            </a:endParaRPr>
          </a:p>
        </p:txBody>
      </p:sp>
      <p:cxnSp>
        <p:nvCxnSpPr>
          <p:cNvPr id="8" name="Straight Connector 7">
            <a:extLst>
              <a:ext uri="{FF2B5EF4-FFF2-40B4-BE49-F238E27FC236}">
                <a16:creationId xmlns:a16="http://schemas.microsoft.com/office/drawing/2014/main" id="{EBB81338-8568-6A42-A498-7982265413F3}"/>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31" name="L-shape 30">
            <a:extLst>
              <a:ext uri="{FF2B5EF4-FFF2-40B4-BE49-F238E27FC236}">
                <a16:creationId xmlns:a16="http://schemas.microsoft.com/office/drawing/2014/main" id="{D01B1D7E-233A-9344-B2D3-737230DF4785}"/>
              </a:ext>
            </a:extLst>
          </p:cNvPr>
          <p:cNvSpPr/>
          <p:nvPr/>
        </p:nvSpPr>
        <p:spPr>
          <a:xfrm rot="10800000">
            <a:off x="8868815" y="16650"/>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L-shape 32">
            <a:extLst>
              <a:ext uri="{FF2B5EF4-FFF2-40B4-BE49-F238E27FC236}">
                <a16:creationId xmlns:a16="http://schemas.microsoft.com/office/drawing/2014/main" id="{F2978919-5D3C-0F4F-8FD9-269ABD1C3EFA}"/>
              </a:ext>
            </a:extLst>
          </p:cNvPr>
          <p:cNvSpPr/>
          <p:nvPr/>
        </p:nvSpPr>
        <p:spPr>
          <a:xfrm>
            <a:off x="2334323" y="104690"/>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219708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EABA1-A83C-D941-8A1B-4AAF2916F9BD}"/>
              </a:ext>
            </a:extLst>
          </p:cNvPr>
          <p:cNvSpPr>
            <a:spLocks noGrp="1"/>
          </p:cNvSpPr>
          <p:nvPr>
            <p:ph type="title"/>
          </p:nvPr>
        </p:nvSpPr>
        <p:spPr>
          <a:xfrm>
            <a:off x="838200" y="500062"/>
            <a:ext cx="10515600" cy="1325563"/>
          </a:xfrm>
        </p:spPr>
        <p:txBody>
          <a:bodyPr/>
          <a:lstStyle/>
          <a:p>
            <a:r>
              <a:rPr lang="en-US" u="sng" dirty="0">
                <a:solidFill>
                  <a:srgbClr val="002060"/>
                </a:solidFill>
              </a:rPr>
              <a:t>More on Treads </a:t>
            </a:r>
          </a:p>
        </p:txBody>
      </p:sp>
      <p:sp>
        <p:nvSpPr>
          <p:cNvPr id="3" name="Content Placeholder 2">
            <a:extLst>
              <a:ext uri="{FF2B5EF4-FFF2-40B4-BE49-F238E27FC236}">
                <a16:creationId xmlns:a16="http://schemas.microsoft.com/office/drawing/2014/main" id="{B163F559-2C27-AB47-88F2-FC7E364DC94C}"/>
              </a:ext>
            </a:extLst>
          </p:cNvPr>
          <p:cNvSpPr>
            <a:spLocks noGrp="1"/>
          </p:cNvSpPr>
          <p:nvPr>
            <p:ph idx="1"/>
          </p:nvPr>
        </p:nvSpPr>
        <p:spPr/>
        <p:txBody>
          <a:bodyPr>
            <a:normAutofit fontScale="62500" lnSpcReduction="20000"/>
          </a:bodyPr>
          <a:lstStyle/>
          <a:p>
            <a:pPr marL="0" indent="0">
              <a:buNone/>
            </a:pPr>
            <a:r>
              <a:rPr lang="en-US" dirty="0"/>
              <a:t>“</a:t>
            </a:r>
            <a:r>
              <a:rPr lang="en-GB" dirty="0"/>
              <a:t>The Safety, Health and Welfare at Work Act 2005 requires safe access and also requires safe systems of work and training. Work stairs and steps should comply with the relevant Building Regulations and occupational safety legislation.”</a:t>
            </a:r>
          </a:p>
          <a:p>
            <a:pPr marL="0" indent="0">
              <a:buNone/>
            </a:pPr>
            <a:r>
              <a:rPr lang="en-GB" dirty="0"/>
              <a:t>This is done in four elements. </a:t>
            </a:r>
          </a:p>
          <a:p>
            <a:pPr marL="514350" indent="-514350">
              <a:buAutoNum type="arabicPeriod"/>
            </a:pPr>
            <a:r>
              <a:rPr lang="en-GB" dirty="0"/>
              <a:t>Operational Controls. These are common sense rules that are communicated with the team, such as no running or having open lid drinks. Another is having handrails, preferably on the right, as to support the people descending the steps.</a:t>
            </a:r>
          </a:p>
          <a:p>
            <a:pPr marL="514350" indent="-514350">
              <a:buAutoNum type="arabicPeriod"/>
            </a:pPr>
            <a:r>
              <a:rPr lang="en-GB" dirty="0"/>
              <a:t>Environmental controls. This is visual cues, although this should be </a:t>
            </a:r>
            <a:r>
              <a:rPr lang="en-GB" dirty="0" err="1"/>
              <a:t>donewith</a:t>
            </a:r>
            <a:r>
              <a:rPr lang="en-GB" dirty="0"/>
              <a:t> care as they can be distracting. Adequate lighting and contrasting colours of the nosing (the edge of the step) help with this).</a:t>
            </a:r>
          </a:p>
          <a:p>
            <a:pPr marL="514350" indent="-514350">
              <a:buAutoNum type="arabicPeriod"/>
            </a:pPr>
            <a:r>
              <a:rPr lang="en-GB" dirty="0"/>
              <a:t>Hazardous steps. There are four main types of these; Slippery steps (It does not have enough grip), surprise step (It’s not expected), short step (Does not support the ball of the foot), and a irregular step (It is shorter or longer than the other steps).</a:t>
            </a:r>
          </a:p>
          <a:p>
            <a:pPr marL="0" indent="0">
              <a:buNone/>
            </a:pPr>
            <a:r>
              <a:rPr lang="en-GB" dirty="0"/>
              <a:t>To prevent these, you can add adequate slip resistance to the step and it’s nosing, and identify potential things that can spill, remove any unnecessary level changes, try to correct irregular steps, use the crouch and sight check.</a:t>
            </a:r>
          </a:p>
          <a:p>
            <a:pPr marL="514350" indent="-514350">
              <a:buAutoNum type="arabicPeriod" startAt="4"/>
            </a:pPr>
            <a:r>
              <a:rPr lang="en-GB" dirty="0"/>
              <a:t>Use handrails that have contrast and allow a grip.</a:t>
            </a:r>
          </a:p>
          <a:p>
            <a:pPr marL="0" indent="0">
              <a:buNone/>
            </a:pPr>
            <a:r>
              <a:rPr lang="en-GB" sz="1800" dirty="0"/>
              <a:t>(Health and </a:t>
            </a:r>
            <a:r>
              <a:rPr lang="en-GB" sz="1800" dirty="0" err="1"/>
              <a:t>Saefty</a:t>
            </a:r>
            <a:r>
              <a:rPr lang="en-GB" sz="1800" dirty="0"/>
              <a:t> Authority. 2017)</a:t>
            </a:r>
            <a:endParaRPr lang="en-US" sz="1800" dirty="0"/>
          </a:p>
          <a:p>
            <a:pPr marL="0" indent="0">
              <a:buNone/>
            </a:pPr>
            <a:endParaRPr lang="en-GB" dirty="0"/>
          </a:p>
        </p:txBody>
      </p:sp>
      <p:sp>
        <p:nvSpPr>
          <p:cNvPr id="4" name="Rounded Rectangle 3">
            <a:extLst>
              <a:ext uri="{FF2B5EF4-FFF2-40B4-BE49-F238E27FC236}">
                <a16:creationId xmlns:a16="http://schemas.microsoft.com/office/drawing/2014/main" id="{0E87C307-1E4A-374A-A63C-1171E51B6F3C}"/>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5" name="Straight Connector 4">
            <a:extLst>
              <a:ext uri="{FF2B5EF4-FFF2-40B4-BE49-F238E27FC236}">
                <a16:creationId xmlns:a16="http://schemas.microsoft.com/office/drawing/2014/main" id="{5EDDADF4-E6B0-3041-9470-00ADBD12C0D6}"/>
              </a:ext>
            </a:extLst>
          </p:cNvPr>
          <p:cNvCxnSpPr/>
          <p:nvPr/>
        </p:nvCxnSpPr>
        <p:spPr>
          <a:xfrm>
            <a:off x="186693" y="365125"/>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6" name="Rectangle 5">
            <a:extLst>
              <a:ext uri="{FF2B5EF4-FFF2-40B4-BE49-F238E27FC236}">
                <a16:creationId xmlns:a16="http://schemas.microsoft.com/office/drawing/2014/main" id="{4C6B7AEA-7515-E547-89F2-5251EB1FFD68}"/>
              </a:ext>
            </a:extLst>
          </p:cNvPr>
          <p:cNvSpPr/>
          <p:nvPr/>
        </p:nvSpPr>
        <p:spPr>
          <a:xfrm flipH="1">
            <a:off x="4598125" y="849258"/>
            <a:ext cx="232999"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5240E1D-97C9-A747-A4C8-77153B0C2CD2}"/>
              </a:ext>
            </a:extLst>
          </p:cNvPr>
          <p:cNvSpPr/>
          <p:nvPr/>
        </p:nvSpPr>
        <p:spPr>
          <a:xfrm flipH="1">
            <a:off x="605201" y="849258"/>
            <a:ext cx="232999"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8657352-61D8-EF44-98C0-2B744AC56B0A}"/>
              </a:ext>
            </a:extLst>
          </p:cNvPr>
          <p:cNvSpPr txBox="1"/>
          <p:nvPr/>
        </p:nvSpPr>
        <p:spPr>
          <a:xfrm>
            <a:off x="6725265" y="5368413"/>
            <a:ext cx="5132438" cy="1200329"/>
          </a:xfrm>
          <a:custGeom>
            <a:avLst/>
            <a:gdLst>
              <a:gd name="connsiteX0" fmla="*/ 0 w 5132438"/>
              <a:gd name="connsiteY0" fmla="*/ 0 h 1200329"/>
              <a:gd name="connsiteX1" fmla="*/ 518947 w 5132438"/>
              <a:gd name="connsiteY1" fmla="*/ 0 h 1200329"/>
              <a:gd name="connsiteX2" fmla="*/ 935244 w 5132438"/>
              <a:gd name="connsiteY2" fmla="*/ 0 h 1200329"/>
              <a:gd name="connsiteX3" fmla="*/ 1608164 w 5132438"/>
              <a:gd name="connsiteY3" fmla="*/ 0 h 1200329"/>
              <a:gd name="connsiteX4" fmla="*/ 2127110 w 5132438"/>
              <a:gd name="connsiteY4" fmla="*/ 0 h 1200329"/>
              <a:gd name="connsiteX5" fmla="*/ 2646057 w 5132438"/>
              <a:gd name="connsiteY5" fmla="*/ 0 h 1200329"/>
              <a:gd name="connsiteX6" fmla="*/ 3318977 w 5132438"/>
              <a:gd name="connsiteY6" fmla="*/ 0 h 1200329"/>
              <a:gd name="connsiteX7" fmla="*/ 3786599 w 5132438"/>
              <a:gd name="connsiteY7" fmla="*/ 0 h 1200329"/>
              <a:gd name="connsiteX8" fmla="*/ 4459518 w 5132438"/>
              <a:gd name="connsiteY8" fmla="*/ 0 h 1200329"/>
              <a:gd name="connsiteX9" fmla="*/ 5132438 w 5132438"/>
              <a:gd name="connsiteY9" fmla="*/ 0 h 1200329"/>
              <a:gd name="connsiteX10" fmla="*/ 5132438 w 5132438"/>
              <a:gd name="connsiteY10" fmla="*/ 400110 h 1200329"/>
              <a:gd name="connsiteX11" fmla="*/ 5132438 w 5132438"/>
              <a:gd name="connsiteY11" fmla="*/ 800219 h 1200329"/>
              <a:gd name="connsiteX12" fmla="*/ 5132438 w 5132438"/>
              <a:gd name="connsiteY12" fmla="*/ 1200329 h 1200329"/>
              <a:gd name="connsiteX13" fmla="*/ 4716140 w 5132438"/>
              <a:gd name="connsiteY13" fmla="*/ 1200329 h 1200329"/>
              <a:gd name="connsiteX14" fmla="*/ 4043221 w 5132438"/>
              <a:gd name="connsiteY14" fmla="*/ 1200329 h 1200329"/>
              <a:gd name="connsiteX15" fmla="*/ 3575598 w 5132438"/>
              <a:gd name="connsiteY15" fmla="*/ 1200329 h 1200329"/>
              <a:gd name="connsiteX16" fmla="*/ 3005328 w 5132438"/>
              <a:gd name="connsiteY16" fmla="*/ 1200329 h 1200329"/>
              <a:gd name="connsiteX17" fmla="*/ 2332408 w 5132438"/>
              <a:gd name="connsiteY17" fmla="*/ 1200329 h 1200329"/>
              <a:gd name="connsiteX18" fmla="*/ 1762137 w 5132438"/>
              <a:gd name="connsiteY18" fmla="*/ 1200329 h 1200329"/>
              <a:gd name="connsiteX19" fmla="*/ 1345839 w 5132438"/>
              <a:gd name="connsiteY19" fmla="*/ 1200329 h 1200329"/>
              <a:gd name="connsiteX20" fmla="*/ 878217 w 5132438"/>
              <a:gd name="connsiteY20" fmla="*/ 1200329 h 1200329"/>
              <a:gd name="connsiteX21" fmla="*/ 0 w 5132438"/>
              <a:gd name="connsiteY21" fmla="*/ 1200329 h 1200329"/>
              <a:gd name="connsiteX22" fmla="*/ 0 w 5132438"/>
              <a:gd name="connsiteY22" fmla="*/ 800219 h 1200329"/>
              <a:gd name="connsiteX23" fmla="*/ 0 w 5132438"/>
              <a:gd name="connsiteY23" fmla="*/ 400110 h 1200329"/>
              <a:gd name="connsiteX24" fmla="*/ 0 w 5132438"/>
              <a:gd name="connsiteY24"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32438" h="1200329" extrusionOk="0">
                <a:moveTo>
                  <a:pt x="0" y="0"/>
                </a:moveTo>
                <a:cubicBezTo>
                  <a:pt x="192043" y="-5216"/>
                  <a:pt x="414556" y="4874"/>
                  <a:pt x="518947" y="0"/>
                </a:cubicBezTo>
                <a:cubicBezTo>
                  <a:pt x="623338" y="-4874"/>
                  <a:pt x="782266" y="45559"/>
                  <a:pt x="935244" y="0"/>
                </a:cubicBezTo>
                <a:cubicBezTo>
                  <a:pt x="1088222" y="-45559"/>
                  <a:pt x="1355690" y="52104"/>
                  <a:pt x="1608164" y="0"/>
                </a:cubicBezTo>
                <a:cubicBezTo>
                  <a:pt x="1860638" y="-52104"/>
                  <a:pt x="1981097" y="41041"/>
                  <a:pt x="2127110" y="0"/>
                </a:cubicBezTo>
                <a:cubicBezTo>
                  <a:pt x="2273123" y="-41041"/>
                  <a:pt x="2469848" y="37696"/>
                  <a:pt x="2646057" y="0"/>
                </a:cubicBezTo>
                <a:cubicBezTo>
                  <a:pt x="2822266" y="-37696"/>
                  <a:pt x="3039805" y="30189"/>
                  <a:pt x="3318977" y="0"/>
                </a:cubicBezTo>
                <a:cubicBezTo>
                  <a:pt x="3598149" y="-30189"/>
                  <a:pt x="3617216" y="4688"/>
                  <a:pt x="3786599" y="0"/>
                </a:cubicBezTo>
                <a:cubicBezTo>
                  <a:pt x="3955982" y="-4688"/>
                  <a:pt x="4149760" y="52352"/>
                  <a:pt x="4459518" y="0"/>
                </a:cubicBezTo>
                <a:cubicBezTo>
                  <a:pt x="4769276" y="-52352"/>
                  <a:pt x="4910991" y="67885"/>
                  <a:pt x="5132438" y="0"/>
                </a:cubicBezTo>
                <a:cubicBezTo>
                  <a:pt x="5148693" y="198334"/>
                  <a:pt x="5086729" y="207676"/>
                  <a:pt x="5132438" y="400110"/>
                </a:cubicBezTo>
                <a:cubicBezTo>
                  <a:pt x="5178147" y="592544"/>
                  <a:pt x="5087480" y="647230"/>
                  <a:pt x="5132438" y="800219"/>
                </a:cubicBezTo>
                <a:cubicBezTo>
                  <a:pt x="5177396" y="953208"/>
                  <a:pt x="5090617" y="1041758"/>
                  <a:pt x="5132438" y="1200329"/>
                </a:cubicBezTo>
                <a:cubicBezTo>
                  <a:pt x="4926935" y="1242993"/>
                  <a:pt x="4807406" y="1173551"/>
                  <a:pt x="4716140" y="1200329"/>
                </a:cubicBezTo>
                <a:cubicBezTo>
                  <a:pt x="4624874" y="1227107"/>
                  <a:pt x="4306448" y="1122468"/>
                  <a:pt x="4043221" y="1200329"/>
                </a:cubicBezTo>
                <a:cubicBezTo>
                  <a:pt x="3779994" y="1278190"/>
                  <a:pt x="3804046" y="1194423"/>
                  <a:pt x="3575598" y="1200329"/>
                </a:cubicBezTo>
                <a:cubicBezTo>
                  <a:pt x="3347150" y="1206235"/>
                  <a:pt x="3242095" y="1180869"/>
                  <a:pt x="3005328" y="1200329"/>
                </a:cubicBezTo>
                <a:cubicBezTo>
                  <a:pt x="2768561" y="1219789"/>
                  <a:pt x="2652306" y="1186665"/>
                  <a:pt x="2332408" y="1200329"/>
                </a:cubicBezTo>
                <a:cubicBezTo>
                  <a:pt x="2012510" y="1213993"/>
                  <a:pt x="1912391" y="1188751"/>
                  <a:pt x="1762137" y="1200329"/>
                </a:cubicBezTo>
                <a:cubicBezTo>
                  <a:pt x="1611883" y="1211907"/>
                  <a:pt x="1451382" y="1191118"/>
                  <a:pt x="1345839" y="1200329"/>
                </a:cubicBezTo>
                <a:cubicBezTo>
                  <a:pt x="1240296" y="1209540"/>
                  <a:pt x="1065659" y="1165641"/>
                  <a:pt x="878217" y="1200329"/>
                </a:cubicBezTo>
                <a:cubicBezTo>
                  <a:pt x="690775" y="1235017"/>
                  <a:pt x="226597" y="1170916"/>
                  <a:pt x="0" y="1200329"/>
                </a:cubicBezTo>
                <a:cubicBezTo>
                  <a:pt x="-15715" y="1048143"/>
                  <a:pt x="42548" y="979647"/>
                  <a:pt x="0" y="800219"/>
                </a:cubicBezTo>
                <a:cubicBezTo>
                  <a:pt x="-42548" y="620791"/>
                  <a:pt x="17772" y="505373"/>
                  <a:pt x="0" y="400110"/>
                </a:cubicBezTo>
                <a:cubicBezTo>
                  <a:pt x="-17772" y="294847"/>
                  <a:pt x="33197" y="134185"/>
                  <a:pt x="0" y="0"/>
                </a:cubicBezTo>
                <a:close/>
              </a:path>
            </a:pathLst>
          </a:custGeom>
          <a:noFill/>
          <a:ln w="28575">
            <a:solidFill>
              <a:schemeClr val="accent1">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US" dirty="0"/>
              <a:t>It’s worth a note that in theatre handrails are more of a grey area. In most cases as long as they are thoroughly risk assessed then it is considered safe to not need a handrail.</a:t>
            </a:r>
          </a:p>
        </p:txBody>
      </p:sp>
    </p:spTree>
    <p:extLst>
      <p:ext uri="{BB962C8B-B14F-4D97-AF65-F5344CB8AC3E}">
        <p14:creationId xmlns:p14="http://schemas.microsoft.com/office/powerpoint/2010/main" val="19573921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8380F-31CE-1142-8158-A202D56098A4}"/>
              </a:ext>
            </a:extLst>
          </p:cNvPr>
          <p:cNvSpPr>
            <a:spLocks noGrp="1"/>
          </p:cNvSpPr>
          <p:nvPr>
            <p:ph type="title"/>
          </p:nvPr>
        </p:nvSpPr>
        <p:spPr>
          <a:xfrm>
            <a:off x="1203325" y="570235"/>
            <a:ext cx="10515600" cy="1325563"/>
          </a:xfrm>
        </p:spPr>
        <p:txBody>
          <a:bodyPr/>
          <a:lstStyle/>
          <a:p>
            <a:pPr algn="r"/>
            <a:r>
              <a:rPr lang="en-US" u="sng" dirty="0">
                <a:solidFill>
                  <a:srgbClr val="002060"/>
                </a:solidFill>
              </a:rPr>
              <a:t>The crouch and sight check</a:t>
            </a:r>
          </a:p>
        </p:txBody>
      </p:sp>
      <p:pic>
        <p:nvPicPr>
          <p:cNvPr id="1025" name="Picture 1" descr="page4image619456">
            <a:extLst>
              <a:ext uri="{FF2B5EF4-FFF2-40B4-BE49-F238E27FC236}">
                <a16:creationId xmlns:a16="http://schemas.microsoft.com/office/drawing/2014/main" id="{60E035DA-BDDB-E646-9512-FCF5B4536F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775" y="1621386"/>
            <a:ext cx="6946900" cy="21209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iagram&#10;&#10;Description automatically generated">
            <a:extLst>
              <a:ext uri="{FF2B5EF4-FFF2-40B4-BE49-F238E27FC236}">
                <a16:creationId xmlns:a16="http://schemas.microsoft.com/office/drawing/2014/main" id="{E5022B88-4F54-A745-8345-989E717B7891}"/>
              </a:ext>
            </a:extLst>
          </p:cNvPr>
          <p:cNvPicPr>
            <a:picLocks noChangeAspect="1"/>
          </p:cNvPicPr>
          <p:nvPr/>
        </p:nvPicPr>
        <p:blipFill>
          <a:blip r:embed="rId3"/>
          <a:stretch>
            <a:fillRect/>
          </a:stretch>
        </p:blipFill>
        <p:spPr>
          <a:xfrm>
            <a:off x="117566" y="1545171"/>
            <a:ext cx="11913325" cy="3558550"/>
          </a:xfrm>
          <a:prstGeom prst="rect">
            <a:avLst/>
          </a:prstGeom>
        </p:spPr>
      </p:pic>
      <p:sp>
        <p:nvSpPr>
          <p:cNvPr id="6" name="Rectangle 5">
            <a:extLst>
              <a:ext uri="{FF2B5EF4-FFF2-40B4-BE49-F238E27FC236}">
                <a16:creationId xmlns:a16="http://schemas.microsoft.com/office/drawing/2014/main" id="{1F38DD06-3078-954C-AF86-73DA1A850CF3}"/>
              </a:ext>
            </a:extLst>
          </p:cNvPr>
          <p:cNvSpPr/>
          <p:nvPr/>
        </p:nvSpPr>
        <p:spPr>
          <a:xfrm>
            <a:off x="-1" y="5236614"/>
            <a:ext cx="12030891" cy="1646605"/>
          </a:xfrm>
          <a:prstGeom prst="rect">
            <a:avLst/>
          </a:prstGeom>
        </p:spPr>
        <p:txBody>
          <a:bodyPr wrap="square">
            <a:spAutoFit/>
          </a:bodyPr>
          <a:lstStyle/>
          <a:p>
            <a:pPr algn="ctr"/>
            <a:r>
              <a:rPr lang="en-GB" dirty="0">
                <a:latin typeface="MyriadPro"/>
              </a:rPr>
              <a:t>“The crouch-and-sight check provides a very useful visual indication in identifying if steps are irregular. </a:t>
            </a:r>
            <a:endParaRPr lang="en-GB" dirty="0"/>
          </a:p>
          <a:p>
            <a:pPr algn="ctr">
              <a:buFont typeface="+mj-lt"/>
              <a:buAutoNum type="arabicPeriod"/>
            </a:pPr>
            <a:r>
              <a:rPr lang="en-GB" dirty="0">
                <a:latin typeface="MyriadPro"/>
              </a:rPr>
              <a:t>Stand at the top of a flight of steps </a:t>
            </a:r>
          </a:p>
          <a:p>
            <a:pPr algn="ctr">
              <a:buFont typeface="+mj-lt"/>
              <a:buAutoNum type="arabicPeriod"/>
            </a:pPr>
            <a:r>
              <a:rPr lang="en-GB" dirty="0">
                <a:latin typeface="MyriadPro"/>
              </a:rPr>
              <a:t>Slowly crouch and look (sight) down the step </a:t>
            </a:r>
            <a:r>
              <a:rPr lang="en-GB" dirty="0" err="1">
                <a:latin typeface="MyriadPro"/>
              </a:rPr>
              <a:t>nosings</a:t>
            </a:r>
            <a:r>
              <a:rPr lang="en-GB" dirty="0">
                <a:latin typeface="MyriadPro"/>
              </a:rPr>
              <a:t> </a:t>
            </a:r>
          </a:p>
          <a:p>
            <a:pPr algn="ctr">
              <a:buFont typeface="+mj-lt"/>
              <a:buAutoNum type="arabicPeriod"/>
            </a:pPr>
            <a:r>
              <a:rPr lang="en-GB" dirty="0">
                <a:latin typeface="MyriadPro"/>
              </a:rPr>
              <a:t>If </a:t>
            </a:r>
            <a:r>
              <a:rPr lang="en-GB" dirty="0" err="1">
                <a:latin typeface="MyriadPro"/>
              </a:rPr>
              <a:t>nosings</a:t>
            </a:r>
            <a:r>
              <a:rPr lang="en-GB" dirty="0">
                <a:latin typeface="MyriadPro"/>
              </a:rPr>
              <a:t> do not all line up, steps may not be consistent. Take detailed measurements if needed”</a:t>
            </a:r>
          </a:p>
          <a:p>
            <a:pPr algn="ctr"/>
            <a:r>
              <a:rPr lang="en-GB" sz="1100" dirty="0"/>
              <a:t>(Health and </a:t>
            </a:r>
            <a:r>
              <a:rPr lang="en-GB" sz="1100" dirty="0" err="1"/>
              <a:t>Saefty</a:t>
            </a:r>
            <a:r>
              <a:rPr lang="en-GB" sz="1100" dirty="0"/>
              <a:t> Authority. 2017)</a:t>
            </a:r>
            <a:endParaRPr lang="en-US" sz="1100" dirty="0"/>
          </a:p>
          <a:p>
            <a:pPr algn="ctr"/>
            <a:r>
              <a:rPr lang="en-GB" dirty="0">
                <a:latin typeface="MyriadPro"/>
              </a:rPr>
              <a:t> </a:t>
            </a:r>
          </a:p>
        </p:txBody>
      </p:sp>
      <p:sp>
        <p:nvSpPr>
          <p:cNvPr id="7" name="Rounded Rectangle 6">
            <a:extLst>
              <a:ext uri="{FF2B5EF4-FFF2-40B4-BE49-F238E27FC236}">
                <a16:creationId xmlns:a16="http://schemas.microsoft.com/office/drawing/2014/main" id="{EADD994F-922E-5043-84B6-A31EB8D6F0C9}"/>
              </a:ext>
            </a:extLst>
          </p:cNvPr>
          <p:cNvSpPr/>
          <p:nvPr/>
        </p:nvSpPr>
        <p:spPr>
          <a:xfrm rot="5400000">
            <a:off x="5684520" y="-5709473"/>
            <a:ext cx="822960" cy="12192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768577F8-FEEB-7849-9A91-ADB92C6CB36D}"/>
              </a:ext>
            </a:extLst>
          </p:cNvPr>
          <p:cNvCxnSpPr/>
          <p:nvPr/>
        </p:nvCxnSpPr>
        <p:spPr>
          <a:xfrm>
            <a:off x="186693" y="295902"/>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9" name="Rectangle 8">
            <a:extLst>
              <a:ext uri="{FF2B5EF4-FFF2-40B4-BE49-F238E27FC236}">
                <a16:creationId xmlns:a16="http://schemas.microsoft.com/office/drawing/2014/main" id="{1A730865-3008-9346-B7A4-C7D8CE5F7699}"/>
              </a:ext>
            </a:extLst>
          </p:cNvPr>
          <p:cNvSpPr/>
          <p:nvPr/>
        </p:nvSpPr>
        <p:spPr>
          <a:xfrm flipH="1">
            <a:off x="5157173" y="851051"/>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EC3EEE-682F-8845-A484-5EF3C902ADD3}"/>
              </a:ext>
            </a:extLst>
          </p:cNvPr>
          <p:cNvSpPr/>
          <p:nvPr/>
        </p:nvSpPr>
        <p:spPr>
          <a:xfrm flipH="1">
            <a:off x="11718925" y="832041"/>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05158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01117E-79F4-3144-8047-7336A42141C6}"/>
              </a:ext>
            </a:extLst>
          </p:cNvPr>
          <p:cNvGrpSpPr/>
          <p:nvPr/>
        </p:nvGrpSpPr>
        <p:grpSpPr>
          <a:xfrm>
            <a:off x="4885508" y="4401152"/>
            <a:ext cx="7151916" cy="2405966"/>
            <a:chOff x="5079554" y="2913625"/>
            <a:chExt cx="7093187" cy="3957728"/>
          </a:xfrm>
        </p:grpSpPr>
        <p:sp>
          <p:nvSpPr>
            <p:cNvPr id="13" name="Oval 12">
              <a:extLst>
                <a:ext uri="{FF2B5EF4-FFF2-40B4-BE49-F238E27FC236}">
                  <a16:creationId xmlns:a16="http://schemas.microsoft.com/office/drawing/2014/main" id="{281C5876-FC7F-A043-B47E-98F59F79357F}"/>
                </a:ext>
              </a:extLst>
            </p:cNvPr>
            <p:cNvSpPr/>
            <p:nvPr/>
          </p:nvSpPr>
          <p:spPr>
            <a:xfrm>
              <a:off x="6485390" y="5833559"/>
              <a:ext cx="980408" cy="1037794"/>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AB59960-55A2-9B4A-B890-95A873D656D9}"/>
                </a:ext>
              </a:extLst>
            </p:cNvPr>
            <p:cNvSpPr/>
            <p:nvPr/>
          </p:nvSpPr>
          <p:spPr>
            <a:xfrm>
              <a:off x="5079554" y="4373979"/>
              <a:ext cx="394918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7FA0D68-B51B-2F48-93BB-67C28C40CA3D}"/>
                </a:ext>
              </a:extLst>
            </p:cNvPr>
            <p:cNvSpPr/>
            <p:nvPr/>
          </p:nvSpPr>
          <p:spPr>
            <a:xfrm>
              <a:off x="6273941" y="2913625"/>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6087959-CACC-F242-8FD7-9A2FCFE6FAEF}"/>
                </a:ext>
              </a:extLst>
            </p:cNvPr>
            <p:cNvSpPr/>
            <p:nvPr/>
          </p:nvSpPr>
          <p:spPr>
            <a:xfrm>
              <a:off x="5876153" y="4308989"/>
              <a:ext cx="741545" cy="692895"/>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34A3568D-E590-7142-A712-0007C0B6AD21}"/>
                </a:ext>
              </a:extLst>
            </p:cNvPr>
            <p:cNvSpPr/>
            <p:nvPr/>
          </p:nvSpPr>
          <p:spPr>
            <a:xfrm>
              <a:off x="6219909" y="4472608"/>
              <a:ext cx="2987228" cy="23853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1AC02B3A-22C2-E64C-8DD8-371FDC4F3E6A}"/>
                </a:ext>
              </a:extLst>
            </p:cNvPr>
            <p:cNvSpPr/>
            <p:nvPr/>
          </p:nvSpPr>
          <p:spPr>
            <a:xfrm>
              <a:off x="10999332" y="5480708"/>
              <a:ext cx="1173409" cy="1073000"/>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C698C68-1CCE-6F4C-9366-F5C2D5F2C73D}"/>
                </a:ext>
              </a:extLst>
            </p:cNvPr>
            <p:cNvSpPr/>
            <p:nvPr/>
          </p:nvSpPr>
          <p:spPr>
            <a:xfrm>
              <a:off x="7408833" y="3841897"/>
              <a:ext cx="3648274" cy="2987607"/>
            </a:xfrm>
            <a:prstGeom prst="ellips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5248B133-69A4-5F4B-8033-CB5DC4F21B02}"/>
                </a:ext>
              </a:extLst>
            </p:cNvPr>
            <p:cNvSpPr/>
            <p:nvPr/>
          </p:nvSpPr>
          <p:spPr>
            <a:xfrm>
              <a:off x="8781119" y="5046675"/>
              <a:ext cx="2673989" cy="17918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28AB2BF-470D-DD4F-BFBF-B00875915931}"/>
                </a:ext>
              </a:extLst>
            </p:cNvPr>
            <p:cNvSpPr/>
            <p:nvPr/>
          </p:nvSpPr>
          <p:spPr>
            <a:xfrm>
              <a:off x="8705890" y="5941340"/>
              <a:ext cx="1110558" cy="90241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D951402-9EF8-9040-A2DD-323304FC5154}"/>
                </a:ext>
              </a:extLst>
            </p:cNvPr>
            <p:cNvSpPr/>
            <p:nvPr/>
          </p:nvSpPr>
          <p:spPr>
            <a:xfrm>
              <a:off x="10882849" y="6195317"/>
              <a:ext cx="612100" cy="62904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A661F4C-B88E-694C-80C1-F9738C033FF8}"/>
              </a:ext>
            </a:extLst>
          </p:cNvPr>
          <p:cNvSpPr>
            <a:spLocks noGrp="1"/>
          </p:cNvSpPr>
          <p:nvPr>
            <p:ph type="title"/>
          </p:nvPr>
        </p:nvSpPr>
        <p:spPr>
          <a:xfrm>
            <a:off x="838200" y="636974"/>
            <a:ext cx="10515600" cy="1325563"/>
          </a:xfrm>
        </p:spPr>
        <p:txBody>
          <a:bodyPr/>
          <a:lstStyle/>
          <a:p>
            <a:r>
              <a:rPr lang="en-US" u="sng" dirty="0">
                <a:solidFill>
                  <a:srgbClr val="002060"/>
                </a:solidFill>
              </a:rPr>
              <a:t>More on Treads </a:t>
            </a:r>
          </a:p>
        </p:txBody>
      </p:sp>
      <p:sp>
        <p:nvSpPr>
          <p:cNvPr id="4" name="TextBox 3">
            <a:extLst>
              <a:ext uri="{FF2B5EF4-FFF2-40B4-BE49-F238E27FC236}">
                <a16:creationId xmlns:a16="http://schemas.microsoft.com/office/drawing/2014/main" id="{E8024CB9-6D42-DD49-A5CA-FDC84402B660}"/>
              </a:ext>
            </a:extLst>
          </p:cNvPr>
          <p:cNvSpPr txBox="1"/>
          <p:nvPr/>
        </p:nvSpPr>
        <p:spPr>
          <a:xfrm>
            <a:off x="5900464" y="971735"/>
            <a:ext cx="6291536" cy="3046988"/>
          </a:xfrm>
          <a:prstGeom prst="rect">
            <a:avLst/>
          </a:prstGeom>
          <a:noFill/>
        </p:spPr>
        <p:txBody>
          <a:bodyPr wrap="square" rtlCol="0">
            <a:spAutoFit/>
          </a:bodyPr>
          <a:lstStyle/>
          <a:p>
            <a:r>
              <a:rPr lang="en-US" sz="2400" dirty="0"/>
              <a:t>To eliminate noise, you can do a few things.</a:t>
            </a:r>
          </a:p>
          <a:p>
            <a:r>
              <a:rPr lang="en-US" sz="2400" dirty="0"/>
              <a:t>Fill in gaps using a carpenter glue or </a:t>
            </a:r>
            <a:r>
              <a:rPr lang="en-GB" sz="2400" dirty="0"/>
              <a:t>polyurethan construction adhesive. Note only the latter will be strong enough to walk on, the carpenter glue will just fill gaps.</a:t>
            </a:r>
          </a:p>
          <a:p>
            <a:r>
              <a:rPr lang="en-GB" sz="2400" dirty="0"/>
              <a:t>The treads can also be supported by pieces of wood to stop or prevent warping of the wood, which was seen in the making of our treads.</a:t>
            </a:r>
          </a:p>
        </p:txBody>
      </p:sp>
      <p:sp>
        <p:nvSpPr>
          <p:cNvPr id="6" name="Rounded Rectangle 5">
            <a:extLst>
              <a:ext uri="{FF2B5EF4-FFF2-40B4-BE49-F238E27FC236}">
                <a16:creationId xmlns:a16="http://schemas.microsoft.com/office/drawing/2014/main" id="{EA96E147-CBB5-884A-ACDA-C7E787EB2256}"/>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3C26A275-B2E8-8F4C-B835-938FC9DC932B}"/>
              </a:ext>
            </a:extLst>
          </p:cNvPr>
          <p:cNvSpPr/>
          <p:nvPr/>
        </p:nvSpPr>
        <p:spPr>
          <a:xfrm>
            <a:off x="87117" y="1758493"/>
            <a:ext cx="6002667" cy="2531462"/>
          </a:xfrm>
          <a:prstGeom prst="rect">
            <a:avLst/>
          </a:prstGeom>
        </p:spPr>
        <p:txBody>
          <a:bodyPr wrap="square">
            <a:spAutoFit/>
          </a:bodyPr>
          <a:lstStyle/>
          <a:p>
            <a:r>
              <a:rPr lang="en-US" sz="1600" dirty="0"/>
              <a:t>The tread and riser relationship is important as it creates a flow of movement as people walk down them. An irregular step, or steps too large in depth pr height will throw this off. </a:t>
            </a:r>
          </a:p>
          <a:p>
            <a:endParaRPr lang="en-US" sz="1600" dirty="0"/>
          </a:p>
          <a:p>
            <a:r>
              <a:rPr lang="en-US" sz="1600" dirty="0"/>
              <a:t>To achieve the best results there are a number of formula to follow but for stock tread/risers it will most likely be 6” and 8” due to falling below common height compromises and it works in ratio.</a:t>
            </a:r>
          </a:p>
          <a:p>
            <a:endParaRPr lang="en-US" sz="1600" dirty="0"/>
          </a:p>
          <a:p>
            <a:r>
              <a:rPr lang="en-US" sz="1600" dirty="0"/>
              <a:t>These treads will likely give a natural movement.</a:t>
            </a:r>
          </a:p>
          <a:p>
            <a:r>
              <a:rPr lang="en-GB" sz="1000" dirty="0"/>
              <a:t>(Raoul. 1997)</a:t>
            </a:r>
            <a:endParaRPr lang="en-US" sz="1000" dirty="0"/>
          </a:p>
        </p:txBody>
      </p:sp>
      <p:pic>
        <p:nvPicPr>
          <p:cNvPr id="3074" name="Picture 2">
            <a:extLst>
              <a:ext uri="{FF2B5EF4-FFF2-40B4-BE49-F238E27FC236}">
                <a16:creationId xmlns:a16="http://schemas.microsoft.com/office/drawing/2014/main" id="{755DFF43-83CB-004E-8865-E48C2C2E1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7676" y="3998437"/>
            <a:ext cx="2405966" cy="24059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E239F8B7-EB14-674B-A5DE-9DC53385422D}"/>
              </a:ext>
            </a:extLst>
          </p:cNvPr>
          <p:cNvSpPr/>
          <p:nvPr/>
        </p:nvSpPr>
        <p:spPr>
          <a:xfrm>
            <a:off x="9060898" y="6516940"/>
            <a:ext cx="1651414" cy="261610"/>
          </a:xfrm>
          <a:prstGeom prst="rect">
            <a:avLst/>
          </a:prstGeom>
        </p:spPr>
        <p:txBody>
          <a:bodyPr wrap="none">
            <a:spAutoFit/>
          </a:bodyPr>
          <a:lstStyle/>
          <a:p>
            <a:r>
              <a:rPr lang="en-GB" sz="1100" dirty="0"/>
              <a:t>(DHC Supplies, Inc. 2021) </a:t>
            </a:r>
            <a:endParaRPr lang="en-US" sz="1100" dirty="0"/>
          </a:p>
        </p:txBody>
      </p:sp>
      <p:cxnSp>
        <p:nvCxnSpPr>
          <p:cNvPr id="9" name="Straight Connector 8">
            <a:extLst>
              <a:ext uri="{FF2B5EF4-FFF2-40B4-BE49-F238E27FC236}">
                <a16:creationId xmlns:a16="http://schemas.microsoft.com/office/drawing/2014/main" id="{2CAABCA5-AC4B-1A4D-ADAE-76F13E7C226C}"/>
              </a:ext>
            </a:extLst>
          </p:cNvPr>
          <p:cNvCxnSpPr/>
          <p:nvPr/>
        </p:nvCxnSpPr>
        <p:spPr>
          <a:xfrm>
            <a:off x="186693" y="282839"/>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0" name="Rectangle 9">
            <a:extLst>
              <a:ext uri="{FF2B5EF4-FFF2-40B4-BE49-F238E27FC236}">
                <a16:creationId xmlns:a16="http://schemas.microsoft.com/office/drawing/2014/main" id="{2504F4E2-6256-4046-8493-F9F5C9D651CB}"/>
              </a:ext>
            </a:extLst>
          </p:cNvPr>
          <p:cNvSpPr/>
          <p:nvPr/>
        </p:nvSpPr>
        <p:spPr>
          <a:xfrm flipH="1">
            <a:off x="4621596" y="921006"/>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048E844-5065-EC4C-97A2-7E75754DC60A}"/>
              </a:ext>
            </a:extLst>
          </p:cNvPr>
          <p:cNvSpPr/>
          <p:nvPr/>
        </p:nvSpPr>
        <p:spPr>
          <a:xfrm flipH="1">
            <a:off x="553764" y="921006"/>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21F58AA-7466-0440-8D9F-7BF86832DCF3}"/>
              </a:ext>
            </a:extLst>
          </p:cNvPr>
          <p:cNvSpPr/>
          <p:nvPr/>
        </p:nvSpPr>
        <p:spPr>
          <a:xfrm>
            <a:off x="5896807" y="4097097"/>
            <a:ext cx="3540869" cy="2100575"/>
          </a:xfrm>
          <a:prstGeom prst="rect">
            <a:avLst/>
          </a:prstGeom>
        </p:spPr>
        <p:txBody>
          <a:bodyPr wrap="square">
            <a:spAutoFit/>
          </a:bodyPr>
          <a:lstStyle/>
          <a:p>
            <a:r>
              <a:rPr lang="en-GB" sz="2400" dirty="0"/>
              <a:t>If the noise is from two pieces of wood rubbing together, then you can use a lubricant or some screws to tighten the gap.</a:t>
            </a:r>
          </a:p>
          <a:p>
            <a:r>
              <a:rPr lang="en-GB" sz="1050" dirty="0"/>
              <a:t>(Brant. 2020)</a:t>
            </a:r>
            <a:endParaRPr lang="en-US" sz="1050" dirty="0"/>
          </a:p>
        </p:txBody>
      </p:sp>
      <p:sp>
        <p:nvSpPr>
          <p:cNvPr id="7" name="TextBox 6">
            <a:extLst>
              <a:ext uri="{FF2B5EF4-FFF2-40B4-BE49-F238E27FC236}">
                <a16:creationId xmlns:a16="http://schemas.microsoft.com/office/drawing/2014/main" id="{A845877C-38A5-3047-B9E4-D71717B6632E}"/>
              </a:ext>
            </a:extLst>
          </p:cNvPr>
          <p:cNvSpPr txBox="1"/>
          <p:nvPr/>
        </p:nvSpPr>
        <p:spPr>
          <a:xfrm>
            <a:off x="210677" y="5821335"/>
            <a:ext cx="5425786" cy="707886"/>
          </a:xfrm>
          <a:custGeom>
            <a:avLst/>
            <a:gdLst>
              <a:gd name="connsiteX0" fmla="*/ 0 w 5425786"/>
              <a:gd name="connsiteY0" fmla="*/ 0 h 707886"/>
              <a:gd name="connsiteX1" fmla="*/ 786739 w 5425786"/>
              <a:gd name="connsiteY1" fmla="*/ 0 h 707886"/>
              <a:gd name="connsiteX2" fmla="*/ 1464962 w 5425786"/>
              <a:gd name="connsiteY2" fmla="*/ 0 h 707886"/>
              <a:gd name="connsiteX3" fmla="*/ 2088928 w 5425786"/>
              <a:gd name="connsiteY3" fmla="*/ 0 h 707886"/>
              <a:gd name="connsiteX4" fmla="*/ 2767151 w 5425786"/>
              <a:gd name="connsiteY4" fmla="*/ 0 h 707886"/>
              <a:gd name="connsiteX5" fmla="*/ 3391116 w 5425786"/>
              <a:gd name="connsiteY5" fmla="*/ 0 h 707886"/>
              <a:gd name="connsiteX6" fmla="*/ 3906566 w 5425786"/>
              <a:gd name="connsiteY6" fmla="*/ 0 h 707886"/>
              <a:gd name="connsiteX7" fmla="*/ 4693305 w 5425786"/>
              <a:gd name="connsiteY7" fmla="*/ 0 h 707886"/>
              <a:gd name="connsiteX8" fmla="*/ 5425786 w 5425786"/>
              <a:gd name="connsiteY8" fmla="*/ 0 h 707886"/>
              <a:gd name="connsiteX9" fmla="*/ 5425786 w 5425786"/>
              <a:gd name="connsiteY9" fmla="*/ 339785 h 707886"/>
              <a:gd name="connsiteX10" fmla="*/ 5425786 w 5425786"/>
              <a:gd name="connsiteY10" fmla="*/ 707886 h 707886"/>
              <a:gd name="connsiteX11" fmla="*/ 4856078 w 5425786"/>
              <a:gd name="connsiteY11" fmla="*/ 707886 h 707886"/>
              <a:gd name="connsiteX12" fmla="*/ 4069340 w 5425786"/>
              <a:gd name="connsiteY12" fmla="*/ 707886 h 707886"/>
              <a:gd name="connsiteX13" fmla="*/ 3391116 w 5425786"/>
              <a:gd name="connsiteY13" fmla="*/ 707886 h 707886"/>
              <a:gd name="connsiteX14" fmla="*/ 2821409 w 5425786"/>
              <a:gd name="connsiteY14" fmla="*/ 707886 h 707886"/>
              <a:gd name="connsiteX15" fmla="*/ 2143185 w 5425786"/>
              <a:gd name="connsiteY15" fmla="*/ 707886 h 707886"/>
              <a:gd name="connsiteX16" fmla="*/ 1519220 w 5425786"/>
              <a:gd name="connsiteY16" fmla="*/ 707886 h 707886"/>
              <a:gd name="connsiteX17" fmla="*/ 1003770 w 5425786"/>
              <a:gd name="connsiteY17" fmla="*/ 707886 h 707886"/>
              <a:gd name="connsiteX18" fmla="*/ 0 w 5425786"/>
              <a:gd name="connsiteY18" fmla="*/ 707886 h 707886"/>
              <a:gd name="connsiteX19" fmla="*/ 0 w 5425786"/>
              <a:gd name="connsiteY19" fmla="*/ 346864 h 707886"/>
              <a:gd name="connsiteX20" fmla="*/ 0 w 5425786"/>
              <a:gd name="connsiteY20"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425786" h="707886" extrusionOk="0">
                <a:moveTo>
                  <a:pt x="0" y="0"/>
                </a:moveTo>
                <a:cubicBezTo>
                  <a:pt x="278451" y="-8179"/>
                  <a:pt x="463465" y="-21211"/>
                  <a:pt x="786739" y="0"/>
                </a:cubicBezTo>
                <a:cubicBezTo>
                  <a:pt x="1110013" y="21211"/>
                  <a:pt x="1166980" y="2327"/>
                  <a:pt x="1464962" y="0"/>
                </a:cubicBezTo>
                <a:cubicBezTo>
                  <a:pt x="1762944" y="-2327"/>
                  <a:pt x="1958778" y="-28366"/>
                  <a:pt x="2088928" y="0"/>
                </a:cubicBezTo>
                <a:cubicBezTo>
                  <a:pt x="2219078" y="28366"/>
                  <a:pt x="2581825" y="-8711"/>
                  <a:pt x="2767151" y="0"/>
                </a:cubicBezTo>
                <a:cubicBezTo>
                  <a:pt x="2952477" y="8711"/>
                  <a:pt x="3091481" y="19066"/>
                  <a:pt x="3391116" y="0"/>
                </a:cubicBezTo>
                <a:cubicBezTo>
                  <a:pt x="3690751" y="-19066"/>
                  <a:pt x="3656336" y="-18237"/>
                  <a:pt x="3906566" y="0"/>
                </a:cubicBezTo>
                <a:cubicBezTo>
                  <a:pt x="4156796" y="18237"/>
                  <a:pt x="4352569" y="27940"/>
                  <a:pt x="4693305" y="0"/>
                </a:cubicBezTo>
                <a:cubicBezTo>
                  <a:pt x="5034041" y="-27940"/>
                  <a:pt x="5129332" y="-20953"/>
                  <a:pt x="5425786" y="0"/>
                </a:cubicBezTo>
                <a:cubicBezTo>
                  <a:pt x="5436367" y="134165"/>
                  <a:pt x="5427508" y="250112"/>
                  <a:pt x="5425786" y="339785"/>
                </a:cubicBezTo>
                <a:cubicBezTo>
                  <a:pt x="5424064" y="429458"/>
                  <a:pt x="5442625" y="624378"/>
                  <a:pt x="5425786" y="707886"/>
                </a:cubicBezTo>
                <a:cubicBezTo>
                  <a:pt x="5145443" y="693841"/>
                  <a:pt x="5130492" y="711856"/>
                  <a:pt x="4856078" y="707886"/>
                </a:cubicBezTo>
                <a:cubicBezTo>
                  <a:pt x="4581664" y="703916"/>
                  <a:pt x="4396431" y="681205"/>
                  <a:pt x="4069340" y="707886"/>
                </a:cubicBezTo>
                <a:cubicBezTo>
                  <a:pt x="3742249" y="734567"/>
                  <a:pt x="3722779" y="704370"/>
                  <a:pt x="3391116" y="707886"/>
                </a:cubicBezTo>
                <a:cubicBezTo>
                  <a:pt x="3059453" y="711402"/>
                  <a:pt x="3086973" y="698324"/>
                  <a:pt x="2821409" y="707886"/>
                </a:cubicBezTo>
                <a:cubicBezTo>
                  <a:pt x="2555845" y="717448"/>
                  <a:pt x="2368324" y="711846"/>
                  <a:pt x="2143185" y="707886"/>
                </a:cubicBezTo>
                <a:cubicBezTo>
                  <a:pt x="1918046" y="703926"/>
                  <a:pt x="1766785" y="726077"/>
                  <a:pt x="1519220" y="707886"/>
                </a:cubicBezTo>
                <a:cubicBezTo>
                  <a:pt x="1271656" y="689695"/>
                  <a:pt x="1201275" y="704166"/>
                  <a:pt x="1003770" y="707886"/>
                </a:cubicBezTo>
                <a:cubicBezTo>
                  <a:pt x="806265" y="711607"/>
                  <a:pt x="369411" y="743934"/>
                  <a:pt x="0" y="707886"/>
                </a:cubicBezTo>
                <a:cubicBezTo>
                  <a:pt x="2346" y="561635"/>
                  <a:pt x="-11494" y="504998"/>
                  <a:pt x="0" y="346864"/>
                </a:cubicBezTo>
                <a:cubicBezTo>
                  <a:pt x="11494" y="188730"/>
                  <a:pt x="-11104" y="112096"/>
                  <a:pt x="0" y="0"/>
                </a:cubicBezTo>
                <a:close/>
              </a:path>
            </a:pathLst>
          </a:custGeom>
          <a:noFill/>
          <a:ln w="38100">
            <a:solidFill>
              <a:schemeClr val="accent5">
                <a:lumMod val="50000"/>
              </a:schemeClr>
            </a:solidFill>
            <a:extLst>
              <a:ext uri="{C807C97D-BFC1-408E-A445-0C87EB9F89A2}">
                <ask:lineSketchStyleProps xmlns:ask="http://schemas.microsoft.com/office/drawing/2018/sketchyshapes" sd="3507143784">
                  <a:prstGeom prst="rect">
                    <a:avLst/>
                  </a:prstGeom>
                  <ask:type>
                    <ask:lineSketchFreehand/>
                  </ask:type>
                </ask:lineSketchStyleProps>
              </a:ext>
            </a:extLst>
          </a:ln>
        </p:spPr>
        <p:txBody>
          <a:bodyPr wrap="square" rtlCol="0">
            <a:spAutoFit/>
          </a:bodyPr>
          <a:lstStyle/>
          <a:p>
            <a:r>
              <a:rPr lang="en-US" sz="2000" dirty="0"/>
              <a:t>Another important note is that the critical angle for a tread is 50 degrees.</a:t>
            </a:r>
          </a:p>
        </p:txBody>
      </p:sp>
      <p:sp>
        <p:nvSpPr>
          <p:cNvPr id="23" name="Rectangle 22">
            <a:extLst>
              <a:ext uri="{FF2B5EF4-FFF2-40B4-BE49-F238E27FC236}">
                <a16:creationId xmlns:a16="http://schemas.microsoft.com/office/drawing/2014/main" id="{0F8A791A-6ABF-ED49-B651-EBAE03260FE9}"/>
              </a:ext>
            </a:extLst>
          </p:cNvPr>
          <p:cNvSpPr/>
          <p:nvPr/>
        </p:nvSpPr>
        <p:spPr>
          <a:xfrm>
            <a:off x="87117" y="4319267"/>
            <a:ext cx="4932056"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=SU8JYKGekXo</a:t>
            </a:r>
          </a:p>
        </p:txBody>
      </p:sp>
      <p:sp>
        <p:nvSpPr>
          <p:cNvPr id="24" name="TextBox 23">
            <a:extLst>
              <a:ext uri="{FF2B5EF4-FFF2-40B4-BE49-F238E27FC236}">
                <a16:creationId xmlns:a16="http://schemas.microsoft.com/office/drawing/2014/main" id="{0B51BC1D-AD4B-6E42-B8B5-04BADE8B20A9}"/>
              </a:ext>
            </a:extLst>
          </p:cNvPr>
          <p:cNvSpPr txBox="1"/>
          <p:nvPr/>
        </p:nvSpPr>
        <p:spPr>
          <a:xfrm>
            <a:off x="87117" y="4785921"/>
            <a:ext cx="5325150" cy="830997"/>
          </a:xfrm>
          <a:prstGeom prst="rect">
            <a:avLst/>
          </a:prstGeom>
          <a:noFill/>
        </p:spPr>
        <p:txBody>
          <a:bodyPr wrap="square" rtlCol="0">
            <a:spAutoFit/>
          </a:bodyPr>
          <a:lstStyle/>
          <a:p>
            <a:r>
              <a:rPr lang="en-US" sz="1600" dirty="0"/>
              <a:t>As mentioned in this video by David </a:t>
            </a:r>
            <a:r>
              <a:rPr lang="en-US" sz="1600" dirty="0" err="1"/>
              <a:t>Korins</a:t>
            </a:r>
            <a:r>
              <a:rPr lang="en-US" sz="1600" dirty="0"/>
              <a:t>, this rule can be broken to better help the performer. Do they need to walk </a:t>
            </a:r>
            <a:r>
              <a:rPr lang="en-US" sz="1600" dirty="0" err="1"/>
              <a:t>cluncky</a:t>
            </a:r>
            <a:r>
              <a:rPr lang="en-US" sz="1600" dirty="0"/>
              <a:t> or do they need to glide?</a:t>
            </a:r>
          </a:p>
        </p:txBody>
      </p:sp>
    </p:spTree>
    <p:extLst>
      <p:ext uri="{BB962C8B-B14F-4D97-AF65-F5344CB8AC3E}">
        <p14:creationId xmlns:p14="http://schemas.microsoft.com/office/powerpoint/2010/main" val="4879668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ED7F-BA2F-224B-9BFA-D80C537D61EF}"/>
              </a:ext>
            </a:extLst>
          </p:cNvPr>
          <p:cNvSpPr>
            <a:spLocks noGrp="1"/>
          </p:cNvSpPr>
          <p:nvPr>
            <p:ph type="title"/>
          </p:nvPr>
        </p:nvSpPr>
        <p:spPr>
          <a:xfrm>
            <a:off x="1516626" y="338533"/>
            <a:ext cx="10515600" cy="1325563"/>
          </a:xfrm>
        </p:spPr>
        <p:txBody>
          <a:bodyPr/>
          <a:lstStyle/>
          <a:p>
            <a:r>
              <a:rPr lang="en-US" b="1" u="sng" dirty="0">
                <a:solidFill>
                  <a:schemeClr val="accent5">
                    <a:lumMod val="50000"/>
                  </a:schemeClr>
                </a:solidFill>
              </a:rPr>
              <a:t>Different Types of Treads</a:t>
            </a:r>
          </a:p>
        </p:txBody>
      </p:sp>
      <p:sp>
        <p:nvSpPr>
          <p:cNvPr id="3" name="Content Placeholder 2">
            <a:extLst>
              <a:ext uri="{FF2B5EF4-FFF2-40B4-BE49-F238E27FC236}">
                <a16:creationId xmlns:a16="http://schemas.microsoft.com/office/drawing/2014/main" id="{7CF33727-5A3E-C946-8FD9-78B888245D78}"/>
              </a:ext>
            </a:extLst>
          </p:cNvPr>
          <p:cNvSpPr>
            <a:spLocks noGrp="1"/>
          </p:cNvSpPr>
          <p:nvPr>
            <p:ph idx="1"/>
          </p:nvPr>
        </p:nvSpPr>
        <p:spPr/>
        <p:txBody>
          <a:bodyPr/>
          <a:lstStyle/>
          <a:p>
            <a:r>
              <a:rPr lang="en-US" dirty="0"/>
              <a:t>Curved </a:t>
            </a:r>
          </a:p>
          <a:p>
            <a:r>
              <a:rPr lang="en-US" dirty="0"/>
              <a:t>Straight</a:t>
            </a:r>
          </a:p>
          <a:p>
            <a:r>
              <a:rPr lang="en-US" dirty="0"/>
              <a:t>Closed - there is risers</a:t>
            </a:r>
          </a:p>
          <a:p>
            <a:r>
              <a:rPr lang="en-US" dirty="0"/>
              <a:t>Gaps - there is no risers</a:t>
            </a:r>
          </a:p>
          <a:p>
            <a:r>
              <a:rPr lang="en-US" dirty="0"/>
              <a:t>Independent – supports itself</a:t>
            </a:r>
          </a:p>
          <a:p>
            <a:r>
              <a:rPr lang="en-US" dirty="0"/>
              <a:t>Dependent – is supported by upper levels</a:t>
            </a:r>
          </a:p>
          <a:p>
            <a:r>
              <a:rPr lang="en-US" dirty="0"/>
              <a:t>Carriage – is the support</a:t>
            </a:r>
          </a:p>
        </p:txBody>
      </p:sp>
      <p:sp>
        <p:nvSpPr>
          <p:cNvPr id="4" name="Rounded Rectangle 3">
            <a:extLst>
              <a:ext uri="{FF2B5EF4-FFF2-40B4-BE49-F238E27FC236}">
                <a16:creationId xmlns:a16="http://schemas.microsoft.com/office/drawing/2014/main" id="{13175DD6-DD68-8446-8F06-32CBC073B639}"/>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4FC6579A-F830-6E4C-A033-E8CCBE2E6295}"/>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E2EFAF70-55B3-5749-972F-5B67FBCB819D}"/>
              </a:ext>
            </a:extLst>
          </p:cNvPr>
          <p:cNvSpPr/>
          <p:nvPr/>
        </p:nvSpPr>
        <p:spPr>
          <a:xfrm flipH="1">
            <a:off x="1252715" y="681037"/>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378A334-3E3F-1B45-9A58-AFB67614A6C5}"/>
              </a:ext>
            </a:extLst>
          </p:cNvPr>
          <p:cNvSpPr/>
          <p:nvPr/>
        </p:nvSpPr>
        <p:spPr>
          <a:xfrm flipH="1">
            <a:off x="7293777" y="681037"/>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ptember | 2012 | designandtechtheatre">
            <a:extLst>
              <a:ext uri="{FF2B5EF4-FFF2-40B4-BE49-F238E27FC236}">
                <a16:creationId xmlns:a16="http://schemas.microsoft.com/office/drawing/2014/main" id="{2D0552F4-91D3-3040-9A9F-533CC8893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8438" y="1235046"/>
            <a:ext cx="3139273" cy="24815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Engineering drawing&#10;&#10;Description automatically generated">
            <a:extLst>
              <a:ext uri="{FF2B5EF4-FFF2-40B4-BE49-F238E27FC236}">
                <a16:creationId xmlns:a16="http://schemas.microsoft.com/office/drawing/2014/main" id="{C6B22FED-60B2-354F-9DB3-63E495161EDF}"/>
              </a:ext>
            </a:extLst>
          </p:cNvPr>
          <p:cNvPicPr>
            <a:picLocks noChangeAspect="1"/>
          </p:cNvPicPr>
          <p:nvPr/>
        </p:nvPicPr>
        <p:blipFill>
          <a:blip r:embed="rId3"/>
          <a:stretch>
            <a:fillRect/>
          </a:stretch>
        </p:blipFill>
        <p:spPr>
          <a:xfrm>
            <a:off x="7180526" y="5178016"/>
            <a:ext cx="4437185" cy="1500988"/>
          </a:xfrm>
          <a:prstGeom prst="rect">
            <a:avLst/>
          </a:prstGeom>
        </p:spPr>
      </p:pic>
    </p:spTree>
    <p:extLst>
      <p:ext uri="{BB962C8B-B14F-4D97-AF65-F5344CB8AC3E}">
        <p14:creationId xmlns:p14="http://schemas.microsoft.com/office/powerpoint/2010/main" val="41001030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4ED2F-C5D3-DF4E-BBFC-45EC3B218921}"/>
              </a:ext>
            </a:extLst>
          </p:cNvPr>
          <p:cNvSpPr>
            <a:spLocks noGrp="1"/>
          </p:cNvSpPr>
          <p:nvPr>
            <p:ph type="title"/>
          </p:nvPr>
        </p:nvSpPr>
        <p:spPr>
          <a:xfrm>
            <a:off x="2026751" y="-61830"/>
            <a:ext cx="10515600" cy="1325563"/>
          </a:xfrm>
        </p:spPr>
        <p:txBody>
          <a:bodyPr/>
          <a:lstStyle/>
          <a:p>
            <a:r>
              <a:rPr lang="en-US" u="sng" dirty="0">
                <a:solidFill>
                  <a:srgbClr val="002060"/>
                </a:solidFill>
              </a:rPr>
              <a:t>Cladding</a:t>
            </a:r>
          </a:p>
        </p:txBody>
      </p:sp>
      <p:sp>
        <p:nvSpPr>
          <p:cNvPr id="4" name="TextBox 3">
            <a:extLst>
              <a:ext uri="{FF2B5EF4-FFF2-40B4-BE49-F238E27FC236}">
                <a16:creationId xmlns:a16="http://schemas.microsoft.com/office/drawing/2014/main" id="{3612CB54-8A45-EA49-BA9A-E4030F897279}"/>
              </a:ext>
            </a:extLst>
          </p:cNvPr>
          <p:cNvSpPr txBox="1"/>
          <p:nvPr/>
        </p:nvSpPr>
        <p:spPr>
          <a:xfrm>
            <a:off x="8209599" y="295096"/>
            <a:ext cx="3342289" cy="2477601"/>
          </a:xfrm>
          <a:prstGeom prst="rect">
            <a:avLst/>
          </a:prstGeom>
          <a:noFill/>
        </p:spPr>
        <p:txBody>
          <a:bodyPr wrap="square" rtlCol="0">
            <a:spAutoFit/>
          </a:bodyPr>
          <a:lstStyle/>
          <a:p>
            <a:r>
              <a:rPr lang="en-US" dirty="0"/>
              <a:t>Cladding is a material that covers something else to protect it. In theatre the cladding can differ depending on it’s use and transport. </a:t>
            </a:r>
            <a:r>
              <a:rPr lang="en-GB" dirty="0"/>
              <a:t>It’s always “inherently flame retardant or treated to comply with current health and safety legislations.” </a:t>
            </a:r>
            <a:r>
              <a:rPr lang="en-GB" sz="1100" dirty="0"/>
              <a:t>(Cardiff Theatrical Services. 2020)</a:t>
            </a:r>
            <a:endParaRPr lang="en-US" sz="1100" dirty="0"/>
          </a:p>
        </p:txBody>
      </p:sp>
      <p:sp>
        <p:nvSpPr>
          <p:cNvPr id="3" name="TextBox 2">
            <a:extLst>
              <a:ext uri="{FF2B5EF4-FFF2-40B4-BE49-F238E27FC236}">
                <a16:creationId xmlns:a16="http://schemas.microsoft.com/office/drawing/2014/main" id="{61F4D2F1-5E98-0E47-AD93-96A363A6003D}"/>
              </a:ext>
            </a:extLst>
          </p:cNvPr>
          <p:cNvSpPr txBox="1"/>
          <p:nvPr/>
        </p:nvSpPr>
        <p:spPr>
          <a:xfrm>
            <a:off x="8088652" y="2986103"/>
            <a:ext cx="3857297" cy="3477875"/>
          </a:xfrm>
          <a:prstGeom prst="rect">
            <a:avLst/>
          </a:prstGeom>
          <a:noFill/>
        </p:spPr>
        <p:txBody>
          <a:bodyPr wrap="square" rtlCol="0">
            <a:spAutoFit/>
          </a:bodyPr>
          <a:lstStyle/>
          <a:p>
            <a:r>
              <a:rPr lang="en-US" dirty="0"/>
              <a:t>Someone might use soft fabrics such as cloths, wools or canvas. Examples would be Muslin ( due to it’s being light and soft textured) and extra wide canvas as it’s almost perfect to paint on and stretch over flats.</a:t>
            </a:r>
            <a:r>
              <a:rPr lang="en-GB" dirty="0"/>
              <a:t> </a:t>
            </a:r>
            <a:r>
              <a:rPr lang="en-GB" sz="1100" dirty="0"/>
              <a:t>(Cardiff Theatrical Services. 2020, Magurten.2016, Primrose. 2018)</a:t>
            </a:r>
            <a:r>
              <a:rPr lang="en-US" sz="1100" dirty="0"/>
              <a:t> </a:t>
            </a:r>
          </a:p>
          <a:p>
            <a:r>
              <a:rPr lang="en-US" dirty="0"/>
              <a:t>When choosing a more durable material one might choose plywood but if they need something cheaper, they might resort to Masonite, since it still has durability and is bendable. </a:t>
            </a:r>
            <a:r>
              <a:rPr lang="en-GB" sz="1100" dirty="0"/>
              <a:t>(Orwell. 2017, Primrose. 2018)</a:t>
            </a:r>
            <a:endParaRPr lang="en-US" sz="1100" dirty="0"/>
          </a:p>
        </p:txBody>
      </p:sp>
      <p:sp>
        <p:nvSpPr>
          <p:cNvPr id="15" name="Rounded Rectangle 14">
            <a:extLst>
              <a:ext uri="{FF2B5EF4-FFF2-40B4-BE49-F238E27FC236}">
                <a16:creationId xmlns:a16="http://schemas.microsoft.com/office/drawing/2014/main" id="{8C82ABFD-E605-D647-B771-1FA56578F278}"/>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87C875FE-2836-8645-B656-3289FBAA7D09}"/>
              </a:ext>
            </a:extLst>
          </p:cNvPr>
          <p:cNvGrpSpPr/>
          <p:nvPr/>
        </p:nvGrpSpPr>
        <p:grpSpPr>
          <a:xfrm>
            <a:off x="1037090" y="1183400"/>
            <a:ext cx="3624867" cy="2429692"/>
            <a:chOff x="5136048" y="600890"/>
            <a:chExt cx="3624867" cy="2429692"/>
          </a:xfrm>
        </p:grpSpPr>
        <p:pic>
          <p:nvPicPr>
            <p:cNvPr id="1026" name="Picture 2">
              <a:extLst>
                <a:ext uri="{FF2B5EF4-FFF2-40B4-BE49-F238E27FC236}">
                  <a16:creationId xmlns:a16="http://schemas.microsoft.com/office/drawing/2014/main" id="{277BA5FF-F045-7B43-AC76-CE90962190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409" y="600891"/>
              <a:ext cx="3612506" cy="24296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633EB5-BCF5-9249-A81B-6C424FF970A4}"/>
                </a:ext>
              </a:extLst>
            </p:cNvPr>
            <p:cNvSpPr txBox="1"/>
            <p:nvPr/>
          </p:nvSpPr>
          <p:spPr>
            <a:xfrm>
              <a:off x="5421086" y="824558"/>
              <a:ext cx="1267063" cy="369332"/>
            </a:xfrm>
            <a:prstGeom prst="rect">
              <a:avLst/>
            </a:prstGeom>
            <a:noFill/>
          </p:spPr>
          <p:txBody>
            <a:bodyPr wrap="square" rtlCol="0">
              <a:spAutoFit/>
            </a:bodyPr>
            <a:lstStyle/>
            <a:p>
              <a:r>
                <a:rPr lang="en-US" dirty="0"/>
                <a:t>muslin</a:t>
              </a:r>
            </a:p>
          </p:txBody>
        </p:sp>
        <p:sp>
          <p:nvSpPr>
            <p:cNvPr id="13" name="Rectangle 12">
              <a:extLst>
                <a:ext uri="{FF2B5EF4-FFF2-40B4-BE49-F238E27FC236}">
                  <a16:creationId xmlns:a16="http://schemas.microsoft.com/office/drawing/2014/main" id="{8B04450B-965E-3F4F-87C4-251BE02FE9EE}"/>
                </a:ext>
              </a:extLst>
            </p:cNvPr>
            <p:cNvSpPr/>
            <p:nvPr/>
          </p:nvSpPr>
          <p:spPr>
            <a:xfrm>
              <a:off x="5148407" y="2751224"/>
              <a:ext cx="2149948" cy="261610"/>
            </a:xfrm>
            <a:prstGeom prst="rect">
              <a:avLst/>
            </a:prstGeom>
          </p:spPr>
          <p:txBody>
            <a:bodyPr wrap="none">
              <a:spAutoFit/>
            </a:bodyPr>
            <a:lstStyle/>
            <a:p>
              <a:r>
                <a:rPr lang="en-GB" sz="1100" dirty="0"/>
                <a:t>(Chicago </a:t>
              </a:r>
              <a:r>
                <a:rPr lang="en-GB" sz="1100" dirty="0" err="1"/>
                <a:t>Canavas</a:t>
              </a:r>
              <a:r>
                <a:rPr lang="en-GB" sz="1100" dirty="0"/>
                <a:t> &amp; Supply. 2020) </a:t>
              </a:r>
              <a:endParaRPr lang="en-US" sz="1100" dirty="0"/>
            </a:p>
          </p:txBody>
        </p:sp>
        <p:sp>
          <p:nvSpPr>
            <p:cNvPr id="7" name="Rectangle 6">
              <a:extLst>
                <a:ext uri="{FF2B5EF4-FFF2-40B4-BE49-F238E27FC236}">
                  <a16:creationId xmlns:a16="http://schemas.microsoft.com/office/drawing/2014/main" id="{8C93F182-288C-EE4C-9B5A-DCD97A4B538F}"/>
                </a:ext>
              </a:extLst>
            </p:cNvPr>
            <p:cNvSpPr/>
            <p:nvPr/>
          </p:nvSpPr>
          <p:spPr>
            <a:xfrm>
              <a:off x="5136048" y="600890"/>
              <a:ext cx="3624866" cy="2429691"/>
            </a:xfrm>
            <a:prstGeom prst="rect">
              <a:avLst/>
            </a:prstGeom>
            <a:noFill/>
            <a:ln>
              <a:solidFill>
                <a:schemeClr val="accent5">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6098A859-1B6E-4141-A2C6-029260DF0C57}"/>
              </a:ext>
            </a:extLst>
          </p:cNvPr>
          <p:cNvGrpSpPr/>
          <p:nvPr/>
        </p:nvGrpSpPr>
        <p:grpSpPr>
          <a:xfrm>
            <a:off x="951777" y="3899762"/>
            <a:ext cx="3710179" cy="2429692"/>
            <a:chOff x="5063094" y="3813981"/>
            <a:chExt cx="3710179" cy="2429692"/>
          </a:xfrm>
        </p:grpSpPr>
        <p:pic>
          <p:nvPicPr>
            <p:cNvPr id="1028" name="Picture 4">
              <a:extLst>
                <a:ext uri="{FF2B5EF4-FFF2-40B4-BE49-F238E27FC236}">
                  <a16:creationId xmlns:a16="http://schemas.microsoft.com/office/drawing/2014/main" id="{E60CCFE0-E170-BB4B-8D70-4CEDCD1981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6048" y="3813981"/>
              <a:ext cx="3637225" cy="240412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549B60B-3A56-6641-83DE-CEA5F5B4339F}"/>
                </a:ext>
              </a:extLst>
            </p:cNvPr>
            <p:cNvSpPr txBox="1"/>
            <p:nvPr/>
          </p:nvSpPr>
          <p:spPr>
            <a:xfrm>
              <a:off x="5312447" y="3879739"/>
              <a:ext cx="1267063" cy="646331"/>
            </a:xfrm>
            <a:prstGeom prst="rect">
              <a:avLst/>
            </a:prstGeom>
            <a:noFill/>
          </p:spPr>
          <p:txBody>
            <a:bodyPr wrap="square" rtlCol="0">
              <a:spAutoFit/>
            </a:bodyPr>
            <a:lstStyle/>
            <a:p>
              <a:r>
                <a:rPr lang="en-US" dirty="0"/>
                <a:t>Extra wide Canvas</a:t>
              </a:r>
            </a:p>
          </p:txBody>
        </p:sp>
        <p:sp>
          <p:nvSpPr>
            <p:cNvPr id="14" name="Rectangle 13">
              <a:extLst>
                <a:ext uri="{FF2B5EF4-FFF2-40B4-BE49-F238E27FC236}">
                  <a16:creationId xmlns:a16="http://schemas.microsoft.com/office/drawing/2014/main" id="{C22E9226-43CC-FB41-AE75-9974297306DA}"/>
                </a:ext>
              </a:extLst>
            </p:cNvPr>
            <p:cNvSpPr/>
            <p:nvPr/>
          </p:nvSpPr>
          <p:spPr>
            <a:xfrm>
              <a:off x="5063094" y="5956498"/>
              <a:ext cx="2149948" cy="261610"/>
            </a:xfrm>
            <a:prstGeom prst="rect">
              <a:avLst/>
            </a:prstGeom>
          </p:spPr>
          <p:txBody>
            <a:bodyPr wrap="none">
              <a:spAutoFit/>
            </a:bodyPr>
            <a:lstStyle/>
            <a:p>
              <a:r>
                <a:rPr lang="en-GB" sz="1100" dirty="0"/>
                <a:t>(Chicago </a:t>
              </a:r>
              <a:r>
                <a:rPr lang="en-GB" sz="1100" dirty="0" err="1"/>
                <a:t>Canavas</a:t>
              </a:r>
              <a:r>
                <a:rPr lang="en-GB" sz="1100" dirty="0"/>
                <a:t> &amp; Supply. 2020) </a:t>
              </a:r>
              <a:endParaRPr lang="en-US" sz="1100" dirty="0"/>
            </a:p>
          </p:txBody>
        </p:sp>
        <p:sp>
          <p:nvSpPr>
            <p:cNvPr id="17" name="Rectangle 16">
              <a:extLst>
                <a:ext uri="{FF2B5EF4-FFF2-40B4-BE49-F238E27FC236}">
                  <a16:creationId xmlns:a16="http://schemas.microsoft.com/office/drawing/2014/main" id="{B007FB13-CABF-944A-85DD-0CA78008DD4F}"/>
                </a:ext>
              </a:extLst>
            </p:cNvPr>
            <p:cNvSpPr/>
            <p:nvPr/>
          </p:nvSpPr>
          <p:spPr>
            <a:xfrm>
              <a:off x="5136048" y="3813982"/>
              <a:ext cx="3624866" cy="2429691"/>
            </a:xfrm>
            <a:prstGeom prst="rect">
              <a:avLst/>
            </a:prstGeom>
            <a:noFill/>
            <a:ln>
              <a:solidFill>
                <a:schemeClr val="accent5">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grpSp>
        <p:nvGrpSpPr>
          <p:cNvPr id="9" name="Group 8">
            <a:extLst>
              <a:ext uri="{FF2B5EF4-FFF2-40B4-BE49-F238E27FC236}">
                <a16:creationId xmlns:a16="http://schemas.microsoft.com/office/drawing/2014/main" id="{01EDB9CA-D526-C74B-A330-933FFA9F6A2F}"/>
              </a:ext>
            </a:extLst>
          </p:cNvPr>
          <p:cNvGrpSpPr/>
          <p:nvPr/>
        </p:nvGrpSpPr>
        <p:grpSpPr>
          <a:xfrm>
            <a:off x="4896553" y="2229078"/>
            <a:ext cx="2957501" cy="2059607"/>
            <a:chOff x="9134637" y="1169249"/>
            <a:chExt cx="2957501" cy="2059607"/>
          </a:xfrm>
        </p:grpSpPr>
        <p:pic>
          <p:nvPicPr>
            <p:cNvPr id="10" name="Picture 9">
              <a:extLst>
                <a:ext uri="{FF2B5EF4-FFF2-40B4-BE49-F238E27FC236}">
                  <a16:creationId xmlns:a16="http://schemas.microsoft.com/office/drawing/2014/main" id="{7ADE4C2B-59AF-4048-8EC7-33D76A3C78EA}"/>
                </a:ext>
              </a:extLst>
            </p:cNvPr>
            <p:cNvPicPr>
              <a:picLocks noChangeAspect="1"/>
            </p:cNvPicPr>
            <p:nvPr/>
          </p:nvPicPr>
          <p:blipFill rotWithShape="1">
            <a:blip r:embed="rId4"/>
            <a:srcRect r="2028"/>
            <a:stretch/>
          </p:blipFill>
          <p:spPr>
            <a:xfrm>
              <a:off x="9134637" y="1169249"/>
              <a:ext cx="2957501" cy="2057277"/>
            </a:xfrm>
            <a:prstGeom prst="rect">
              <a:avLst/>
            </a:prstGeom>
          </p:spPr>
        </p:pic>
        <p:sp>
          <p:nvSpPr>
            <p:cNvPr id="12" name="Rectangle 11">
              <a:extLst>
                <a:ext uri="{FF2B5EF4-FFF2-40B4-BE49-F238E27FC236}">
                  <a16:creationId xmlns:a16="http://schemas.microsoft.com/office/drawing/2014/main" id="{6F134AE2-4A99-B146-A1FE-6EF64D0D0E19}"/>
                </a:ext>
              </a:extLst>
            </p:cNvPr>
            <p:cNvSpPr/>
            <p:nvPr/>
          </p:nvSpPr>
          <p:spPr>
            <a:xfrm>
              <a:off x="9134637" y="2937360"/>
              <a:ext cx="1037463" cy="261610"/>
            </a:xfrm>
            <a:prstGeom prst="rect">
              <a:avLst/>
            </a:prstGeom>
          </p:spPr>
          <p:txBody>
            <a:bodyPr wrap="none">
              <a:spAutoFit/>
            </a:bodyPr>
            <a:lstStyle/>
            <a:p>
              <a:r>
                <a:rPr lang="en-GB" sz="1100" dirty="0"/>
                <a:t>(Orwell. 2017) </a:t>
              </a:r>
              <a:endParaRPr lang="en-US" sz="1100" dirty="0"/>
            </a:p>
          </p:txBody>
        </p:sp>
        <p:sp>
          <p:nvSpPr>
            <p:cNvPr id="18" name="Rectangle 17">
              <a:extLst>
                <a:ext uri="{FF2B5EF4-FFF2-40B4-BE49-F238E27FC236}">
                  <a16:creationId xmlns:a16="http://schemas.microsoft.com/office/drawing/2014/main" id="{F998B8A8-8072-6542-9FAE-8288B2B7BB1F}"/>
                </a:ext>
              </a:extLst>
            </p:cNvPr>
            <p:cNvSpPr/>
            <p:nvPr/>
          </p:nvSpPr>
          <p:spPr>
            <a:xfrm>
              <a:off x="9148285" y="1171579"/>
              <a:ext cx="2943853" cy="2057277"/>
            </a:xfrm>
            <a:prstGeom prst="rect">
              <a:avLst/>
            </a:prstGeom>
            <a:noFill/>
            <a:ln>
              <a:solidFill>
                <a:schemeClr val="accent5">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cxnSp>
        <p:nvCxnSpPr>
          <p:cNvPr id="21" name="Straight Connector 20">
            <a:extLst>
              <a:ext uri="{FF2B5EF4-FFF2-40B4-BE49-F238E27FC236}">
                <a16:creationId xmlns:a16="http://schemas.microsoft.com/office/drawing/2014/main" id="{1C628BB9-530C-A241-9418-BC7258D0D473}"/>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22" name="L-shape 21">
            <a:extLst>
              <a:ext uri="{FF2B5EF4-FFF2-40B4-BE49-F238E27FC236}">
                <a16:creationId xmlns:a16="http://schemas.microsoft.com/office/drawing/2014/main" id="{8F64C2BF-325D-4B45-9896-27321A7E0A83}"/>
              </a:ext>
            </a:extLst>
          </p:cNvPr>
          <p:cNvSpPr/>
          <p:nvPr/>
        </p:nvSpPr>
        <p:spPr>
          <a:xfrm>
            <a:off x="1785247" y="497981"/>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L-shape 22">
            <a:extLst>
              <a:ext uri="{FF2B5EF4-FFF2-40B4-BE49-F238E27FC236}">
                <a16:creationId xmlns:a16="http://schemas.microsoft.com/office/drawing/2014/main" id="{A1DADA25-70BF-BB40-8547-86317B9CA842}"/>
              </a:ext>
            </a:extLst>
          </p:cNvPr>
          <p:cNvSpPr/>
          <p:nvPr/>
        </p:nvSpPr>
        <p:spPr>
          <a:xfrm rot="10800000">
            <a:off x="4031426" y="253218"/>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3126E170-F1C5-144D-A4B3-E158587E74BD}"/>
              </a:ext>
            </a:extLst>
          </p:cNvPr>
          <p:cNvSpPr txBox="1"/>
          <p:nvPr/>
        </p:nvSpPr>
        <p:spPr>
          <a:xfrm>
            <a:off x="4961770" y="2261129"/>
            <a:ext cx="1946366" cy="369332"/>
          </a:xfrm>
          <a:prstGeom prst="rect">
            <a:avLst/>
          </a:prstGeom>
          <a:noFill/>
        </p:spPr>
        <p:txBody>
          <a:bodyPr wrap="square" rtlCol="0">
            <a:spAutoFit/>
          </a:bodyPr>
          <a:lstStyle/>
          <a:p>
            <a:r>
              <a:rPr lang="en-US" dirty="0"/>
              <a:t>Masonite</a:t>
            </a:r>
          </a:p>
        </p:txBody>
      </p:sp>
    </p:spTree>
    <p:extLst>
      <p:ext uri="{BB962C8B-B14F-4D97-AF65-F5344CB8AC3E}">
        <p14:creationId xmlns:p14="http://schemas.microsoft.com/office/powerpoint/2010/main" val="35998942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0D4C-0527-E745-9AC4-3DFC55BCFB3C}"/>
              </a:ext>
            </a:extLst>
          </p:cNvPr>
          <p:cNvSpPr>
            <a:spLocks noGrp="1"/>
          </p:cNvSpPr>
          <p:nvPr>
            <p:ph type="title"/>
          </p:nvPr>
        </p:nvSpPr>
        <p:spPr>
          <a:xfrm>
            <a:off x="883605" y="-129065"/>
            <a:ext cx="10515600" cy="1325563"/>
          </a:xfrm>
        </p:spPr>
        <p:txBody>
          <a:bodyPr/>
          <a:lstStyle/>
          <a:p>
            <a:pPr algn="r"/>
            <a:r>
              <a:rPr lang="en-US" u="sng" dirty="0">
                <a:solidFill>
                  <a:srgbClr val="002060"/>
                </a:solidFill>
              </a:rPr>
              <a:t>cladding</a:t>
            </a:r>
          </a:p>
        </p:txBody>
      </p:sp>
      <p:pic>
        <p:nvPicPr>
          <p:cNvPr id="4" name="Picture 3">
            <a:extLst>
              <a:ext uri="{FF2B5EF4-FFF2-40B4-BE49-F238E27FC236}">
                <a16:creationId xmlns:a16="http://schemas.microsoft.com/office/drawing/2014/main" id="{FC71571C-16B6-A54E-A09E-A90D25399D1C}"/>
              </a:ext>
            </a:extLst>
          </p:cNvPr>
          <p:cNvPicPr>
            <a:picLocks noChangeAspect="1"/>
          </p:cNvPicPr>
          <p:nvPr/>
        </p:nvPicPr>
        <p:blipFill>
          <a:blip r:embed="rId2"/>
          <a:stretch>
            <a:fillRect/>
          </a:stretch>
        </p:blipFill>
        <p:spPr>
          <a:xfrm>
            <a:off x="1062446" y="172107"/>
            <a:ext cx="5068815" cy="4245674"/>
          </a:xfrm>
          <a:prstGeom prst="rect">
            <a:avLst/>
          </a:prstGeom>
          <a:ln w="28575">
            <a:solidFill>
              <a:schemeClr val="bg2">
                <a:lumMod val="25000"/>
              </a:schemeClr>
            </a:solidFill>
          </a:ln>
        </p:spPr>
      </p:pic>
      <p:sp>
        <p:nvSpPr>
          <p:cNvPr id="7" name="Rectangle 6">
            <a:extLst>
              <a:ext uri="{FF2B5EF4-FFF2-40B4-BE49-F238E27FC236}">
                <a16:creationId xmlns:a16="http://schemas.microsoft.com/office/drawing/2014/main" id="{D5C5776E-8DA6-234F-87F1-A10F2BA876D0}"/>
              </a:ext>
            </a:extLst>
          </p:cNvPr>
          <p:cNvSpPr/>
          <p:nvPr/>
        </p:nvSpPr>
        <p:spPr>
          <a:xfrm>
            <a:off x="6711389" y="6572047"/>
            <a:ext cx="1624163" cy="261610"/>
          </a:xfrm>
          <a:prstGeom prst="rect">
            <a:avLst/>
          </a:prstGeom>
        </p:spPr>
        <p:txBody>
          <a:bodyPr wrap="none">
            <a:spAutoFit/>
          </a:bodyPr>
          <a:lstStyle/>
          <a:p>
            <a:r>
              <a:rPr lang="en-GB" sz="1100" dirty="0"/>
              <a:t>(</a:t>
            </a:r>
            <a:r>
              <a:rPr lang="en-GB" sz="1100" dirty="0" err="1"/>
              <a:t>Cleoharrisseaton</a:t>
            </a:r>
            <a:r>
              <a:rPr lang="en-GB" sz="1100" dirty="0"/>
              <a:t>. 2016) </a:t>
            </a:r>
            <a:endParaRPr lang="en-US" sz="1100" dirty="0"/>
          </a:p>
        </p:txBody>
      </p:sp>
      <p:sp>
        <p:nvSpPr>
          <p:cNvPr id="8" name="Rectangle 7">
            <a:extLst>
              <a:ext uri="{FF2B5EF4-FFF2-40B4-BE49-F238E27FC236}">
                <a16:creationId xmlns:a16="http://schemas.microsoft.com/office/drawing/2014/main" id="{838AB5AA-A425-074E-BEF5-AA71D74859EC}"/>
              </a:ext>
            </a:extLst>
          </p:cNvPr>
          <p:cNvSpPr/>
          <p:nvPr/>
        </p:nvSpPr>
        <p:spPr>
          <a:xfrm>
            <a:off x="6694825" y="1140934"/>
            <a:ext cx="5308189" cy="1477328"/>
          </a:xfrm>
          <a:prstGeom prst="rect">
            <a:avLst/>
          </a:prstGeom>
        </p:spPr>
        <p:txBody>
          <a:bodyPr wrap="square">
            <a:spAutoFit/>
          </a:bodyPr>
          <a:lstStyle/>
          <a:p>
            <a:r>
              <a:rPr lang="en-US" dirty="0"/>
              <a:t>Plywood  was used well here as it is light  and durable so using it as cladding makes sense as it will hold up onto the frame, is straight and cut clean. These qualities make it a good projector board</a:t>
            </a:r>
          </a:p>
          <a:p>
            <a:endParaRPr lang="en-US" dirty="0"/>
          </a:p>
        </p:txBody>
      </p:sp>
      <p:pic>
        <p:nvPicPr>
          <p:cNvPr id="2050" name="Picture 2">
            <a:extLst>
              <a:ext uri="{FF2B5EF4-FFF2-40B4-BE49-F238E27FC236}">
                <a16:creationId xmlns:a16="http://schemas.microsoft.com/office/drawing/2014/main" id="{0341AA9A-FDFD-CF46-BF75-BD2B46D0C2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2701641"/>
            <a:ext cx="5068814" cy="3801611"/>
          </a:xfrm>
          <a:prstGeom prst="rect">
            <a:avLst/>
          </a:prstGeom>
          <a:noFill/>
          <a:ln w="28575">
            <a:solidFill>
              <a:schemeClr val="bg2">
                <a:lumMod val="25000"/>
              </a:schemeClr>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6738509B-B4BB-8940-A713-AC8C3C405677}"/>
              </a:ext>
            </a:extLst>
          </p:cNvPr>
          <p:cNvSpPr/>
          <p:nvPr/>
        </p:nvSpPr>
        <p:spPr>
          <a:xfrm>
            <a:off x="838200" y="4718953"/>
            <a:ext cx="6096000" cy="2031325"/>
          </a:xfrm>
          <a:prstGeom prst="rect">
            <a:avLst/>
          </a:prstGeom>
        </p:spPr>
        <p:txBody>
          <a:bodyPr>
            <a:spAutoFit/>
          </a:bodyPr>
          <a:lstStyle/>
          <a:p>
            <a:r>
              <a:rPr lang="en-US" dirty="0"/>
              <a:t>In the back you can see the cloth has been used to paint a decorative seen. This was done by spreading the cloth against what looks like a wooden Broadway flat (due to its thinness and use as hanging back-drop) but it could also be done on plywood. The cloth looks like it’s been sewn on, but it could also be glued on or stapled. It likely wasn’t stapled as they are more likely to show taking away from the image.</a:t>
            </a:r>
          </a:p>
        </p:txBody>
      </p:sp>
      <p:sp>
        <p:nvSpPr>
          <p:cNvPr id="5" name="Rectangle 4">
            <a:extLst>
              <a:ext uri="{FF2B5EF4-FFF2-40B4-BE49-F238E27FC236}">
                <a16:creationId xmlns:a16="http://schemas.microsoft.com/office/drawing/2014/main" id="{3AF34571-5A94-4E43-B7A2-7E662D66A54D}"/>
              </a:ext>
            </a:extLst>
          </p:cNvPr>
          <p:cNvSpPr/>
          <p:nvPr/>
        </p:nvSpPr>
        <p:spPr>
          <a:xfrm>
            <a:off x="1062446" y="4437562"/>
            <a:ext cx="1624163" cy="261610"/>
          </a:xfrm>
          <a:prstGeom prst="rect">
            <a:avLst/>
          </a:prstGeom>
        </p:spPr>
        <p:txBody>
          <a:bodyPr wrap="none">
            <a:spAutoFit/>
          </a:bodyPr>
          <a:lstStyle/>
          <a:p>
            <a:r>
              <a:rPr lang="en-GB" sz="1100" dirty="0"/>
              <a:t>(</a:t>
            </a:r>
            <a:r>
              <a:rPr lang="en-GB" sz="1100" dirty="0" err="1"/>
              <a:t>Cleoharrisseaton</a:t>
            </a:r>
            <a:r>
              <a:rPr lang="en-GB" sz="1100" dirty="0"/>
              <a:t>. 2016) </a:t>
            </a:r>
            <a:endParaRPr lang="en-US" sz="1100" dirty="0"/>
          </a:p>
        </p:txBody>
      </p:sp>
      <p:sp>
        <p:nvSpPr>
          <p:cNvPr id="9" name="Rounded Rectangle 8">
            <a:extLst>
              <a:ext uri="{FF2B5EF4-FFF2-40B4-BE49-F238E27FC236}">
                <a16:creationId xmlns:a16="http://schemas.microsoft.com/office/drawing/2014/main" id="{B2AC5819-94C1-7E42-82AB-CA3F8011EB6E}"/>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A1C7609F-537D-6749-8CF6-2A0F29804108}"/>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1" name="L-shape 10">
            <a:extLst>
              <a:ext uri="{FF2B5EF4-FFF2-40B4-BE49-F238E27FC236}">
                <a16:creationId xmlns:a16="http://schemas.microsoft.com/office/drawing/2014/main" id="{3CF9C4F3-16D5-EA4C-B761-E94559E96FCC}"/>
              </a:ext>
            </a:extLst>
          </p:cNvPr>
          <p:cNvSpPr/>
          <p:nvPr/>
        </p:nvSpPr>
        <p:spPr>
          <a:xfrm>
            <a:off x="9003647" y="465101"/>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L-shape 11">
            <a:extLst>
              <a:ext uri="{FF2B5EF4-FFF2-40B4-BE49-F238E27FC236}">
                <a16:creationId xmlns:a16="http://schemas.microsoft.com/office/drawing/2014/main" id="{7FB5DBD9-37C8-2342-A58B-AF8BF594E3DD}"/>
              </a:ext>
            </a:extLst>
          </p:cNvPr>
          <p:cNvSpPr/>
          <p:nvPr/>
        </p:nvSpPr>
        <p:spPr>
          <a:xfrm rot="10800000">
            <a:off x="11308395" y="172107"/>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Arrow Connector 12">
            <a:extLst>
              <a:ext uri="{FF2B5EF4-FFF2-40B4-BE49-F238E27FC236}">
                <a16:creationId xmlns:a16="http://schemas.microsoft.com/office/drawing/2014/main" id="{694F76A9-5479-844B-9522-BF4783077801}"/>
              </a:ext>
            </a:extLst>
          </p:cNvPr>
          <p:cNvCxnSpPr/>
          <p:nvPr/>
        </p:nvCxnSpPr>
        <p:spPr>
          <a:xfrm flipH="1">
            <a:off x="3581400" y="1701800"/>
            <a:ext cx="3113425" cy="584200"/>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a:extLst>
              <a:ext uri="{FF2B5EF4-FFF2-40B4-BE49-F238E27FC236}">
                <a16:creationId xmlns:a16="http://schemas.microsoft.com/office/drawing/2014/main" id="{63DBA91E-78C2-3445-AC23-E55DDC274CF1}"/>
              </a:ext>
            </a:extLst>
          </p:cNvPr>
          <p:cNvCxnSpPr>
            <a:cxnSpLocks/>
          </p:cNvCxnSpPr>
          <p:nvPr/>
        </p:nvCxnSpPr>
        <p:spPr>
          <a:xfrm flipV="1">
            <a:off x="6400801" y="4718953"/>
            <a:ext cx="2146299" cy="132447"/>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348854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5CB2C-81A5-EC4E-9984-DEB534A46BCF}"/>
              </a:ext>
            </a:extLst>
          </p:cNvPr>
          <p:cNvSpPr>
            <a:spLocks noGrp="1"/>
          </p:cNvSpPr>
          <p:nvPr>
            <p:ph type="title"/>
          </p:nvPr>
        </p:nvSpPr>
        <p:spPr>
          <a:xfrm>
            <a:off x="838200" y="487680"/>
            <a:ext cx="10515600" cy="1325563"/>
          </a:xfrm>
        </p:spPr>
        <p:txBody>
          <a:bodyPr/>
          <a:lstStyle/>
          <a:p>
            <a:r>
              <a:rPr lang="en-US" u="sng" dirty="0">
                <a:solidFill>
                  <a:srgbClr val="002060"/>
                </a:solidFill>
              </a:rPr>
              <a:t>Painting the scene</a:t>
            </a:r>
          </a:p>
        </p:txBody>
      </p:sp>
      <p:sp>
        <p:nvSpPr>
          <p:cNvPr id="5" name="TextBox 4">
            <a:extLst>
              <a:ext uri="{FF2B5EF4-FFF2-40B4-BE49-F238E27FC236}">
                <a16:creationId xmlns:a16="http://schemas.microsoft.com/office/drawing/2014/main" id="{32906A06-C1E8-5249-AC03-126D75186541}"/>
              </a:ext>
            </a:extLst>
          </p:cNvPr>
          <p:cNvSpPr txBox="1"/>
          <p:nvPr/>
        </p:nvSpPr>
        <p:spPr>
          <a:xfrm>
            <a:off x="337366" y="1608438"/>
            <a:ext cx="7689034" cy="1200329"/>
          </a:xfrm>
          <a:prstGeom prst="rect">
            <a:avLst/>
          </a:prstGeom>
          <a:noFill/>
        </p:spPr>
        <p:txBody>
          <a:bodyPr wrap="square" rtlCol="0">
            <a:spAutoFit/>
          </a:bodyPr>
          <a:lstStyle/>
          <a:p>
            <a:r>
              <a:rPr lang="en-US" dirty="0"/>
              <a:t>We paint the scene using a number of techniques to give it different textures; textures that can make surfaces look aged, or shiny and new but importantly realistic. To give a scene it’s space we might paint the walls, floors and props, all which involve referring to a model and a production designer.</a:t>
            </a:r>
            <a:r>
              <a:rPr lang="en-GB" dirty="0"/>
              <a:t> </a:t>
            </a:r>
            <a:r>
              <a:rPr lang="en-GB" sz="1100" dirty="0"/>
              <a:t>(RSC. 2020) </a:t>
            </a:r>
            <a:endParaRPr lang="en-US" sz="1100" dirty="0"/>
          </a:p>
        </p:txBody>
      </p:sp>
      <p:sp>
        <p:nvSpPr>
          <p:cNvPr id="7" name="TextBox 6">
            <a:extLst>
              <a:ext uri="{FF2B5EF4-FFF2-40B4-BE49-F238E27FC236}">
                <a16:creationId xmlns:a16="http://schemas.microsoft.com/office/drawing/2014/main" id="{37D1F07D-4E91-7649-82C7-1B6DBF2D1BD5}"/>
              </a:ext>
            </a:extLst>
          </p:cNvPr>
          <p:cNvSpPr txBox="1"/>
          <p:nvPr/>
        </p:nvSpPr>
        <p:spPr>
          <a:xfrm>
            <a:off x="324666" y="2924332"/>
            <a:ext cx="7930334" cy="2862322"/>
          </a:xfrm>
          <a:prstGeom prst="rect">
            <a:avLst/>
          </a:prstGeom>
          <a:noFill/>
        </p:spPr>
        <p:txBody>
          <a:bodyPr wrap="square" rtlCol="0">
            <a:spAutoFit/>
          </a:bodyPr>
          <a:lstStyle/>
          <a:p>
            <a:r>
              <a:rPr lang="en-US" dirty="0"/>
              <a:t>For the production team, </a:t>
            </a:r>
            <a:r>
              <a:rPr lang="en-US" dirty="0" err="1"/>
              <a:t>I.e</a:t>
            </a:r>
            <a:r>
              <a:rPr lang="en-US" dirty="0"/>
              <a:t> the constructors, scenic artists, and others, to know what they need to build, paint or source they will refer to the 1:25 model, or other models if necessary  to gain the scale, </a:t>
            </a:r>
            <a:r>
              <a:rPr lang="en-US" dirty="0" err="1"/>
              <a:t>whats</a:t>
            </a:r>
            <a:r>
              <a:rPr lang="en-US" dirty="0"/>
              <a:t> being made, </a:t>
            </a:r>
            <a:r>
              <a:rPr lang="en-US" dirty="0" err="1"/>
              <a:t>colours</a:t>
            </a:r>
            <a:r>
              <a:rPr lang="en-US" dirty="0"/>
              <a:t>/textures, entrances/ exits and furniture. Particularly here, the scenic artists will use the final </a:t>
            </a:r>
            <a:r>
              <a:rPr lang="en-US" dirty="0" err="1"/>
              <a:t>scenographic</a:t>
            </a:r>
            <a:r>
              <a:rPr lang="en-US" dirty="0"/>
              <a:t> model for it’s full </a:t>
            </a:r>
            <a:r>
              <a:rPr lang="en-US" dirty="0" err="1"/>
              <a:t>colour</a:t>
            </a:r>
            <a:r>
              <a:rPr lang="en-US" dirty="0"/>
              <a:t> and textures to directly sample from to paint, but if the </a:t>
            </a:r>
            <a:r>
              <a:rPr lang="en-US" dirty="0" err="1"/>
              <a:t>colours</a:t>
            </a:r>
            <a:r>
              <a:rPr lang="en-US" dirty="0"/>
              <a:t> aren’t right when bigger from the model, they may have to adapt.</a:t>
            </a:r>
            <a:r>
              <a:rPr lang="en-GB" dirty="0"/>
              <a:t> </a:t>
            </a:r>
            <a:r>
              <a:rPr lang="en-GB" sz="1200" dirty="0"/>
              <a:t>(Orton. 2011)</a:t>
            </a:r>
            <a:endParaRPr lang="en-GB" sz="2000" dirty="0"/>
          </a:p>
          <a:p>
            <a:r>
              <a:rPr lang="en-GB" dirty="0"/>
              <a:t>When adapting they might have to build the paint up, which involves applying a base and several glazes  (“a thin, translucent coat of paint applied to a dry undercoat so the undercoat is still perceptible”</a:t>
            </a:r>
            <a:r>
              <a:rPr lang="en-US" dirty="0"/>
              <a:t> </a:t>
            </a:r>
            <a:r>
              <a:rPr lang="en-US" sz="1200" dirty="0"/>
              <a:t>(</a:t>
            </a:r>
            <a:r>
              <a:rPr lang="en-GB" sz="1200" dirty="0" err="1"/>
              <a:t>O’Skea</a:t>
            </a:r>
            <a:r>
              <a:rPr lang="en-GB" sz="1200" dirty="0"/>
              <a:t>. ND</a:t>
            </a:r>
            <a:r>
              <a:rPr lang="en-GB" dirty="0"/>
              <a:t>)) on top. </a:t>
            </a:r>
            <a:r>
              <a:rPr lang="en-GB" sz="1200" dirty="0"/>
              <a:t>(RSC. 2020) </a:t>
            </a:r>
          </a:p>
        </p:txBody>
      </p:sp>
      <p:sp>
        <p:nvSpPr>
          <p:cNvPr id="6" name="Rounded Rectangle 5">
            <a:extLst>
              <a:ext uri="{FF2B5EF4-FFF2-40B4-BE49-F238E27FC236}">
                <a16:creationId xmlns:a16="http://schemas.microsoft.com/office/drawing/2014/main" id="{CE2223BD-AF59-E241-B6C9-6356013BEEA0}"/>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1026" name="Picture 2">
            <a:extLst>
              <a:ext uri="{FF2B5EF4-FFF2-40B4-BE49-F238E27FC236}">
                <a16:creationId xmlns:a16="http://schemas.microsoft.com/office/drawing/2014/main" id="{95971161-96B1-484E-BC37-C3503CFF0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5000" y="886275"/>
            <a:ext cx="3612334" cy="5422267"/>
          </a:xfrm>
          <a:prstGeom prst="rect">
            <a:avLst/>
          </a:prstGeom>
          <a:noFill/>
          <a:ln w="28575">
            <a:solidFill>
              <a:srgbClr val="4372C4"/>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EF9DA42-8406-0947-B824-D59C35D9F59B}"/>
              </a:ext>
            </a:extLst>
          </p:cNvPr>
          <p:cNvSpPr/>
          <p:nvPr/>
        </p:nvSpPr>
        <p:spPr>
          <a:xfrm>
            <a:off x="8115300" y="6387662"/>
            <a:ext cx="1542410" cy="261610"/>
          </a:xfrm>
          <a:prstGeom prst="rect">
            <a:avLst/>
          </a:prstGeom>
        </p:spPr>
        <p:txBody>
          <a:bodyPr wrap="none">
            <a:spAutoFit/>
          </a:bodyPr>
          <a:lstStyle/>
          <a:p>
            <a:r>
              <a:rPr lang="en-GB" sz="1100" dirty="0" err="1"/>
              <a:t>abmodelmaking</a:t>
            </a:r>
            <a:r>
              <a:rPr lang="en-GB" sz="1100" dirty="0"/>
              <a:t> (2020) </a:t>
            </a:r>
            <a:endParaRPr lang="en-US" sz="1100" dirty="0"/>
          </a:p>
        </p:txBody>
      </p:sp>
      <p:sp>
        <p:nvSpPr>
          <p:cNvPr id="4" name="Rectangle 3">
            <a:extLst>
              <a:ext uri="{FF2B5EF4-FFF2-40B4-BE49-F238E27FC236}">
                <a16:creationId xmlns:a16="http://schemas.microsoft.com/office/drawing/2014/main" id="{CF9130A9-9371-8A4A-AE9E-5BE51D74D38E}"/>
              </a:ext>
            </a:extLst>
          </p:cNvPr>
          <p:cNvSpPr/>
          <p:nvPr/>
        </p:nvSpPr>
        <p:spPr>
          <a:xfrm>
            <a:off x="324666" y="5968965"/>
            <a:ext cx="7354389" cy="646331"/>
          </a:xfrm>
          <a:prstGeom prst="rect">
            <a:avLst/>
          </a:prstGeom>
          <a:ln w="28575">
            <a:solidFill>
              <a:srgbClr val="4372C4"/>
            </a:solidFill>
          </a:ln>
        </p:spPr>
        <p:txBody>
          <a:bodyPr wrap="square">
            <a:spAutoFit/>
          </a:bodyPr>
          <a:lstStyle/>
          <a:p>
            <a:r>
              <a:rPr lang="en-GB" dirty="0"/>
              <a:t>For example, they could use the model to the right to sample and now they have to get dark timber or to sample and create bricks.</a:t>
            </a:r>
            <a:endParaRPr lang="en-US" dirty="0"/>
          </a:p>
        </p:txBody>
      </p:sp>
      <p:cxnSp>
        <p:nvCxnSpPr>
          <p:cNvPr id="9" name="Straight Connector 8">
            <a:extLst>
              <a:ext uri="{FF2B5EF4-FFF2-40B4-BE49-F238E27FC236}">
                <a16:creationId xmlns:a16="http://schemas.microsoft.com/office/drawing/2014/main" id="{21365810-75E7-1F45-9AA3-EA8B82CFC08A}"/>
              </a:ext>
            </a:extLst>
          </p:cNvPr>
          <p:cNvCxnSpPr/>
          <p:nvPr/>
        </p:nvCxnSpPr>
        <p:spPr>
          <a:xfrm>
            <a:off x="186693" y="295902"/>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0" name="Rectangle 9">
            <a:extLst>
              <a:ext uri="{FF2B5EF4-FFF2-40B4-BE49-F238E27FC236}">
                <a16:creationId xmlns:a16="http://schemas.microsoft.com/office/drawing/2014/main" id="{BCD2EB0C-7301-BD48-B4CB-6EB7B922EA29}"/>
              </a:ext>
            </a:extLst>
          </p:cNvPr>
          <p:cNvSpPr/>
          <p:nvPr/>
        </p:nvSpPr>
        <p:spPr>
          <a:xfrm flipH="1">
            <a:off x="5157173" y="851051"/>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70C47A-50D7-BB47-B2B5-6DCF3A1547C8}"/>
              </a:ext>
            </a:extLst>
          </p:cNvPr>
          <p:cNvSpPr/>
          <p:nvPr/>
        </p:nvSpPr>
        <p:spPr>
          <a:xfrm flipH="1">
            <a:off x="545633" y="851051"/>
            <a:ext cx="263911"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18798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D019E-9550-A848-B1E8-7EFAC30E1119}"/>
              </a:ext>
            </a:extLst>
          </p:cNvPr>
          <p:cNvSpPr>
            <a:spLocks noGrp="1"/>
          </p:cNvSpPr>
          <p:nvPr>
            <p:ph type="title"/>
          </p:nvPr>
        </p:nvSpPr>
        <p:spPr/>
        <p:txBody>
          <a:bodyPr/>
          <a:lstStyle/>
          <a:p>
            <a:pPr algn="r"/>
            <a:r>
              <a:rPr lang="en-US" u="sng" dirty="0">
                <a:solidFill>
                  <a:srgbClr val="002060"/>
                </a:solidFill>
              </a:rPr>
              <a:t>Painting the scene</a:t>
            </a:r>
            <a:endParaRPr lang="en-US" dirty="0">
              <a:solidFill>
                <a:srgbClr val="002060"/>
              </a:solidFill>
            </a:endParaRPr>
          </a:p>
        </p:txBody>
      </p:sp>
      <p:sp>
        <p:nvSpPr>
          <p:cNvPr id="5" name="Rectangle 4">
            <a:extLst>
              <a:ext uri="{FF2B5EF4-FFF2-40B4-BE49-F238E27FC236}">
                <a16:creationId xmlns:a16="http://schemas.microsoft.com/office/drawing/2014/main" id="{FEC4BE86-08BC-6445-B8A9-3125FF47C860}"/>
              </a:ext>
            </a:extLst>
          </p:cNvPr>
          <p:cNvSpPr/>
          <p:nvPr/>
        </p:nvSpPr>
        <p:spPr>
          <a:xfrm>
            <a:off x="5016500" y="4650090"/>
            <a:ext cx="6934200" cy="2031325"/>
          </a:xfrm>
          <a:prstGeom prst="rect">
            <a:avLst/>
          </a:prstGeom>
        </p:spPr>
        <p:txBody>
          <a:bodyPr wrap="square">
            <a:spAutoFit/>
          </a:bodyPr>
          <a:lstStyle/>
          <a:p>
            <a:r>
              <a:rPr lang="en-US" dirty="0"/>
              <a:t>When choosing your paint professional scenic paint is best, but this can be expensive, so only use this if the </a:t>
            </a:r>
            <a:r>
              <a:rPr lang="en-US" dirty="0" err="1"/>
              <a:t>colour</a:t>
            </a:r>
            <a:r>
              <a:rPr lang="en-US" dirty="0"/>
              <a:t> has to be exact otherwise house paint can do the job. If you do use house paint remember to get a flat-sheen paint as it’s easier to add a shellac coat or something to make it glossy such as polyethene. Another note is not to use oil based paint as it takes too long to dry, has strong fumes and can be hard to clean up, unless it’s something fine you are painting. </a:t>
            </a:r>
            <a:r>
              <a:rPr lang="en-US" sz="1100" dirty="0"/>
              <a:t>(</a:t>
            </a:r>
            <a:r>
              <a:rPr lang="en-GB" sz="1100" dirty="0" err="1"/>
              <a:t>O’Skea</a:t>
            </a:r>
            <a:r>
              <a:rPr lang="en-GB" sz="1100" dirty="0"/>
              <a:t>. ND)</a:t>
            </a:r>
            <a:endParaRPr lang="en-US" sz="1100" dirty="0"/>
          </a:p>
        </p:txBody>
      </p:sp>
      <p:sp>
        <p:nvSpPr>
          <p:cNvPr id="6" name="Rectangle 5">
            <a:extLst>
              <a:ext uri="{FF2B5EF4-FFF2-40B4-BE49-F238E27FC236}">
                <a16:creationId xmlns:a16="http://schemas.microsoft.com/office/drawing/2014/main" id="{59FEB315-23BD-1844-8538-D49F4F87585C}"/>
              </a:ext>
            </a:extLst>
          </p:cNvPr>
          <p:cNvSpPr/>
          <p:nvPr/>
        </p:nvSpPr>
        <p:spPr>
          <a:xfrm>
            <a:off x="407774" y="1525568"/>
            <a:ext cx="7361661" cy="1477328"/>
          </a:xfrm>
          <a:prstGeom prst="rect">
            <a:avLst/>
          </a:prstGeom>
        </p:spPr>
        <p:txBody>
          <a:bodyPr wrap="square">
            <a:spAutoFit/>
          </a:bodyPr>
          <a:lstStyle/>
          <a:p>
            <a:r>
              <a:rPr lang="en-US" dirty="0"/>
              <a:t>When applying a coat for protection straight onto wood a coat of paint is better than varnish or oil as varnish will look patchy. </a:t>
            </a:r>
            <a:r>
              <a:rPr lang="en-US" sz="1100" dirty="0"/>
              <a:t>(</a:t>
            </a:r>
            <a:r>
              <a:rPr lang="en-GB" sz="1100" i="1" dirty="0"/>
              <a:t>George Hill Timber &amp; Building Supplies. </a:t>
            </a:r>
            <a:r>
              <a:rPr lang="en-GB" sz="1100" dirty="0"/>
              <a:t>2018)</a:t>
            </a:r>
            <a:r>
              <a:rPr lang="en-GB" dirty="0"/>
              <a:t> These Protective coats are necessary as the structures will get bashed around, so it prevents it from getting damaged. It’s easier to repaint something than to create an entire new thing from scratch.</a:t>
            </a:r>
            <a:endParaRPr lang="en-US" sz="1100" dirty="0"/>
          </a:p>
        </p:txBody>
      </p:sp>
      <p:sp>
        <p:nvSpPr>
          <p:cNvPr id="7" name="Rounded Rectangle 6">
            <a:extLst>
              <a:ext uri="{FF2B5EF4-FFF2-40B4-BE49-F238E27FC236}">
                <a16:creationId xmlns:a16="http://schemas.microsoft.com/office/drawing/2014/main" id="{78C8034D-1194-6146-8D01-150E3F8587E2}"/>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2050" name="Picture 2" descr="Colron Refined Clear Satin Lacquer, 0.75L">
            <a:extLst>
              <a:ext uri="{FF2B5EF4-FFF2-40B4-BE49-F238E27FC236}">
                <a16:creationId xmlns:a16="http://schemas.microsoft.com/office/drawing/2014/main" id="{90A6747B-1D1F-A94B-97F8-95A08DA616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2632" y="1444275"/>
            <a:ext cx="2433322" cy="2982782"/>
          </a:xfrm>
          <a:prstGeom prst="rect">
            <a:avLst/>
          </a:prstGeom>
          <a:noFill/>
          <a:ln w="28575">
            <a:solidFill>
              <a:srgbClr val="4372C4"/>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C78C7682-455C-B44C-8182-02E726A62A00}"/>
              </a:ext>
            </a:extLst>
          </p:cNvPr>
          <p:cNvSpPr/>
          <p:nvPr/>
        </p:nvSpPr>
        <p:spPr>
          <a:xfrm>
            <a:off x="7769436" y="4476945"/>
            <a:ext cx="926857" cy="261610"/>
          </a:xfrm>
          <a:prstGeom prst="rect">
            <a:avLst/>
          </a:prstGeom>
        </p:spPr>
        <p:txBody>
          <a:bodyPr wrap="none">
            <a:spAutoFit/>
          </a:bodyPr>
          <a:lstStyle/>
          <a:p>
            <a:r>
              <a:rPr lang="en-GB" sz="1100" dirty="0"/>
              <a:t>(B&amp;Q. 2020) </a:t>
            </a:r>
            <a:endParaRPr lang="en-US" sz="1100" dirty="0"/>
          </a:p>
        </p:txBody>
      </p:sp>
      <p:grpSp>
        <p:nvGrpSpPr>
          <p:cNvPr id="9" name="Group 8">
            <a:extLst>
              <a:ext uri="{FF2B5EF4-FFF2-40B4-BE49-F238E27FC236}">
                <a16:creationId xmlns:a16="http://schemas.microsoft.com/office/drawing/2014/main" id="{6206196A-12A0-5F44-9163-A5BDD1FC0155}"/>
              </a:ext>
            </a:extLst>
          </p:cNvPr>
          <p:cNvGrpSpPr/>
          <p:nvPr/>
        </p:nvGrpSpPr>
        <p:grpSpPr>
          <a:xfrm rot="2887903">
            <a:off x="7524686" y="1502803"/>
            <a:ext cx="2865725" cy="2865725"/>
            <a:chOff x="5492262" y="1587500"/>
            <a:chExt cx="2865725" cy="2865725"/>
          </a:xfrm>
          <a:solidFill>
            <a:srgbClr val="FF0000"/>
          </a:solidFill>
        </p:grpSpPr>
        <p:sp>
          <p:nvSpPr>
            <p:cNvPr id="8" name="Rectangle 7">
              <a:extLst>
                <a:ext uri="{FF2B5EF4-FFF2-40B4-BE49-F238E27FC236}">
                  <a16:creationId xmlns:a16="http://schemas.microsoft.com/office/drawing/2014/main" id="{20892312-2919-2D48-A3C9-8963816E330E}"/>
                </a:ext>
              </a:extLst>
            </p:cNvPr>
            <p:cNvSpPr/>
            <p:nvPr/>
          </p:nvSpPr>
          <p:spPr>
            <a:xfrm>
              <a:off x="6743700" y="1587500"/>
              <a:ext cx="362852" cy="28657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2A4B5D8-6D8D-774A-A4E6-4BB23D99B48B}"/>
                </a:ext>
              </a:extLst>
            </p:cNvPr>
            <p:cNvSpPr/>
            <p:nvPr/>
          </p:nvSpPr>
          <p:spPr>
            <a:xfrm rot="5400000">
              <a:off x="6743699" y="1406074"/>
              <a:ext cx="362852" cy="28657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11" name="Straight Connector 10">
            <a:extLst>
              <a:ext uri="{FF2B5EF4-FFF2-40B4-BE49-F238E27FC236}">
                <a16:creationId xmlns:a16="http://schemas.microsoft.com/office/drawing/2014/main" id="{25C99E03-293A-3E43-8D09-CD4C085938A2}"/>
              </a:ext>
            </a:extLst>
          </p:cNvPr>
          <p:cNvCxnSpPr/>
          <p:nvPr/>
        </p:nvCxnSpPr>
        <p:spPr>
          <a:xfrm>
            <a:off x="186693" y="25671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2" name="Rectangle 11">
            <a:extLst>
              <a:ext uri="{FF2B5EF4-FFF2-40B4-BE49-F238E27FC236}">
                <a16:creationId xmlns:a16="http://schemas.microsoft.com/office/drawing/2014/main" id="{CDE6AE93-8A5B-CC40-98AA-EA58E62139B7}"/>
              </a:ext>
            </a:extLst>
          </p:cNvPr>
          <p:cNvSpPr/>
          <p:nvPr/>
        </p:nvSpPr>
        <p:spPr>
          <a:xfrm flipH="1">
            <a:off x="6740433" y="808591"/>
            <a:ext cx="221007" cy="471569"/>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A8E2312-B3B4-2F4F-917F-28FA2D599EF0}"/>
              </a:ext>
            </a:extLst>
          </p:cNvPr>
          <p:cNvSpPr/>
          <p:nvPr/>
        </p:nvSpPr>
        <p:spPr>
          <a:xfrm flipH="1">
            <a:off x="11353800" y="803678"/>
            <a:ext cx="221007" cy="471569"/>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a:extLst>
              <a:ext uri="{FF2B5EF4-FFF2-40B4-BE49-F238E27FC236}">
                <a16:creationId xmlns:a16="http://schemas.microsoft.com/office/drawing/2014/main" id="{43FE9B18-6470-5040-9458-B459388F4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7852" y="3162991"/>
            <a:ext cx="2576588" cy="3438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9420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92C8-87F6-004E-B9A3-95DBC8451B27}"/>
              </a:ext>
            </a:extLst>
          </p:cNvPr>
          <p:cNvSpPr>
            <a:spLocks noGrp="1"/>
          </p:cNvSpPr>
          <p:nvPr>
            <p:ph type="title"/>
          </p:nvPr>
        </p:nvSpPr>
        <p:spPr>
          <a:xfrm>
            <a:off x="1356360" y="100245"/>
            <a:ext cx="10515600" cy="1325563"/>
          </a:xfrm>
        </p:spPr>
        <p:txBody>
          <a:bodyPr/>
          <a:lstStyle/>
          <a:p>
            <a:r>
              <a:rPr lang="en-US" u="sng" dirty="0">
                <a:solidFill>
                  <a:srgbClr val="002060"/>
                </a:solidFill>
              </a:rPr>
              <a:t>Painting the scene</a:t>
            </a:r>
            <a:endParaRPr lang="en-US" dirty="0">
              <a:solidFill>
                <a:srgbClr val="002060"/>
              </a:solidFill>
            </a:endParaRPr>
          </a:p>
        </p:txBody>
      </p:sp>
      <p:sp>
        <p:nvSpPr>
          <p:cNvPr id="3" name="Content Placeholder 2">
            <a:extLst>
              <a:ext uri="{FF2B5EF4-FFF2-40B4-BE49-F238E27FC236}">
                <a16:creationId xmlns:a16="http://schemas.microsoft.com/office/drawing/2014/main" id="{FC3D0F80-F4B3-2A4A-BB82-257DE1F8A983}"/>
              </a:ext>
            </a:extLst>
          </p:cNvPr>
          <p:cNvSpPr>
            <a:spLocks noGrp="1"/>
          </p:cNvSpPr>
          <p:nvPr>
            <p:ph idx="1"/>
          </p:nvPr>
        </p:nvSpPr>
        <p:spPr>
          <a:xfrm>
            <a:off x="822960" y="1398580"/>
            <a:ext cx="10515600" cy="981075"/>
          </a:xfrm>
        </p:spPr>
        <p:txBody>
          <a:bodyPr/>
          <a:lstStyle/>
          <a:p>
            <a:r>
              <a:rPr lang="en-US" dirty="0"/>
              <a:t>When painting a scene you can use a number of tools when painting. Some good ones are….</a:t>
            </a:r>
          </a:p>
        </p:txBody>
      </p:sp>
      <p:sp>
        <p:nvSpPr>
          <p:cNvPr id="4" name="Rounded Rectangle 3">
            <a:extLst>
              <a:ext uri="{FF2B5EF4-FFF2-40B4-BE49-F238E27FC236}">
                <a16:creationId xmlns:a16="http://schemas.microsoft.com/office/drawing/2014/main" id="{C0B448AC-4A75-3A43-B47F-33EF4649D2E2}"/>
              </a:ext>
            </a:extLst>
          </p:cNvPr>
          <p:cNvSpPr/>
          <p:nvPr/>
        </p:nvSpPr>
        <p:spPr>
          <a:xfrm>
            <a:off x="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3074" name="Picture 2" descr="60W Pure White Bristle Disposable Paint or Chip Brushes">
            <a:extLst>
              <a:ext uri="{FF2B5EF4-FFF2-40B4-BE49-F238E27FC236}">
                <a16:creationId xmlns:a16="http://schemas.microsoft.com/office/drawing/2014/main" id="{79ECA9EE-5F08-DB40-A567-8B6050820A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293" b="11704"/>
          <a:stretch/>
        </p:blipFill>
        <p:spPr bwMode="auto">
          <a:xfrm>
            <a:off x="1195530" y="2158981"/>
            <a:ext cx="3067050" cy="221713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6AE244A-044E-E94F-934A-E19DDC8CC2CC}"/>
              </a:ext>
            </a:extLst>
          </p:cNvPr>
          <p:cNvSpPr txBox="1"/>
          <p:nvPr/>
        </p:nvSpPr>
        <p:spPr>
          <a:xfrm>
            <a:off x="4274891" y="2096504"/>
            <a:ext cx="2512470" cy="1369606"/>
          </a:xfrm>
          <a:prstGeom prst="rect">
            <a:avLst/>
          </a:prstGeom>
          <a:noFill/>
        </p:spPr>
        <p:txBody>
          <a:bodyPr wrap="square" rtlCol="0">
            <a:spAutoFit/>
          </a:bodyPr>
          <a:lstStyle/>
          <a:p>
            <a:r>
              <a:rPr lang="en-US" dirty="0"/>
              <a:t>These ‘chip bristle’ brushes especially at a large size are good for painting large areas.</a:t>
            </a:r>
          </a:p>
          <a:p>
            <a:r>
              <a:rPr lang="en-GB" sz="1100" dirty="0"/>
              <a:t>(</a:t>
            </a:r>
            <a:r>
              <a:rPr lang="en-GB" sz="1100" dirty="0" err="1"/>
              <a:t>O’Skea</a:t>
            </a:r>
            <a:r>
              <a:rPr lang="en-GB" sz="1100" dirty="0"/>
              <a:t>. ND)</a:t>
            </a:r>
            <a:endParaRPr lang="en-US" sz="1100" dirty="0"/>
          </a:p>
        </p:txBody>
      </p:sp>
      <p:sp>
        <p:nvSpPr>
          <p:cNvPr id="6" name="Rectangle 5">
            <a:extLst>
              <a:ext uri="{FF2B5EF4-FFF2-40B4-BE49-F238E27FC236}">
                <a16:creationId xmlns:a16="http://schemas.microsoft.com/office/drawing/2014/main" id="{88B2B43D-F9D3-D149-98F0-CCB54EEBA58B}"/>
              </a:ext>
            </a:extLst>
          </p:cNvPr>
          <p:cNvSpPr/>
          <p:nvPr/>
        </p:nvSpPr>
        <p:spPr>
          <a:xfrm rot="16200000">
            <a:off x="132839" y="3050833"/>
            <a:ext cx="1826141" cy="261610"/>
          </a:xfrm>
          <a:prstGeom prst="rect">
            <a:avLst/>
          </a:prstGeom>
        </p:spPr>
        <p:txBody>
          <a:bodyPr wrap="none">
            <a:spAutoFit/>
          </a:bodyPr>
          <a:lstStyle/>
          <a:p>
            <a:r>
              <a:rPr lang="en-GB" sz="1100" dirty="0"/>
              <a:t>(Solo Horton Brushes. 2020) </a:t>
            </a:r>
            <a:endParaRPr lang="en-US" sz="1100" dirty="0"/>
          </a:p>
        </p:txBody>
      </p:sp>
      <p:sp>
        <p:nvSpPr>
          <p:cNvPr id="7" name="TextBox 6">
            <a:extLst>
              <a:ext uri="{FF2B5EF4-FFF2-40B4-BE49-F238E27FC236}">
                <a16:creationId xmlns:a16="http://schemas.microsoft.com/office/drawing/2014/main" id="{E7B588D4-FCE6-3E45-A061-7E1854239888}"/>
              </a:ext>
            </a:extLst>
          </p:cNvPr>
          <p:cNvSpPr txBox="1"/>
          <p:nvPr/>
        </p:nvSpPr>
        <p:spPr>
          <a:xfrm>
            <a:off x="8976360" y="1857955"/>
            <a:ext cx="2311400" cy="923330"/>
          </a:xfrm>
          <a:prstGeom prst="rect">
            <a:avLst/>
          </a:prstGeom>
          <a:noFill/>
        </p:spPr>
        <p:txBody>
          <a:bodyPr wrap="square" rtlCol="0">
            <a:spAutoFit/>
          </a:bodyPr>
          <a:lstStyle/>
          <a:p>
            <a:r>
              <a:rPr lang="en-US" dirty="0"/>
              <a:t>Rollers are good for covering large surface areas.</a:t>
            </a:r>
          </a:p>
        </p:txBody>
      </p:sp>
      <p:pic>
        <p:nvPicPr>
          <p:cNvPr id="10" name="Picture 2" descr="Artists">
            <a:extLst>
              <a:ext uri="{FF2B5EF4-FFF2-40B4-BE49-F238E27FC236}">
                <a16:creationId xmlns:a16="http://schemas.microsoft.com/office/drawing/2014/main" id="{88A6460D-A4DE-8041-B010-B02F7EDAA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4295" y="3105147"/>
            <a:ext cx="2311401" cy="231140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84EBA2E-BC55-1648-94B2-D524200C0A67}"/>
              </a:ext>
            </a:extLst>
          </p:cNvPr>
          <p:cNvSpPr/>
          <p:nvPr/>
        </p:nvSpPr>
        <p:spPr>
          <a:xfrm rot="5400000">
            <a:off x="8418122" y="4442652"/>
            <a:ext cx="1962397" cy="261610"/>
          </a:xfrm>
          <a:prstGeom prst="rect">
            <a:avLst/>
          </a:prstGeom>
        </p:spPr>
        <p:txBody>
          <a:bodyPr wrap="none">
            <a:spAutoFit/>
          </a:bodyPr>
          <a:lstStyle/>
          <a:p>
            <a:r>
              <a:rPr lang="en-GB" sz="1100" dirty="0"/>
              <a:t>(Ken Bromley Art Supplies. ND)</a:t>
            </a:r>
            <a:endParaRPr lang="en-US" sz="1100" dirty="0"/>
          </a:p>
        </p:txBody>
      </p:sp>
      <p:sp>
        <p:nvSpPr>
          <p:cNvPr id="11" name="Rectangle 10">
            <a:extLst>
              <a:ext uri="{FF2B5EF4-FFF2-40B4-BE49-F238E27FC236}">
                <a16:creationId xmlns:a16="http://schemas.microsoft.com/office/drawing/2014/main" id="{9396F837-8C2F-964C-BAA2-4B5C9E14BC76}"/>
              </a:ext>
            </a:extLst>
          </p:cNvPr>
          <p:cNvSpPr/>
          <p:nvPr/>
        </p:nvSpPr>
        <p:spPr>
          <a:xfrm>
            <a:off x="8494154" y="5635003"/>
            <a:ext cx="3478060" cy="923330"/>
          </a:xfrm>
          <a:prstGeom prst="rect">
            <a:avLst/>
          </a:prstGeom>
        </p:spPr>
        <p:txBody>
          <a:bodyPr wrap="square">
            <a:spAutoFit/>
          </a:bodyPr>
          <a:lstStyle/>
          <a:p>
            <a:r>
              <a:rPr lang="en-US" dirty="0"/>
              <a:t>For removing unwanted washes and creating special effects in water </a:t>
            </a:r>
            <a:r>
              <a:rPr lang="en-US" dirty="0" err="1"/>
              <a:t>colours</a:t>
            </a:r>
            <a:r>
              <a:rPr lang="en-US" dirty="0"/>
              <a:t>.</a:t>
            </a:r>
          </a:p>
        </p:txBody>
      </p:sp>
      <p:pic>
        <p:nvPicPr>
          <p:cNvPr id="1026" name="Picture 2">
            <a:extLst>
              <a:ext uri="{FF2B5EF4-FFF2-40B4-BE49-F238E27FC236}">
                <a16:creationId xmlns:a16="http://schemas.microsoft.com/office/drawing/2014/main" id="{E7D578D2-308D-3C46-8DA9-A551D87CA9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5210" y="1889117"/>
            <a:ext cx="2209800" cy="22098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9EB19EF-44EA-9C45-BE12-C8428A7ABDD7}"/>
              </a:ext>
            </a:extLst>
          </p:cNvPr>
          <p:cNvSpPr/>
          <p:nvPr/>
        </p:nvSpPr>
        <p:spPr>
          <a:xfrm rot="16200000">
            <a:off x="8537939" y="3335305"/>
            <a:ext cx="1138453" cy="261610"/>
          </a:xfrm>
          <a:prstGeom prst="rect">
            <a:avLst/>
          </a:prstGeom>
        </p:spPr>
        <p:txBody>
          <a:bodyPr wrap="none">
            <a:spAutoFit/>
          </a:bodyPr>
          <a:lstStyle/>
          <a:p>
            <a:r>
              <a:rPr lang="en-GB" sz="1100" dirty="0"/>
              <a:t>(eBay Inc .2020) </a:t>
            </a:r>
            <a:endParaRPr lang="en-US" sz="1100" dirty="0"/>
          </a:p>
        </p:txBody>
      </p:sp>
      <p:cxnSp>
        <p:nvCxnSpPr>
          <p:cNvPr id="14" name="Straight Connector 13">
            <a:extLst>
              <a:ext uri="{FF2B5EF4-FFF2-40B4-BE49-F238E27FC236}">
                <a16:creationId xmlns:a16="http://schemas.microsoft.com/office/drawing/2014/main" id="{D35B2A7A-B555-D749-95A5-70CFC26D0C5A}"/>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E51C088-A624-A940-BA47-89E12A3C1A91}"/>
              </a:ext>
            </a:extLst>
          </p:cNvPr>
          <p:cNvSpPr/>
          <p:nvPr/>
        </p:nvSpPr>
        <p:spPr>
          <a:xfrm>
            <a:off x="1226891" y="4557181"/>
            <a:ext cx="6096000" cy="2031325"/>
          </a:xfrm>
          <a:prstGeom prst="rect">
            <a:avLst/>
          </a:prstGeom>
        </p:spPr>
        <p:txBody>
          <a:bodyPr>
            <a:spAutoFit/>
          </a:bodyPr>
          <a:lstStyle/>
          <a:p>
            <a:r>
              <a:rPr lang="en-US" dirty="0"/>
              <a:t>It’s important to clean the brushes and rollers. When cleaning your brush wipe off the extra paint, rinse the brush gently, if the paint won’t wash with just water, use soapy water. Then hang the brush.</a:t>
            </a:r>
          </a:p>
          <a:p>
            <a:r>
              <a:rPr lang="en-US" dirty="0"/>
              <a:t>Use a scraper to get the extra paint off the roller, place the roller fully into a bucket of water and shake, then run it under water until it’s clean. Hang them to dry. </a:t>
            </a:r>
            <a:r>
              <a:rPr lang="en-GB" sz="1100" dirty="0"/>
              <a:t>(</a:t>
            </a:r>
            <a:r>
              <a:rPr lang="en-GB" sz="1100" dirty="0" err="1"/>
              <a:t>O’Skea</a:t>
            </a:r>
            <a:r>
              <a:rPr lang="en-GB" sz="1100" dirty="0"/>
              <a:t>. ND)</a:t>
            </a:r>
            <a:endParaRPr lang="en-US" sz="1100" dirty="0"/>
          </a:p>
        </p:txBody>
      </p:sp>
      <p:sp>
        <p:nvSpPr>
          <p:cNvPr id="17" name="L-shape 16">
            <a:extLst>
              <a:ext uri="{FF2B5EF4-FFF2-40B4-BE49-F238E27FC236}">
                <a16:creationId xmlns:a16="http://schemas.microsoft.com/office/drawing/2014/main" id="{EAEDBF91-8A34-CF4B-A294-4C28F6216CF1}"/>
              </a:ext>
            </a:extLst>
          </p:cNvPr>
          <p:cNvSpPr/>
          <p:nvPr/>
        </p:nvSpPr>
        <p:spPr>
          <a:xfrm>
            <a:off x="1101606" y="737942"/>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L-shape 17">
            <a:extLst>
              <a:ext uri="{FF2B5EF4-FFF2-40B4-BE49-F238E27FC236}">
                <a16:creationId xmlns:a16="http://schemas.microsoft.com/office/drawing/2014/main" id="{B89BA1C0-C3AC-1E4C-9669-7186C1086CE2}"/>
              </a:ext>
            </a:extLst>
          </p:cNvPr>
          <p:cNvSpPr/>
          <p:nvPr/>
        </p:nvSpPr>
        <p:spPr>
          <a:xfrm rot="10800000">
            <a:off x="5531126" y="253218"/>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557376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A043-1E99-8D4F-8D6C-9AFCCC5EE130}"/>
              </a:ext>
            </a:extLst>
          </p:cNvPr>
          <p:cNvSpPr>
            <a:spLocks noGrp="1"/>
          </p:cNvSpPr>
          <p:nvPr>
            <p:ph type="title"/>
          </p:nvPr>
        </p:nvSpPr>
        <p:spPr/>
        <p:txBody>
          <a:bodyPr/>
          <a:lstStyle/>
          <a:p>
            <a:pPr algn="r"/>
            <a:r>
              <a:rPr lang="en-US" u="sng" dirty="0">
                <a:solidFill>
                  <a:srgbClr val="002060"/>
                </a:solidFill>
              </a:rPr>
              <a:t>More on Painting</a:t>
            </a:r>
          </a:p>
        </p:txBody>
      </p:sp>
      <p:sp>
        <p:nvSpPr>
          <p:cNvPr id="7" name="Rounded Rectangle 6">
            <a:extLst>
              <a:ext uri="{FF2B5EF4-FFF2-40B4-BE49-F238E27FC236}">
                <a16:creationId xmlns:a16="http://schemas.microsoft.com/office/drawing/2014/main" id="{A8C12FBF-83E8-BF45-B054-E2513496023F}"/>
              </a:ext>
            </a:extLst>
          </p:cNvPr>
          <p:cNvSpPr/>
          <p:nvPr/>
        </p:nvSpPr>
        <p:spPr>
          <a:xfrm>
            <a:off x="1524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937AAEF-EE19-294C-BE31-1EE8263DC2CB}"/>
              </a:ext>
            </a:extLst>
          </p:cNvPr>
          <p:cNvSpPr/>
          <p:nvPr/>
        </p:nvSpPr>
        <p:spPr>
          <a:xfrm>
            <a:off x="1143000" y="577874"/>
            <a:ext cx="4744233" cy="2308324"/>
          </a:xfrm>
          <a:prstGeom prst="rect">
            <a:avLst/>
          </a:prstGeom>
        </p:spPr>
        <p:txBody>
          <a:bodyPr wrap="square">
            <a:spAutoFit/>
          </a:bodyPr>
          <a:lstStyle/>
          <a:p>
            <a:r>
              <a:rPr lang="en-GB" dirty="0"/>
              <a:t>To </a:t>
            </a:r>
            <a:r>
              <a:rPr lang="en-GB" dirty="0" err="1"/>
              <a:t>scrumble</a:t>
            </a:r>
            <a:r>
              <a:rPr lang="en-GB" dirty="0"/>
              <a:t> “just start with two (or more) </a:t>
            </a:r>
            <a:r>
              <a:rPr lang="en-GB" dirty="0" err="1"/>
              <a:t>colors</a:t>
            </a:r>
            <a:r>
              <a:rPr lang="en-GB" dirty="0"/>
              <a:t> of paint on a dry basecoat. Use a wide, soft brush and daub blobs of each </a:t>
            </a:r>
            <a:r>
              <a:rPr lang="en-GB" dirty="0" err="1"/>
              <a:t>color</a:t>
            </a:r>
            <a:r>
              <a:rPr lang="en-GB" dirty="0"/>
              <a:t> in a random pattern over the surface. Work in small batches to keep the paint wet. Then gently but vigorously work the paint on the surface in a “whisk-broom” cross-hatch fashion.” </a:t>
            </a:r>
            <a:r>
              <a:rPr lang="en-GB" sz="1100" dirty="0"/>
              <a:t>(</a:t>
            </a:r>
            <a:r>
              <a:rPr lang="en-GB" sz="1100" dirty="0" err="1"/>
              <a:t>O’Skea</a:t>
            </a:r>
            <a:r>
              <a:rPr lang="en-GB" sz="1100" dirty="0"/>
              <a:t>. ND). </a:t>
            </a:r>
            <a:r>
              <a:rPr lang="en-GB" dirty="0"/>
              <a:t>This technique can be seen in the work below.</a:t>
            </a:r>
            <a:endParaRPr lang="en-US" dirty="0">
              <a:solidFill>
                <a:srgbClr val="FF0000"/>
              </a:solidFill>
            </a:endParaRPr>
          </a:p>
        </p:txBody>
      </p:sp>
      <p:sp>
        <p:nvSpPr>
          <p:cNvPr id="5" name="Rectangle 4">
            <a:extLst>
              <a:ext uri="{FF2B5EF4-FFF2-40B4-BE49-F238E27FC236}">
                <a16:creationId xmlns:a16="http://schemas.microsoft.com/office/drawing/2014/main" id="{C92B3AA8-8D37-3F4C-9612-1B61A30E1EBF}"/>
              </a:ext>
            </a:extLst>
          </p:cNvPr>
          <p:cNvSpPr/>
          <p:nvPr/>
        </p:nvSpPr>
        <p:spPr>
          <a:xfrm>
            <a:off x="5887233" y="1690688"/>
            <a:ext cx="6096000" cy="2031325"/>
          </a:xfrm>
          <a:prstGeom prst="rect">
            <a:avLst/>
          </a:prstGeom>
        </p:spPr>
        <p:txBody>
          <a:bodyPr>
            <a:spAutoFit/>
          </a:bodyPr>
          <a:lstStyle/>
          <a:p>
            <a:r>
              <a:rPr lang="en-GB" dirty="0"/>
              <a:t>“Simply dip the tips of the bristles of a flat, wide brush into the pant, and snap your wrist so that the brush comes to a stop roughly parallel with the surface being painted. A wet brush can be allowed to gently drip onto the surface or it can be slapped against your hand to violently fling paint at the surface. A dryer brush shaken vigorously near the surface typically results in finer dots.” </a:t>
            </a:r>
            <a:r>
              <a:rPr lang="en-GB" sz="1100" dirty="0"/>
              <a:t>(</a:t>
            </a:r>
            <a:r>
              <a:rPr lang="en-GB" sz="1100" dirty="0" err="1"/>
              <a:t>O’Skea</a:t>
            </a:r>
            <a:r>
              <a:rPr lang="en-GB" sz="1100" dirty="0"/>
              <a:t>. ND). </a:t>
            </a:r>
            <a:endParaRPr lang="en-US" sz="1100" dirty="0"/>
          </a:p>
        </p:txBody>
      </p:sp>
      <p:sp>
        <p:nvSpPr>
          <p:cNvPr id="6" name="Rectangle 5">
            <a:extLst>
              <a:ext uri="{FF2B5EF4-FFF2-40B4-BE49-F238E27FC236}">
                <a16:creationId xmlns:a16="http://schemas.microsoft.com/office/drawing/2014/main" id="{69BA61AF-DB0B-7C40-87F0-78E3CEC143FF}"/>
              </a:ext>
            </a:extLst>
          </p:cNvPr>
          <p:cNvSpPr/>
          <p:nvPr/>
        </p:nvSpPr>
        <p:spPr>
          <a:xfrm>
            <a:off x="5887233" y="4196863"/>
            <a:ext cx="6096000" cy="2031325"/>
          </a:xfrm>
          <a:prstGeom prst="rect">
            <a:avLst/>
          </a:prstGeom>
        </p:spPr>
        <p:txBody>
          <a:bodyPr>
            <a:spAutoFit/>
          </a:bodyPr>
          <a:lstStyle/>
          <a:p>
            <a:r>
              <a:rPr lang="en-GB" dirty="0"/>
              <a:t>“Dry brushing can mean simply using a stiff-bristled brush with a small amount of thick paint to drag a pattern of parallel lines across a surface. But the term can also refer to the process of allowing a base coat to dry and then applying a glaze (a very watery coat) and dragging a clean, dry brush through the glaze, creating a grain and allowing portions of the base coat to show through.” </a:t>
            </a:r>
            <a:r>
              <a:rPr lang="en-GB" sz="1100" dirty="0"/>
              <a:t>(</a:t>
            </a:r>
            <a:r>
              <a:rPr lang="en-GB" sz="1100" dirty="0" err="1"/>
              <a:t>O’Skea</a:t>
            </a:r>
            <a:r>
              <a:rPr lang="en-GB" sz="1100" dirty="0"/>
              <a:t>. ND). </a:t>
            </a:r>
            <a:endParaRPr lang="en-US" sz="1100" dirty="0"/>
          </a:p>
        </p:txBody>
      </p:sp>
      <p:cxnSp>
        <p:nvCxnSpPr>
          <p:cNvPr id="8" name="Straight Connector 7">
            <a:extLst>
              <a:ext uri="{FF2B5EF4-FFF2-40B4-BE49-F238E27FC236}">
                <a16:creationId xmlns:a16="http://schemas.microsoft.com/office/drawing/2014/main" id="{89476FBD-50C5-2F40-A7C3-AFECE47F51EF}"/>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pic>
        <p:nvPicPr>
          <p:cNvPr id="6146" name="Picture 2" descr="Joseph Mallord William Turner, Snow Storm">
            <a:extLst>
              <a:ext uri="{FF2B5EF4-FFF2-40B4-BE49-F238E27FC236}">
                <a16:creationId xmlns:a16="http://schemas.microsoft.com/office/drawing/2014/main" id="{25ABDB5D-D0BC-A849-B20B-EA25D53655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7384" y="2904228"/>
            <a:ext cx="4335049" cy="324509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A864AB6-467F-FC42-994C-ABE705BB7945}"/>
              </a:ext>
            </a:extLst>
          </p:cNvPr>
          <p:cNvSpPr/>
          <p:nvPr/>
        </p:nvSpPr>
        <p:spPr>
          <a:xfrm>
            <a:off x="1192763" y="6149321"/>
            <a:ext cx="3292889" cy="261610"/>
          </a:xfrm>
          <a:prstGeom prst="rect">
            <a:avLst/>
          </a:prstGeom>
        </p:spPr>
        <p:txBody>
          <a:bodyPr wrap="none">
            <a:spAutoFit/>
          </a:bodyPr>
          <a:lstStyle/>
          <a:p>
            <a:r>
              <a:rPr lang="en-GB" sz="1100" dirty="0">
                <a:solidFill>
                  <a:srgbClr val="222222"/>
                </a:solidFill>
                <a:latin typeface="Verdana" panose="020B0604030504040204" pitchFamily="34" charset="0"/>
              </a:rPr>
              <a:t>Joseph </a:t>
            </a:r>
            <a:r>
              <a:rPr lang="en-GB" sz="1100" dirty="0" err="1">
                <a:solidFill>
                  <a:srgbClr val="222222"/>
                </a:solidFill>
                <a:latin typeface="Verdana" panose="020B0604030504040204" pitchFamily="34" charset="0"/>
              </a:rPr>
              <a:t>Mallord</a:t>
            </a:r>
            <a:r>
              <a:rPr lang="en-GB" sz="1100" dirty="0">
                <a:solidFill>
                  <a:srgbClr val="222222"/>
                </a:solidFill>
                <a:latin typeface="Verdana" panose="020B0604030504040204" pitchFamily="34" charset="0"/>
              </a:rPr>
              <a:t> William Turner, Snow Storm</a:t>
            </a:r>
            <a:endParaRPr lang="en-US" sz="1100" dirty="0"/>
          </a:p>
        </p:txBody>
      </p:sp>
      <p:sp>
        <p:nvSpPr>
          <p:cNvPr id="10" name="Rectangle 9">
            <a:extLst>
              <a:ext uri="{FF2B5EF4-FFF2-40B4-BE49-F238E27FC236}">
                <a16:creationId xmlns:a16="http://schemas.microsoft.com/office/drawing/2014/main" id="{63C3388A-856C-9C4B-8B51-A78E219F8F05}"/>
              </a:ext>
            </a:extLst>
          </p:cNvPr>
          <p:cNvSpPr/>
          <p:nvPr/>
        </p:nvSpPr>
        <p:spPr>
          <a:xfrm>
            <a:off x="1192763" y="6417394"/>
            <a:ext cx="1103187" cy="261610"/>
          </a:xfrm>
          <a:prstGeom prst="rect">
            <a:avLst/>
          </a:prstGeom>
        </p:spPr>
        <p:txBody>
          <a:bodyPr wrap="none">
            <a:spAutoFit/>
          </a:bodyPr>
          <a:lstStyle/>
          <a:p>
            <a:r>
              <a:rPr lang="en-GB" sz="1100" dirty="0"/>
              <a:t>(Scott, D. 2017) </a:t>
            </a:r>
            <a:endParaRPr lang="en-US" sz="1100" dirty="0"/>
          </a:p>
        </p:txBody>
      </p:sp>
      <p:sp>
        <p:nvSpPr>
          <p:cNvPr id="12" name="L-shape 11">
            <a:extLst>
              <a:ext uri="{FF2B5EF4-FFF2-40B4-BE49-F238E27FC236}">
                <a16:creationId xmlns:a16="http://schemas.microsoft.com/office/drawing/2014/main" id="{1AA94B67-3EC6-DE49-B20B-7FFA3A9E3EEA}"/>
              </a:ext>
            </a:extLst>
          </p:cNvPr>
          <p:cNvSpPr/>
          <p:nvPr/>
        </p:nvSpPr>
        <p:spPr>
          <a:xfrm>
            <a:off x="7025462" y="1027906"/>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L-shape 12">
            <a:extLst>
              <a:ext uri="{FF2B5EF4-FFF2-40B4-BE49-F238E27FC236}">
                <a16:creationId xmlns:a16="http://schemas.microsoft.com/office/drawing/2014/main" id="{4F05F11C-C3AB-B54C-B861-63BA8B5C1AEE}"/>
              </a:ext>
            </a:extLst>
          </p:cNvPr>
          <p:cNvSpPr/>
          <p:nvPr/>
        </p:nvSpPr>
        <p:spPr>
          <a:xfrm rot="10800000">
            <a:off x="11184212" y="577874"/>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595679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64F1-2DB3-2041-9254-47CF77F3AA7B}"/>
              </a:ext>
            </a:extLst>
          </p:cNvPr>
          <p:cNvSpPr>
            <a:spLocks noGrp="1"/>
          </p:cNvSpPr>
          <p:nvPr>
            <p:ph type="title"/>
          </p:nvPr>
        </p:nvSpPr>
        <p:spPr>
          <a:xfrm>
            <a:off x="661948" y="456978"/>
            <a:ext cx="10515600" cy="1325563"/>
          </a:xfrm>
        </p:spPr>
        <p:txBody>
          <a:bodyPr/>
          <a:lstStyle/>
          <a:p>
            <a:r>
              <a:rPr lang="en-US" u="sng" dirty="0">
                <a:solidFill>
                  <a:schemeClr val="accent1">
                    <a:lumMod val="50000"/>
                  </a:schemeClr>
                </a:solidFill>
              </a:rPr>
              <a:t>Perspective</a:t>
            </a:r>
          </a:p>
        </p:txBody>
      </p:sp>
      <p:sp>
        <p:nvSpPr>
          <p:cNvPr id="5" name="TextBox 4">
            <a:extLst>
              <a:ext uri="{FF2B5EF4-FFF2-40B4-BE49-F238E27FC236}">
                <a16:creationId xmlns:a16="http://schemas.microsoft.com/office/drawing/2014/main" id="{5682BC60-614F-9F4D-B80A-604F16EA2121}"/>
              </a:ext>
            </a:extLst>
          </p:cNvPr>
          <p:cNvSpPr txBox="1"/>
          <p:nvPr/>
        </p:nvSpPr>
        <p:spPr>
          <a:xfrm>
            <a:off x="258056" y="1526959"/>
            <a:ext cx="6447736" cy="1923604"/>
          </a:xfrm>
          <a:prstGeom prst="rect">
            <a:avLst/>
          </a:prstGeom>
          <a:noFill/>
        </p:spPr>
        <p:txBody>
          <a:bodyPr wrap="square" rtlCol="0">
            <a:spAutoFit/>
          </a:bodyPr>
          <a:lstStyle/>
          <a:p>
            <a:r>
              <a:rPr lang="en-US" dirty="0"/>
              <a:t>Perspective is “a particular way of considering something”</a:t>
            </a:r>
            <a:r>
              <a:rPr lang="en-US" sz="1100" dirty="0"/>
              <a:t>(</a:t>
            </a:r>
            <a:r>
              <a:rPr lang="en-GB" sz="1100" dirty="0">
                <a:latin typeface="Helvetica" pitchFamily="2" charset="0"/>
              </a:rPr>
              <a:t>Cambridge University Press. 2021)</a:t>
            </a:r>
          </a:p>
          <a:p>
            <a:r>
              <a:rPr lang="en-GB" dirty="0"/>
              <a:t>In writing this could be considered through different viewpoints on arguments. In drawing this is seen as different points and ways of looking at things.</a:t>
            </a:r>
          </a:p>
          <a:p>
            <a:endParaRPr lang="en-GB" dirty="0"/>
          </a:p>
          <a:p>
            <a:endParaRPr lang="en-GB" dirty="0"/>
          </a:p>
        </p:txBody>
      </p:sp>
      <p:sp>
        <p:nvSpPr>
          <p:cNvPr id="7" name="Rectangle 6">
            <a:extLst>
              <a:ext uri="{FF2B5EF4-FFF2-40B4-BE49-F238E27FC236}">
                <a16:creationId xmlns:a16="http://schemas.microsoft.com/office/drawing/2014/main" id="{423745A6-EB5C-6247-929A-8D17752A0ABD}"/>
              </a:ext>
            </a:extLst>
          </p:cNvPr>
          <p:cNvSpPr/>
          <p:nvPr/>
        </p:nvSpPr>
        <p:spPr>
          <a:xfrm>
            <a:off x="6705792" y="2551378"/>
            <a:ext cx="3073662" cy="369332"/>
          </a:xfrm>
          <a:prstGeom prst="rect">
            <a:avLst/>
          </a:prstGeom>
        </p:spPr>
        <p:txBody>
          <a:bodyPr wrap="none">
            <a:spAutoFit/>
          </a:bodyPr>
          <a:lstStyle/>
          <a:p>
            <a:r>
              <a:rPr lang="en-US" dirty="0"/>
              <a:t>https://</a:t>
            </a:r>
            <a:r>
              <a:rPr lang="en-US" dirty="0" err="1"/>
              <a:t>youtu.be</a:t>
            </a:r>
            <a:r>
              <a:rPr lang="en-US" dirty="0"/>
              <a:t>/k1Z2pk5J9Ng</a:t>
            </a:r>
          </a:p>
        </p:txBody>
      </p:sp>
      <p:sp>
        <p:nvSpPr>
          <p:cNvPr id="8" name="TextBox 7">
            <a:extLst>
              <a:ext uri="{FF2B5EF4-FFF2-40B4-BE49-F238E27FC236}">
                <a16:creationId xmlns:a16="http://schemas.microsoft.com/office/drawing/2014/main" id="{7D013488-60FD-2743-A33F-FCAB724C887C}"/>
              </a:ext>
            </a:extLst>
          </p:cNvPr>
          <p:cNvSpPr txBox="1"/>
          <p:nvPr/>
        </p:nvSpPr>
        <p:spPr>
          <a:xfrm>
            <a:off x="6705792" y="722908"/>
            <a:ext cx="5511162" cy="1815882"/>
          </a:xfrm>
          <a:prstGeom prst="rect">
            <a:avLst/>
          </a:prstGeom>
          <a:noFill/>
        </p:spPr>
        <p:txBody>
          <a:bodyPr wrap="square" rtlCol="0">
            <a:spAutoFit/>
          </a:bodyPr>
          <a:lstStyle/>
          <a:p>
            <a:r>
              <a:rPr lang="en-US" sz="1600" dirty="0"/>
              <a:t>A great example of perspective is MC Escher’s work which has been reproduced countless times, my favorite being in the 1986 movie ”The Labyrinth”, which you can see a clip in the clip above. In it you can see the two main stars in the movie walking around the labyrinth. The labyrinth shows multiple perspectives of the same thing or almost the same thing, all colliding together.</a:t>
            </a:r>
          </a:p>
        </p:txBody>
      </p:sp>
      <p:pic>
        <p:nvPicPr>
          <p:cNvPr id="10" name="Picture 9" descr="A screenshot of a video game&#10;&#10;Description automatically generated">
            <a:extLst>
              <a:ext uri="{FF2B5EF4-FFF2-40B4-BE49-F238E27FC236}">
                <a16:creationId xmlns:a16="http://schemas.microsoft.com/office/drawing/2014/main" id="{2A79C027-95DD-B04D-B97F-C94A49FB12B7}"/>
              </a:ext>
            </a:extLst>
          </p:cNvPr>
          <p:cNvPicPr>
            <a:picLocks noChangeAspect="1"/>
          </p:cNvPicPr>
          <p:nvPr/>
        </p:nvPicPr>
        <p:blipFill>
          <a:blip r:embed="rId2"/>
          <a:stretch>
            <a:fillRect/>
          </a:stretch>
        </p:blipFill>
        <p:spPr>
          <a:xfrm>
            <a:off x="6609704" y="3021640"/>
            <a:ext cx="5420329" cy="3293930"/>
          </a:xfrm>
          <a:prstGeom prst="rect">
            <a:avLst/>
          </a:prstGeom>
        </p:spPr>
      </p:pic>
      <p:sp>
        <p:nvSpPr>
          <p:cNvPr id="12" name="Rectangle 11">
            <a:extLst>
              <a:ext uri="{FF2B5EF4-FFF2-40B4-BE49-F238E27FC236}">
                <a16:creationId xmlns:a16="http://schemas.microsoft.com/office/drawing/2014/main" id="{20EB0395-F4ED-1B4B-96B4-436789CC657C}"/>
              </a:ext>
            </a:extLst>
          </p:cNvPr>
          <p:cNvSpPr/>
          <p:nvPr/>
        </p:nvSpPr>
        <p:spPr>
          <a:xfrm>
            <a:off x="6705792" y="6353926"/>
            <a:ext cx="1904689" cy="261610"/>
          </a:xfrm>
          <a:prstGeom prst="rect">
            <a:avLst/>
          </a:prstGeom>
        </p:spPr>
        <p:txBody>
          <a:bodyPr wrap="none">
            <a:spAutoFit/>
          </a:bodyPr>
          <a:lstStyle/>
          <a:p>
            <a:r>
              <a:rPr lang="en-GB" sz="1100" dirty="0"/>
              <a:t>(Andrew Brett Watson. 2014) </a:t>
            </a:r>
            <a:endParaRPr lang="en-US" sz="1100" dirty="0"/>
          </a:p>
        </p:txBody>
      </p:sp>
      <p:pic>
        <p:nvPicPr>
          <p:cNvPr id="5122" name="Picture 2" descr=" Day and Night was Escher’s most popular print: during the course of his lifetime (Credit: 2015 The M.C. Escher Company – Baarn, The Netherlands)">
            <a:extLst>
              <a:ext uri="{FF2B5EF4-FFF2-40B4-BE49-F238E27FC236}">
                <a16:creationId xmlns:a16="http://schemas.microsoft.com/office/drawing/2014/main" id="{64E0CC18-85EC-5043-A3D9-7E22B3CB86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14" y="3048264"/>
            <a:ext cx="5855876" cy="329393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3A7180EF-C05B-B442-8B76-E30CF8F46F76}"/>
              </a:ext>
            </a:extLst>
          </p:cNvPr>
          <p:cNvSpPr/>
          <p:nvPr/>
        </p:nvSpPr>
        <p:spPr>
          <a:xfrm>
            <a:off x="454903" y="6342194"/>
            <a:ext cx="6096000" cy="430887"/>
          </a:xfrm>
          <a:prstGeom prst="rect">
            <a:avLst/>
          </a:prstGeom>
        </p:spPr>
        <p:txBody>
          <a:bodyPr>
            <a:spAutoFit/>
          </a:bodyPr>
          <a:lstStyle/>
          <a:p>
            <a:r>
              <a:rPr lang="en-GB" sz="1100" i="1" dirty="0">
                <a:solidFill>
                  <a:srgbClr val="6A6A6A"/>
                </a:solidFill>
              </a:rPr>
              <a:t> Day and Night was Escher’s most popular print: during the course of his lifetime (Credit: 2015 The M.C. Escher Company – </a:t>
            </a:r>
            <a:r>
              <a:rPr lang="en-GB" sz="1100" i="1" dirty="0" err="1">
                <a:solidFill>
                  <a:srgbClr val="6A6A6A"/>
                </a:solidFill>
              </a:rPr>
              <a:t>Baarn</a:t>
            </a:r>
            <a:r>
              <a:rPr lang="en-GB" sz="1100" i="1" dirty="0">
                <a:solidFill>
                  <a:srgbClr val="6A6A6A"/>
                </a:solidFill>
              </a:rPr>
              <a:t>, The Netherlands)</a:t>
            </a:r>
            <a:endParaRPr lang="en-US" sz="1100" dirty="0"/>
          </a:p>
        </p:txBody>
      </p:sp>
      <p:sp>
        <p:nvSpPr>
          <p:cNvPr id="15" name="Rounded Rectangle 14">
            <a:extLst>
              <a:ext uri="{FF2B5EF4-FFF2-40B4-BE49-F238E27FC236}">
                <a16:creationId xmlns:a16="http://schemas.microsoft.com/office/drawing/2014/main" id="{0F1CAB93-3262-BE4D-ABD3-B42AB7E937D8}"/>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BDDF3670-4017-ED47-8B7B-D78A6E88842B}"/>
              </a:ext>
            </a:extLst>
          </p:cNvPr>
          <p:cNvCxnSpPr/>
          <p:nvPr/>
        </p:nvCxnSpPr>
        <p:spPr>
          <a:xfrm>
            <a:off x="186693" y="25671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7" name="Rectangle 16">
            <a:extLst>
              <a:ext uri="{FF2B5EF4-FFF2-40B4-BE49-F238E27FC236}">
                <a16:creationId xmlns:a16="http://schemas.microsoft.com/office/drawing/2014/main" id="{F8477FBD-C9FA-8149-9CB6-B82729101598}"/>
              </a:ext>
            </a:extLst>
          </p:cNvPr>
          <p:cNvSpPr/>
          <p:nvPr/>
        </p:nvSpPr>
        <p:spPr>
          <a:xfrm flipH="1">
            <a:off x="3502903" y="809286"/>
            <a:ext cx="232999"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48EC6B6-4704-DC43-BFDC-0B4498FA38AE}"/>
              </a:ext>
            </a:extLst>
          </p:cNvPr>
          <p:cNvSpPr/>
          <p:nvPr/>
        </p:nvSpPr>
        <p:spPr>
          <a:xfrm flipH="1">
            <a:off x="258056" y="784488"/>
            <a:ext cx="232999" cy="67909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09097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891C-3841-5943-860C-0A4579F06E9D}"/>
              </a:ext>
            </a:extLst>
          </p:cNvPr>
          <p:cNvSpPr>
            <a:spLocks noGrp="1"/>
          </p:cNvSpPr>
          <p:nvPr>
            <p:ph type="title"/>
          </p:nvPr>
        </p:nvSpPr>
        <p:spPr/>
        <p:txBody>
          <a:bodyPr/>
          <a:lstStyle/>
          <a:p>
            <a:r>
              <a:rPr lang="en-US" u="sng" dirty="0">
                <a:solidFill>
                  <a:schemeClr val="accent1">
                    <a:lumMod val="50000"/>
                  </a:schemeClr>
                </a:solidFill>
              </a:rPr>
              <a:t>Perspective</a:t>
            </a:r>
          </a:p>
        </p:txBody>
      </p:sp>
      <p:sp>
        <p:nvSpPr>
          <p:cNvPr id="5" name="TextBox 4">
            <a:extLst>
              <a:ext uri="{FF2B5EF4-FFF2-40B4-BE49-F238E27FC236}">
                <a16:creationId xmlns:a16="http://schemas.microsoft.com/office/drawing/2014/main" id="{17CC2F2C-57F3-DE4D-B284-169C869B840E}"/>
              </a:ext>
            </a:extLst>
          </p:cNvPr>
          <p:cNvSpPr txBox="1"/>
          <p:nvPr/>
        </p:nvSpPr>
        <p:spPr>
          <a:xfrm>
            <a:off x="4528038" y="872814"/>
            <a:ext cx="3666393" cy="5632311"/>
          </a:xfrm>
          <a:prstGeom prst="rect">
            <a:avLst/>
          </a:prstGeom>
          <a:noFill/>
        </p:spPr>
        <p:txBody>
          <a:bodyPr wrap="square" rtlCol="0">
            <a:spAutoFit/>
          </a:bodyPr>
          <a:lstStyle/>
          <a:p>
            <a:r>
              <a:rPr lang="en-US" sz="2000" dirty="0"/>
              <a:t>When considering perspective, you must first find the eyeline. The eyeline is relative to where you are, your height and the level you are at. If you are standing your eyeline will be higher than when you are squatting.</a:t>
            </a:r>
          </a:p>
          <a:p>
            <a:r>
              <a:rPr lang="en-US" sz="2000" dirty="0"/>
              <a:t>When drawing perspective, yourself, it can help to mark it, as I have with masking tape.</a:t>
            </a:r>
          </a:p>
          <a:p>
            <a:r>
              <a:rPr lang="en-US" sz="2000" dirty="0"/>
              <a:t>This is Different to your line of sight as this involves what you can see in your space. So, you may look up and down and your line-of-sight changes but you’re your eye line remains the same.</a:t>
            </a:r>
          </a:p>
          <a:p>
            <a:r>
              <a:rPr lang="en-US" sz="2000" dirty="0"/>
              <a:t>This is the basis of visual perspective.</a:t>
            </a:r>
          </a:p>
        </p:txBody>
      </p:sp>
      <p:pic>
        <p:nvPicPr>
          <p:cNvPr id="6" name="Picture 2">
            <a:extLst>
              <a:ext uri="{FF2B5EF4-FFF2-40B4-BE49-F238E27FC236}">
                <a16:creationId xmlns:a16="http://schemas.microsoft.com/office/drawing/2014/main" id="{C7A83C77-0462-3048-91E9-744EA84CDE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777" y="1448580"/>
            <a:ext cx="3835400" cy="511810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5F6517E8-BA80-CE4A-8AF7-CED740E2E8C2}"/>
              </a:ext>
            </a:extLst>
          </p:cNvPr>
          <p:cNvGrpSpPr/>
          <p:nvPr/>
        </p:nvGrpSpPr>
        <p:grpSpPr>
          <a:xfrm>
            <a:off x="1901908" y="3172154"/>
            <a:ext cx="312840" cy="398160"/>
            <a:chOff x="1901908" y="3172154"/>
            <a:chExt cx="312840" cy="398160"/>
          </a:xfrm>
        </p:grpSpPr>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7E32E6DF-4698-9D47-9AE0-30293BDF5DE2}"/>
                    </a:ext>
                  </a:extLst>
                </p14:cNvPr>
                <p14:cNvContentPartPr/>
                <p14:nvPr/>
              </p14:nvContentPartPr>
              <p14:xfrm>
                <a:off x="1901908" y="3271514"/>
                <a:ext cx="312840" cy="293760"/>
              </p14:xfrm>
            </p:contentPart>
          </mc:Choice>
          <mc:Fallback xmlns="">
            <p:pic>
              <p:nvPicPr>
                <p:cNvPr id="7" name="Ink 6">
                  <a:extLst>
                    <a:ext uri="{FF2B5EF4-FFF2-40B4-BE49-F238E27FC236}">
                      <a16:creationId xmlns:a16="http://schemas.microsoft.com/office/drawing/2014/main" id="{7E32E6DF-4698-9D47-9AE0-30293BDF5DE2}"/>
                    </a:ext>
                  </a:extLst>
                </p:cNvPr>
                <p:cNvPicPr/>
                <p:nvPr/>
              </p:nvPicPr>
              <p:blipFill>
                <a:blip r:embed="rId4"/>
                <a:stretch>
                  <a:fillRect/>
                </a:stretch>
              </p:blipFill>
              <p:spPr>
                <a:xfrm>
                  <a:off x="1893268" y="3262874"/>
                  <a:ext cx="330480" cy="311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BACB32A5-230A-7345-8A5F-5D28383D277C}"/>
                    </a:ext>
                  </a:extLst>
                </p14:cNvPr>
                <p14:cNvContentPartPr/>
                <p14:nvPr/>
              </p14:nvContentPartPr>
              <p14:xfrm>
                <a:off x="1977508" y="3172154"/>
                <a:ext cx="56520" cy="398160"/>
              </p14:xfrm>
            </p:contentPart>
          </mc:Choice>
          <mc:Fallback xmlns="">
            <p:pic>
              <p:nvPicPr>
                <p:cNvPr id="8" name="Ink 7">
                  <a:extLst>
                    <a:ext uri="{FF2B5EF4-FFF2-40B4-BE49-F238E27FC236}">
                      <a16:creationId xmlns:a16="http://schemas.microsoft.com/office/drawing/2014/main" id="{BACB32A5-230A-7345-8A5F-5D28383D277C}"/>
                    </a:ext>
                  </a:extLst>
                </p:cNvPr>
                <p:cNvPicPr/>
                <p:nvPr/>
              </p:nvPicPr>
              <p:blipFill>
                <a:blip r:embed="rId6"/>
                <a:stretch>
                  <a:fillRect/>
                </a:stretch>
              </p:blipFill>
              <p:spPr>
                <a:xfrm>
                  <a:off x="1968508" y="3163514"/>
                  <a:ext cx="74160" cy="415800"/>
                </a:xfrm>
                <a:prstGeom prst="rect">
                  <a:avLst/>
                </a:prstGeom>
              </p:spPr>
            </p:pic>
          </mc:Fallback>
        </mc:AlternateContent>
      </p:grpSp>
      <p:cxnSp>
        <p:nvCxnSpPr>
          <p:cNvPr id="12" name="Straight Connector 11">
            <a:extLst>
              <a:ext uri="{FF2B5EF4-FFF2-40B4-BE49-F238E27FC236}">
                <a16:creationId xmlns:a16="http://schemas.microsoft.com/office/drawing/2014/main" id="{08144B88-66F7-D649-9C65-7B04C85B8FEC}"/>
              </a:ext>
            </a:extLst>
          </p:cNvPr>
          <p:cNvCxnSpPr/>
          <p:nvPr/>
        </p:nvCxnSpPr>
        <p:spPr>
          <a:xfrm>
            <a:off x="432777" y="3578456"/>
            <a:ext cx="3835400" cy="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C05B7CF1-3325-1A43-BFBA-BEABA8A0A153}"/>
              </a:ext>
            </a:extLst>
          </p:cNvPr>
          <p:cNvSpPr txBox="1"/>
          <p:nvPr/>
        </p:nvSpPr>
        <p:spPr>
          <a:xfrm>
            <a:off x="1151031" y="2661579"/>
            <a:ext cx="1652953" cy="523220"/>
          </a:xfrm>
          <a:prstGeom prst="rect">
            <a:avLst/>
          </a:prstGeom>
          <a:noFill/>
        </p:spPr>
        <p:txBody>
          <a:bodyPr wrap="square" rtlCol="0">
            <a:spAutoFit/>
          </a:bodyPr>
          <a:lstStyle/>
          <a:p>
            <a:r>
              <a:rPr lang="en-US" sz="2800" dirty="0"/>
              <a:t>Eyeline</a:t>
            </a:r>
          </a:p>
        </p:txBody>
      </p:sp>
      <p:pic>
        <p:nvPicPr>
          <p:cNvPr id="14" name="Picture 4" descr="No description available.">
            <a:extLst>
              <a:ext uri="{FF2B5EF4-FFF2-40B4-BE49-F238E27FC236}">
                <a16:creationId xmlns:a16="http://schemas.microsoft.com/office/drawing/2014/main" id="{F0530808-5169-7E45-8BEE-CAFF80A9C54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35262" y="1448580"/>
            <a:ext cx="3736792" cy="4982389"/>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4B4FC78C-EF3C-B442-AD7B-CFBD1D2679D0}"/>
              </a:ext>
            </a:extLst>
          </p:cNvPr>
          <p:cNvSpPr/>
          <p:nvPr/>
        </p:nvSpPr>
        <p:spPr>
          <a:xfrm>
            <a:off x="8335262" y="1448580"/>
            <a:ext cx="3736792" cy="413417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C1EA404-A2B9-9340-AC67-E9858D46644C}"/>
              </a:ext>
            </a:extLst>
          </p:cNvPr>
          <p:cNvSpPr txBox="1"/>
          <p:nvPr/>
        </p:nvSpPr>
        <p:spPr>
          <a:xfrm>
            <a:off x="8527350" y="799495"/>
            <a:ext cx="2493531" cy="646331"/>
          </a:xfrm>
          <a:prstGeom prst="rect">
            <a:avLst/>
          </a:prstGeom>
          <a:noFill/>
        </p:spPr>
        <p:txBody>
          <a:bodyPr wrap="square" rtlCol="0">
            <a:spAutoFit/>
          </a:bodyPr>
          <a:lstStyle/>
          <a:p>
            <a:r>
              <a:rPr lang="en-US" dirty="0"/>
              <a:t>This is my line of sight in the image. </a:t>
            </a:r>
          </a:p>
        </p:txBody>
      </p:sp>
      <p:sp>
        <p:nvSpPr>
          <p:cNvPr id="18" name="Rounded Rectangle 17">
            <a:extLst>
              <a:ext uri="{FF2B5EF4-FFF2-40B4-BE49-F238E27FC236}">
                <a16:creationId xmlns:a16="http://schemas.microsoft.com/office/drawing/2014/main" id="{E0729B5B-22C6-F54B-98CB-64BA940BF40C}"/>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FD4B142D-78B0-B44E-B485-46444BAD77DE}"/>
              </a:ext>
            </a:extLst>
          </p:cNvPr>
          <p:cNvCxnSpPr/>
          <p:nvPr/>
        </p:nvCxnSpPr>
        <p:spPr>
          <a:xfrm>
            <a:off x="186693" y="25671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20" name="Rectangle 19">
            <a:extLst>
              <a:ext uri="{FF2B5EF4-FFF2-40B4-BE49-F238E27FC236}">
                <a16:creationId xmlns:a16="http://schemas.microsoft.com/office/drawing/2014/main" id="{0CF1EF36-B1AD-024D-8669-8F24BE48A15C}"/>
              </a:ext>
            </a:extLst>
          </p:cNvPr>
          <p:cNvSpPr/>
          <p:nvPr/>
        </p:nvSpPr>
        <p:spPr>
          <a:xfrm flipH="1">
            <a:off x="3690410" y="803277"/>
            <a:ext cx="238747" cy="50748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883296F-FDD2-304F-9DB8-93D24958C4D7}"/>
              </a:ext>
            </a:extLst>
          </p:cNvPr>
          <p:cNvSpPr/>
          <p:nvPr/>
        </p:nvSpPr>
        <p:spPr>
          <a:xfrm flipH="1">
            <a:off x="599453" y="803277"/>
            <a:ext cx="238747" cy="507485"/>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78822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5F8F828F-A136-DE4B-A203-C3A5B34B13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6831" y="2390284"/>
            <a:ext cx="3224823" cy="430332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5F49143-B022-DE41-B9B9-AE937C514A35}"/>
              </a:ext>
            </a:extLst>
          </p:cNvPr>
          <p:cNvSpPr>
            <a:spLocks noGrp="1"/>
          </p:cNvSpPr>
          <p:nvPr>
            <p:ph type="title"/>
          </p:nvPr>
        </p:nvSpPr>
        <p:spPr>
          <a:xfrm>
            <a:off x="1715710" y="-275757"/>
            <a:ext cx="10515600" cy="1325563"/>
          </a:xfrm>
        </p:spPr>
        <p:txBody>
          <a:bodyPr/>
          <a:lstStyle/>
          <a:p>
            <a:r>
              <a:rPr lang="en-US" u="sng" dirty="0">
                <a:solidFill>
                  <a:schemeClr val="accent1">
                    <a:lumMod val="50000"/>
                  </a:schemeClr>
                </a:solidFill>
              </a:rPr>
              <a:t>Perspective</a:t>
            </a:r>
          </a:p>
        </p:txBody>
      </p:sp>
      <p:pic>
        <p:nvPicPr>
          <p:cNvPr id="5" name="Picture 4" descr="Diagram&#10;&#10;Description automatically generated">
            <a:extLst>
              <a:ext uri="{FF2B5EF4-FFF2-40B4-BE49-F238E27FC236}">
                <a16:creationId xmlns:a16="http://schemas.microsoft.com/office/drawing/2014/main" id="{49DF11E4-4B17-C447-93E8-AB6CE8BAAAE3}"/>
              </a:ext>
            </a:extLst>
          </p:cNvPr>
          <p:cNvPicPr>
            <a:picLocks noChangeAspect="1"/>
          </p:cNvPicPr>
          <p:nvPr/>
        </p:nvPicPr>
        <p:blipFill>
          <a:blip r:embed="rId3"/>
          <a:stretch>
            <a:fillRect/>
          </a:stretch>
        </p:blipFill>
        <p:spPr>
          <a:xfrm rot="16200000">
            <a:off x="6399492" y="1269534"/>
            <a:ext cx="4630406" cy="6544826"/>
          </a:xfrm>
          <a:prstGeom prst="rect">
            <a:avLst/>
          </a:prstGeom>
        </p:spPr>
      </p:pic>
      <p:sp>
        <p:nvSpPr>
          <p:cNvPr id="9" name="TextBox 8">
            <a:extLst>
              <a:ext uri="{FF2B5EF4-FFF2-40B4-BE49-F238E27FC236}">
                <a16:creationId xmlns:a16="http://schemas.microsoft.com/office/drawing/2014/main" id="{3666EFA4-72D5-AF47-A6AE-60E41ABBF7D9}"/>
              </a:ext>
            </a:extLst>
          </p:cNvPr>
          <p:cNvSpPr txBox="1"/>
          <p:nvPr/>
        </p:nvSpPr>
        <p:spPr>
          <a:xfrm>
            <a:off x="838200" y="732702"/>
            <a:ext cx="11576538" cy="1754326"/>
          </a:xfrm>
          <a:prstGeom prst="rect">
            <a:avLst/>
          </a:prstGeom>
          <a:noFill/>
        </p:spPr>
        <p:txBody>
          <a:bodyPr wrap="square" rtlCol="0">
            <a:spAutoFit/>
          </a:bodyPr>
          <a:lstStyle/>
          <a:p>
            <a:r>
              <a:rPr lang="en-US" dirty="0"/>
              <a:t>In the drawing you can see I marked lines for a canvas. When I measured the drawing I used my pencil, used  a picture block as a reference and measured that on a piece of paper. To keep it consistent for every one 1 block I measured that meant it would be 2 cm on the page. I scaled it down on to fit on the canvas.  The line in red shows the eyeline. The crosses in blue shows the vanishing points. These are the points which everything will line up to. The more vanishing points you have the more perspectives you have. Here there are two, so this is a two-point perspective.</a:t>
            </a:r>
          </a:p>
          <a:p>
            <a:endParaRPr lang="en-US" dirty="0"/>
          </a:p>
        </p:txBody>
      </p:sp>
      <p:grpSp>
        <p:nvGrpSpPr>
          <p:cNvPr id="17" name="Group 16">
            <a:extLst>
              <a:ext uri="{FF2B5EF4-FFF2-40B4-BE49-F238E27FC236}">
                <a16:creationId xmlns:a16="http://schemas.microsoft.com/office/drawing/2014/main" id="{A9525EF9-41CE-7040-837E-75D7C9537A96}"/>
              </a:ext>
            </a:extLst>
          </p:cNvPr>
          <p:cNvGrpSpPr/>
          <p:nvPr/>
        </p:nvGrpSpPr>
        <p:grpSpPr>
          <a:xfrm>
            <a:off x="1080767" y="3663965"/>
            <a:ext cx="2295479" cy="2461333"/>
            <a:chOff x="533012" y="3672470"/>
            <a:chExt cx="2295479" cy="2461333"/>
          </a:xfrm>
        </p:grpSpPr>
        <p:pic>
          <p:nvPicPr>
            <p:cNvPr id="11" name="Picture 2">
              <a:extLst>
                <a:ext uri="{FF2B5EF4-FFF2-40B4-BE49-F238E27FC236}">
                  <a16:creationId xmlns:a16="http://schemas.microsoft.com/office/drawing/2014/main" id="{8EB03557-53DA-0942-8179-4F6A3CC0E6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1" t="48777" r="76088" b="22745"/>
            <a:stretch/>
          </p:blipFill>
          <p:spPr bwMode="auto">
            <a:xfrm>
              <a:off x="533012" y="3672470"/>
              <a:ext cx="1712343" cy="2461333"/>
            </a:xfrm>
            <a:prstGeom prst="rect">
              <a:avLst/>
            </a:prstGeom>
            <a:noFill/>
            <a:ln w="19050">
              <a:solidFill>
                <a:srgbClr val="FF0000"/>
              </a:solidFill>
            </a:ln>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031E8B69-A77B-5C41-BD81-CB20F36FEAC8}"/>
                    </a:ext>
                  </a:extLst>
                </p14:cNvPr>
                <p14:cNvContentPartPr/>
                <p14:nvPr/>
              </p14:nvContentPartPr>
              <p14:xfrm>
                <a:off x="1214120" y="4950347"/>
                <a:ext cx="364320" cy="289440"/>
              </p14:xfrm>
            </p:contentPart>
          </mc:Choice>
          <mc:Fallback xmlns="">
            <p:pic>
              <p:nvPicPr>
                <p:cNvPr id="12" name="Ink 11">
                  <a:extLst>
                    <a:ext uri="{FF2B5EF4-FFF2-40B4-BE49-F238E27FC236}">
                      <a16:creationId xmlns:a16="http://schemas.microsoft.com/office/drawing/2014/main" id="{031E8B69-A77B-5C41-BD81-CB20F36FEAC8}"/>
                    </a:ext>
                  </a:extLst>
                </p:cNvPr>
                <p:cNvPicPr/>
                <p:nvPr/>
              </p:nvPicPr>
              <p:blipFill>
                <a:blip r:embed="rId5"/>
                <a:stretch>
                  <a:fillRect/>
                </a:stretch>
              </p:blipFill>
              <p:spPr>
                <a:xfrm>
                  <a:off x="1205120" y="4941707"/>
                  <a:ext cx="381960" cy="307080"/>
                </a:xfrm>
                <a:prstGeom prst="rect">
                  <a:avLst/>
                </a:prstGeom>
              </p:spPr>
            </p:pic>
          </mc:Fallback>
        </mc:AlternateContent>
        <p:sp>
          <p:nvSpPr>
            <p:cNvPr id="13" name="Rectangle 12">
              <a:extLst>
                <a:ext uri="{FF2B5EF4-FFF2-40B4-BE49-F238E27FC236}">
                  <a16:creationId xmlns:a16="http://schemas.microsoft.com/office/drawing/2014/main" id="{7258E7AF-E6BF-E74B-9125-1BC3C47B8577}"/>
                </a:ext>
              </a:extLst>
            </p:cNvPr>
            <p:cNvSpPr/>
            <p:nvPr/>
          </p:nvSpPr>
          <p:spPr>
            <a:xfrm>
              <a:off x="638518" y="4431474"/>
              <a:ext cx="550985" cy="112811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B3CDE3F6-B37C-454E-9625-F4F54420EA28}"/>
                </a:ext>
              </a:extLst>
            </p:cNvPr>
            <p:cNvSpPr txBox="1"/>
            <p:nvPr/>
          </p:nvSpPr>
          <p:spPr>
            <a:xfrm>
              <a:off x="1578440" y="4431474"/>
              <a:ext cx="1250051" cy="954107"/>
            </a:xfrm>
            <a:prstGeom prst="rect">
              <a:avLst/>
            </a:prstGeom>
            <a:solidFill>
              <a:schemeClr val="bg1">
                <a:lumMod val="50000"/>
              </a:schemeClr>
            </a:solidFill>
          </p:spPr>
          <p:txBody>
            <a:bodyPr wrap="square" rtlCol="0">
              <a:spAutoFit/>
            </a:bodyPr>
            <a:lstStyle/>
            <a:p>
              <a:r>
                <a:rPr lang="en-US" sz="2800" dirty="0">
                  <a:solidFill>
                    <a:schemeClr val="bg1"/>
                  </a:solidFill>
                </a:rPr>
                <a:t>Picture block</a:t>
              </a:r>
            </a:p>
          </p:txBody>
        </p:sp>
      </p:grpSp>
      <p:sp>
        <p:nvSpPr>
          <p:cNvPr id="19" name="Rounded Rectangle 18">
            <a:extLst>
              <a:ext uri="{FF2B5EF4-FFF2-40B4-BE49-F238E27FC236}">
                <a16:creationId xmlns:a16="http://schemas.microsoft.com/office/drawing/2014/main" id="{58E8E887-DFC8-A540-A588-B5EEC08307A0}"/>
              </a:ext>
            </a:extLst>
          </p:cNvPr>
          <p:cNvSpPr/>
          <p:nvPr/>
        </p:nvSpPr>
        <p:spPr>
          <a:xfrm>
            <a:off x="1524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47DBC5CD-49B8-114D-8A75-E0248C46477C}"/>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21" name="L-shape 20">
            <a:extLst>
              <a:ext uri="{FF2B5EF4-FFF2-40B4-BE49-F238E27FC236}">
                <a16:creationId xmlns:a16="http://schemas.microsoft.com/office/drawing/2014/main" id="{A248B3F4-4F80-F942-9DD2-0D96F1BB81C9}"/>
              </a:ext>
            </a:extLst>
          </p:cNvPr>
          <p:cNvSpPr/>
          <p:nvPr/>
        </p:nvSpPr>
        <p:spPr>
          <a:xfrm>
            <a:off x="1287043" y="187804"/>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L-shape 21">
            <a:extLst>
              <a:ext uri="{FF2B5EF4-FFF2-40B4-BE49-F238E27FC236}">
                <a16:creationId xmlns:a16="http://schemas.microsoft.com/office/drawing/2014/main" id="{D393BE07-61D9-F444-8FA0-7CB1C54B73A1}"/>
              </a:ext>
            </a:extLst>
          </p:cNvPr>
          <p:cNvSpPr/>
          <p:nvPr/>
        </p:nvSpPr>
        <p:spPr>
          <a:xfrm rot="10800000">
            <a:off x="4431654" y="0"/>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880459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94E40-7EF6-454C-8E72-3CEC9EC3BB3F}"/>
              </a:ext>
            </a:extLst>
          </p:cNvPr>
          <p:cNvSpPr>
            <a:spLocks noGrp="1"/>
          </p:cNvSpPr>
          <p:nvPr>
            <p:ph type="title"/>
          </p:nvPr>
        </p:nvSpPr>
        <p:spPr>
          <a:xfrm>
            <a:off x="1488828" y="0"/>
            <a:ext cx="10515600" cy="1325563"/>
          </a:xfrm>
        </p:spPr>
        <p:txBody>
          <a:bodyPr/>
          <a:lstStyle/>
          <a:p>
            <a:r>
              <a:rPr lang="en-US" u="sng" dirty="0">
                <a:solidFill>
                  <a:schemeClr val="accent1">
                    <a:lumMod val="50000"/>
                  </a:schemeClr>
                </a:solidFill>
              </a:rPr>
              <a:t>Perspective</a:t>
            </a:r>
          </a:p>
        </p:txBody>
      </p:sp>
      <p:pic>
        <p:nvPicPr>
          <p:cNvPr id="4" name="Picture 3" descr="Diagram&#10;&#10;Description automatically generated">
            <a:extLst>
              <a:ext uri="{FF2B5EF4-FFF2-40B4-BE49-F238E27FC236}">
                <a16:creationId xmlns:a16="http://schemas.microsoft.com/office/drawing/2014/main" id="{16E876D0-BAA6-774F-86F0-F7345AD96194}"/>
              </a:ext>
            </a:extLst>
          </p:cNvPr>
          <p:cNvPicPr>
            <a:picLocks noChangeAspect="1"/>
          </p:cNvPicPr>
          <p:nvPr/>
        </p:nvPicPr>
        <p:blipFill rotWithShape="1">
          <a:blip r:embed="rId2"/>
          <a:srcRect l="10035" r="19465"/>
          <a:stretch/>
        </p:blipFill>
        <p:spPr>
          <a:xfrm>
            <a:off x="911468" y="1247701"/>
            <a:ext cx="5615354" cy="5530786"/>
          </a:xfrm>
          <a:prstGeom prst="rect">
            <a:avLst/>
          </a:prstGeom>
          <a:ln w="28575">
            <a:solidFill>
              <a:srgbClr val="4372C4"/>
            </a:solidFill>
          </a:ln>
        </p:spPr>
      </p:pic>
      <p:sp>
        <p:nvSpPr>
          <p:cNvPr id="5" name="TextBox 4">
            <a:extLst>
              <a:ext uri="{FF2B5EF4-FFF2-40B4-BE49-F238E27FC236}">
                <a16:creationId xmlns:a16="http://schemas.microsoft.com/office/drawing/2014/main" id="{1FE38EF5-4C4F-294B-9581-F45AEE4D2E06}"/>
              </a:ext>
            </a:extLst>
          </p:cNvPr>
          <p:cNvSpPr txBox="1"/>
          <p:nvPr/>
        </p:nvSpPr>
        <p:spPr>
          <a:xfrm>
            <a:off x="6600091" y="159023"/>
            <a:ext cx="5609492" cy="6740307"/>
          </a:xfrm>
          <a:prstGeom prst="rect">
            <a:avLst/>
          </a:prstGeom>
          <a:noFill/>
        </p:spPr>
        <p:txBody>
          <a:bodyPr wrap="square" rtlCol="0">
            <a:spAutoFit/>
          </a:bodyPr>
          <a:lstStyle/>
          <a:p>
            <a:r>
              <a:rPr lang="en-US" sz="2400" dirty="0"/>
              <a:t>Here I have used photoshop to reconstruct a one-point perspective of my kitchen. I estimated that the eyeline would be in the middle due to the ceiling and the floor being visible, and that the window is also in the middle. The cupboards being parallel to one another I knew they’d end up at the same point, similar to how one would draw a train track. Using this information someone could extend the cupboards for a set using the line extending from the vanishing point.</a:t>
            </a:r>
          </a:p>
          <a:p>
            <a:endParaRPr lang="en-US" sz="2400" dirty="0"/>
          </a:p>
          <a:p>
            <a:r>
              <a:rPr lang="en-US" sz="2400" dirty="0"/>
              <a:t>Since the table is not straight, and therefore would not be in line with the cupboards it would have its own vanishing point and could not be extending using this point.</a:t>
            </a:r>
          </a:p>
        </p:txBody>
      </p:sp>
      <p:sp>
        <p:nvSpPr>
          <p:cNvPr id="6" name="Rounded Rectangle 5">
            <a:extLst>
              <a:ext uri="{FF2B5EF4-FFF2-40B4-BE49-F238E27FC236}">
                <a16:creationId xmlns:a16="http://schemas.microsoft.com/office/drawing/2014/main" id="{5EFB95F5-AF5E-5847-8887-1B5F4F991DDD}"/>
              </a:ext>
            </a:extLst>
          </p:cNvPr>
          <p:cNvSpPr/>
          <p:nvPr/>
        </p:nvSpPr>
        <p:spPr>
          <a:xfrm>
            <a:off x="1524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F86531DA-337B-554B-94B1-FB7668509300}"/>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8" name="L-shape 7">
            <a:extLst>
              <a:ext uri="{FF2B5EF4-FFF2-40B4-BE49-F238E27FC236}">
                <a16:creationId xmlns:a16="http://schemas.microsoft.com/office/drawing/2014/main" id="{FF446794-F017-154C-89B3-BE919A62E6D2}"/>
              </a:ext>
            </a:extLst>
          </p:cNvPr>
          <p:cNvSpPr/>
          <p:nvPr/>
        </p:nvSpPr>
        <p:spPr>
          <a:xfrm>
            <a:off x="1172703" y="573309"/>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L-shape 8">
            <a:extLst>
              <a:ext uri="{FF2B5EF4-FFF2-40B4-BE49-F238E27FC236}">
                <a16:creationId xmlns:a16="http://schemas.microsoft.com/office/drawing/2014/main" id="{50AEBCB3-352B-2D46-8E4C-B714BA893A55}"/>
              </a:ext>
            </a:extLst>
          </p:cNvPr>
          <p:cNvSpPr/>
          <p:nvPr/>
        </p:nvSpPr>
        <p:spPr>
          <a:xfrm rot="10800000">
            <a:off x="4124001" y="166140"/>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38111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BD749-9EBE-4E47-B326-37E9BDEF51C8}"/>
              </a:ext>
            </a:extLst>
          </p:cNvPr>
          <p:cNvSpPr>
            <a:spLocks noGrp="1"/>
          </p:cNvSpPr>
          <p:nvPr>
            <p:ph type="title"/>
          </p:nvPr>
        </p:nvSpPr>
        <p:spPr>
          <a:xfrm>
            <a:off x="1289538" y="954052"/>
            <a:ext cx="10515600" cy="1325563"/>
          </a:xfrm>
        </p:spPr>
        <p:txBody>
          <a:bodyPr/>
          <a:lstStyle/>
          <a:p>
            <a:r>
              <a:rPr lang="en-US" dirty="0"/>
              <a:t>Orthographic drawings* </a:t>
            </a:r>
          </a:p>
        </p:txBody>
      </p:sp>
      <p:sp>
        <p:nvSpPr>
          <p:cNvPr id="4" name="Rectangle 3">
            <a:extLst>
              <a:ext uri="{FF2B5EF4-FFF2-40B4-BE49-F238E27FC236}">
                <a16:creationId xmlns:a16="http://schemas.microsoft.com/office/drawing/2014/main" id="{338AB2FB-9224-F84F-90EC-FC43394219F1}"/>
              </a:ext>
            </a:extLst>
          </p:cNvPr>
          <p:cNvSpPr/>
          <p:nvPr/>
        </p:nvSpPr>
        <p:spPr>
          <a:xfrm>
            <a:off x="355802" y="2332784"/>
            <a:ext cx="6959600" cy="4431983"/>
          </a:xfrm>
          <a:prstGeom prst="rect">
            <a:avLst/>
          </a:prstGeom>
        </p:spPr>
        <p:txBody>
          <a:bodyPr wrap="square">
            <a:spAutoFit/>
          </a:bodyPr>
          <a:lstStyle/>
          <a:p>
            <a:r>
              <a:rPr lang="en-GB" sz="2400" dirty="0"/>
              <a:t>There are two standards for orthographic views. The third angles which is used in the United states (ANSI). This angle general locates things on the page how they would appear in real life. The first angle is used in the united kingdom(ISO) this is when it is located on the page in reverse. The diagram to the right shows the different angels. The front view in both projections is the same. The top views are the same, but are in different locations. The third-angle projection presents a right side view, whereas the first-angle projection presents a left side view.</a:t>
            </a:r>
          </a:p>
          <a:p>
            <a:endParaRPr lang="en-GB" b="0" i="0" dirty="0">
              <a:solidFill>
                <a:srgbClr val="000000"/>
              </a:solidFill>
              <a:effectLst/>
              <a:latin typeface="Helvetica" pitchFamily="2" charset="0"/>
            </a:endParaRPr>
          </a:p>
        </p:txBody>
      </p:sp>
      <p:pic>
        <p:nvPicPr>
          <p:cNvPr id="6" name="Picture 5" descr="A screenshot of a computer&#10;&#10;Description automatically generated with medium confidence">
            <a:extLst>
              <a:ext uri="{FF2B5EF4-FFF2-40B4-BE49-F238E27FC236}">
                <a16:creationId xmlns:a16="http://schemas.microsoft.com/office/drawing/2014/main" id="{28C0B860-680A-D546-B117-FF367149D189}"/>
              </a:ext>
            </a:extLst>
          </p:cNvPr>
          <p:cNvPicPr>
            <a:picLocks noChangeAspect="1"/>
          </p:cNvPicPr>
          <p:nvPr/>
        </p:nvPicPr>
        <p:blipFill>
          <a:blip r:embed="rId2"/>
          <a:stretch>
            <a:fillRect/>
          </a:stretch>
        </p:blipFill>
        <p:spPr>
          <a:xfrm>
            <a:off x="7450667" y="1027907"/>
            <a:ext cx="4741333" cy="5816320"/>
          </a:xfrm>
          <a:prstGeom prst="rect">
            <a:avLst/>
          </a:prstGeom>
        </p:spPr>
      </p:pic>
      <p:sp>
        <p:nvSpPr>
          <p:cNvPr id="7" name="Rounded Rectangle 6">
            <a:extLst>
              <a:ext uri="{FF2B5EF4-FFF2-40B4-BE49-F238E27FC236}">
                <a16:creationId xmlns:a16="http://schemas.microsoft.com/office/drawing/2014/main" id="{EA44D43B-DC06-B143-9585-8B0BEB44363A}"/>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8210E6C-079D-5E4F-B96B-C02A0C94D717}"/>
              </a:ext>
            </a:extLst>
          </p:cNvPr>
          <p:cNvCxnSpPr/>
          <p:nvPr/>
        </p:nvCxnSpPr>
        <p:spPr>
          <a:xfrm>
            <a:off x="186693" y="25671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9" name="Rectangle 8">
            <a:extLst>
              <a:ext uri="{FF2B5EF4-FFF2-40B4-BE49-F238E27FC236}">
                <a16:creationId xmlns:a16="http://schemas.microsoft.com/office/drawing/2014/main" id="{8B9226A2-903D-1347-8C1D-DD50026B2124}"/>
              </a:ext>
            </a:extLst>
          </p:cNvPr>
          <p:cNvSpPr/>
          <p:nvPr/>
        </p:nvSpPr>
        <p:spPr>
          <a:xfrm flipH="1">
            <a:off x="6835644" y="1329105"/>
            <a:ext cx="344492" cy="57545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134AE7-15B6-B24F-AFF2-4C752644AD7C}"/>
              </a:ext>
            </a:extLst>
          </p:cNvPr>
          <p:cNvSpPr/>
          <p:nvPr/>
        </p:nvSpPr>
        <p:spPr>
          <a:xfrm flipH="1">
            <a:off x="716198" y="1264019"/>
            <a:ext cx="344492" cy="57545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67447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3EBEC-1A45-BC48-A3F9-EF7DAE550085}"/>
              </a:ext>
            </a:extLst>
          </p:cNvPr>
          <p:cNvSpPr>
            <a:spLocks noGrp="1"/>
          </p:cNvSpPr>
          <p:nvPr>
            <p:ph type="title"/>
          </p:nvPr>
        </p:nvSpPr>
        <p:spPr>
          <a:xfrm>
            <a:off x="779336" y="551822"/>
            <a:ext cx="10515600" cy="1325563"/>
          </a:xfrm>
        </p:spPr>
        <p:txBody>
          <a:bodyPr/>
          <a:lstStyle/>
          <a:p>
            <a:r>
              <a:rPr lang="en-US" dirty="0"/>
              <a:t>Building a cave task overview </a:t>
            </a:r>
          </a:p>
        </p:txBody>
      </p:sp>
      <p:pic>
        <p:nvPicPr>
          <p:cNvPr id="2050" name="Picture 2" descr="No description available.">
            <a:extLst>
              <a:ext uri="{FF2B5EF4-FFF2-40B4-BE49-F238E27FC236}">
                <a16:creationId xmlns:a16="http://schemas.microsoft.com/office/drawing/2014/main" id="{6E2FD1FF-5C98-FB43-A4AE-1282F54446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829" b="19316"/>
          <a:stretch/>
        </p:blipFill>
        <p:spPr bwMode="auto">
          <a:xfrm>
            <a:off x="8339285" y="893034"/>
            <a:ext cx="3165475" cy="417341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FC2C66CE-7846-E94A-9339-641DA412DF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573" b="19573"/>
          <a:stretch/>
        </p:blipFill>
        <p:spPr bwMode="auto">
          <a:xfrm>
            <a:off x="269138" y="4122315"/>
            <a:ext cx="3165475" cy="273568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o description available.">
            <a:extLst>
              <a:ext uri="{FF2B5EF4-FFF2-40B4-BE49-F238E27FC236}">
                <a16:creationId xmlns:a16="http://schemas.microsoft.com/office/drawing/2014/main" id="{067ADA27-0421-C242-B738-C135E08749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2479" b="31966"/>
          <a:stretch/>
        </p:blipFill>
        <p:spPr bwMode="auto">
          <a:xfrm>
            <a:off x="269139" y="1620418"/>
            <a:ext cx="3165475" cy="24384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08C394-A02E-DF4B-94A5-851F5127D6AF}"/>
              </a:ext>
            </a:extLst>
          </p:cNvPr>
          <p:cNvSpPr txBox="1"/>
          <p:nvPr/>
        </p:nvSpPr>
        <p:spPr>
          <a:xfrm>
            <a:off x="3703752" y="1582340"/>
            <a:ext cx="4635532" cy="3693319"/>
          </a:xfrm>
          <a:prstGeom prst="rect">
            <a:avLst/>
          </a:prstGeom>
          <a:noFill/>
        </p:spPr>
        <p:txBody>
          <a:bodyPr wrap="square" rtlCol="0">
            <a:spAutoFit/>
          </a:bodyPr>
          <a:lstStyle/>
          <a:p>
            <a:r>
              <a:rPr lang="en-US" dirty="0"/>
              <a:t>When making the cave we were split into groups to make a section each. We then made curved sections that were fastened together with cut angles, additional plywood pieces, glue and staples. The plywood pieces were </a:t>
            </a:r>
            <a:r>
              <a:rPr lang="en-US" dirty="0" err="1"/>
              <a:t>rotered</a:t>
            </a:r>
            <a:r>
              <a:rPr lang="en-US" dirty="0"/>
              <a:t> to fit the size . I find this tool very enjoyable to use.</a:t>
            </a:r>
          </a:p>
          <a:p>
            <a:r>
              <a:rPr lang="en-US" dirty="0"/>
              <a:t>We then cut plywood to the the create a cave shell ready for polystyrene to be attached. This involved measuring, tracing and fitting each sheet the curve.</a:t>
            </a:r>
          </a:p>
          <a:p>
            <a:r>
              <a:rPr lang="en-US" dirty="0"/>
              <a:t>I think the pieces when placed together look really impressive!</a:t>
            </a:r>
          </a:p>
        </p:txBody>
      </p:sp>
      <p:sp>
        <p:nvSpPr>
          <p:cNvPr id="8" name="Rounded Rectangle 7">
            <a:extLst>
              <a:ext uri="{FF2B5EF4-FFF2-40B4-BE49-F238E27FC236}">
                <a16:creationId xmlns:a16="http://schemas.microsoft.com/office/drawing/2014/main" id="{383CCE9E-7744-B841-867F-388883C507E5}"/>
              </a:ext>
            </a:extLst>
          </p:cNvPr>
          <p:cNvSpPr/>
          <p:nvPr/>
        </p:nvSpPr>
        <p:spPr>
          <a:xfrm>
            <a:off x="8890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CC4F6937-4E12-9A4F-B7AE-D66022DB84A5}"/>
              </a:ext>
            </a:extLst>
          </p:cNvPr>
          <p:cNvCxnSpPr/>
          <p:nvPr/>
        </p:nvCxnSpPr>
        <p:spPr>
          <a:xfrm>
            <a:off x="186693" y="256714"/>
            <a:ext cx="11818614" cy="0"/>
          </a:xfrm>
          <a:prstGeom prst="line">
            <a:avLst/>
          </a:prstGeom>
        </p:spPr>
        <p:style>
          <a:lnRef idx="1">
            <a:schemeClr val="accent2"/>
          </a:lnRef>
          <a:fillRef idx="0">
            <a:schemeClr val="accent2"/>
          </a:fillRef>
          <a:effectRef idx="0">
            <a:schemeClr val="accent2"/>
          </a:effectRef>
          <a:fontRef idx="minor">
            <a:schemeClr val="tx1"/>
          </a:fontRef>
        </p:style>
      </p:cxnSp>
      <p:sp>
        <p:nvSpPr>
          <p:cNvPr id="10" name="Rectangle 9">
            <a:extLst>
              <a:ext uri="{FF2B5EF4-FFF2-40B4-BE49-F238E27FC236}">
                <a16:creationId xmlns:a16="http://schemas.microsoft.com/office/drawing/2014/main" id="{6EA14558-95B2-644A-9AF3-D2252682A5BE}"/>
              </a:ext>
            </a:extLst>
          </p:cNvPr>
          <p:cNvSpPr/>
          <p:nvPr/>
        </p:nvSpPr>
        <p:spPr>
          <a:xfrm flipH="1">
            <a:off x="434844" y="915441"/>
            <a:ext cx="344492" cy="57545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A76D0-5664-2B44-882B-3DE52AE41AA3}"/>
              </a:ext>
            </a:extLst>
          </p:cNvPr>
          <p:cNvSpPr/>
          <p:nvPr/>
        </p:nvSpPr>
        <p:spPr>
          <a:xfrm flipH="1">
            <a:off x="7599176" y="881068"/>
            <a:ext cx="344492" cy="575456"/>
          </a:xfrm>
          <a:prstGeom prst="rect">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A363E5F-1A2E-4449-99A5-FEB97FCCA31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66" t="-24448" r="12574" b="24448"/>
          <a:stretch/>
        </p:blipFill>
        <p:spPr bwMode="auto">
          <a:xfrm>
            <a:off x="7910263" y="4323168"/>
            <a:ext cx="1694251" cy="25348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No description available.">
            <a:extLst>
              <a:ext uri="{FF2B5EF4-FFF2-40B4-BE49-F238E27FC236}">
                <a16:creationId xmlns:a16="http://schemas.microsoft.com/office/drawing/2014/main" id="{87BFEE30-B284-FE47-BA70-5E3A9F5DC9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25658" y="3536109"/>
            <a:ext cx="2491418" cy="332189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1D7E10DB-611C-B843-8CEB-56FA88ACDFDE}"/>
              </a:ext>
            </a:extLst>
          </p:cNvPr>
          <p:cNvSpPr/>
          <p:nvPr/>
        </p:nvSpPr>
        <p:spPr>
          <a:xfrm>
            <a:off x="3794036" y="5625624"/>
            <a:ext cx="4149632" cy="923330"/>
          </a:xfrm>
          <a:prstGeom prst="rect">
            <a:avLst/>
          </a:prstGeom>
        </p:spPr>
        <p:txBody>
          <a:bodyPr wrap="square">
            <a:spAutoFit/>
          </a:bodyPr>
          <a:lstStyle/>
          <a:p>
            <a:r>
              <a:rPr lang="en-US" dirty="0"/>
              <a:t>Polystyrene was glued together and using the hot wire was sculpted to look more like rocks. </a:t>
            </a:r>
          </a:p>
        </p:txBody>
      </p:sp>
    </p:spTree>
    <p:extLst>
      <p:ext uri="{BB962C8B-B14F-4D97-AF65-F5344CB8AC3E}">
        <p14:creationId xmlns:p14="http://schemas.microsoft.com/office/powerpoint/2010/main" val="42195126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DF40-0D5F-A44B-B303-B495C2B08E46}"/>
              </a:ext>
            </a:extLst>
          </p:cNvPr>
          <p:cNvSpPr>
            <a:spLocks noGrp="1"/>
          </p:cNvSpPr>
          <p:nvPr>
            <p:ph type="title"/>
          </p:nvPr>
        </p:nvSpPr>
        <p:spPr>
          <a:xfrm>
            <a:off x="1143000" y="0"/>
            <a:ext cx="10515600" cy="1325563"/>
          </a:xfrm>
        </p:spPr>
        <p:txBody>
          <a:bodyPr/>
          <a:lstStyle/>
          <a:p>
            <a:r>
              <a:rPr lang="en-US" u="sng" dirty="0">
                <a:solidFill>
                  <a:schemeClr val="accent1">
                    <a:lumMod val="50000"/>
                  </a:schemeClr>
                </a:solidFill>
              </a:rPr>
              <a:t>Personal reflection</a:t>
            </a:r>
          </a:p>
        </p:txBody>
      </p:sp>
      <p:sp>
        <p:nvSpPr>
          <p:cNvPr id="3" name="TextBox 2">
            <a:extLst>
              <a:ext uri="{FF2B5EF4-FFF2-40B4-BE49-F238E27FC236}">
                <a16:creationId xmlns:a16="http://schemas.microsoft.com/office/drawing/2014/main" id="{AFFE3CC6-0812-9846-BB43-631D7B2BB6D4}"/>
              </a:ext>
            </a:extLst>
          </p:cNvPr>
          <p:cNvSpPr txBox="1"/>
          <p:nvPr/>
        </p:nvSpPr>
        <p:spPr>
          <a:xfrm>
            <a:off x="853440" y="1164134"/>
            <a:ext cx="11338559" cy="5693866"/>
          </a:xfrm>
          <a:prstGeom prst="rect">
            <a:avLst/>
          </a:prstGeom>
          <a:noFill/>
        </p:spPr>
        <p:txBody>
          <a:bodyPr wrap="square" rtlCol="0">
            <a:spAutoFit/>
          </a:bodyPr>
          <a:lstStyle/>
          <a:p>
            <a:r>
              <a:rPr lang="en-US" sz="2800" dirty="0"/>
              <a:t>At the start of this module I knew nothing about the tools people use in the workshop. I didn’t know how to use a measuring tape properly. I have really valued this module as it’s really built my confidence in the basics of being able to handle the tools, to measure and to cut. I have even brought a handsaw at home to practice at home. My current idea having currently moved is to put my new knowledge and confidence to use in the garden.</a:t>
            </a:r>
          </a:p>
          <a:p>
            <a:endParaRPr lang="en-US" sz="2800" dirty="0"/>
          </a:p>
          <a:p>
            <a:r>
              <a:rPr lang="en-US" sz="2800" dirty="0"/>
              <a:t>I still need more practice with the digital tools such as AutoCAD, but they don’t feel so alien to me. I feel that by the end of this degree I will be a pro. </a:t>
            </a:r>
          </a:p>
          <a:p>
            <a:endParaRPr lang="en-US" sz="2800" dirty="0"/>
          </a:p>
          <a:p>
            <a:r>
              <a:rPr lang="en-US" sz="2800" dirty="0"/>
              <a:t>I think working with other people with varying degrees of experience has really helped me as I have been able to help other once I have picked things up and others have been able to help me.</a:t>
            </a:r>
          </a:p>
        </p:txBody>
      </p:sp>
      <p:sp>
        <p:nvSpPr>
          <p:cNvPr id="4" name="Rounded Rectangle 3">
            <a:extLst>
              <a:ext uri="{FF2B5EF4-FFF2-40B4-BE49-F238E27FC236}">
                <a16:creationId xmlns:a16="http://schemas.microsoft.com/office/drawing/2014/main" id="{D8AC343D-558E-B948-9B0D-6D546E55DC01}"/>
              </a:ext>
            </a:extLst>
          </p:cNvPr>
          <p:cNvSpPr/>
          <p:nvPr/>
        </p:nvSpPr>
        <p:spPr>
          <a:xfrm>
            <a:off x="15240" y="0"/>
            <a:ext cx="822960" cy="68580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5F017A81-4E28-2142-910A-53378594EED2}"/>
              </a:ext>
            </a:extLst>
          </p:cNvPr>
          <p:cNvCxnSpPr>
            <a:cxnSpLocks/>
          </p:cNvCxnSpPr>
          <p:nvPr/>
        </p:nvCxnSpPr>
        <p:spPr>
          <a:xfrm>
            <a:off x="320040" y="253218"/>
            <a:ext cx="0" cy="6425786"/>
          </a:xfrm>
          <a:prstGeom prst="line">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6" name="L-shape 5">
            <a:extLst>
              <a:ext uri="{FF2B5EF4-FFF2-40B4-BE49-F238E27FC236}">
                <a16:creationId xmlns:a16="http://schemas.microsoft.com/office/drawing/2014/main" id="{065DEBF3-6E68-8047-A41F-63D22611ABBD}"/>
              </a:ext>
            </a:extLst>
          </p:cNvPr>
          <p:cNvSpPr/>
          <p:nvPr/>
        </p:nvSpPr>
        <p:spPr>
          <a:xfrm>
            <a:off x="973412" y="571680"/>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L-shape 6">
            <a:extLst>
              <a:ext uri="{FF2B5EF4-FFF2-40B4-BE49-F238E27FC236}">
                <a16:creationId xmlns:a16="http://schemas.microsoft.com/office/drawing/2014/main" id="{7CA5802B-B406-3B4A-9A95-7C4534901F28}"/>
              </a:ext>
            </a:extLst>
          </p:cNvPr>
          <p:cNvSpPr/>
          <p:nvPr/>
        </p:nvSpPr>
        <p:spPr>
          <a:xfrm rot="10800000">
            <a:off x="5324488" y="211664"/>
            <a:ext cx="339176" cy="592454"/>
          </a:xfrm>
          <a:prstGeom prst="corner">
            <a:avLst/>
          </a:prstGeom>
          <a:solidFill>
            <a:srgbClr val="FFC0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157621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1E36B-7461-004B-AD05-3BACF0F52D4A}"/>
              </a:ext>
            </a:extLst>
          </p:cNvPr>
          <p:cNvSpPr>
            <a:spLocks noGrp="1"/>
          </p:cNvSpPr>
          <p:nvPr>
            <p:ph type="title"/>
          </p:nvPr>
        </p:nvSpPr>
        <p:spPr/>
        <p:txBody>
          <a:bodyPr/>
          <a:lstStyle/>
          <a:p>
            <a:r>
              <a:rPr lang="en-US" u="sng" dirty="0">
                <a:solidFill>
                  <a:srgbClr val="002060"/>
                </a:solidFill>
              </a:rPr>
              <a:t>Reference</a:t>
            </a:r>
          </a:p>
        </p:txBody>
      </p:sp>
      <p:sp>
        <p:nvSpPr>
          <p:cNvPr id="3" name="Content Placeholder 2">
            <a:extLst>
              <a:ext uri="{FF2B5EF4-FFF2-40B4-BE49-F238E27FC236}">
                <a16:creationId xmlns:a16="http://schemas.microsoft.com/office/drawing/2014/main" id="{896242B1-9392-EA4E-8622-C2DF4E4A6373}"/>
              </a:ext>
            </a:extLst>
          </p:cNvPr>
          <p:cNvSpPr>
            <a:spLocks noGrp="1"/>
          </p:cNvSpPr>
          <p:nvPr>
            <p:ph idx="1"/>
          </p:nvPr>
        </p:nvSpPr>
        <p:spPr/>
        <p:txBody>
          <a:bodyPr>
            <a:normAutofit/>
          </a:bodyPr>
          <a:lstStyle/>
          <a:p>
            <a:r>
              <a:rPr lang="en-GB" sz="900" dirty="0">
                <a:latin typeface="Helvetica" pitchFamily="2" charset="0"/>
              </a:rPr>
              <a:t>Andrew Brett Watson (2014) </a:t>
            </a:r>
            <a:r>
              <a:rPr lang="en-GB" sz="900" i="1" dirty="0">
                <a:latin typeface="Helvetica" pitchFamily="2" charset="0"/>
              </a:rPr>
              <a:t>MC Escher inspired Scene from the movie Labyrinth (1986)</a:t>
            </a:r>
            <a:r>
              <a:rPr lang="en-GB" sz="900" dirty="0">
                <a:latin typeface="Helvetica" pitchFamily="2" charset="0"/>
              </a:rPr>
              <a:t>. Available at: https://</a:t>
            </a:r>
            <a:r>
              <a:rPr lang="en-GB" sz="900" dirty="0" err="1">
                <a:latin typeface="Helvetica" pitchFamily="2" charset="0"/>
              </a:rPr>
              <a:t>www.youtube.com</a:t>
            </a:r>
            <a:r>
              <a:rPr lang="en-GB" sz="900" dirty="0">
                <a:latin typeface="Helvetica" pitchFamily="2" charset="0"/>
              </a:rPr>
              <a:t>/</a:t>
            </a:r>
            <a:r>
              <a:rPr lang="en-GB" sz="900" dirty="0" err="1">
                <a:latin typeface="Helvetica" pitchFamily="2" charset="0"/>
              </a:rPr>
              <a:t>watch?v</a:t>
            </a:r>
            <a:r>
              <a:rPr lang="en-GB" sz="900" dirty="0">
                <a:latin typeface="Helvetica" pitchFamily="2" charset="0"/>
              </a:rPr>
              <a:t>=k1Z2pk5J9Ng (Accessed: 19 January 2021).</a:t>
            </a:r>
            <a:endParaRPr lang="en-GB" sz="900" dirty="0"/>
          </a:p>
          <a:p>
            <a:r>
              <a:rPr lang="en-GB" sz="900" dirty="0"/>
              <a:t>Atlantic Timber Co Ltd (2020) </a:t>
            </a:r>
            <a:r>
              <a:rPr lang="en-GB" sz="900" i="1" dirty="0"/>
              <a:t>Marine Plywood 2440mm x 1220mm (8’ x 4’)</a:t>
            </a:r>
            <a:r>
              <a:rPr lang="en-GB" sz="900" dirty="0"/>
              <a:t>, </a:t>
            </a:r>
            <a:r>
              <a:rPr lang="en-GB" sz="900" i="1" dirty="0" err="1"/>
              <a:t>atlantictimber.co.uk</a:t>
            </a:r>
            <a:r>
              <a:rPr lang="en-GB" sz="900" dirty="0"/>
              <a:t>. [Webpage] Available at: https://</a:t>
            </a:r>
            <a:r>
              <a:rPr lang="en-GB" sz="900" dirty="0" err="1"/>
              <a:t>www.atlantictimber.co.uk</a:t>
            </a:r>
            <a:r>
              <a:rPr lang="en-GB" sz="900" dirty="0"/>
              <a:t>/marine-plywood-2440mm-x-1220mm-8-x-4.html (Accessed: 19 December 2020).</a:t>
            </a:r>
          </a:p>
          <a:p>
            <a:r>
              <a:rPr lang="en-GB" sz="900" dirty="0" err="1"/>
              <a:t>abmodelmaking</a:t>
            </a:r>
            <a:r>
              <a:rPr lang="en-GB" sz="900" dirty="0"/>
              <a:t> (2020) ‘1:25 Victorian Street Miniature Model’, </a:t>
            </a:r>
            <a:r>
              <a:rPr lang="en-GB" sz="900" i="1" dirty="0" err="1"/>
              <a:t>Instructables</a:t>
            </a:r>
            <a:r>
              <a:rPr lang="en-GB" sz="900" dirty="0"/>
              <a:t>. [Image] Available at: https://</a:t>
            </a:r>
            <a:r>
              <a:rPr lang="en-GB" sz="900" dirty="0" err="1"/>
              <a:t>www.instructables.com</a:t>
            </a:r>
            <a:r>
              <a:rPr lang="en-GB" sz="900" dirty="0"/>
              <a:t>/125-Victorian-Street-Miniature-Model/ (Accessed: 18 December 2020).</a:t>
            </a:r>
            <a:endParaRPr lang="en-GB" sz="900" b="1" dirty="0"/>
          </a:p>
          <a:p>
            <a:r>
              <a:rPr lang="en-GB" sz="900" dirty="0"/>
              <a:t>Allan, P. (2019) </a:t>
            </a:r>
            <a:r>
              <a:rPr lang="en-GB" sz="900" i="1" dirty="0"/>
              <a:t>‘Metamorphosis’ by Steven Berkoff (Trailer) on Vimeo</a:t>
            </a:r>
            <a:r>
              <a:rPr lang="en-GB" sz="900" dirty="0"/>
              <a:t>. [Video] Available at: https://</a:t>
            </a:r>
            <a:r>
              <a:rPr lang="en-GB" sz="900" dirty="0" err="1"/>
              <a:t>vimeo.com</a:t>
            </a:r>
            <a:r>
              <a:rPr lang="en-GB" sz="900" dirty="0"/>
              <a:t>/378119714 (Accessed: 17 December 2020).</a:t>
            </a:r>
          </a:p>
          <a:p>
            <a:r>
              <a:rPr lang="en-GB" sz="900" dirty="0"/>
              <a:t>area 109 (2020) ‘All that is solid melts into air…’, </a:t>
            </a:r>
            <a:r>
              <a:rPr lang="en-GB" sz="900" i="1" dirty="0"/>
              <a:t>Area</a:t>
            </a:r>
            <a:r>
              <a:rPr lang="en-GB" sz="900" dirty="0"/>
              <a:t>. [Image] Available at: https://</a:t>
            </a:r>
            <a:r>
              <a:rPr lang="en-GB" sz="900" dirty="0" err="1"/>
              <a:t>www.area-arch.it</a:t>
            </a:r>
            <a:r>
              <a:rPr lang="en-GB" sz="900" dirty="0"/>
              <a:t>/</a:t>
            </a:r>
            <a:r>
              <a:rPr lang="en-GB" sz="900" dirty="0" err="1"/>
              <a:t>en</a:t>
            </a:r>
            <a:r>
              <a:rPr lang="en-GB" sz="900" dirty="0"/>
              <a:t>/all-that-is-solid-melts-into-air/ (Accessed: 16 December 2020).</a:t>
            </a:r>
          </a:p>
          <a:p>
            <a:r>
              <a:rPr lang="en-GB" sz="900" dirty="0"/>
              <a:t>Brant, W. (2020) </a:t>
            </a:r>
            <a:r>
              <a:rPr lang="en-GB" sz="900" i="1" dirty="0"/>
              <a:t>How to Quiet Squeaky Stairs</a:t>
            </a:r>
            <a:r>
              <a:rPr lang="en-GB" sz="900" dirty="0"/>
              <a:t>, </a:t>
            </a:r>
            <a:r>
              <a:rPr lang="en-GB" sz="900" i="1" dirty="0" err="1"/>
              <a:t>wikiHow</a:t>
            </a:r>
            <a:r>
              <a:rPr lang="en-GB" sz="900" dirty="0"/>
              <a:t>. [Webpage] Available at: https://</a:t>
            </a:r>
            <a:r>
              <a:rPr lang="en-GB" sz="900" dirty="0" err="1"/>
              <a:t>www.wikihow.com</a:t>
            </a:r>
            <a:r>
              <a:rPr lang="en-GB" sz="900" dirty="0"/>
              <a:t>/Quiet-Squeaky-Stairs (Accessed: 3 January 2021).</a:t>
            </a:r>
          </a:p>
          <a:p>
            <a:r>
              <a:rPr lang="en-GB" sz="900" dirty="0"/>
              <a:t>B&amp;Q (2020) </a:t>
            </a:r>
            <a:r>
              <a:rPr lang="en-GB" sz="900" i="1" dirty="0" err="1"/>
              <a:t>Colron</a:t>
            </a:r>
            <a:r>
              <a:rPr lang="en-GB" sz="900" i="1" dirty="0"/>
              <a:t> Refined Clear Satin Lacquer, 0.75L | DIY at B&amp;Q</a:t>
            </a:r>
            <a:r>
              <a:rPr lang="en-GB" sz="900" dirty="0"/>
              <a:t>. [Image] Available at: http://</a:t>
            </a:r>
            <a:r>
              <a:rPr lang="en-GB" sz="900" dirty="0" err="1"/>
              <a:t>www.diy.com</a:t>
            </a:r>
            <a:r>
              <a:rPr lang="en-GB" sz="900" dirty="0"/>
              <a:t>/departments/colron-refined-clear-satin-lacquer-0-75l/38528_BQ.prd (Accessed: 18 December 2020).</a:t>
            </a:r>
          </a:p>
          <a:p>
            <a:r>
              <a:rPr lang="en-GB" sz="900" dirty="0"/>
              <a:t>Cambridge University Press (2021) </a:t>
            </a:r>
            <a:r>
              <a:rPr lang="en-GB" sz="900" i="1" dirty="0"/>
              <a:t>PERSPECTIVE | meaning in the Cambridge English Dictionary</a:t>
            </a:r>
            <a:r>
              <a:rPr lang="en-GB" sz="900" dirty="0"/>
              <a:t>. [Webpage] Available at: https://</a:t>
            </a:r>
            <a:r>
              <a:rPr lang="en-GB" sz="900" dirty="0" err="1"/>
              <a:t>dictionary.cambridge.org</a:t>
            </a:r>
            <a:r>
              <a:rPr lang="en-GB" sz="900" dirty="0"/>
              <a:t>/dictionary/</a:t>
            </a:r>
            <a:r>
              <a:rPr lang="en-GB" sz="900" dirty="0" err="1"/>
              <a:t>english</a:t>
            </a:r>
            <a:r>
              <a:rPr lang="en-GB" sz="900" dirty="0"/>
              <a:t>/perspective (Accessed: 19 January 2021).</a:t>
            </a:r>
          </a:p>
          <a:p>
            <a:r>
              <a:rPr lang="en-GB" sz="900" dirty="0"/>
              <a:t>Cardiff Theatrical Services (2020) </a:t>
            </a:r>
            <a:r>
              <a:rPr lang="en-GB" sz="900" i="1" dirty="0"/>
              <a:t>Stage Production</a:t>
            </a:r>
            <a:r>
              <a:rPr lang="en-GB" sz="900" dirty="0"/>
              <a:t>. [Website] Available at: http://</a:t>
            </a:r>
            <a:r>
              <a:rPr lang="en-GB" sz="900" dirty="0" err="1"/>
              <a:t>cardifftheatricalservices.co.uk</a:t>
            </a:r>
            <a:r>
              <a:rPr lang="en-GB" sz="900" dirty="0"/>
              <a:t>/scenery-making/stage-production (Accessed: 14 December 2020).</a:t>
            </a:r>
          </a:p>
          <a:p>
            <a:r>
              <a:rPr lang="en-GB" sz="900" dirty="0" err="1"/>
              <a:t>Ceh</a:t>
            </a:r>
            <a:r>
              <a:rPr lang="en-GB" sz="900" dirty="0"/>
              <a:t> Jan (2020) ‘Try square’, </a:t>
            </a:r>
            <a:r>
              <a:rPr lang="en-GB" sz="900" i="1" dirty="0" err="1"/>
              <a:t>Craftsmanspace</a:t>
            </a:r>
            <a:r>
              <a:rPr lang="en-GB" sz="900" dirty="0"/>
              <a:t>. [Image] Available at: https://</a:t>
            </a:r>
            <a:r>
              <a:rPr lang="en-GB" sz="900" dirty="0" err="1"/>
              <a:t>www.craftsmanspace.com</a:t>
            </a:r>
            <a:r>
              <a:rPr lang="en-GB" sz="900" dirty="0"/>
              <a:t>/knowledge/try-</a:t>
            </a:r>
            <a:r>
              <a:rPr lang="en-GB" sz="900" dirty="0" err="1"/>
              <a:t>square.html</a:t>
            </a:r>
            <a:r>
              <a:rPr lang="en-GB" sz="900" dirty="0"/>
              <a:t> (Accessed: 8 December 2020).</a:t>
            </a:r>
          </a:p>
          <a:p>
            <a:r>
              <a:rPr lang="en-GB" sz="900" dirty="0"/>
              <a:t>Chicago </a:t>
            </a:r>
            <a:r>
              <a:rPr lang="en-GB" sz="900" dirty="0" err="1"/>
              <a:t>Canavas</a:t>
            </a:r>
            <a:r>
              <a:rPr lang="en-GB" sz="900" dirty="0"/>
              <a:t> &amp; Supply (2020) </a:t>
            </a:r>
            <a:r>
              <a:rPr lang="en-GB" sz="900" i="1" dirty="0"/>
              <a:t>Extra Wide Canvas - Cotton - Cyclorama - Seamless</a:t>
            </a:r>
            <a:r>
              <a:rPr lang="en-GB" sz="900" dirty="0"/>
              <a:t>, </a:t>
            </a:r>
            <a:r>
              <a:rPr lang="en-GB" sz="900" i="1" dirty="0"/>
              <a:t>Chicago Canvas &amp; Supply</a:t>
            </a:r>
            <a:r>
              <a:rPr lang="en-GB" sz="900" dirty="0"/>
              <a:t>. [Image] Available at: https://</a:t>
            </a:r>
            <a:r>
              <a:rPr lang="en-GB" sz="900" dirty="0" err="1"/>
              <a:t>www.chicagocanvas.com</a:t>
            </a:r>
            <a:r>
              <a:rPr lang="en-GB" sz="900" dirty="0"/>
              <a:t>/product/extra-wide-canvas-9-oz/ (Accessed: 14 December 2020).</a:t>
            </a:r>
          </a:p>
          <a:p>
            <a:r>
              <a:rPr lang="en-GB" sz="900" dirty="0"/>
              <a:t>Chicago </a:t>
            </a:r>
            <a:r>
              <a:rPr lang="en-GB" sz="900" dirty="0" err="1"/>
              <a:t>Canavas</a:t>
            </a:r>
            <a:r>
              <a:rPr lang="en-GB" sz="900" dirty="0"/>
              <a:t> &amp; Supply (2020) </a:t>
            </a:r>
            <a:r>
              <a:rPr lang="en-GB" sz="900" i="1" dirty="0"/>
              <a:t>White Muslin - Flame Retardant - Perfect for Reflecting Light</a:t>
            </a:r>
            <a:r>
              <a:rPr lang="en-GB" sz="900" dirty="0"/>
              <a:t>, </a:t>
            </a:r>
            <a:r>
              <a:rPr lang="en-GB" sz="900" i="1" dirty="0"/>
              <a:t>Chicago Canvas &amp; Supply</a:t>
            </a:r>
            <a:r>
              <a:rPr lang="en-GB" sz="900" dirty="0"/>
              <a:t>. [Image] Available at: https://</a:t>
            </a:r>
            <a:r>
              <a:rPr lang="en-GB" sz="900" dirty="0" err="1"/>
              <a:t>www.chicagocanvas.com</a:t>
            </a:r>
            <a:r>
              <a:rPr lang="en-GB" sz="900" dirty="0"/>
              <a:t>/product/flame-retardant-bleached-white-muslin/ (Accessed: 14 December 2020).</a:t>
            </a:r>
          </a:p>
          <a:p>
            <a:r>
              <a:rPr lang="en-GB" sz="900" dirty="0" err="1"/>
              <a:t>cleoharrisseaton</a:t>
            </a:r>
            <a:r>
              <a:rPr lang="en-GB" sz="900" dirty="0"/>
              <a:t> (2016) ‘cladding’, </a:t>
            </a:r>
            <a:r>
              <a:rPr lang="en-GB" sz="900" i="1" dirty="0"/>
              <a:t>Design Realisation (Scenic Art, Scenic Construction and Prop Making)</a:t>
            </a:r>
            <a:r>
              <a:rPr lang="en-GB" sz="900" dirty="0"/>
              <a:t>. [Image] Available at: https://</a:t>
            </a:r>
            <a:r>
              <a:rPr lang="en-GB" sz="900" dirty="0" err="1"/>
              <a:t>designrealisationblog.wordpress.com</a:t>
            </a:r>
            <a:r>
              <a:rPr lang="en-GB" sz="900" dirty="0"/>
              <a:t>/tag/cladding/ (Accessed: 12 December 2020).</a:t>
            </a:r>
          </a:p>
          <a:p>
            <a:r>
              <a:rPr lang="en-GB" sz="900" dirty="0"/>
              <a:t>DHC Supplies, Inc. (2021) </a:t>
            </a:r>
            <a:r>
              <a:rPr lang="en-GB" sz="900" i="1" dirty="0" err="1"/>
              <a:t>Titebond</a:t>
            </a:r>
            <a:r>
              <a:rPr lang="en-GB" sz="900" i="1" dirty="0"/>
              <a:t> 4222 Fast Set Polyurethane Construction Adhesive 29 oz</a:t>
            </a:r>
            <a:r>
              <a:rPr lang="en-GB" sz="900" dirty="0"/>
              <a:t>. [Webpage] Available at: https://</a:t>
            </a:r>
            <a:r>
              <a:rPr lang="en-GB" sz="900" dirty="0" err="1"/>
              <a:t>www.dhcsupplies.com</a:t>
            </a:r>
            <a:r>
              <a:rPr lang="en-GB" sz="900" dirty="0"/>
              <a:t>/store/p/5143-4222-Fast-Set-Polyurethane-28-oz-Construction-Adhesive-Tube.html (Accessed: 4 January 2021).</a:t>
            </a:r>
          </a:p>
          <a:p>
            <a:r>
              <a:rPr lang="en-GB" sz="900" dirty="0"/>
              <a:t>eBay Inc. (2020) </a:t>
            </a:r>
            <a:r>
              <a:rPr lang="en-GB" sz="900" i="1" dirty="0"/>
              <a:t>4” 6"9”Roller Brush Paint Rollers Short Long Handle Brush Room Wall Painting Fad</a:t>
            </a:r>
            <a:r>
              <a:rPr lang="en-GB" sz="900" dirty="0"/>
              <a:t>, </a:t>
            </a:r>
            <a:r>
              <a:rPr lang="en-GB" sz="900" i="1" dirty="0"/>
              <a:t>eBay</a:t>
            </a:r>
            <a:r>
              <a:rPr lang="en-GB" sz="900" dirty="0"/>
              <a:t>. [Image] Available at: https://</a:t>
            </a:r>
            <a:r>
              <a:rPr lang="en-GB" sz="900" dirty="0" err="1"/>
              <a:t>www.ebay.co.uk</a:t>
            </a:r>
            <a:r>
              <a:rPr lang="en-GB" sz="900" dirty="0"/>
              <a:t>/</a:t>
            </a:r>
            <a:r>
              <a:rPr lang="en-GB" sz="900" dirty="0" err="1"/>
              <a:t>itm</a:t>
            </a:r>
            <a:r>
              <a:rPr lang="en-GB" sz="900" dirty="0"/>
              <a:t>/4-6-9-Roller-Brush-Paint-Rollers-Short-Long-Handle-Brush-Room-Wall-Painting-Fad-/372711497690 (Accessed: 3 January 2021).</a:t>
            </a:r>
          </a:p>
        </p:txBody>
      </p:sp>
      <p:sp>
        <p:nvSpPr>
          <p:cNvPr id="5" name="Rounded Rectangle 4">
            <a:extLst>
              <a:ext uri="{FF2B5EF4-FFF2-40B4-BE49-F238E27FC236}">
                <a16:creationId xmlns:a16="http://schemas.microsoft.com/office/drawing/2014/main" id="{64DCC7E4-2842-1647-95C6-757CCDF648DC}"/>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0ABBEDE7-37E3-6041-B998-758669D7941E}"/>
              </a:ext>
            </a:extLst>
          </p:cNvPr>
          <p:cNvCxnSpPr/>
          <p:nvPr/>
        </p:nvCxnSpPr>
        <p:spPr>
          <a:xfrm>
            <a:off x="186693" y="360582"/>
            <a:ext cx="11818614"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68682748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B6F73-F9E6-2E44-8ECB-E09284581CB6}"/>
              </a:ext>
            </a:extLst>
          </p:cNvPr>
          <p:cNvSpPr>
            <a:spLocks noGrp="1"/>
          </p:cNvSpPr>
          <p:nvPr>
            <p:ph type="title"/>
          </p:nvPr>
        </p:nvSpPr>
        <p:spPr/>
        <p:txBody>
          <a:bodyPr/>
          <a:lstStyle/>
          <a:p>
            <a:r>
              <a:rPr lang="en-US" u="sng" dirty="0">
                <a:solidFill>
                  <a:srgbClr val="002060"/>
                </a:solidFill>
              </a:rPr>
              <a:t>Reference</a:t>
            </a:r>
          </a:p>
        </p:txBody>
      </p:sp>
      <p:sp>
        <p:nvSpPr>
          <p:cNvPr id="3" name="Content Placeholder 2">
            <a:extLst>
              <a:ext uri="{FF2B5EF4-FFF2-40B4-BE49-F238E27FC236}">
                <a16:creationId xmlns:a16="http://schemas.microsoft.com/office/drawing/2014/main" id="{4B8F9725-3BDB-5046-B851-30992ACD58B7}"/>
              </a:ext>
            </a:extLst>
          </p:cNvPr>
          <p:cNvSpPr>
            <a:spLocks noGrp="1"/>
          </p:cNvSpPr>
          <p:nvPr>
            <p:ph idx="1"/>
          </p:nvPr>
        </p:nvSpPr>
        <p:spPr/>
        <p:txBody>
          <a:bodyPr>
            <a:normAutofit/>
          </a:bodyPr>
          <a:lstStyle/>
          <a:p>
            <a:r>
              <a:rPr lang="en-GB" sz="900" dirty="0" err="1"/>
              <a:t>FineTools</a:t>
            </a:r>
            <a:r>
              <a:rPr lang="en-GB" sz="900" dirty="0"/>
              <a:t> (2020) </a:t>
            </a:r>
            <a:r>
              <a:rPr lang="en-GB" sz="900" i="1" dirty="0"/>
              <a:t>Combination pliers | FINE TOOLS</a:t>
            </a:r>
            <a:r>
              <a:rPr lang="en-GB" sz="900" dirty="0"/>
              <a:t>. [Webpage] Available at: https://</a:t>
            </a:r>
            <a:r>
              <a:rPr lang="en-GB" sz="900" dirty="0" err="1"/>
              <a:t>www.fine-tools.com</a:t>
            </a:r>
            <a:r>
              <a:rPr lang="en-GB" sz="900" dirty="0"/>
              <a:t>/</a:t>
            </a:r>
            <a:r>
              <a:rPr lang="en-GB" sz="900" dirty="0" err="1"/>
              <a:t>kombizange.html</a:t>
            </a:r>
            <a:r>
              <a:rPr lang="en-GB" sz="900" dirty="0"/>
              <a:t> (Accessed: 4 January 2021).</a:t>
            </a:r>
          </a:p>
          <a:p>
            <a:r>
              <a:rPr lang="en-GB" sz="900" dirty="0" err="1"/>
              <a:t>franticassembly</a:t>
            </a:r>
            <a:r>
              <a:rPr lang="en-GB" sz="900" dirty="0"/>
              <a:t> (2016) </a:t>
            </a:r>
            <a:r>
              <a:rPr lang="en-GB" sz="900" i="1" dirty="0"/>
              <a:t>The Believers: Time-Lapse Set Build at Theatre Royal Plymouth</a:t>
            </a:r>
            <a:r>
              <a:rPr lang="en-GB" sz="900" dirty="0"/>
              <a:t>. [Video] Available at: https://</a:t>
            </a:r>
            <a:r>
              <a:rPr lang="en-GB" sz="900" dirty="0" err="1"/>
              <a:t>www.youtube.com</a:t>
            </a:r>
            <a:r>
              <a:rPr lang="en-GB" sz="900" dirty="0"/>
              <a:t>/</a:t>
            </a:r>
            <a:r>
              <a:rPr lang="en-GB" sz="900" dirty="0" err="1"/>
              <a:t>watch?v</a:t>
            </a:r>
            <a:r>
              <a:rPr lang="en-GB" sz="900" dirty="0"/>
              <a:t>=AyTqvq0R7Sc&amp;feature=</a:t>
            </a:r>
            <a:r>
              <a:rPr lang="en-GB" sz="900" dirty="0" err="1"/>
              <a:t>youtu.be</a:t>
            </a:r>
            <a:r>
              <a:rPr lang="en-GB" sz="900" dirty="0"/>
              <a:t> (Accessed: 17 December 2020).</a:t>
            </a:r>
            <a:endParaRPr lang="en-GB" sz="900" i="1" dirty="0"/>
          </a:p>
          <a:p>
            <a:r>
              <a:rPr lang="en-GB" sz="900" i="1" dirty="0"/>
              <a:t>George Hill Timber &amp; Building Supplies</a:t>
            </a:r>
            <a:r>
              <a:rPr lang="en-GB" sz="900" dirty="0"/>
              <a:t> (2018) </a:t>
            </a:r>
            <a:r>
              <a:rPr lang="en-GB" sz="900" i="1" dirty="0"/>
              <a:t>What is Softwood?</a:t>
            </a:r>
            <a:r>
              <a:rPr lang="en-GB" sz="900" dirty="0"/>
              <a:t> [Blog] Available at: https://</a:t>
            </a:r>
            <a:r>
              <a:rPr lang="en-GB" sz="900" dirty="0" err="1"/>
              <a:t>georgehill-timber.co.uk</a:t>
            </a:r>
            <a:r>
              <a:rPr lang="en-GB" sz="900" dirty="0"/>
              <a:t>/blog/softwood/ (Accessed: 1 December 2020).</a:t>
            </a:r>
          </a:p>
          <a:p>
            <a:r>
              <a:rPr lang="en-GB" sz="900" dirty="0"/>
              <a:t>Health and </a:t>
            </a:r>
            <a:r>
              <a:rPr lang="en-GB" sz="900" dirty="0" err="1"/>
              <a:t>Saefty</a:t>
            </a:r>
            <a:r>
              <a:rPr lang="en-GB" sz="900" dirty="0"/>
              <a:t> Authority (2017) ‘“Watch Your Step” Safer Work Stairs and Steps Information Sheet May 2017’. [Document] Available at: file:///Users/</a:t>
            </a:r>
            <a:r>
              <a:rPr lang="en-GB" sz="900" dirty="0" err="1"/>
              <a:t>cara-anne</a:t>
            </a:r>
            <a:r>
              <a:rPr lang="en-GB" sz="900" dirty="0"/>
              <a:t>/Documents/Scenic%20construction%20PWB/</a:t>
            </a:r>
            <a:r>
              <a:rPr lang="en-GB" sz="900" dirty="0" err="1"/>
              <a:t>Safer_Work_Stairs_and_Steps.pdf</a:t>
            </a:r>
            <a:r>
              <a:rPr lang="en-GB" sz="900" dirty="0"/>
              <a:t>.</a:t>
            </a:r>
          </a:p>
          <a:p>
            <a:r>
              <a:rPr lang="en-GB" sz="900" dirty="0"/>
              <a:t>Ken Bromley Art Supplies (ND) </a:t>
            </a:r>
            <a:r>
              <a:rPr lang="en-GB" sz="900" i="1" dirty="0"/>
              <a:t>Artists’ Sponge</a:t>
            </a:r>
            <a:r>
              <a:rPr lang="en-GB" sz="900" dirty="0"/>
              <a:t>, </a:t>
            </a:r>
            <a:r>
              <a:rPr lang="en-GB" sz="900" i="1" dirty="0"/>
              <a:t>Ken Bromley Art Supplies</a:t>
            </a:r>
            <a:r>
              <a:rPr lang="en-GB" sz="900" dirty="0"/>
              <a:t>. [Image] Available at: https://</a:t>
            </a:r>
            <a:r>
              <a:rPr lang="en-GB" sz="900" dirty="0" err="1"/>
              <a:t>www.artsupplies.co.uk</a:t>
            </a:r>
            <a:r>
              <a:rPr lang="en-GB" sz="900" dirty="0"/>
              <a:t>/item-artists-</a:t>
            </a:r>
            <a:r>
              <a:rPr lang="en-GB" sz="900" dirty="0" err="1"/>
              <a:t>sponge.htm</a:t>
            </a:r>
            <a:r>
              <a:rPr lang="en-GB" sz="900" dirty="0"/>
              <a:t> (Accessed: 18 December 2020).</a:t>
            </a:r>
          </a:p>
          <a:p>
            <a:r>
              <a:rPr lang="en-GB" sz="900" dirty="0" err="1"/>
              <a:t>KoalaParkLaundromat</a:t>
            </a:r>
            <a:r>
              <a:rPr lang="en-GB" sz="900" dirty="0"/>
              <a:t> (2020) </a:t>
            </a:r>
            <a:r>
              <a:rPr lang="en-GB" sz="900" i="1" dirty="0"/>
              <a:t>Download free photo of </a:t>
            </a:r>
            <a:r>
              <a:rPr lang="en-GB" sz="900" i="1" dirty="0" err="1"/>
              <a:t>Timber,wood,planks,trusses,construction</a:t>
            </a:r>
            <a:r>
              <a:rPr lang="en-GB" sz="900" i="1" dirty="0"/>
              <a:t> - from </a:t>
            </a:r>
            <a:r>
              <a:rPr lang="en-GB" sz="900" i="1" dirty="0" err="1"/>
              <a:t>needpix.com</a:t>
            </a:r>
            <a:r>
              <a:rPr lang="en-GB" sz="900" dirty="0"/>
              <a:t>. [Image] Available at: https://</a:t>
            </a:r>
            <a:r>
              <a:rPr lang="en-GB" sz="900" dirty="0" err="1"/>
              <a:t>www.needpix.com</a:t>
            </a:r>
            <a:r>
              <a:rPr lang="en-GB" sz="900" dirty="0"/>
              <a:t>/photo/download/589825/timber-wood-planks-trusses-construction-building-builder-materials-building-site (Accessed: 2 December 2020).</a:t>
            </a:r>
          </a:p>
          <a:p>
            <a:r>
              <a:rPr lang="en-GB" sz="900" dirty="0" err="1"/>
              <a:t>Magurten,B</a:t>
            </a:r>
            <a:r>
              <a:rPr lang="en-GB" sz="900" dirty="0"/>
              <a:t> (2016) ‘Creating Stage Flats - Theatre Flats - Scenery - Set Design’, </a:t>
            </a:r>
            <a:r>
              <a:rPr lang="en-GB" sz="900" i="1" dirty="0"/>
              <a:t>Chicago Canvas &amp; Supply</a:t>
            </a:r>
            <a:r>
              <a:rPr lang="en-GB" sz="900" dirty="0"/>
              <a:t>, 12 February. [Blog] Available at: https://</a:t>
            </a:r>
            <a:r>
              <a:rPr lang="en-GB" sz="900" dirty="0" err="1"/>
              <a:t>www.chicagocanvas.com</a:t>
            </a:r>
            <a:r>
              <a:rPr lang="en-GB" sz="900" dirty="0"/>
              <a:t>/creating-stage-flats-theatre-flats/ (Accessed: 14 December 2020).</a:t>
            </a:r>
          </a:p>
          <a:p>
            <a:r>
              <a:rPr lang="en-GB" sz="900" dirty="0"/>
              <a:t>Orwell, M. (2017) ‘What Is Masonite?’, </a:t>
            </a:r>
            <a:r>
              <a:rPr lang="en-GB" sz="900" i="1" dirty="0" err="1"/>
              <a:t>Sciencing</a:t>
            </a:r>
            <a:r>
              <a:rPr lang="en-GB" sz="900" dirty="0"/>
              <a:t>. [Blog, Image] Available at: https://</a:t>
            </a:r>
            <a:r>
              <a:rPr lang="en-GB" sz="900" dirty="0" err="1"/>
              <a:t>sciencing.com</a:t>
            </a:r>
            <a:r>
              <a:rPr lang="en-GB" sz="900" dirty="0"/>
              <a:t>/what-is-masonite-4600628.html (Accessed: 14 December 2020).</a:t>
            </a:r>
          </a:p>
          <a:p>
            <a:r>
              <a:rPr lang="en-GB" sz="900" dirty="0" err="1"/>
              <a:t>O’Skea</a:t>
            </a:r>
            <a:r>
              <a:rPr lang="en-GB" sz="900" dirty="0"/>
              <a:t>, S. (ND) ‘A beginner’s guide to tools and techniques’, [Journal Article] Available at: https://</a:t>
            </a:r>
            <a:r>
              <a:rPr lang="en-GB" sz="900" dirty="0" err="1"/>
              <a:t>www.schooltheatre.org</a:t>
            </a:r>
            <a:r>
              <a:rPr lang="en-GB" sz="900" dirty="0"/>
              <a:t>/</a:t>
            </a:r>
            <a:r>
              <a:rPr lang="en-GB" sz="900" dirty="0" err="1"/>
              <a:t>HigherLogic</a:t>
            </a:r>
            <a:r>
              <a:rPr lang="en-GB" sz="900" dirty="0"/>
              <a:t>/System/</a:t>
            </a:r>
            <a:r>
              <a:rPr lang="en-GB" sz="900" dirty="0" err="1"/>
              <a:t>DownloadDocumentFile.ashx?DocumentFileKey</a:t>
            </a:r>
            <a:r>
              <a:rPr lang="en-GB" sz="900" dirty="0"/>
              <a:t>=bc205df1-7d50-426c-8a89-77b340fd684f, Published at: </a:t>
            </a:r>
            <a:r>
              <a:rPr lang="en-GB" sz="900" i="1" dirty="0"/>
              <a:t>Dramatics</a:t>
            </a:r>
            <a:r>
              <a:rPr lang="en-GB" sz="900" dirty="0"/>
              <a:t>, p.1 - 7. (Accessed: 12 December 2020)</a:t>
            </a:r>
          </a:p>
          <a:p>
            <a:r>
              <a:rPr lang="en-GB" sz="900" dirty="0"/>
              <a:t>OX Group International (2020) </a:t>
            </a:r>
            <a:r>
              <a:rPr lang="en-GB" sz="900" i="1" dirty="0"/>
              <a:t>OX TRADE HICKORY HANDLE CLAW HAMMER - 16oz</a:t>
            </a:r>
            <a:r>
              <a:rPr lang="en-GB" sz="900" dirty="0"/>
              <a:t>. [Webpage] Available at: https://</a:t>
            </a:r>
            <a:r>
              <a:rPr lang="en-GB" sz="900" dirty="0" err="1"/>
              <a:t>www.oxtools.co.uk</a:t>
            </a:r>
            <a:r>
              <a:rPr lang="en-GB" sz="900" dirty="0"/>
              <a:t>/trade-hickory-handle-claw-hammer-16-oz.html (Accessed: 4 January 2021).</a:t>
            </a:r>
          </a:p>
          <a:p>
            <a:r>
              <a:rPr lang="en-GB" sz="900" dirty="0"/>
              <a:t>Primrose, J. (2018) ‘Flats - Types and Methods’, </a:t>
            </a:r>
            <a:r>
              <a:rPr lang="en-GB" sz="900" i="1" dirty="0" err="1"/>
              <a:t>Theatrecrafts.com</a:t>
            </a:r>
            <a:r>
              <a:rPr lang="en-GB" sz="900" dirty="0"/>
              <a:t>. [Blog] Available at: http://</a:t>
            </a:r>
            <a:r>
              <a:rPr lang="en-GB" sz="900" dirty="0" err="1"/>
              <a:t>www.theatrecrafts.com</a:t>
            </a:r>
            <a:r>
              <a:rPr lang="en-GB" sz="900" dirty="0"/>
              <a:t>/pages/home/topics/scenic-stage-design/flats-types-methods/ (Accessed: 14 December 2020).</a:t>
            </a:r>
          </a:p>
          <a:p>
            <a:r>
              <a:rPr lang="en-GB" sz="900" dirty="0"/>
              <a:t>Raoul, B. (1997) </a:t>
            </a:r>
            <a:r>
              <a:rPr lang="en-GB" sz="900" i="1" dirty="0"/>
              <a:t>Stock scenery construction handbook</a:t>
            </a:r>
            <a:r>
              <a:rPr lang="en-GB" sz="900" dirty="0"/>
              <a:t>. [Book] Louisville, KY: Broadway Press. </a:t>
            </a:r>
            <a:r>
              <a:rPr lang="en-GB" sz="900" dirty="0" err="1"/>
              <a:t>Pg</a:t>
            </a:r>
            <a:r>
              <a:rPr lang="en-GB" sz="900" dirty="0"/>
              <a:t> 8  (Accessed: 12 December 2020)</a:t>
            </a:r>
          </a:p>
          <a:p>
            <a:r>
              <a:rPr lang="en-GB" sz="900" dirty="0"/>
              <a:t>Raoul, B. (1997) </a:t>
            </a:r>
            <a:r>
              <a:rPr lang="en-GB" sz="900" i="1" dirty="0"/>
              <a:t>Stock scenery construction handbook</a:t>
            </a:r>
            <a:r>
              <a:rPr lang="en-GB" sz="900" dirty="0"/>
              <a:t>. [Book] Louisville, KY: Broadway Press. 10 I-2 (Accessed: 12 December 2020)</a:t>
            </a:r>
          </a:p>
          <a:p>
            <a:r>
              <a:rPr lang="en-GB" sz="900" dirty="0"/>
              <a:t>Raoul, B. (1997) </a:t>
            </a:r>
            <a:r>
              <a:rPr lang="en-GB" sz="900" i="1" dirty="0"/>
              <a:t>Stock scenery construction handbook</a:t>
            </a:r>
            <a:r>
              <a:rPr lang="en-GB" sz="900" dirty="0"/>
              <a:t>. [Book] Louisville, KY: Broadway Press . Pg.182-183 (Accessed: 4 January 2021)</a:t>
            </a:r>
          </a:p>
          <a:p>
            <a:r>
              <a:rPr lang="en-GB" sz="900" dirty="0"/>
              <a:t>RSC (2020) </a:t>
            </a:r>
            <a:r>
              <a:rPr lang="en-GB" sz="900" i="1" dirty="0"/>
              <a:t>Painting scenery | Royal Shakespeare Company</a:t>
            </a:r>
            <a:r>
              <a:rPr lang="en-GB" sz="900" dirty="0"/>
              <a:t>.[Website] Available at: https://</a:t>
            </a:r>
            <a:r>
              <a:rPr lang="en-GB" sz="900" dirty="0" err="1"/>
              <a:t>www.rsc.org.uk</a:t>
            </a:r>
            <a:r>
              <a:rPr lang="en-GB" sz="900" dirty="0"/>
              <a:t>/about-us/how-we-make-theatre/paint-shop (Accessed: 12 December 2020).</a:t>
            </a:r>
          </a:p>
        </p:txBody>
      </p:sp>
      <p:sp>
        <p:nvSpPr>
          <p:cNvPr id="4" name="Rounded Rectangle 3">
            <a:extLst>
              <a:ext uri="{FF2B5EF4-FFF2-40B4-BE49-F238E27FC236}">
                <a16:creationId xmlns:a16="http://schemas.microsoft.com/office/drawing/2014/main" id="{CE152E60-08B4-B34D-802E-62F97A55340B}"/>
              </a:ext>
            </a:extLst>
          </p:cNvPr>
          <p:cNvSpPr/>
          <p:nvPr/>
        </p:nvSpPr>
        <p:spPr>
          <a:xfrm>
            <a:off x="0" y="0"/>
            <a:ext cx="12192000" cy="7707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cxnSp>
        <p:nvCxnSpPr>
          <p:cNvPr id="5" name="Straight Connector 4">
            <a:extLst>
              <a:ext uri="{FF2B5EF4-FFF2-40B4-BE49-F238E27FC236}">
                <a16:creationId xmlns:a16="http://schemas.microsoft.com/office/drawing/2014/main" id="{B4243AF4-ADEA-7244-944C-17A0A856457B}"/>
              </a:ext>
            </a:extLst>
          </p:cNvPr>
          <p:cNvCxnSpPr/>
          <p:nvPr/>
        </p:nvCxnSpPr>
        <p:spPr>
          <a:xfrm>
            <a:off x="186693" y="365125"/>
            <a:ext cx="11818614"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1543681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FF04-986D-6246-A462-18611DC1EFF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6C01AFF-C9EC-A34D-A67A-90DEDF7628A9}"/>
              </a:ext>
            </a:extLst>
          </p:cNvPr>
          <p:cNvSpPr>
            <a:spLocks noGrp="1"/>
          </p:cNvSpPr>
          <p:nvPr>
            <p:ph idx="1"/>
          </p:nvPr>
        </p:nvSpPr>
        <p:spPr/>
        <p:txBody>
          <a:bodyPr/>
          <a:lstStyle/>
          <a:p>
            <a:r>
              <a:rPr lang="en-GB" sz="900" dirty="0"/>
              <a:t>Scott, D. (2017) ‘Scumbling (Dry Brush Painting Technique)’, </a:t>
            </a:r>
            <a:r>
              <a:rPr lang="en-GB" sz="900" i="1" dirty="0"/>
              <a:t>Draw Paint Academy</a:t>
            </a:r>
            <a:r>
              <a:rPr lang="en-GB" sz="900" dirty="0"/>
              <a:t>, 2 January.[Blog] Available at: https://</a:t>
            </a:r>
            <a:r>
              <a:rPr lang="en-GB" sz="900" dirty="0" err="1"/>
              <a:t>drawpaintacademy.com</a:t>
            </a:r>
            <a:r>
              <a:rPr lang="en-GB" sz="900" dirty="0"/>
              <a:t>/scumbling/ (Accessed: 19 January 2021).</a:t>
            </a:r>
          </a:p>
          <a:p>
            <a:r>
              <a:rPr lang="en-GB" sz="900" dirty="0"/>
              <a:t>Solo Horton Brushes (2020) </a:t>
            </a:r>
            <a:r>
              <a:rPr lang="en-GB" sz="900" i="1" dirty="0"/>
              <a:t>Disposable Paint Brushes &amp; Chip Brushes | 1/2", 1", 1 1/2", 2", 2 1/2", 3", 4" | Solo Horton Brushes</a:t>
            </a:r>
            <a:r>
              <a:rPr lang="en-GB" sz="900" dirty="0"/>
              <a:t>. [Image] Available at: https://</a:t>
            </a:r>
            <a:r>
              <a:rPr lang="en-GB" sz="900" dirty="0" err="1"/>
              <a:t>www.solobrushes.com</a:t>
            </a:r>
            <a:r>
              <a:rPr lang="en-GB" sz="900" dirty="0"/>
              <a:t>/products/60-w-pure-white-bristle-disposable-paint-brushes-46/ (Accessed: 18 December 2020).</a:t>
            </a:r>
          </a:p>
          <a:p>
            <a:r>
              <a:rPr lang="en-GB" sz="1100" dirty="0"/>
              <a:t>Sooke, A. (2015) ‘MC Escher: An enigma behind an illusion’. [Blog] Available at: https://</a:t>
            </a:r>
            <a:r>
              <a:rPr lang="en-GB" sz="1100" dirty="0" err="1"/>
              <a:t>www.bbc.com</a:t>
            </a:r>
            <a:r>
              <a:rPr lang="en-GB" sz="1100" dirty="0"/>
              <a:t>/culture/article/20150624-arts-most-famous-illusion (Accessed: 19 January 2021).</a:t>
            </a:r>
          </a:p>
          <a:p>
            <a:r>
              <a:rPr lang="en-GB" sz="900" dirty="0" err="1"/>
              <a:t>WoodSolutions</a:t>
            </a:r>
            <a:r>
              <a:rPr lang="en-GB" sz="900" dirty="0"/>
              <a:t> (2020). </a:t>
            </a:r>
            <a:r>
              <a:rPr lang="en-GB" sz="900" i="1" dirty="0"/>
              <a:t>Plywood. </a:t>
            </a:r>
            <a:r>
              <a:rPr lang="en-GB" sz="900" dirty="0"/>
              <a:t>[Website] Available at: https://</a:t>
            </a:r>
            <a:r>
              <a:rPr lang="en-GB" sz="900" dirty="0" err="1"/>
              <a:t>www.woodsolutions.com.au</a:t>
            </a:r>
            <a:r>
              <a:rPr lang="en-GB" sz="900" dirty="0"/>
              <a:t>/wood-product-categories/plywood (Accessed: 1 December 2020).</a:t>
            </a:r>
          </a:p>
          <a:p>
            <a:r>
              <a:rPr lang="en-GB" sz="900" dirty="0"/>
              <a:t>Young, G. (2008) </a:t>
            </a:r>
            <a:r>
              <a:rPr lang="en-GB" sz="900" i="1" dirty="0"/>
              <a:t>Revolving stage | theatre</a:t>
            </a:r>
            <a:r>
              <a:rPr lang="en-GB" sz="900" dirty="0"/>
              <a:t>, </a:t>
            </a:r>
            <a:r>
              <a:rPr lang="en-GB" sz="900" i="1" dirty="0" err="1"/>
              <a:t>Encyclopedia</a:t>
            </a:r>
            <a:r>
              <a:rPr lang="en-GB" sz="900" i="1" dirty="0"/>
              <a:t> Britannica</a:t>
            </a:r>
            <a:r>
              <a:rPr lang="en-GB" sz="900" dirty="0"/>
              <a:t>. Available at: </a:t>
            </a:r>
            <a:r>
              <a:rPr lang="en-GB" sz="900" dirty="0">
                <a:hlinkClick r:id="rId2"/>
              </a:rPr>
              <a:t>https://www.britannica.com/art/revolving-stage</a:t>
            </a:r>
            <a:r>
              <a:rPr lang="en-GB" sz="900" dirty="0"/>
              <a:t> (Accessed: 28 May 2021).</a:t>
            </a:r>
          </a:p>
          <a:p>
            <a:endParaRPr lang="en-GB" sz="900" dirty="0"/>
          </a:p>
          <a:p>
            <a:endParaRPr lang="en-US" dirty="0"/>
          </a:p>
        </p:txBody>
      </p:sp>
    </p:spTree>
    <p:extLst>
      <p:ext uri="{BB962C8B-B14F-4D97-AF65-F5344CB8AC3E}">
        <p14:creationId xmlns:p14="http://schemas.microsoft.com/office/powerpoint/2010/main" val="4054075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5893</TotalTime>
  <Words>8719</Words>
  <Application>Microsoft Macintosh PowerPoint</Application>
  <PresentationFormat>Widescreen</PresentationFormat>
  <Paragraphs>365</Paragraphs>
  <Slides>62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Calibri</vt:lpstr>
      <vt:lpstr>Calibri Light</vt:lpstr>
      <vt:lpstr>Georgia</vt:lpstr>
      <vt:lpstr>Helvetica</vt:lpstr>
      <vt:lpstr>MyriadPro</vt:lpstr>
      <vt:lpstr>Verdana</vt:lpstr>
      <vt:lpstr>Office Theme</vt:lpstr>
      <vt:lpstr>Scenic Construction Process workbook</vt:lpstr>
      <vt:lpstr>PowerPoint Presentation</vt:lpstr>
      <vt:lpstr>Safety in the workshop</vt:lpstr>
      <vt:lpstr>Safety in the workshop -PPE</vt:lpstr>
      <vt:lpstr>Workshop tools – Measuring and Marking Tools</vt:lpstr>
      <vt:lpstr>Workshop tools – cutting and shaping tools.</vt:lpstr>
      <vt:lpstr>Workshop tools</vt:lpstr>
      <vt:lpstr>Workshop tools</vt:lpstr>
      <vt:lpstr>Workshop Tools</vt:lpstr>
      <vt:lpstr>Workshop tools</vt:lpstr>
      <vt:lpstr>Workshop tools</vt:lpstr>
      <vt:lpstr>Workshop tools</vt:lpstr>
      <vt:lpstr>Workshop tools</vt:lpstr>
      <vt:lpstr>Workshop tools</vt:lpstr>
      <vt:lpstr>Workshop  tools –  fastening tools</vt:lpstr>
      <vt:lpstr>Workshop tools</vt:lpstr>
      <vt:lpstr>Workshop tools</vt:lpstr>
      <vt:lpstr>Workshop tools </vt:lpstr>
      <vt:lpstr>Workshop tools</vt:lpstr>
      <vt:lpstr>Workshop Tools – Digital Tools</vt:lpstr>
      <vt:lpstr>Workshop Tools</vt:lpstr>
      <vt:lpstr>Workshop Tools</vt:lpstr>
      <vt:lpstr>Materials</vt:lpstr>
      <vt:lpstr>Materials - Softwood</vt:lpstr>
      <vt:lpstr>Materials - Plywood</vt:lpstr>
      <vt:lpstr>Building my strength</vt:lpstr>
      <vt:lpstr>Materials - Metals</vt:lpstr>
      <vt:lpstr>metals</vt:lpstr>
      <vt:lpstr>Metals</vt:lpstr>
      <vt:lpstr>Metals</vt:lpstr>
      <vt:lpstr>What is a Revolve?</vt:lpstr>
      <vt:lpstr>Interesting Sets</vt:lpstr>
      <vt:lpstr>Interesting Sets</vt:lpstr>
      <vt:lpstr>Flat construction</vt:lpstr>
      <vt:lpstr>Flat Construction – Broadway Flat </vt:lpstr>
      <vt:lpstr>Flat Construction  – Hollywood Flat</vt:lpstr>
      <vt:lpstr>Tread Construction</vt:lpstr>
      <vt:lpstr>Tread Construction Process</vt:lpstr>
      <vt:lpstr>Tread Construction Process</vt:lpstr>
      <vt:lpstr>Tread Construction Process</vt:lpstr>
      <vt:lpstr>Tread Construction Process</vt:lpstr>
      <vt:lpstr>Tread Construction Process</vt:lpstr>
      <vt:lpstr>More on Treads </vt:lpstr>
      <vt:lpstr>The crouch and sight check</vt:lpstr>
      <vt:lpstr>More on Treads </vt:lpstr>
      <vt:lpstr>Different Types of Treads</vt:lpstr>
      <vt:lpstr>Cladding</vt:lpstr>
      <vt:lpstr>cladding</vt:lpstr>
      <vt:lpstr>Painting the scene</vt:lpstr>
      <vt:lpstr>Painting the scene</vt:lpstr>
      <vt:lpstr>Painting the scene</vt:lpstr>
      <vt:lpstr>More on Painting</vt:lpstr>
      <vt:lpstr>Perspective</vt:lpstr>
      <vt:lpstr>Perspective</vt:lpstr>
      <vt:lpstr>Perspective</vt:lpstr>
      <vt:lpstr>Perspective</vt:lpstr>
      <vt:lpstr>Orthographic drawings* </vt:lpstr>
      <vt:lpstr>Building a cave task overview </vt:lpstr>
      <vt:lpstr>Personal reflection</vt:lpstr>
      <vt:lpstr>Reference</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Scenic Construction Process workbook</dc:title>
  <dc:creator>Cara Peploe (2003656)</dc:creator>
  <cp:lastModifiedBy>Cara Peploe (2003656)</cp:lastModifiedBy>
  <cp:revision>158</cp:revision>
  <cp:lastPrinted>2021-01-19T13:09:03Z</cp:lastPrinted>
  <dcterms:created xsi:type="dcterms:W3CDTF">2020-12-14T10:27:53Z</dcterms:created>
  <dcterms:modified xsi:type="dcterms:W3CDTF">2021-05-31T20:51:46Z</dcterms:modified>
</cp:coreProperties>
</file>