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77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2" r:id="rId6"/>
    <p:sldId id="261" r:id="rId7"/>
    <p:sldId id="273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89"/>
  </p:normalViewPr>
  <p:slideViewPr>
    <p:cSldViewPr snapToGrid="0">
      <p:cViewPr varScale="1">
        <p:scale>
          <a:sx n="78" d="100"/>
          <a:sy n="78" d="100"/>
        </p:scale>
        <p:origin x="773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E9E21-159B-4F92-A768-9BE1F28AB08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79ED287-8992-4445-85B5-443757FDA5A0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WHO (1948): “A state of complete physical, mental, and social well-being.”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0EBABA-C9E0-4773-BFBE-6912CE85A597}" type="parTrans" cxnId="{633BC210-DD2C-424B-BE04-78C5AF228D6E}">
      <dgm:prSet/>
      <dgm:spPr/>
      <dgm:t>
        <a:bodyPr/>
        <a:lstStyle/>
        <a:p>
          <a:endParaRPr lang="en-US"/>
        </a:p>
      </dgm:t>
    </dgm:pt>
    <dgm:pt modelId="{EBBA5BB1-3720-4764-8588-53ED2C266DBD}" type="sibTrans" cxnId="{633BC210-DD2C-424B-BE04-78C5AF228D6E}">
      <dgm:prSet/>
      <dgm:spPr/>
      <dgm:t>
        <a:bodyPr/>
        <a:lstStyle/>
        <a:p>
          <a:endParaRPr lang="en-US"/>
        </a:p>
      </dgm:t>
    </dgm:pt>
    <dgm:pt modelId="{C2E0BECC-4179-4A33-A9D6-F8B21FAF74E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Progresses beyond the mere absence of disease to encompass a multidimensional perspective concept</a:t>
          </a:r>
          <a:r>
            <a:rPr lang="en-GB" dirty="0"/>
            <a:t>.</a:t>
          </a:r>
          <a:endParaRPr lang="en-US" dirty="0"/>
        </a:p>
      </dgm:t>
    </dgm:pt>
    <dgm:pt modelId="{54ECF93E-1300-4D20-9444-11AD055D1F91}" type="parTrans" cxnId="{A9351827-8C44-42B8-8E96-C0A1BE99D445}">
      <dgm:prSet/>
      <dgm:spPr/>
      <dgm:t>
        <a:bodyPr/>
        <a:lstStyle/>
        <a:p>
          <a:endParaRPr lang="en-US"/>
        </a:p>
      </dgm:t>
    </dgm:pt>
    <dgm:pt modelId="{447CC166-8816-4D43-84AB-76823B3AE7B2}" type="sibTrans" cxnId="{A9351827-8C44-42B8-8E96-C0A1BE99D445}">
      <dgm:prSet/>
      <dgm:spPr/>
      <dgm:t>
        <a:bodyPr/>
        <a:lstStyle/>
        <a:p>
          <a:endParaRPr lang="en-US"/>
        </a:p>
      </dgm:t>
    </dgm:pt>
    <dgm:pt modelId="{4EAE12BF-946A-4A99-AA02-B8DABAB84350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Importance: Supports the UK policy shift from treatment to prevention (e.g. NHS Long Term Plan, 2019).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E22E5C-D254-4AC0-9995-DE2CB1279729}" type="parTrans" cxnId="{28DDB22D-D0E9-4057-827A-ED7DF144280E}">
      <dgm:prSet/>
      <dgm:spPr/>
      <dgm:t>
        <a:bodyPr/>
        <a:lstStyle/>
        <a:p>
          <a:endParaRPr lang="en-US"/>
        </a:p>
      </dgm:t>
    </dgm:pt>
    <dgm:pt modelId="{1B360EFF-97B6-41F3-B476-6DE70271C21E}" type="sibTrans" cxnId="{28DDB22D-D0E9-4057-827A-ED7DF144280E}">
      <dgm:prSet/>
      <dgm:spPr/>
      <dgm:t>
        <a:bodyPr/>
        <a:lstStyle/>
        <a:p>
          <a:endParaRPr lang="en-US"/>
        </a:p>
      </dgm:t>
    </dgm:pt>
    <dgm:pt modelId="{D173D3DC-EC4B-4ADC-9C4F-E518122A1C8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Embedded in SDG 3: Good Health and Wellbeing is a global framework that links health to sustainability.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224777-24D2-4014-BCC6-F60A95FC0845}" type="parTrans" cxnId="{B6F00286-5E85-4322-B379-E71C5C181447}">
      <dgm:prSet/>
      <dgm:spPr/>
      <dgm:t>
        <a:bodyPr/>
        <a:lstStyle/>
        <a:p>
          <a:endParaRPr lang="en-US"/>
        </a:p>
      </dgm:t>
    </dgm:pt>
    <dgm:pt modelId="{54748684-76BA-472E-9515-F70D18BF97E5}" type="sibTrans" cxnId="{B6F00286-5E85-4322-B379-E71C5C181447}">
      <dgm:prSet/>
      <dgm:spPr/>
      <dgm:t>
        <a:bodyPr/>
        <a:lstStyle/>
        <a:p>
          <a:endParaRPr lang="en-US"/>
        </a:p>
      </dgm:t>
    </dgm:pt>
    <dgm:pt modelId="{230F4931-6994-5B4D-A5F3-F8060D643A92}" type="pres">
      <dgm:prSet presAssocID="{9FFE9E21-159B-4F92-A768-9BE1F28AB08B}" presName="linear" presStyleCnt="0">
        <dgm:presLayoutVars>
          <dgm:animLvl val="lvl"/>
          <dgm:resizeHandles val="exact"/>
        </dgm:presLayoutVars>
      </dgm:prSet>
      <dgm:spPr/>
    </dgm:pt>
    <dgm:pt modelId="{0D7D9A73-00CF-1943-9772-FF78C3F445EA}" type="pres">
      <dgm:prSet presAssocID="{779ED287-8992-4445-85B5-443757FDA5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B778CAD-49FD-2241-934E-01B7C7710042}" type="pres">
      <dgm:prSet presAssocID="{EBBA5BB1-3720-4764-8588-53ED2C266DBD}" presName="spacer" presStyleCnt="0"/>
      <dgm:spPr/>
    </dgm:pt>
    <dgm:pt modelId="{19EB3ED5-E3C7-5642-A56A-4819FE0A8063}" type="pres">
      <dgm:prSet presAssocID="{C2E0BECC-4179-4A33-A9D6-F8B21FAF74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2649154-1DFF-C443-AFFB-08977960678C}" type="pres">
      <dgm:prSet presAssocID="{447CC166-8816-4D43-84AB-76823B3AE7B2}" presName="spacer" presStyleCnt="0"/>
      <dgm:spPr/>
    </dgm:pt>
    <dgm:pt modelId="{BFD6C033-B523-C249-BE3A-DB6CF7F38D8D}" type="pres">
      <dgm:prSet presAssocID="{4EAE12BF-946A-4A99-AA02-B8DABAB843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6CD862E-1197-6C47-B7F3-FB857ADE3DCF}" type="pres">
      <dgm:prSet presAssocID="{1B360EFF-97B6-41F3-B476-6DE70271C21E}" presName="spacer" presStyleCnt="0"/>
      <dgm:spPr/>
    </dgm:pt>
    <dgm:pt modelId="{911BA529-54E4-CF42-B685-8035707C35E0}" type="pres">
      <dgm:prSet presAssocID="{D173D3DC-EC4B-4ADC-9C4F-E518122A1C8D}" presName="parentText" presStyleLbl="node1" presStyleIdx="3" presStyleCnt="4" custLinFactNeighborY="-80720">
        <dgm:presLayoutVars>
          <dgm:chMax val="0"/>
          <dgm:bulletEnabled val="1"/>
        </dgm:presLayoutVars>
      </dgm:prSet>
      <dgm:spPr/>
    </dgm:pt>
  </dgm:ptLst>
  <dgm:cxnLst>
    <dgm:cxn modelId="{AFEFC007-F04E-B54A-BC44-FDD37949D9F5}" type="presOf" srcId="{779ED287-8992-4445-85B5-443757FDA5A0}" destId="{0D7D9A73-00CF-1943-9772-FF78C3F445EA}" srcOrd="0" destOrd="0" presId="urn:microsoft.com/office/officeart/2005/8/layout/vList2"/>
    <dgm:cxn modelId="{633BC210-DD2C-424B-BE04-78C5AF228D6E}" srcId="{9FFE9E21-159B-4F92-A768-9BE1F28AB08B}" destId="{779ED287-8992-4445-85B5-443757FDA5A0}" srcOrd="0" destOrd="0" parTransId="{AA0EBABA-C9E0-4773-BFBE-6912CE85A597}" sibTransId="{EBBA5BB1-3720-4764-8588-53ED2C266DBD}"/>
    <dgm:cxn modelId="{A9351827-8C44-42B8-8E96-C0A1BE99D445}" srcId="{9FFE9E21-159B-4F92-A768-9BE1F28AB08B}" destId="{C2E0BECC-4179-4A33-A9D6-F8B21FAF74EA}" srcOrd="1" destOrd="0" parTransId="{54ECF93E-1300-4D20-9444-11AD055D1F91}" sibTransId="{447CC166-8816-4D43-84AB-76823B3AE7B2}"/>
    <dgm:cxn modelId="{3388362A-3D09-904E-855B-C33A0C349EBE}" type="presOf" srcId="{9FFE9E21-159B-4F92-A768-9BE1F28AB08B}" destId="{230F4931-6994-5B4D-A5F3-F8060D643A92}" srcOrd="0" destOrd="0" presId="urn:microsoft.com/office/officeart/2005/8/layout/vList2"/>
    <dgm:cxn modelId="{28DDB22D-D0E9-4057-827A-ED7DF144280E}" srcId="{9FFE9E21-159B-4F92-A768-9BE1F28AB08B}" destId="{4EAE12BF-946A-4A99-AA02-B8DABAB84350}" srcOrd="2" destOrd="0" parTransId="{7CE22E5C-D254-4AC0-9995-DE2CB1279729}" sibTransId="{1B360EFF-97B6-41F3-B476-6DE70271C21E}"/>
    <dgm:cxn modelId="{640D5C3E-F735-F847-BB76-87E8E57E0C85}" type="presOf" srcId="{C2E0BECC-4179-4A33-A9D6-F8B21FAF74EA}" destId="{19EB3ED5-E3C7-5642-A56A-4819FE0A8063}" srcOrd="0" destOrd="0" presId="urn:microsoft.com/office/officeart/2005/8/layout/vList2"/>
    <dgm:cxn modelId="{B6F00286-5E85-4322-B379-E71C5C181447}" srcId="{9FFE9E21-159B-4F92-A768-9BE1F28AB08B}" destId="{D173D3DC-EC4B-4ADC-9C4F-E518122A1C8D}" srcOrd="3" destOrd="0" parTransId="{D9224777-24D2-4014-BCC6-F60A95FC0845}" sibTransId="{54748684-76BA-472E-9515-F70D18BF97E5}"/>
    <dgm:cxn modelId="{CE2959BD-0051-454B-A711-A98EFA243BD4}" type="presOf" srcId="{4EAE12BF-946A-4A99-AA02-B8DABAB84350}" destId="{BFD6C033-B523-C249-BE3A-DB6CF7F38D8D}" srcOrd="0" destOrd="0" presId="urn:microsoft.com/office/officeart/2005/8/layout/vList2"/>
    <dgm:cxn modelId="{B513AFE0-8260-0C45-ACC1-3EA903F15245}" type="presOf" srcId="{D173D3DC-EC4B-4ADC-9C4F-E518122A1C8D}" destId="{911BA529-54E4-CF42-B685-8035707C35E0}" srcOrd="0" destOrd="0" presId="urn:microsoft.com/office/officeart/2005/8/layout/vList2"/>
    <dgm:cxn modelId="{D14C9A05-C731-FA4B-8074-2F1D67B32A8D}" type="presParOf" srcId="{230F4931-6994-5B4D-A5F3-F8060D643A92}" destId="{0D7D9A73-00CF-1943-9772-FF78C3F445EA}" srcOrd="0" destOrd="0" presId="urn:microsoft.com/office/officeart/2005/8/layout/vList2"/>
    <dgm:cxn modelId="{02DAE365-AE2D-E94F-ABB5-D98C186B938B}" type="presParOf" srcId="{230F4931-6994-5B4D-A5F3-F8060D643A92}" destId="{CB778CAD-49FD-2241-934E-01B7C7710042}" srcOrd="1" destOrd="0" presId="urn:microsoft.com/office/officeart/2005/8/layout/vList2"/>
    <dgm:cxn modelId="{7F719CE2-9EBD-BC48-B7AB-66C5F7900D59}" type="presParOf" srcId="{230F4931-6994-5B4D-A5F3-F8060D643A92}" destId="{19EB3ED5-E3C7-5642-A56A-4819FE0A8063}" srcOrd="2" destOrd="0" presId="urn:microsoft.com/office/officeart/2005/8/layout/vList2"/>
    <dgm:cxn modelId="{582CD7C6-5BEF-8C46-9FF5-74C7E3903013}" type="presParOf" srcId="{230F4931-6994-5B4D-A5F3-F8060D643A92}" destId="{A2649154-1DFF-C443-AFFB-08977960678C}" srcOrd="3" destOrd="0" presId="urn:microsoft.com/office/officeart/2005/8/layout/vList2"/>
    <dgm:cxn modelId="{54310B75-52F8-904F-9E11-2491FFEF7533}" type="presParOf" srcId="{230F4931-6994-5B4D-A5F3-F8060D643A92}" destId="{BFD6C033-B523-C249-BE3A-DB6CF7F38D8D}" srcOrd="4" destOrd="0" presId="urn:microsoft.com/office/officeart/2005/8/layout/vList2"/>
    <dgm:cxn modelId="{9C638227-842B-8445-8C10-14105265B3F8}" type="presParOf" srcId="{230F4931-6994-5B4D-A5F3-F8060D643A92}" destId="{B6CD862E-1197-6C47-B7F3-FB857ADE3DCF}" srcOrd="5" destOrd="0" presId="urn:microsoft.com/office/officeart/2005/8/layout/vList2"/>
    <dgm:cxn modelId="{F4788BD9-960C-4F44-AA7D-E6C97477334E}" type="presParOf" srcId="{230F4931-6994-5B4D-A5F3-F8060D643A92}" destId="{911BA529-54E4-CF42-B685-8035707C35E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7534EC-C0FA-4E21-BCD6-062E3A916197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859448D-EDCC-42AE-98E0-D814E6167AC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Holistic: physical, mental, emotional, social, and economic aspects</a:t>
          </a:r>
          <a:r>
            <a:rPr lang="en-GB" dirty="0"/>
            <a:t>.</a:t>
          </a:r>
          <a:endParaRPr lang="en-US" dirty="0"/>
        </a:p>
      </dgm:t>
    </dgm:pt>
    <dgm:pt modelId="{C15F27CE-438B-4FFC-A0AE-4A522EB32B6E}" type="parTrans" cxnId="{371ABC11-E577-4B11-BD7F-AF585082936A}">
      <dgm:prSet/>
      <dgm:spPr/>
      <dgm:t>
        <a:bodyPr/>
        <a:lstStyle/>
        <a:p>
          <a:endParaRPr lang="en-US"/>
        </a:p>
      </dgm:t>
    </dgm:pt>
    <dgm:pt modelId="{7B63173E-DEEF-4516-8970-9763629A5E19}" type="sibTrans" cxnId="{371ABC11-E577-4B11-BD7F-AF585082936A}">
      <dgm:prSet/>
      <dgm:spPr/>
      <dgm:t>
        <a:bodyPr/>
        <a:lstStyle/>
        <a:p>
          <a:endParaRPr lang="en-US"/>
        </a:p>
      </dgm:t>
    </dgm:pt>
    <dgm:pt modelId="{7587FA2C-4FDF-4EDE-B76A-83E6CD631C9B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Importance: UK Office for National Statistics uses wellbeing indicators to guide policy; NHS policies increasingly include mental health and social care integration.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8D9DAF8-F5A6-4808-8E8D-4F2197974EFD}" type="parTrans" cxnId="{0B787071-C91E-4041-98A9-46B3095B52A4}">
      <dgm:prSet/>
      <dgm:spPr/>
      <dgm:t>
        <a:bodyPr/>
        <a:lstStyle/>
        <a:p>
          <a:endParaRPr lang="en-US"/>
        </a:p>
      </dgm:t>
    </dgm:pt>
    <dgm:pt modelId="{353CC321-32B0-469B-8167-125BA2C659F3}" type="sibTrans" cxnId="{0B787071-C91E-4041-98A9-46B3095B52A4}">
      <dgm:prSet/>
      <dgm:spPr/>
      <dgm:t>
        <a:bodyPr/>
        <a:lstStyle/>
        <a:p>
          <a:endParaRPr lang="en-US"/>
        </a:p>
      </dgm:t>
    </dgm:pt>
    <dgm:pt modelId="{6F54DA73-8BA3-4EDE-B661-0ADF4B541F5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SDGs 3 and 10 (Reduced Inequalities) — emphasises wellbeing as both societal and individual outcome</a:t>
          </a:r>
          <a:r>
            <a:rPr lang="en-GB" dirty="0"/>
            <a:t>.</a:t>
          </a:r>
          <a:endParaRPr lang="en-US" dirty="0"/>
        </a:p>
      </dgm:t>
    </dgm:pt>
    <dgm:pt modelId="{2A83D296-D707-4927-B1CF-70531C3FB1E5}" type="parTrans" cxnId="{AD9CD4E5-A507-40AD-8F5C-9A22FD05C3FA}">
      <dgm:prSet/>
      <dgm:spPr/>
      <dgm:t>
        <a:bodyPr/>
        <a:lstStyle/>
        <a:p>
          <a:endParaRPr lang="en-US"/>
        </a:p>
      </dgm:t>
    </dgm:pt>
    <dgm:pt modelId="{96C71022-8157-40FB-B62F-79EFC1BC8ED5}" type="sibTrans" cxnId="{AD9CD4E5-A507-40AD-8F5C-9A22FD05C3FA}">
      <dgm:prSet/>
      <dgm:spPr/>
      <dgm:t>
        <a:bodyPr/>
        <a:lstStyle/>
        <a:p>
          <a:endParaRPr lang="en-US"/>
        </a:p>
      </dgm:t>
    </dgm:pt>
    <dgm:pt modelId="{A824B9B7-7DB7-4F43-A8C4-D69D0A1ED5D3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Criticism: measurement is subjective; wellbeing risks being seen in economic rather than holistic terms.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7952FD-4475-4600-B3C4-404B5606DF7C}" type="parTrans" cxnId="{07BF00E1-628B-4AB1-9DF3-F7608F4DD2E6}">
      <dgm:prSet/>
      <dgm:spPr/>
      <dgm:t>
        <a:bodyPr/>
        <a:lstStyle/>
        <a:p>
          <a:endParaRPr lang="en-US"/>
        </a:p>
      </dgm:t>
    </dgm:pt>
    <dgm:pt modelId="{C4820712-8685-4047-B58E-AC9628A405BC}" type="sibTrans" cxnId="{07BF00E1-628B-4AB1-9DF3-F7608F4DD2E6}">
      <dgm:prSet/>
      <dgm:spPr/>
      <dgm:t>
        <a:bodyPr/>
        <a:lstStyle/>
        <a:p>
          <a:endParaRPr lang="en-US"/>
        </a:p>
      </dgm:t>
    </dgm:pt>
    <dgm:pt modelId="{A373BF27-1A17-F547-9C55-E80B0260965C}" type="pres">
      <dgm:prSet presAssocID="{C17534EC-C0FA-4E21-BCD6-062E3A916197}" presName="diagram" presStyleCnt="0">
        <dgm:presLayoutVars>
          <dgm:dir/>
          <dgm:resizeHandles val="exact"/>
        </dgm:presLayoutVars>
      </dgm:prSet>
      <dgm:spPr/>
    </dgm:pt>
    <dgm:pt modelId="{77C428D5-DED2-E14F-A53F-88363EC666DA}" type="pres">
      <dgm:prSet presAssocID="{4859448D-EDCC-42AE-98E0-D814E6167ACA}" presName="node" presStyleLbl="node1" presStyleIdx="0" presStyleCnt="4">
        <dgm:presLayoutVars>
          <dgm:bulletEnabled val="1"/>
        </dgm:presLayoutVars>
      </dgm:prSet>
      <dgm:spPr/>
    </dgm:pt>
    <dgm:pt modelId="{FE5DF15D-DA90-004D-AD7B-9A06338878CB}" type="pres">
      <dgm:prSet presAssocID="{7B63173E-DEEF-4516-8970-9763629A5E19}" presName="sibTrans" presStyleCnt="0"/>
      <dgm:spPr/>
    </dgm:pt>
    <dgm:pt modelId="{C5B94F31-C6B7-2B41-A509-CB9286E62FCF}" type="pres">
      <dgm:prSet presAssocID="{7587FA2C-4FDF-4EDE-B76A-83E6CD631C9B}" presName="node" presStyleLbl="node1" presStyleIdx="1" presStyleCnt="4">
        <dgm:presLayoutVars>
          <dgm:bulletEnabled val="1"/>
        </dgm:presLayoutVars>
      </dgm:prSet>
      <dgm:spPr/>
    </dgm:pt>
    <dgm:pt modelId="{EF0D7B8A-9F08-674F-A2B4-A68AF5F633BB}" type="pres">
      <dgm:prSet presAssocID="{353CC321-32B0-469B-8167-125BA2C659F3}" presName="sibTrans" presStyleCnt="0"/>
      <dgm:spPr/>
    </dgm:pt>
    <dgm:pt modelId="{5D71B644-8245-6043-9716-57E8C2FAE6EC}" type="pres">
      <dgm:prSet presAssocID="{6F54DA73-8BA3-4EDE-B661-0ADF4B541F54}" presName="node" presStyleLbl="node1" presStyleIdx="2" presStyleCnt="4">
        <dgm:presLayoutVars>
          <dgm:bulletEnabled val="1"/>
        </dgm:presLayoutVars>
      </dgm:prSet>
      <dgm:spPr/>
    </dgm:pt>
    <dgm:pt modelId="{3C956775-4130-AF4B-814F-0A77EFEA6ED6}" type="pres">
      <dgm:prSet presAssocID="{96C71022-8157-40FB-B62F-79EFC1BC8ED5}" presName="sibTrans" presStyleCnt="0"/>
      <dgm:spPr/>
    </dgm:pt>
    <dgm:pt modelId="{34909DB0-4624-BE4B-8563-0EDD0F1A1001}" type="pres">
      <dgm:prSet presAssocID="{A824B9B7-7DB7-4F43-A8C4-D69D0A1ED5D3}" presName="node" presStyleLbl="node1" presStyleIdx="3" presStyleCnt="4">
        <dgm:presLayoutVars>
          <dgm:bulletEnabled val="1"/>
        </dgm:presLayoutVars>
      </dgm:prSet>
      <dgm:spPr/>
    </dgm:pt>
  </dgm:ptLst>
  <dgm:cxnLst>
    <dgm:cxn modelId="{4B1C2301-C224-E348-BFB5-FA8933807540}" type="presOf" srcId="{6F54DA73-8BA3-4EDE-B661-0ADF4B541F54}" destId="{5D71B644-8245-6043-9716-57E8C2FAE6EC}" srcOrd="0" destOrd="0" presId="urn:microsoft.com/office/officeart/2005/8/layout/default"/>
    <dgm:cxn modelId="{371ABC11-E577-4B11-BD7F-AF585082936A}" srcId="{C17534EC-C0FA-4E21-BCD6-062E3A916197}" destId="{4859448D-EDCC-42AE-98E0-D814E6167ACA}" srcOrd="0" destOrd="0" parTransId="{C15F27CE-438B-4FFC-A0AE-4A522EB32B6E}" sibTransId="{7B63173E-DEEF-4516-8970-9763629A5E19}"/>
    <dgm:cxn modelId="{2C5DD449-3CDD-9847-B366-E0C23D44E9E3}" type="presOf" srcId="{4859448D-EDCC-42AE-98E0-D814E6167ACA}" destId="{77C428D5-DED2-E14F-A53F-88363EC666DA}" srcOrd="0" destOrd="0" presId="urn:microsoft.com/office/officeart/2005/8/layout/default"/>
    <dgm:cxn modelId="{0B787071-C91E-4041-98A9-46B3095B52A4}" srcId="{C17534EC-C0FA-4E21-BCD6-062E3A916197}" destId="{7587FA2C-4FDF-4EDE-B76A-83E6CD631C9B}" srcOrd="1" destOrd="0" parTransId="{58D9DAF8-F5A6-4808-8E8D-4F2197974EFD}" sibTransId="{353CC321-32B0-469B-8167-125BA2C659F3}"/>
    <dgm:cxn modelId="{AF412A8A-F669-224D-995A-9C16CB384CE5}" type="presOf" srcId="{C17534EC-C0FA-4E21-BCD6-062E3A916197}" destId="{A373BF27-1A17-F547-9C55-E80B0260965C}" srcOrd="0" destOrd="0" presId="urn:microsoft.com/office/officeart/2005/8/layout/default"/>
    <dgm:cxn modelId="{71BF9CAF-8541-BB49-A84E-1726DC715052}" type="presOf" srcId="{A824B9B7-7DB7-4F43-A8C4-D69D0A1ED5D3}" destId="{34909DB0-4624-BE4B-8563-0EDD0F1A1001}" srcOrd="0" destOrd="0" presId="urn:microsoft.com/office/officeart/2005/8/layout/default"/>
    <dgm:cxn modelId="{07BF00E1-628B-4AB1-9DF3-F7608F4DD2E6}" srcId="{C17534EC-C0FA-4E21-BCD6-062E3A916197}" destId="{A824B9B7-7DB7-4F43-A8C4-D69D0A1ED5D3}" srcOrd="3" destOrd="0" parTransId="{B37952FD-4475-4600-B3C4-404B5606DF7C}" sibTransId="{C4820712-8685-4047-B58E-AC9628A405BC}"/>
    <dgm:cxn modelId="{AD9CD4E5-A507-40AD-8F5C-9A22FD05C3FA}" srcId="{C17534EC-C0FA-4E21-BCD6-062E3A916197}" destId="{6F54DA73-8BA3-4EDE-B661-0ADF4B541F54}" srcOrd="2" destOrd="0" parTransId="{2A83D296-D707-4927-B1CF-70531C3FB1E5}" sibTransId="{96C71022-8157-40FB-B62F-79EFC1BC8ED5}"/>
    <dgm:cxn modelId="{9AFC28F3-0526-7649-8B42-B497946A06D1}" type="presOf" srcId="{7587FA2C-4FDF-4EDE-B76A-83E6CD631C9B}" destId="{C5B94F31-C6B7-2B41-A509-CB9286E62FCF}" srcOrd="0" destOrd="0" presId="urn:microsoft.com/office/officeart/2005/8/layout/default"/>
    <dgm:cxn modelId="{4D1194A7-807A-0042-B796-E35396E9B860}" type="presParOf" srcId="{A373BF27-1A17-F547-9C55-E80B0260965C}" destId="{77C428D5-DED2-E14F-A53F-88363EC666DA}" srcOrd="0" destOrd="0" presId="urn:microsoft.com/office/officeart/2005/8/layout/default"/>
    <dgm:cxn modelId="{7EC6CC51-39D2-2349-A2F3-CE0FB75710A1}" type="presParOf" srcId="{A373BF27-1A17-F547-9C55-E80B0260965C}" destId="{FE5DF15D-DA90-004D-AD7B-9A06338878CB}" srcOrd="1" destOrd="0" presId="urn:microsoft.com/office/officeart/2005/8/layout/default"/>
    <dgm:cxn modelId="{5F4F0317-2DA9-E04A-827A-FD34CFB62DFE}" type="presParOf" srcId="{A373BF27-1A17-F547-9C55-E80B0260965C}" destId="{C5B94F31-C6B7-2B41-A509-CB9286E62FCF}" srcOrd="2" destOrd="0" presId="urn:microsoft.com/office/officeart/2005/8/layout/default"/>
    <dgm:cxn modelId="{F2105167-2526-7C43-9C9A-F2C0CDAB075F}" type="presParOf" srcId="{A373BF27-1A17-F547-9C55-E80B0260965C}" destId="{EF0D7B8A-9F08-674F-A2B4-A68AF5F633BB}" srcOrd="3" destOrd="0" presId="urn:microsoft.com/office/officeart/2005/8/layout/default"/>
    <dgm:cxn modelId="{455E78A9-9601-BA4B-A7A6-383C7CB5414B}" type="presParOf" srcId="{A373BF27-1A17-F547-9C55-E80B0260965C}" destId="{5D71B644-8245-6043-9716-57E8C2FAE6EC}" srcOrd="4" destOrd="0" presId="urn:microsoft.com/office/officeart/2005/8/layout/default"/>
    <dgm:cxn modelId="{106821E2-CBD6-584D-B119-4C36C7BFC4C4}" type="presParOf" srcId="{A373BF27-1A17-F547-9C55-E80B0260965C}" destId="{3C956775-4130-AF4B-814F-0A77EFEA6ED6}" srcOrd="5" destOrd="0" presId="urn:microsoft.com/office/officeart/2005/8/layout/default"/>
    <dgm:cxn modelId="{F57ED9A3-C010-2944-94BC-5CE6AC6DA422}" type="presParOf" srcId="{A373BF27-1A17-F547-9C55-E80B0260965C}" destId="{34909DB0-4624-BE4B-8563-0EDD0F1A100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8BDFE0-407A-49FA-8CB5-9AB9C6CDA7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2FCBF3-40D8-4A15-8C8A-70AD29CC70B1}">
      <dgm:prSet/>
      <dgm:spPr/>
      <dgm:t>
        <a:bodyPr/>
        <a:lstStyle/>
        <a:p>
          <a:r>
            <a:rPr lang="en-GB"/>
            <a:t>The Brundtland Report (1987) advocates for meeting present needs without compromising the ability of future generations to meet their own needs.</a:t>
          </a:r>
          <a:endParaRPr lang="en-US"/>
        </a:p>
      </dgm:t>
    </dgm:pt>
    <dgm:pt modelId="{8F19462F-B6BB-4B81-8C5A-27599922FBB6}" type="parTrans" cxnId="{5E77C511-B8D6-4119-B734-98BA06E8436D}">
      <dgm:prSet/>
      <dgm:spPr/>
      <dgm:t>
        <a:bodyPr/>
        <a:lstStyle/>
        <a:p>
          <a:endParaRPr lang="en-US"/>
        </a:p>
      </dgm:t>
    </dgm:pt>
    <dgm:pt modelId="{CCD03B88-90CD-461C-BBEE-BFCAD3821562}" type="sibTrans" cxnId="{5E77C511-B8D6-4119-B734-98BA06E8436D}">
      <dgm:prSet/>
      <dgm:spPr/>
      <dgm:t>
        <a:bodyPr/>
        <a:lstStyle/>
        <a:p>
          <a:endParaRPr lang="en-US"/>
        </a:p>
      </dgm:t>
    </dgm:pt>
    <dgm:pt modelId="{762ADFCC-0199-420A-A5D5-EDB9CF82C393}">
      <dgm:prSet/>
      <dgm:spPr/>
      <dgm:t>
        <a:bodyPr/>
        <a:lstStyle/>
        <a:p>
          <a:r>
            <a:rPr lang="en-GB"/>
            <a:t>WHO SDGs (2015): place health at the centre of global sustainability → “Health is both an outcome and a driver of sustainable development.”</a:t>
          </a:r>
          <a:endParaRPr lang="en-US"/>
        </a:p>
      </dgm:t>
    </dgm:pt>
    <dgm:pt modelId="{5CE2E9A7-D565-4A4E-8263-ED2A99D0AEE2}" type="parTrans" cxnId="{9BD19BAD-1EF4-4E2E-AF63-C55F75F19EDC}">
      <dgm:prSet/>
      <dgm:spPr/>
      <dgm:t>
        <a:bodyPr/>
        <a:lstStyle/>
        <a:p>
          <a:endParaRPr lang="en-US"/>
        </a:p>
      </dgm:t>
    </dgm:pt>
    <dgm:pt modelId="{0B3DC8F8-95C6-4A50-A01E-6434DC60BB8C}" type="sibTrans" cxnId="{9BD19BAD-1EF4-4E2E-AF63-C55F75F19EDC}">
      <dgm:prSet/>
      <dgm:spPr/>
      <dgm:t>
        <a:bodyPr/>
        <a:lstStyle/>
        <a:p>
          <a:endParaRPr lang="en-US"/>
        </a:p>
      </dgm:t>
    </dgm:pt>
    <dgm:pt modelId="{6BC2EE23-A678-4932-98AD-B1CE98B4B9D1}">
      <dgm:prSet/>
      <dgm:spPr/>
      <dgm:t>
        <a:bodyPr/>
        <a:lstStyle/>
        <a:p>
          <a:r>
            <a:rPr lang="en-GB"/>
            <a:t>Importance in healthcare policy: NHS Net Zero (2020) connects climate action with long-term health system resilience.</a:t>
          </a:r>
          <a:endParaRPr lang="en-US"/>
        </a:p>
      </dgm:t>
    </dgm:pt>
    <dgm:pt modelId="{5242569F-4379-4198-B21F-E959A82EB21E}" type="parTrans" cxnId="{E79F1CB0-8FFF-46CA-B7DF-465482DE0591}">
      <dgm:prSet/>
      <dgm:spPr/>
      <dgm:t>
        <a:bodyPr/>
        <a:lstStyle/>
        <a:p>
          <a:endParaRPr lang="en-US"/>
        </a:p>
      </dgm:t>
    </dgm:pt>
    <dgm:pt modelId="{0AD46D18-6C39-4877-8684-37F584505BA9}" type="sibTrans" cxnId="{E79F1CB0-8FFF-46CA-B7DF-465482DE0591}">
      <dgm:prSet/>
      <dgm:spPr/>
      <dgm:t>
        <a:bodyPr/>
        <a:lstStyle/>
        <a:p>
          <a:endParaRPr lang="en-US"/>
        </a:p>
      </dgm:t>
    </dgm:pt>
    <dgm:pt modelId="{4140B1EF-0797-4812-B21F-2CC19AA689F5}">
      <dgm:prSet/>
      <dgm:spPr/>
      <dgm:t>
        <a:bodyPr/>
        <a:lstStyle/>
        <a:p>
          <a:r>
            <a:rPr lang="en-GB"/>
            <a:t>Challenge: Translating global SDG ambitions into local practice remains complex.</a:t>
          </a:r>
          <a:endParaRPr lang="en-US"/>
        </a:p>
      </dgm:t>
    </dgm:pt>
    <dgm:pt modelId="{C68744FD-78B5-468A-AD13-3884DA54F81F}" type="parTrans" cxnId="{31AFF8BC-C59C-4C2C-93ED-5477BAFA3267}">
      <dgm:prSet/>
      <dgm:spPr/>
      <dgm:t>
        <a:bodyPr/>
        <a:lstStyle/>
        <a:p>
          <a:endParaRPr lang="en-US"/>
        </a:p>
      </dgm:t>
    </dgm:pt>
    <dgm:pt modelId="{EA911AC7-1609-4948-82C1-9250A5FA3E29}" type="sibTrans" cxnId="{31AFF8BC-C59C-4C2C-93ED-5477BAFA3267}">
      <dgm:prSet/>
      <dgm:spPr/>
      <dgm:t>
        <a:bodyPr/>
        <a:lstStyle/>
        <a:p>
          <a:endParaRPr lang="en-US"/>
        </a:p>
      </dgm:t>
    </dgm:pt>
    <dgm:pt modelId="{FF5E8FB4-C4F8-5848-80CC-19559C3D0092}" type="pres">
      <dgm:prSet presAssocID="{DB8BDFE0-407A-49FA-8CB5-9AB9C6CDA7F0}" presName="linear" presStyleCnt="0">
        <dgm:presLayoutVars>
          <dgm:animLvl val="lvl"/>
          <dgm:resizeHandles val="exact"/>
        </dgm:presLayoutVars>
      </dgm:prSet>
      <dgm:spPr/>
    </dgm:pt>
    <dgm:pt modelId="{4453CC04-1773-254E-99BA-283C6310F946}" type="pres">
      <dgm:prSet presAssocID="{BC2FCBF3-40D8-4A15-8C8A-70AD29CC70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CCF51C-6FA6-B941-AE7E-C946D1D596B7}" type="pres">
      <dgm:prSet presAssocID="{CCD03B88-90CD-461C-BBEE-BFCAD3821562}" presName="spacer" presStyleCnt="0"/>
      <dgm:spPr/>
    </dgm:pt>
    <dgm:pt modelId="{8EE0D870-C584-3841-B93E-B343EE6098D9}" type="pres">
      <dgm:prSet presAssocID="{762ADFCC-0199-420A-A5D5-EDB9CF82C39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9EDA2D7-EAAC-AB48-B82F-EFC486CE6BAF}" type="pres">
      <dgm:prSet presAssocID="{0B3DC8F8-95C6-4A50-A01E-6434DC60BB8C}" presName="spacer" presStyleCnt="0"/>
      <dgm:spPr/>
    </dgm:pt>
    <dgm:pt modelId="{5BA8E036-0A37-1940-BD89-B06650685DC7}" type="pres">
      <dgm:prSet presAssocID="{6BC2EE23-A678-4932-98AD-B1CE98B4B9D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09B897A-2406-CC4B-B001-D0825ED62F03}" type="pres">
      <dgm:prSet presAssocID="{0AD46D18-6C39-4877-8684-37F584505BA9}" presName="spacer" presStyleCnt="0"/>
      <dgm:spPr/>
    </dgm:pt>
    <dgm:pt modelId="{1691AADE-7721-514A-9D7E-D1C265D128BB}" type="pres">
      <dgm:prSet presAssocID="{4140B1EF-0797-4812-B21F-2CC19AA689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D6E8002-2273-404F-A3BA-D83F805F7239}" type="presOf" srcId="{762ADFCC-0199-420A-A5D5-EDB9CF82C393}" destId="{8EE0D870-C584-3841-B93E-B343EE6098D9}" srcOrd="0" destOrd="0" presId="urn:microsoft.com/office/officeart/2005/8/layout/vList2"/>
    <dgm:cxn modelId="{5E77C511-B8D6-4119-B734-98BA06E8436D}" srcId="{DB8BDFE0-407A-49FA-8CB5-9AB9C6CDA7F0}" destId="{BC2FCBF3-40D8-4A15-8C8A-70AD29CC70B1}" srcOrd="0" destOrd="0" parTransId="{8F19462F-B6BB-4B81-8C5A-27599922FBB6}" sibTransId="{CCD03B88-90CD-461C-BBEE-BFCAD3821562}"/>
    <dgm:cxn modelId="{827EA885-7D89-F146-871E-979A1B64E1C1}" type="presOf" srcId="{DB8BDFE0-407A-49FA-8CB5-9AB9C6CDA7F0}" destId="{FF5E8FB4-C4F8-5848-80CC-19559C3D0092}" srcOrd="0" destOrd="0" presId="urn:microsoft.com/office/officeart/2005/8/layout/vList2"/>
    <dgm:cxn modelId="{9BD19BAD-1EF4-4E2E-AF63-C55F75F19EDC}" srcId="{DB8BDFE0-407A-49FA-8CB5-9AB9C6CDA7F0}" destId="{762ADFCC-0199-420A-A5D5-EDB9CF82C393}" srcOrd="1" destOrd="0" parTransId="{5CE2E9A7-D565-4A4E-8263-ED2A99D0AEE2}" sibTransId="{0B3DC8F8-95C6-4A50-A01E-6434DC60BB8C}"/>
    <dgm:cxn modelId="{E79F1CB0-8FFF-46CA-B7DF-465482DE0591}" srcId="{DB8BDFE0-407A-49FA-8CB5-9AB9C6CDA7F0}" destId="{6BC2EE23-A678-4932-98AD-B1CE98B4B9D1}" srcOrd="2" destOrd="0" parTransId="{5242569F-4379-4198-B21F-E959A82EB21E}" sibTransId="{0AD46D18-6C39-4877-8684-37F584505BA9}"/>
    <dgm:cxn modelId="{31AFF8BC-C59C-4C2C-93ED-5477BAFA3267}" srcId="{DB8BDFE0-407A-49FA-8CB5-9AB9C6CDA7F0}" destId="{4140B1EF-0797-4812-B21F-2CC19AA689F5}" srcOrd="3" destOrd="0" parTransId="{C68744FD-78B5-468A-AD13-3884DA54F81F}" sibTransId="{EA911AC7-1609-4948-82C1-9250A5FA3E29}"/>
    <dgm:cxn modelId="{D1B113D5-848B-844C-9D41-48E45E19D98F}" type="presOf" srcId="{4140B1EF-0797-4812-B21F-2CC19AA689F5}" destId="{1691AADE-7721-514A-9D7E-D1C265D128BB}" srcOrd="0" destOrd="0" presId="urn:microsoft.com/office/officeart/2005/8/layout/vList2"/>
    <dgm:cxn modelId="{AA88B8E6-4DDC-E047-8335-217106D62CDE}" type="presOf" srcId="{BC2FCBF3-40D8-4A15-8C8A-70AD29CC70B1}" destId="{4453CC04-1773-254E-99BA-283C6310F946}" srcOrd="0" destOrd="0" presId="urn:microsoft.com/office/officeart/2005/8/layout/vList2"/>
    <dgm:cxn modelId="{E4D4F1E6-D6DC-AA46-96F7-A209B6EEDD41}" type="presOf" srcId="{6BC2EE23-A678-4932-98AD-B1CE98B4B9D1}" destId="{5BA8E036-0A37-1940-BD89-B06650685DC7}" srcOrd="0" destOrd="0" presId="urn:microsoft.com/office/officeart/2005/8/layout/vList2"/>
    <dgm:cxn modelId="{0841746D-2C2A-AA44-A19E-2CF834EA988C}" type="presParOf" srcId="{FF5E8FB4-C4F8-5848-80CC-19559C3D0092}" destId="{4453CC04-1773-254E-99BA-283C6310F946}" srcOrd="0" destOrd="0" presId="urn:microsoft.com/office/officeart/2005/8/layout/vList2"/>
    <dgm:cxn modelId="{A0418D32-C18E-C04D-AF66-31B34F3D5170}" type="presParOf" srcId="{FF5E8FB4-C4F8-5848-80CC-19559C3D0092}" destId="{BACCF51C-6FA6-B941-AE7E-C946D1D596B7}" srcOrd="1" destOrd="0" presId="urn:microsoft.com/office/officeart/2005/8/layout/vList2"/>
    <dgm:cxn modelId="{AE10091D-9C4E-AD44-9021-92904AF77E9E}" type="presParOf" srcId="{FF5E8FB4-C4F8-5848-80CC-19559C3D0092}" destId="{8EE0D870-C584-3841-B93E-B343EE6098D9}" srcOrd="2" destOrd="0" presId="urn:microsoft.com/office/officeart/2005/8/layout/vList2"/>
    <dgm:cxn modelId="{B34A450F-C736-2549-8744-8AD5B51A1AAF}" type="presParOf" srcId="{FF5E8FB4-C4F8-5848-80CC-19559C3D0092}" destId="{19EDA2D7-EAAC-AB48-B82F-EFC486CE6BAF}" srcOrd="3" destOrd="0" presId="urn:microsoft.com/office/officeart/2005/8/layout/vList2"/>
    <dgm:cxn modelId="{BC542AA5-5273-234C-9CE9-349D9D2398AE}" type="presParOf" srcId="{FF5E8FB4-C4F8-5848-80CC-19559C3D0092}" destId="{5BA8E036-0A37-1940-BD89-B06650685DC7}" srcOrd="4" destOrd="0" presId="urn:microsoft.com/office/officeart/2005/8/layout/vList2"/>
    <dgm:cxn modelId="{BE83F72B-E466-D442-9E2F-E5E581245BC6}" type="presParOf" srcId="{FF5E8FB4-C4F8-5848-80CC-19559C3D0092}" destId="{409B897A-2406-CC4B-B001-D0825ED62F03}" srcOrd="5" destOrd="0" presId="urn:microsoft.com/office/officeart/2005/8/layout/vList2"/>
    <dgm:cxn modelId="{718AF87A-8031-E443-A847-26A8E76EFA62}" type="presParOf" srcId="{FF5E8FB4-C4F8-5848-80CC-19559C3D0092}" destId="{1691AADE-7721-514A-9D7E-D1C265D128B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BA9A31-8057-4DCA-84FF-056F5F2029C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5B38AE3-9E4D-4E52-9604-3275699E1255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Integration across policies: WHO’s Health in All Policies approach (2014) connects health to housing, transport, and education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EB4811-3633-42B2-8EC6-90EB5E08E2D4}" type="parTrans" cxnId="{B43CACE8-1A58-4B1A-B187-983099BB7110}">
      <dgm:prSet/>
      <dgm:spPr/>
      <dgm:t>
        <a:bodyPr/>
        <a:lstStyle/>
        <a:p>
          <a:endParaRPr lang="en-US"/>
        </a:p>
      </dgm:t>
    </dgm:pt>
    <dgm:pt modelId="{A47B39BE-27BF-43BB-B957-B22DC196B4C2}" type="sibTrans" cxnId="{B43CACE8-1A58-4B1A-B187-983099BB7110}">
      <dgm:prSet/>
      <dgm:spPr/>
      <dgm:t>
        <a:bodyPr/>
        <a:lstStyle/>
        <a:p>
          <a:endParaRPr lang="en-US"/>
        </a:p>
      </dgm:t>
    </dgm:pt>
    <dgm:pt modelId="{D0483ACE-C523-4611-A437-EABFE1985523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At the national level, the NHS Long Term Plan highlights prevention, mental health, and sustainability.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3C3902-B4D7-4000-92FD-307A5FFDB0D8}" type="parTrans" cxnId="{1A53F353-FA2C-4BE6-B04D-14DD668404EA}">
      <dgm:prSet/>
      <dgm:spPr/>
      <dgm:t>
        <a:bodyPr/>
        <a:lstStyle/>
        <a:p>
          <a:endParaRPr lang="en-US"/>
        </a:p>
      </dgm:t>
    </dgm:pt>
    <dgm:pt modelId="{6900A9BF-5311-4503-B185-C715B7D98132}" type="sibTrans" cxnId="{1A53F353-FA2C-4BE6-B04D-14DD668404EA}">
      <dgm:prSet/>
      <dgm:spPr/>
      <dgm:t>
        <a:bodyPr/>
        <a:lstStyle/>
        <a:p>
          <a:endParaRPr lang="en-US"/>
        </a:p>
      </dgm:t>
    </dgm:pt>
    <dgm:pt modelId="{64595C70-BF22-4DE8-BDA6-1169EDD2D1FC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Global relevance: SDGs foster accountability → health depends on poverty, inequality, and climate action.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D35114-9E36-4FDE-B1D4-673D3276C1DC}" type="parTrans" cxnId="{5B0D9FB3-70A9-47EF-B067-7129E9DE6F35}">
      <dgm:prSet/>
      <dgm:spPr/>
      <dgm:t>
        <a:bodyPr/>
        <a:lstStyle/>
        <a:p>
          <a:endParaRPr lang="en-US"/>
        </a:p>
      </dgm:t>
    </dgm:pt>
    <dgm:pt modelId="{ACCDECDA-E494-4308-8263-6BFB75B34F95}" type="sibTrans" cxnId="{5B0D9FB3-70A9-47EF-B067-7129E9DE6F35}">
      <dgm:prSet/>
      <dgm:spPr/>
      <dgm:t>
        <a:bodyPr/>
        <a:lstStyle/>
        <a:p>
          <a:endParaRPr lang="en-US"/>
        </a:p>
      </dgm:t>
    </dgm:pt>
    <dgm:pt modelId="{63290229-65A9-4E3E-AA0D-D1D45B0F3646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point: policies often recognise holistic health and wellbeing, but implementation is fragmented and underfunded.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AEDB39-FEA3-49F8-B5BB-B6067A3005AB}" type="parTrans" cxnId="{BFEB24BB-701F-42EC-9D7A-66CBD89E682E}">
      <dgm:prSet/>
      <dgm:spPr/>
      <dgm:t>
        <a:bodyPr/>
        <a:lstStyle/>
        <a:p>
          <a:endParaRPr lang="en-US"/>
        </a:p>
      </dgm:t>
    </dgm:pt>
    <dgm:pt modelId="{11C28B26-F0CA-4030-ACE4-647DB983D2E1}" type="sibTrans" cxnId="{BFEB24BB-701F-42EC-9D7A-66CBD89E682E}">
      <dgm:prSet/>
      <dgm:spPr/>
      <dgm:t>
        <a:bodyPr/>
        <a:lstStyle/>
        <a:p>
          <a:endParaRPr lang="en-US"/>
        </a:p>
      </dgm:t>
    </dgm:pt>
    <dgm:pt modelId="{4ABB028C-0C01-4394-8B28-63EF5F79DC44}" type="pres">
      <dgm:prSet presAssocID="{24BA9A31-8057-4DCA-84FF-056F5F2029CF}" presName="root" presStyleCnt="0">
        <dgm:presLayoutVars>
          <dgm:dir/>
          <dgm:resizeHandles val="exact"/>
        </dgm:presLayoutVars>
      </dgm:prSet>
      <dgm:spPr/>
    </dgm:pt>
    <dgm:pt modelId="{E1D2DCFE-02F6-453F-81E1-A495A4E19139}" type="pres">
      <dgm:prSet presAssocID="{24BA9A31-8057-4DCA-84FF-056F5F2029CF}" presName="container" presStyleCnt="0">
        <dgm:presLayoutVars>
          <dgm:dir/>
          <dgm:resizeHandles val="exact"/>
        </dgm:presLayoutVars>
      </dgm:prSet>
      <dgm:spPr/>
    </dgm:pt>
    <dgm:pt modelId="{3DB8F131-DF6F-48C3-B65C-36644DB5C8E6}" type="pres">
      <dgm:prSet presAssocID="{45B38AE3-9E4D-4E52-9604-3275699E1255}" presName="compNode" presStyleCnt="0"/>
      <dgm:spPr/>
    </dgm:pt>
    <dgm:pt modelId="{82D4FA26-3389-497C-90D4-04E582B1C841}" type="pres">
      <dgm:prSet presAssocID="{45B38AE3-9E4D-4E52-9604-3275699E1255}" presName="iconBgRect" presStyleLbl="bgShp" presStyleIdx="0" presStyleCnt="4"/>
      <dgm:spPr/>
    </dgm:pt>
    <dgm:pt modelId="{AF5B3FE2-8E05-4BCD-896C-50D778A6B506}" type="pres">
      <dgm:prSet presAssocID="{45B38AE3-9E4D-4E52-9604-3275699E12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CF545F28-E73C-40EB-A9F9-E0A7AFDBB91C}" type="pres">
      <dgm:prSet presAssocID="{45B38AE3-9E4D-4E52-9604-3275699E1255}" presName="spaceRect" presStyleCnt="0"/>
      <dgm:spPr/>
    </dgm:pt>
    <dgm:pt modelId="{C0DB9196-5164-487F-B7A5-412490DC3C64}" type="pres">
      <dgm:prSet presAssocID="{45B38AE3-9E4D-4E52-9604-3275699E1255}" presName="textRect" presStyleLbl="revTx" presStyleIdx="0" presStyleCnt="4">
        <dgm:presLayoutVars>
          <dgm:chMax val="1"/>
          <dgm:chPref val="1"/>
        </dgm:presLayoutVars>
      </dgm:prSet>
      <dgm:spPr/>
    </dgm:pt>
    <dgm:pt modelId="{75AEB095-ADAE-41A4-AC49-6B2FBA7CB275}" type="pres">
      <dgm:prSet presAssocID="{A47B39BE-27BF-43BB-B957-B22DC196B4C2}" presName="sibTrans" presStyleLbl="sibTrans2D1" presStyleIdx="0" presStyleCnt="0"/>
      <dgm:spPr/>
    </dgm:pt>
    <dgm:pt modelId="{E1AB977B-81BF-4BC1-AD02-5655BB853297}" type="pres">
      <dgm:prSet presAssocID="{D0483ACE-C523-4611-A437-EABFE1985523}" presName="compNode" presStyleCnt="0"/>
      <dgm:spPr/>
    </dgm:pt>
    <dgm:pt modelId="{A85A1F61-2778-4661-A9E5-101ADB91B2BD}" type="pres">
      <dgm:prSet presAssocID="{D0483ACE-C523-4611-A437-EABFE1985523}" presName="iconBgRect" presStyleLbl="bgShp" presStyleIdx="1" presStyleCnt="4"/>
      <dgm:spPr/>
    </dgm:pt>
    <dgm:pt modelId="{7D9B4DEB-CF4A-4FEE-A2DB-74CC8FDF1966}" type="pres">
      <dgm:prSet presAssocID="{D0483ACE-C523-4611-A437-EABFE19855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E04BFB6-90C0-4D8C-B778-7366D15FA281}" type="pres">
      <dgm:prSet presAssocID="{D0483ACE-C523-4611-A437-EABFE1985523}" presName="spaceRect" presStyleCnt="0"/>
      <dgm:spPr/>
    </dgm:pt>
    <dgm:pt modelId="{C5FE1981-5B84-4714-A290-87DBC72CB858}" type="pres">
      <dgm:prSet presAssocID="{D0483ACE-C523-4611-A437-EABFE1985523}" presName="textRect" presStyleLbl="revTx" presStyleIdx="1" presStyleCnt="4">
        <dgm:presLayoutVars>
          <dgm:chMax val="1"/>
          <dgm:chPref val="1"/>
        </dgm:presLayoutVars>
      </dgm:prSet>
      <dgm:spPr/>
    </dgm:pt>
    <dgm:pt modelId="{4C2A8825-ABBC-4AB3-B6B4-82809290181C}" type="pres">
      <dgm:prSet presAssocID="{6900A9BF-5311-4503-B185-C715B7D98132}" presName="sibTrans" presStyleLbl="sibTrans2D1" presStyleIdx="0" presStyleCnt="0"/>
      <dgm:spPr/>
    </dgm:pt>
    <dgm:pt modelId="{295F2868-221C-4516-8BE3-146B6E783067}" type="pres">
      <dgm:prSet presAssocID="{64595C70-BF22-4DE8-BDA6-1169EDD2D1FC}" presName="compNode" presStyleCnt="0"/>
      <dgm:spPr/>
    </dgm:pt>
    <dgm:pt modelId="{C22A43BB-FA3D-444E-961A-656C58485762}" type="pres">
      <dgm:prSet presAssocID="{64595C70-BF22-4DE8-BDA6-1169EDD2D1FC}" presName="iconBgRect" presStyleLbl="bgShp" presStyleIdx="2" presStyleCnt="4"/>
      <dgm:spPr/>
    </dgm:pt>
    <dgm:pt modelId="{F189950F-45D6-4727-A315-355A4AF1AA19}" type="pres">
      <dgm:prSet presAssocID="{64595C70-BF22-4DE8-BDA6-1169EDD2D1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E730030-A0F2-4EC2-BC43-ED8075D14AEC}" type="pres">
      <dgm:prSet presAssocID="{64595C70-BF22-4DE8-BDA6-1169EDD2D1FC}" presName="spaceRect" presStyleCnt="0"/>
      <dgm:spPr/>
    </dgm:pt>
    <dgm:pt modelId="{91B893F1-2F27-41AE-A6EA-0FCE4D5B68BB}" type="pres">
      <dgm:prSet presAssocID="{64595C70-BF22-4DE8-BDA6-1169EDD2D1FC}" presName="textRect" presStyleLbl="revTx" presStyleIdx="2" presStyleCnt="4">
        <dgm:presLayoutVars>
          <dgm:chMax val="1"/>
          <dgm:chPref val="1"/>
        </dgm:presLayoutVars>
      </dgm:prSet>
      <dgm:spPr/>
    </dgm:pt>
    <dgm:pt modelId="{037050FC-5762-4473-866C-C7DC1B40D6E0}" type="pres">
      <dgm:prSet presAssocID="{ACCDECDA-E494-4308-8263-6BFB75B34F95}" presName="sibTrans" presStyleLbl="sibTrans2D1" presStyleIdx="0" presStyleCnt="0"/>
      <dgm:spPr/>
    </dgm:pt>
    <dgm:pt modelId="{CCAFF5E8-A13C-4696-B936-6CE6A237BD1C}" type="pres">
      <dgm:prSet presAssocID="{63290229-65A9-4E3E-AA0D-D1D45B0F3646}" presName="compNode" presStyleCnt="0"/>
      <dgm:spPr/>
    </dgm:pt>
    <dgm:pt modelId="{C8076CDD-77B0-4466-B789-3C49188BD545}" type="pres">
      <dgm:prSet presAssocID="{63290229-65A9-4E3E-AA0D-D1D45B0F3646}" presName="iconBgRect" presStyleLbl="bgShp" presStyleIdx="3" presStyleCnt="4"/>
      <dgm:spPr/>
    </dgm:pt>
    <dgm:pt modelId="{636EFD7B-B0F9-4D6B-9D36-014F2BC7095B}" type="pres">
      <dgm:prSet presAssocID="{63290229-65A9-4E3E-AA0D-D1D45B0F36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g"/>
        </a:ext>
      </dgm:extLst>
    </dgm:pt>
    <dgm:pt modelId="{FAFA8308-67C1-4BEB-BE61-F289B840BE12}" type="pres">
      <dgm:prSet presAssocID="{63290229-65A9-4E3E-AA0D-D1D45B0F3646}" presName="spaceRect" presStyleCnt="0"/>
      <dgm:spPr/>
    </dgm:pt>
    <dgm:pt modelId="{089D2D96-990D-4A37-9938-56820EFAB991}" type="pres">
      <dgm:prSet presAssocID="{63290229-65A9-4E3E-AA0D-D1D45B0F364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731029-EE38-4AEE-85CA-3903238EF99B}" type="presOf" srcId="{24BA9A31-8057-4DCA-84FF-056F5F2029CF}" destId="{4ABB028C-0C01-4394-8B28-63EF5F79DC44}" srcOrd="0" destOrd="0" presId="urn:microsoft.com/office/officeart/2018/2/layout/IconCircleList"/>
    <dgm:cxn modelId="{AA95D03A-CAB2-4F25-9A7F-E2254349B071}" type="presOf" srcId="{45B38AE3-9E4D-4E52-9604-3275699E1255}" destId="{C0DB9196-5164-487F-B7A5-412490DC3C64}" srcOrd="0" destOrd="0" presId="urn:microsoft.com/office/officeart/2018/2/layout/IconCircleList"/>
    <dgm:cxn modelId="{09D7D163-6438-4166-8FA2-1B8E0EF12A1C}" type="presOf" srcId="{63290229-65A9-4E3E-AA0D-D1D45B0F3646}" destId="{089D2D96-990D-4A37-9938-56820EFAB991}" srcOrd="0" destOrd="0" presId="urn:microsoft.com/office/officeart/2018/2/layout/IconCircleList"/>
    <dgm:cxn modelId="{95300844-8358-4906-861B-7D4FCF8F7F2F}" type="presOf" srcId="{6900A9BF-5311-4503-B185-C715B7D98132}" destId="{4C2A8825-ABBC-4AB3-B6B4-82809290181C}" srcOrd="0" destOrd="0" presId="urn:microsoft.com/office/officeart/2018/2/layout/IconCircleList"/>
    <dgm:cxn modelId="{FC9B5D66-EC5C-4C71-B66D-EB23386059AB}" type="presOf" srcId="{A47B39BE-27BF-43BB-B957-B22DC196B4C2}" destId="{75AEB095-ADAE-41A4-AC49-6B2FBA7CB275}" srcOrd="0" destOrd="0" presId="urn:microsoft.com/office/officeart/2018/2/layout/IconCircleList"/>
    <dgm:cxn modelId="{1A53F353-FA2C-4BE6-B04D-14DD668404EA}" srcId="{24BA9A31-8057-4DCA-84FF-056F5F2029CF}" destId="{D0483ACE-C523-4611-A437-EABFE1985523}" srcOrd="1" destOrd="0" parTransId="{F13C3902-B4D7-4000-92FD-307A5FFDB0D8}" sibTransId="{6900A9BF-5311-4503-B185-C715B7D98132}"/>
    <dgm:cxn modelId="{40ADB47A-8011-4C2F-9D0E-E9E9123AE8D0}" type="presOf" srcId="{64595C70-BF22-4DE8-BDA6-1169EDD2D1FC}" destId="{91B893F1-2F27-41AE-A6EA-0FCE4D5B68BB}" srcOrd="0" destOrd="0" presId="urn:microsoft.com/office/officeart/2018/2/layout/IconCircleList"/>
    <dgm:cxn modelId="{7F28B28C-F332-4004-BC9B-474FEAD1B917}" type="presOf" srcId="{D0483ACE-C523-4611-A437-EABFE1985523}" destId="{C5FE1981-5B84-4714-A290-87DBC72CB858}" srcOrd="0" destOrd="0" presId="urn:microsoft.com/office/officeart/2018/2/layout/IconCircleList"/>
    <dgm:cxn modelId="{5B0D9FB3-70A9-47EF-B067-7129E9DE6F35}" srcId="{24BA9A31-8057-4DCA-84FF-056F5F2029CF}" destId="{64595C70-BF22-4DE8-BDA6-1169EDD2D1FC}" srcOrd="2" destOrd="0" parTransId="{87D35114-9E36-4FDE-B1D4-673D3276C1DC}" sibTransId="{ACCDECDA-E494-4308-8263-6BFB75B34F95}"/>
    <dgm:cxn modelId="{BFEB24BB-701F-42EC-9D7A-66CBD89E682E}" srcId="{24BA9A31-8057-4DCA-84FF-056F5F2029CF}" destId="{63290229-65A9-4E3E-AA0D-D1D45B0F3646}" srcOrd="3" destOrd="0" parTransId="{62AEDB39-FEA3-49F8-B5BB-B6067A3005AB}" sibTransId="{11C28B26-F0CA-4030-ACE4-647DB983D2E1}"/>
    <dgm:cxn modelId="{396F75BF-2A1F-4100-B7D8-FE8720AD731E}" type="presOf" srcId="{ACCDECDA-E494-4308-8263-6BFB75B34F95}" destId="{037050FC-5762-4473-866C-C7DC1B40D6E0}" srcOrd="0" destOrd="0" presId="urn:microsoft.com/office/officeart/2018/2/layout/IconCircleList"/>
    <dgm:cxn modelId="{B43CACE8-1A58-4B1A-B187-983099BB7110}" srcId="{24BA9A31-8057-4DCA-84FF-056F5F2029CF}" destId="{45B38AE3-9E4D-4E52-9604-3275699E1255}" srcOrd="0" destOrd="0" parTransId="{DEEB4811-3633-42B2-8EC6-90EB5E08E2D4}" sibTransId="{A47B39BE-27BF-43BB-B957-B22DC196B4C2}"/>
    <dgm:cxn modelId="{B10C952C-4199-4EBC-AB30-AF7B81095AC9}" type="presParOf" srcId="{4ABB028C-0C01-4394-8B28-63EF5F79DC44}" destId="{E1D2DCFE-02F6-453F-81E1-A495A4E19139}" srcOrd="0" destOrd="0" presId="urn:microsoft.com/office/officeart/2018/2/layout/IconCircleList"/>
    <dgm:cxn modelId="{D19BC31D-4B38-4738-8089-6D30A1E285DE}" type="presParOf" srcId="{E1D2DCFE-02F6-453F-81E1-A495A4E19139}" destId="{3DB8F131-DF6F-48C3-B65C-36644DB5C8E6}" srcOrd="0" destOrd="0" presId="urn:microsoft.com/office/officeart/2018/2/layout/IconCircleList"/>
    <dgm:cxn modelId="{19ADE978-7751-422C-9CC6-14BCA4A36388}" type="presParOf" srcId="{3DB8F131-DF6F-48C3-B65C-36644DB5C8E6}" destId="{82D4FA26-3389-497C-90D4-04E582B1C841}" srcOrd="0" destOrd="0" presId="urn:microsoft.com/office/officeart/2018/2/layout/IconCircleList"/>
    <dgm:cxn modelId="{DDF8F358-7617-4365-BECF-0B3546021ADA}" type="presParOf" srcId="{3DB8F131-DF6F-48C3-B65C-36644DB5C8E6}" destId="{AF5B3FE2-8E05-4BCD-896C-50D778A6B506}" srcOrd="1" destOrd="0" presId="urn:microsoft.com/office/officeart/2018/2/layout/IconCircleList"/>
    <dgm:cxn modelId="{A288FEA9-5DA2-41B1-8938-96B84022A409}" type="presParOf" srcId="{3DB8F131-DF6F-48C3-B65C-36644DB5C8E6}" destId="{CF545F28-E73C-40EB-A9F9-E0A7AFDBB91C}" srcOrd="2" destOrd="0" presId="urn:microsoft.com/office/officeart/2018/2/layout/IconCircleList"/>
    <dgm:cxn modelId="{BAE42E19-9743-4544-9CE3-791E4D7C55B9}" type="presParOf" srcId="{3DB8F131-DF6F-48C3-B65C-36644DB5C8E6}" destId="{C0DB9196-5164-487F-B7A5-412490DC3C64}" srcOrd="3" destOrd="0" presId="urn:microsoft.com/office/officeart/2018/2/layout/IconCircleList"/>
    <dgm:cxn modelId="{D36EB439-98B5-48AC-8A40-F7848284FDCF}" type="presParOf" srcId="{E1D2DCFE-02F6-453F-81E1-A495A4E19139}" destId="{75AEB095-ADAE-41A4-AC49-6B2FBA7CB275}" srcOrd="1" destOrd="0" presId="urn:microsoft.com/office/officeart/2018/2/layout/IconCircleList"/>
    <dgm:cxn modelId="{CBD2AC1C-90FE-41D4-83C7-3ABE2E428539}" type="presParOf" srcId="{E1D2DCFE-02F6-453F-81E1-A495A4E19139}" destId="{E1AB977B-81BF-4BC1-AD02-5655BB853297}" srcOrd="2" destOrd="0" presId="urn:microsoft.com/office/officeart/2018/2/layout/IconCircleList"/>
    <dgm:cxn modelId="{1D33917A-DE34-493B-BC1F-650FA6883697}" type="presParOf" srcId="{E1AB977B-81BF-4BC1-AD02-5655BB853297}" destId="{A85A1F61-2778-4661-A9E5-101ADB91B2BD}" srcOrd="0" destOrd="0" presId="urn:microsoft.com/office/officeart/2018/2/layout/IconCircleList"/>
    <dgm:cxn modelId="{1DE8854C-AE5D-4454-BF46-6AC23FDC8574}" type="presParOf" srcId="{E1AB977B-81BF-4BC1-AD02-5655BB853297}" destId="{7D9B4DEB-CF4A-4FEE-A2DB-74CC8FDF1966}" srcOrd="1" destOrd="0" presId="urn:microsoft.com/office/officeart/2018/2/layout/IconCircleList"/>
    <dgm:cxn modelId="{698588A5-0548-4C97-B133-BF542FD2AAE0}" type="presParOf" srcId="{E1AB977B-81BF-4BC1-AD02-5655BB853297}" destId="{CE04BFB6-90C0-4D8C-B778-7366D15FA281}" srcOrd="2" destOrd="0" presId="urn:microsoft.com/office/officeart/2018/2/layout/IconCircleList"/>
    <dgm:cxn modelId="{58BA4F2E-F6F1-42AE-928B-038E6E152D8A}" type="presParOf" srcId="{E1AB977B-81BF-4BC1-AD02-5655BB853297}" destId="{C5FE1981-5B84-4714-A290-87DBC72CB858}" srcOrd="3" destOrd="0" presId="urn:microsoft.com/office/officeart/2018/2/layout/IconCircleList"/>
    <dgm:cxn modelId="{0B12752C-E26A-4B90-83CB-144A723BC3FB}" type="presParOf" srcId="{E1D2DCFE-02F6-453F-81E1-A495A4E19139}" destId="{4C2A8825-ABBC-4AB3-B6B4-82809290181C}" srcOrd="3" destOrd="0" presId="urn:microsoft.com/office/officeart/2018/2/layout/IconCircleList"/>
    <dgm:cxn modelId="{20741100-82A7-4AB7-AD15-472982395D01}" type="presParOf" srcId="{E1D2DCFE-02F6-453F-81E1-A495A4E19139}" destId="{295F2868-221C-4516-8BE3-146B6E783067}" srcOrd="4" destOrd="0" presId="urn:microsoft.com/office/officeart/2018/2/layout/IconCircleList"/>
    <dgm:cxn modelId="{681CA931-F7DD-4098-BAD4-A38C23944335}" type="presParOf" srcId="{295F2868-221C-4516-8BE3-146B6E783067}" destId="{C22A43BB-FA3D-444E-961A-656C58485762}" srcOrd="0" destOrd="0" presId="urn:microsoft.com/office/officeart/2018/2/layout/IconCircleList"/>
    <dgm:cxn modelId="{7837B658-582E-405B-8DE7-FDAA7D0246DF}" type="presParOf" srcId="{295F2868-221C-4516-8BE3-146B6E783067}" destId="{F189950F-45D6-4727-A315-355A4AF1AA19}" srcOrd="1" destOrd="0" presId="urn:microsoft.com/office/officeart/2018/2/layout/IconCircleList"/>
    <dgm:cxn modelId="{8BB428F7-0ACB-48EB-977D-9F87B4827CD6}" type="presParOf" srcId="{295F2868-221C-4516-8BE3-146B6E783067}" destId="{FE730030-A0F2-4EC2-BC43-ED8075D14AEC}" srcOrd="2" destOrd="0" presId="urn:microsoft.com/office/officeart/2018/2/layout/IconCircleList"/>
    <dgm:cxn modelId="{688DB2D2-42EF-4CFA-812C-969C54A7DD59}" type="presParOf" srcId="{295F2868-221C-4516-8BE3-146B6E783067}" destId="{91B893F1-2F27-41AE-A6EA-0FCE4D5B68BB}" srcOrd="3" destOrd="0" presId="urn:microsoft.com/office/officeart/2018/2/layout/IconCircleList"/>
    <dgm:cxn modelId="{DBBB4F83-03DE-4B5A-BB2E-33E9931D74DE}" type="presParOf" srcId="{E1D2DCFE-02F6-453F-81E1-A495A4E19139}" destId="{037050FC-5762-4473-866C-C7DC1B40D6E0}" srcOrd="5" destOrd="0" presId="urn:microsoft.com/office/officeart/2018/2/layout/IconCircleList"/>
    <dgm:cxn modelId="{B4FA6FFB-AE30-4E8F-BC0F-7BC844F078C2}" type="presParOf" srcId="{E1D2DCFE-02F6-453F-81E1-A495A4E19139}" destId="{CCAFF5E8-A13C-4696-B936-6CE6A237BD1C}" srcOrd="6" destOrd="0" presId="urn:microsoft.com/office/officeart/2018/2/layout/IconCircleList"/>
    <dgm:cxn modelId="{503A95D9-8070-4D7F-A1E6-5257F599B57F}" type="presParOf" srcId="{CCAFF5E8-A13C-4696-B936-6CE6A237BD1C}" destId="{C8076CDD-77B0-4466-B789-3C49188BD545}" srcOrd="0" destOrd="0" presId="urn:microsoft.com/office/officeart/2018/2/layout/IconCircleList"/>
    <dgm:cxn modelId="{332D3A34-943C-49B1-9EA6-147276A29BC0}" type="presParOf" srcId="{CCAFF5E8-A13C-4696-B936-6CE6A237BD1C}" destId="{636EFD7B-B0F9-4D6B-9D36-014F2BC7095B}" srcOrd="1" destOrd="0" presId="urn:microsoft.com/office/officeart/2018/2/layout/IconCircleList"/>
    <dgm:cxn modelId="{AB82D2DC-3DA6-48D9-AFCA-CBB51E4CCAEA}" type="presParOf" srcId="{CCAFF5E8-A13C-4696-B936-6CE6A237BD1C}" destId="{FAFA8308-67C1-4BEB-BE61-F289B840BE12}" srcOrd="2" destOrd="0" presId="urn:microsoft.com/office/officeart/2018/2/layout/IconCircleList"/>
    <dgm:cxn modelId="{D471C5EF-8E7D-4D6C-A631-69E264303DFC}" type="presParOf" srcId="{CCAFF5E8-A13C-4696-B936-6CE6A237BD1C}" destId="{089D2D96-990D-4A37-9938-56820EFAB99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2B0992-1779-44A3-9ED7-B948DFAB648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F61C24-F57E-4204-A2D2-A847B4F8C3D9}">
      <dgm:prSet/>
      <dgm:spPr/>
      <dgm:t>
        <a:bodyPr/>
        <a:lstStyle/>
        <a:p>
          <a:r>
            <a:rPr lang="en-GB"/>
            <a:t>Holistic care models emphasise moving beyond solely treating illness to include mental, emotional, and social well-being.</a:t>
          </a:r>
          <a:endParaRPr lang="en-US"/>
        </a:p>
      </dgm:t>
    </dgm:pt>
    <dgm:pt modelId="{F1F56F92-FB72-43FF-82AF-9AC963F4E335}" type="parTrans" cxnId="{8861BF58-9703-4278-B9A1-F7E679924F7B}">
      <dgm:prSet/>
      <dgm:spPr/>
      <dgm:t>
        <a:bodyPr/>
        <a:lstStyle/>
        <a:p>
          <a:endParaRPr lang="en-US"/>
        </a:p>
      </dgm:t>
    </dgm:pt>
    <dgm:pt modelId="{90C522C6-810C-45DF-81E6-CE3D5829A774}" type="sibTrans" cxnId="{8861BF58-9703-4278-B9A1-F7E679924F7B}">
      <dgm:prSet/>
      <dgm:spPr/>
      <dgm:t>
        <a:bodyPr/>
        <a:lstStyle/>
        <a:p>
          <a:endParaRPr lang="en-US"/>
        </a:p>
      </dgm:t>
    </dgm:pt>
    <dgm:pt modelId="{CDB67810-5C18-4357-AE9E-85EBDB6ACE77}">
      <dgm:prSet/>
      <dgm:spPr/>
      <dgm:t>
        <a:bodyPr/>
        <a:lstStyle/>
        <a:p>
          <a:r>
            <a:rPr lang="en-GB"/>
            <a:t>Social prescribing and community-based care aim to connect patients with non-medical support, such as exercise groups and housing advice, addressing broader social determinants of health.</a:t>
          </a:r>
          <a:endParaRPr lang="en-US"/>
        </a:p>
      </dgm:t>
    </dgm:pt>
    <dgm:pt modelId="{06D4F75D-23FB-4E36-8FEB-09A8A6CF120D}" type="parTrans" cxnId="{D5C61BA3-3CC3-41F5-B6F2-4F233E466302}">
      <dgm:prSet/>
      <dgm:spPr/>
      <dgm:t>
        <a:bodyPr/>
        <a:lstStyle/>
        <a:p>
          <a:endParaRPr lang="en-US"/>
        </a:p>
      </dgm:t>
    </dgm:pt>
    <dgm:pt modelId="{6C2B86B8-41F6-4E8D-895E-51526FB90790}" type="sibTrans" cxnId="{D5C61BA3-3CC3-41F5-B6F2-4F233E466302}">
      <dgm:prSet/>
      <dgm:spPr/>
      <dgm:t>
        <a:bodyPr/>
        <a:lstStyle/>
        <a:p>
          <a:endParaRPr lang="en-US"/>
        </a:p>
      </dgm:t>
    </dgm:pt>
    <dgm:pt modelId="{033ED672-837E-4240-BAAB-08CCF3C0878C}">
      <dgm:prSet/>
      <dgm:spPr/>
      <dgm:t>
        <a:bodyPr/>
        <a:lstStyle/>
        <a:p>
          <a:r>
            <a:rPr lang="en-GB"/>
            <a:t>A preventive focus involves tackling issues like obesity, smoking, and mental health to reduce long-term NHS costs and support the NHS Long Term Plan’s prevention goals.</a:t>
          </a:r>
          <a:endParaRPr lang="en-US"/>
        </a:p>
      </dgm:t>
    </dgm:pt>
    <dgm:pt modelId="{8D03C588-5495-4231-B6D0-E8883CAF02EF}" type="parTrans" cxnId="{E38A3846-8EE5-4658-B8D1-FA0337932B39}">
      <dgm:prSet/>
      <dgm:spPr/>
      <dgm:t>
        <a:bodyPr/>
        <a:lstStyle/>
        <a:p>
          <a:endParaRPr lang="en-US"/>
        </a:p>
      </dgm:t>
    </dgm:pt>
    <dgm:pt modelId="{28C3DCDB-1CC7-4151-B44A-A127E9086DAC}" type="sibTrans" cxnId="{E38A3846-8EE5-4658-B8D1-FA0337932B39}">
      <dgm:prSet/>
      <dgm:spPr/>
      <dgm:t>
        <a:bodyPr/>
        <a:lstStyle/>
        <a:p>
          <a:endParaRPr lang="en-US"/>
        </a:p>
      </dgm:t>
    </dgm:pt>
    <dgm:pt modelId="{E4ACB54D-4CBA-44DD-8550-3FF93676A78A}">
      <dgm:prSet/>
      <dgm:spPr/>
      <dgm:t>
        <a:bodyPr/>
        <a:lstStyle/>
        <a:p>
          <a:r>
            <a:rPr lang="en-GB"/>
            <a:t>This approach aligns with WHO’s Health in All Policies and SDG 3 (Good Health &amp; Well-being).</a:t>
          </a:r>
          <a:endParaRPr lang="en-US"/>
        </a:p>
      </dgm:t>
    </dgm:pt>
    <dgm:pt modelId="{8D73962C-5BF0-4752-A6E6-BE9662BC6B40}" type="parTrans" cxnId="{16703BCD-0AE5-49AA-8522-65D240002FA3}">
      <dgm:prSet/>
      <dgm:spPr/>
      <dgm:t>
        <a:bodyPr/>
        <a:lstStyle/>
        <a:p>
          <a:endParaRPr lang="en-US"/>
        </a:p>
      </dgm:t>
    </dgm:pt>
    <dgm:pt modelId="{F6DA808A-C2CA-4F8F-B1FE-D504542D72C3}" type="sibTrans" cxnId="{16703BCD-0AE5-49AA-8522-65D240002FA3}">
      <dgm:prSet/>
      <dgm:spPr/>
      <dgm:t>
        <a:bodyPr/>
        <a:lstStyle/>
        <a:p>
          <a:endParaRPr lang="en-US"/>
        </a:p>
      </dgm:t>
    </dgm:pt>
    <dgm:pt modelId="{FC0609B0-A2BA-465E-9D20-ED4C5B8598F1}">
      <dgm:prSet/>
      <dgm:spPr/>
      <dgm:t>
        <a:bodyPr/>
        <a:lstStyle/>
        <a:p>
          <a:r>
            <a:rPr lang="en-GB"/>
            <a:t>However, implementation faces challenges like limited funding, workforce shortages, and a deeply rooted biomedical culture.</a:t>
          </a:r>
          <a:endParaRPr lang="en-US"/>
        </a:p>
      </dgm:t>
    </dgm:pt>
    <dgm:pt modelId="{79932D03-FDBD-405D-9C63-57C4BFE16B14}" type="parTrans" cxnId="{627FDBA8-10A6-4616-9D64-EBC91A3D4741}">
      <dgm:prSet/>
      <dgm:spPr/>
      <dgm:t>
        <a:bodyPr/>
        <a:lstStyle/>
        <a:p>
          <a:endParaRPr lang="en-US"/>
        </a:p>
      </dgm:t>
    </dgm:pt>
    <dgm:pt modelId="{A77E85C1-9FC4-4711-B518-52B53F4BAA13}" type="sibTrans" cxnId="{627FDBA8-10A6-4616-9D64-EBC91A3D4741}">
      <dgm:prSet/>
      <dgm:spPr/>
      <dgm:t>
        <a:bodyPr/>
        <a:lstStyle/>
        <a:p>
          <a:endParaRPr lang="en-US"/>
        </a:p>
      </dgm:t>
    </dgm:pt>
    <dgm:pt modelId="{A5D99A33-83BA-3E48-8F16-23110CA57906}" type="pres">
      <dgm:prSet presAssocID="{722B0992-1779-44A3-9ED7-B948DFAB6483}" presName="linear" presStyleCnt="0">
        <dgm:presLayoutVars>
          <dgm:animLvl val="lvl"/>
          <dgm:resizeHandles val="exact"/>
        </dgm:presLayoutVars>
      </dgm:prSet>
      <dgm:spPr/>
    </dgm:pt>
    <dgm:pt modelId="{1AC2C260-ABAF-9F4F-A202-B5F326FA5E97}" type="pres">
      <dgm:prSet presAssocID="{E8F61C24-F57E-4204-A2D2-A847B4F8C3D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5AE91A2-81FC-5449-AADD-502867696A46}" type="pres">
      <dgm:prSet presAssocID="{90C522C6-810C-45DF-81E6-CE3D5829A774}" presName="spacer" presStyleCnt="0"/>
      <dgm:spPr/>
    </dgm:pt>
    <dgm:pt modelId="{A24C5931-A0FA-B04D-8B7A-CDA9495563A9}" type="pres">
      <dgm:prSet presAssocID="{CDB67810-5C18-4357-AE9E-85EBDB6ACE7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50E9B44-600E-3C40-B6B0-BB626BD94413}" type="pres">
      <dgm:prSet presAssocID="{6C2B86B8-41F6-4E8D-895E-51526FB90790}" presName="spacer" presStyleCnt="0"/>
      <dgm:spPr/>
    </dgm:pt>
    <dgm:pt modelId="{3E9F8029-9D3A-8B4C-A92B-AE0EE6698781}" type="pres">
      <dgm:prSet presAssocID="{033ED672-837E-4240-BAAB-08CCF3C0878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34483F6-EE6F-594E-B7CB-AB5531EDFA81}" type="pres">
      <dgm:prSet presAssocID="{28C3DCDB-1CC7-4151-B44A-A127E9086DAC}" presName="spacer" presStyleCnt="0"/>
      <dgm:spPr/>
    </dgm:pt>
    <dgm:pt modelId="{C161400D-EF1C-EE4A-86D0-54969901E884}" type="pres">
      <dgm:prSet presAssocID="{E4ACB54D-4CBA-44DD-8550-3FF93676A78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4A5E537-0F4F-F049-905C-22E204F43F50}" type="pres">
      <dgm:prSet presAssocID="{F6DA808A-C2CA-4F8F-B1FE-D504542D72C3}" presName="spacer" presStyleCnt="0"/>
      <dgm:spPr/>
    </dgm:pt>
    <dgm:pt modelId="{9AFBCC0C-F0F0-B54B-97E3-0A0076E291AA}" type="pres">
      <dgm:prSet presAssocID="{FC0609B0-A2BA-465E-9D20-ED4C5B8598F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12F6802-53B4-A447-A097-2303116BEC5A}" type="presOf" srcId="{E8F61C24-F57E-4204-A2D2-A847B4F8C3D9}" destId="{1AC2C260-ABAF-9F4F-A202-B5F326FA5E97}" srcOrd="0" destOrd="0" presId="urn:microsoft.com/office/officeart/2005/8/layout/vList2"/>
    <dgm:cxn modelId="{2A79B440-47CF-C040-B605-7F8DCBD7AFEB}" type="presOf" srcId="{722B0992-1779-44A3-9ED7-B948DFAB6483}" destId="{A5D99A33-83BA-3E48-8F16-23110CA57906}" srcOrd="0" destOrd="0" presId="urn:microsoft.com/office/officeart/2005/8/layout/vList2"/>
    <dgm:cxn modelId="{E38A3846-8EE5-4658-B8D1-FA0337932B39}" srcId="{722B0992-1779-44A3-9ED7-B948DFAB6483}" destId="{033ED672-837E-4240-BAAB-08CCF3C0878C}" srcOrd="2" destOrd="0" parTransId="{8D03C588-5495-4231-B6D0-E8883CAF02EF}" sibTransId="{28C3DCDB-1CC7-4151-B44A-A127E9086DAC}"/>
    <dgm:cxn modelId="{802F556C-63E2-BE4B-975C-71646CD49A65}" type="presOf" srcId="{FC0609B0-A2BA-465E-9D20-ED4C5B8598F1}" destId="{9AFBCC0C-F0F0-B54B-97E3-0A0076E291AA}" srcOrd="0" destOrd="0" presId="urn:microsoft.com/office/officeart/2005/8/layout/vList2"/>
    <dgm:cxn modelId="{8861BF58-9703-4278-B9A1-F7E679924F7B}" srcId="{722B0992-1779-44A3-9ED7-B948DFAB6483}" destId="{E8F61C24-F57E-4204-A2D2-A847B4F8C3D9}" srcOrd="0" destOrd="0" parTransId="{F1F56F92-FB72-43FF-82AF-9AC963F4E335}" sibTransId="{90C522C6-810C-45DF-81E6-CE3D5829A774}"/>
    <dgm:cxn modelId="{D5C61BA3-3CC3-41F5-B6F2-4F233E466302}" srcId="{722B0992-1779-44A3-9ED7-B948DFAB6483}" destId="{CDB67810-5C18-4357-AE9E-85EBDB6ACE77}" srcOrd="1" destOrd="0" parTransId="{06D4F75D-23FB-4E36-8FEB-09A8A6CF120D}" sibTransId="{6C2B86B8-41F6-4E8D-895E-51526FB90790}"/>
    <dgm:cxn modelId="{627FDBA8-10A6-4616-9D64-EBC91A3D4741}" srcId="{722B0992-1779-44A3-9ED7-B948DFAB6483}" destId="{FC0609B0-A2BA-465E-9D20-ED4C5B8598F1}" srcOrd="4" destOrd="0" parTransId="{79932D03-FDBD-405D-9C63-57C4BFE16B14}" sibTransId="{A77E85C1-9FC4-4711-B518-52B53F4BAA13}"/>
    <dgm:cxn modelId="{16703BCD-0AE5-49AA-8522-65D240002FA3}" srcId="{722B0992-1779-44A3-9ED7-B948DFAB6483}" destId="{E4ACB54D-4CBA-44DD-8550-3FF93676A78A}" srcOrd="3" destOrd="0" parTransId="{8D73962C-5BF0-4752-A6E6-BE9662BC6B40}" sibTransId="{F6DA808A-C2CA-4F8F-B1FE-D504542D72C3}"/>
    <dgm:cxn modelId="{7F89D9D5-9E56-EF42-8721-AE03A0D74656}" type="presOf" srcId="{E4ACB54D-4CBA-44DD-8550-3FF93676A78A}" destId="{C161400D-EF1C-EE4A-86D0-54969901E884}" srcOrd="0" destOrd="0" presId="urn:microsoft.com/office/officeart/2005/8/layout/vList2"/>
    <dgm:cxn modelId="{E418A6D7-BF41-1D41-B0ED-C7D0F3C18022}" type="presOf" srcId="{033ED672-837E-4240-BAAB-08CCF3C0878C}" destId="{3E9F8029-9D3A-8B4C-A92B-AE0EE6698781}" srcOrd="0" destOrd="0" presId="urn:microsoft.com/office/officeart/2005/8/layout/vList2"/>
    <dgm:cxn modelId="{EC0FA5F9-FC87-944D-BDC8-08DA933B9891}" type="presOf" srcId="{CDB67810-5C18-4357-AE9E-85EBDB6ACE77}" destId="{A24C5931-A0FA-B04D-8B7A-CDA9495563A9}" srcOrd="0" destOrd="0" presId="urn:microsoft.com/office/officeart/2005/8/layout/vList2"/>
    <dgm:cxn modelId="{2A2AD28D-8F2C-F046-AC18-701944FBD76E}" type="presParOf" srcId="{A5D99A33-83BA-3E48-8F16-23110CA57906}" destId="{1AC2C260-ABAF-9F4F-A202-B5F326FA5E97}" srcOrd="0" destOrd="0" presId="urn:microsoft.com/office/officeart/2005/8/layout/vList2"/>
    <dgm:cxn modelId="{4D6FC40C-2FF9-F04D-895E-63E63B98EC5F}" type="presParOf" srcId="{A5D99A33-83BA-3E48-8F16-23110CA57906}" destId="{05AE91A2-81FC-5449-AADD-502867696A46}" srcOrd="1" destOrd="0" presId="urn:microsoft.com/office/officeart/2005/8/layout/vList2"/>
    <dgm:cxn modelId="{96F6F1E3-BD18-C640-94EE-5E8D30A41AB3}" type="presParOf" srcId="{A5D99A33-83BA-3E48-8F16-23110CA57906}" destId="{A24C5931-A0FA-B04D-8B7A-CDA9495563A9}" srcOrd="2" destOrd="0" presId="urn:microsoft.com/office/officeart/2005/8/layout/vList2"/>
    <dgm:cxn modelId="{7B08AC47-5F1C-3A43-B340-863E0B945604}" type="presParOf" srcId="{A5D99A33-83BA-3E48-8F16-23110CA57906}" destId="{850E9B44-600E-3C40-B6B0-BB626BD94413}" srcOrd="3" destOrd="0" presId="urn:microsoft.com/office/officeart/2005/8/layout/vList2"/>
    <dgm:cxn modelId="{F9F70AD8-63C1-FD4E-843E-ECBF7AE8F5AC}" type="presParOf" srcId="{A5D99A33-83BA-3E48-8F16-23110CA57906}" destId="{3E9F8029-9D3A-8B4C-A92B-AE0EE6698781}" srcOrd="4" destOrd="0" presId="urn:microsoft.com/office/officeart/2005/8/layout/vList2"/>
    <dgm:cxn modelId="{89D4217E-B7D9-1842-B7C3-4AC0FDF5B79C}" type="presParOf" srcId="{A5D99A33-83BA-3E48-8F16-23110CA57906}" destId="{734483F6-EE6F-594E-B7CB-AB5531EDFA81}" srcOrd="5" destOrd="0" presId="urn:microsoft.com/office/officeart/2005/8/layout/vList2"/>
    <dgm:cxn modelId="{3DD3F79E-A112-154D-870A-2D70A21EBA44}" type="presParOf" srcId="{A5D99A33-83BA-3E48-8F16-23110CA57906}" destId="{C161400D-EF1C-EE4A-86D0-54969901E884}" srcOrd="6" destOrd="0" presId="urn:microsoft.com/office/officeart/2005/8/layout/vList2"/>
    <dgm:cxn modelId="{0806440D-8B11-044D-A431-4E2023DDF662}" type="presParOf" srcId="{A5D99A33-83BA-3E48-8F16-23110CA57906}" destId="{44A5E537-0F4F-F049-905C-22E204F43F50}" srcOrd="7" destOrd="0" presId="urn:microsoft.com/office/officeart/2005/8/layout/vList2"/>
    <dgm:cxn modelId="{DD1D6DD5-32BA-BE49-B9F5-35B4DB0F71CE}" type="presParOf" srcId="{A5D99A33-83BA-3E48-8F16-23110CA57906}" destId="{9AFBCC0C-F0F0-B54B-97E3-0A0076E291A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015D7B-323A-4CF4-92B4-61A7405D7542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6A3211-22C0-4753-BBA8-8C8B96301FB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NHS Long Term Plan (2019) emphasises prevention, digital innovation, and Integrated Care Systems connecting health and social care.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79E40F-AE41-42C1-A25B-30CF762C6F6E}" type="parTrans" cxnId="{3FA2143C-32B5-4CE8-8D6D-F3C39CEA32EC}">
      <dgm:prSet/>
      <dgm:spPr/>
      <dgm:t>
        <a:bodyPr/>
        <a:lstStyle/>
        <a:p>
          <a:endParaRPr lang="en-US"/>
        </a:p>
      </dgm:t>
    </dgm:pt>
    <dgm:pt modelId="{BF27F4B6-8E2C-43E3-80C4-BC6F1548BC1E}" type="sibTrans" cxnId="{3FA2143C-32B5-4CE8-8D6D-F3C39CEA32EC}">
      <dgm:prSet/>
      <dgm:spPr/>
      <dgm:t>
        <a:bodyPr/>
        <a:lstStyle/>
        <a:p>
          <a:endParaRPr lang="en-US"/>
        </a:p>
      </dgm:t>
    </dgm:pt>
    <dgm:pt modelId="{F084C3AF-398B-46D7-99A4-64C61B82E81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Mental Health Policy, like the 2016 Five Year Forward View, broadens access to psychological therapies and supports mental-physical health parity.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AC3242-EA01-44E1-9459-91A4B93F5B7C}" type="parTrans" cxnId="{1D50A1C5-9857-4D14-BCFD-9F5BDA240357}">
      <dgm:prSet/>
      <dgm:spPr/>
      <dgm:t>
        <a:bodyPr/>
        <a:lstStyle/>
        <a:p>
          <a:endParaRPr lang="en-US"/>
        </a:p>
      </dgm:t>
    </dgm:pt>
    <dgm:pt modelId="{30F76CB0-3C49-4B2A-994D-87FAC285AE3B}" type="sibTrans" cxnId="{1D50A1C5-9857-4D14-BCFD-9F5BDA240357}">
      <dgm:prSet/>
      <dgm:spPr/>
      <dgm:t>
        <a:bodyPr/>
        <a:lstStyle/>
        <a:p>
          <a:endParaRPr lang="en-US"/>
        </a:p>
      </dgm:t>
    </dgm:pt>
    <dgm:pt modelId="{4C549C81-4EC5-4A72-BC8C-BC14B54376C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Its strengths include evidence-based approaches, recognition of social determinants, and efforts to reduce inequalities, aligning with WHO’s Health in All Policies</a:t>
          </a:r>
          <a:r>
            <a:rPr lang="en-GB" dirty="0"/>
            <a:t>.</a:t>
          </a:r>
          <a:endParaRPr lang="en-US" dirty="0"/>
        </a:p>
      </dgm:t>
    </dgm:pt>
    <dgm:pt modelId="{A0860B49-7BAC-4BDC-8681-DA6BDBFE6FDD}" type="parTrans" cxnId="{C64CFA54-A109-4066-A4D8-BC4687A8D96F}">
      <dgm:prSet/>
      <dgm:spPr/>
      <dgm:t>
        <a:bodyPr/>
        <a:lstStyle/>
        <a:p>
          <a:endParaRPr lang="en-US"/>
        </a:p>
      </dgm:t>
    </dgm:pt>
    <dgm:pt modelId="{8633C257-100C-4BC3-B2C4-A8F429720E62}" type="sibTrans" cxnId="{C64CFA54-A109-4066-A4D8-BC4687A8D96F}">
      <dgm:prSet/>
      <dgm:spPr/>
      <dgm:t>
        <a:bodyPr/>
        <a:lstStyle/>
        <a:p>
          <a:endParaRPr lang="en-US"/>
        </a:p>
      </dgm:t>
    </dgm:pt>
    <dgm:pt modelId="{8954919A-726E-44C9-AC9E-0D5CCF89DF7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 include ongoing underfunding of prevention and mental health services, and fragmented governance between NHS and local authorities hindering integration.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A8801B-7364-4EEB-AF96-16C4E80D96D0}" type="parTrans" cxnId="{0E4C06A5-5B6A-4748-B0FB-CB213CACB018}">
      <dgm:prSet/>
      <dgm:spPr/>
      <dgm:t>
        <a:bodyPr/>
        <a:lstStyle/>
        <a:p>
          <a:endParaRPr lang="en-US"/>
        </a:p>
      </dgm:t>
    </dgm:pt>
    <dgm:pt modelId="{07174088-966D-4DB9-8588-9D0045A57BC9}" type="sibTrans" cxnId="{0E4C06A5-5B6A-4748-B0FB-CB213CACB018}">
      <dgm:prSet/>
      <dgm:spPr/>
      <dgm:t>
        <a:bodyPr/>
        <a:lstStyle/>
        <a:p>
          <a:endParaRPr lang="en-US"/>
        </a:p>
      </dgm:t>
    </dgm:pt>
    <dgm:pt modelId="{25869DA0-140B-4B7F-974D-534E85D8D5A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Despite ambitious policies, implementation often faces delays due to financial problems, workforce shortages, and political short-termism.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F3A76F-DDE1-4B6E-8046-6C81B5BB0C59}" type="parTrans" cxnId="{863D47F1-F12B-4426-80A7-BC0B92C1EA40}">
      <dgm:prSet/>
      <dgm:spPr/>
      <dgm:t>
        <a:bodyPr/>
        <a:lstStyle/>
        <a:p>
          <a:endParaRPr lang="en-US"/>
        </a:p>
      </dgm:t>
    </dgm:pt>
    <dgm:pt modelId="{C7DFEF18-7CD0-4AAC-9DE7-7ECD01B768AC}" type="sibTrans" cxnId="{863D47F1-F12B-4426-80A7-BC0B92C1EA40}">
      <dgm:prSet/>
      <dgm:spPr/>
      <dgm:t>
        <a:bodyPr/>
        <a:lstStyle/>
        <a:p>
          <a:endParaRPr lang="en-US"/>
        </a:p>
      </dgm:t>
    </dgm:pt>
    <dgm:pt modelId="{D53ADDCD-2B33-D64F-BB31-C6716DABE2E1}" type="pres">
      <dgm:prSet presAssocID="{3D015D7B-323A-4CF4-92B4-61A7405D7542}" presName="vert0" presStyleCnt="0">
        <dgm:presLayoutVars>
          <dgm:dir/>
          <dgm:animOne val="branch"/>
          <dgm:animLvl val="lvl"/>
        </dgm:presLayoutVars>
      </dgm:prSet>
      <dgm:spPr/>
    </dgm:pt>
    <dgm:pt modelId="{ECA45E96-727D-9F4E-8234-2A9613155CE4}" type="pres">
      <dgm:prSet presAssocID="{AC6A3211-22C0-4753-BBA8-8C8B96301FB9}" presName="thickLine" presStyleLbl="alignNode1" presStyleIdx="0" presStyleCnt="5"/>
      <dgm:spPr/>
    </dgm:pt>
    <dgm:pt modelId="{CD435AD0-CA90-DA49-93A5-3CCB6F885547}" type="pres">
      <dgm:prSet presAssocID="{AC6A3211-22C0-4753-BBA8-8C8B96301FB9}" presName="horz1" presStyleCnt="0"/>
      <dgm:spPr/>
    </dgm:pt>
    <dgm:pt modelId="{2D736453-0833-6F44-A189-EF2890BED6B5}" type="pres">
      <dgm:prSet presAssocID="{AC6A3211-22C0-4753-BBA8-8C8B96301FB9}" presName="tx1" presStyleLbl="revTx" presStyleIdx="0" presStyleCnt="5"/>
      <dgm:spPr/>
    </dgm:pt>
    <dgm:pt modelId="{103C0EF3-95FF-CD47-BA0A-B45E0E7521D4}" type="pres">
      <dgm:prSet presAssocID="{AC6A3211-22C0-4753-BBA8-8C8B96301FB9}" presName="vert1" presStyleCnt="0"/>
      <dgm:spPr/>
    </dgm:pt>
    <dgm:pt modelId="{AB469743-F13A-7A4A-B6C3-2F11F021905B}" type="pres">
      <dgm:prSet presAssocID="{F084C3AF-398B-46D7-99A4-64C61B82E81C}" presName="thickLine" presStyleLbl="alignNode1" presStyleIdx="1" presStyleCnt="5"/>
      <dgm:spPr/>
    </dgm:pt>
    <dgm:pt modelId="{20797AFD-C6C8-6544-B123-2758EC23BF98}" type="pres">
      <dgm:prSet presAssocID="{F084C3AF-398B-46D7-99A4-64C61B82E81C}" presName="horz1" presStyleCnt="0"/>
      <dgm:spPr/>
    </dgm:pt>
    <dgm:pt modelId="{DB0B4B33-FAD4-524B-9070-DFB024C88AD8}" type="pres">
      <dgm:prSet presAssocID="{F084C3AF-398B-46D7-99A4-64C61B82E81C}" presName="tx1" presStyleLbl="revTx" presStyleIdx="1" presStyleCnt="5"/>
      <dgm:spPr/>
    </dgm:pt>
    <dgm:pt modelId="{2CECE29F-65F7-7E46-AB80-4A1AC6874220}" type="pres">
      <dgm:prSet presAssocID="{F084C3AF-398B-46D7-99A4-64C61B82E81C}" presName="vert1" presStyleCnt="0"/>
      <dgm:spPr/>
    </dgm:pt>
    <dgm:pt modelId="{92BC32F0-F360-4C42-A91D-A7EA28DBA6D4}" type="pres">
      <dgm:prSet presAssocID="{4C549C81-4EC5-4A72-BC8C-BC14B54376C9}" presName="thickLine" presStyleLbl="alignNode1" presStyleIdx="2" presStyleCnt="5"/>
      <dgm:spPr/>
    </dgm:pt>
    <dgm:pt modelId="{DADAEF54-A9E3-464C-8DE8-56CD07D4E151}" type="pres">
      <dgm:prSet presAssocID="{4C549C81-4EC5-4A72-BC8C-BC14B54376C9}" presName="horz1" presStyleCnt="0"/>
      <dgm:spPr/>
    </dgm:pt>
    <dgm:pt modelId="{1125764D-1DAE-F744-B1BE-23D6F2E1231D}" type="pres">
      <dgm:prSet presAssocID="{4C549C81-4EC5-4A72-BC8C-BC14B54376C9}" presName="tx1" presStyleLbl="revTx" presStyleIdx="2" presStyleCnt="5"/>
      <dgm:spPr/>
    </dgm:pt>
    <dgm:pt modelId="{108C7795-3A08-4D49-AFB0-C929E7609FB3}" type="pres">
      <dgm:prSet presAssocID="{4C549C81-4EC5-4A72-BC8C-BC14B54376C9}" presName="vert1" presStyleCnt="0"/>
      <dgm:spPr/>
    </dgm:pt>
    <dgm:pt modelId="{012F7988-ACCE-A047-93E7-16A121ABC673}" type="pres">
      <dgm:prSet presAssocID="{8954919A-726E-44C9-AC9E-0D5CCF89DF77}" presName="thickLine" presStyleLbl="alignNode1" presStyleIdx="3" presStyleCnt="5"/>
      <dgm:spPr/>
    </dgm:pt>
    <dgm:pt modelId="{C6D075E4-BBEC-EC46-9648-76D7495F5316}" type="pres">
      <dgm:prSet presAssocID="{8954919A-726E-44C9-AC9E-0D5CCF89DF77}" presName="horz1" presStyleCnt="0"/>
      <dgm:spPr/>
    </dgm:pt>
    <dgm:pt modelId="{318E67E9-DCE9-8148-B13C-E3765A623E83}" type="pres">
      <dgm:prSet presAssocID="{8954919A-726E-44C9-AC9E-0D5CCF89DF77}" presName="tx1" presStyleLbl="revTx" presStyleIdx="3" presStyleCnt="5"/>
      <dgm:spPr/>
    </dgm:pt>
    <dgm:pt modelId="{D6CF8F3F-C1FE-B746-BF32-E06FAF819D9E}" type="pres">
      <dgm:prSet presAssocID="{8954919A-726E-44C9-AC9E-0D5CCF89DF77}" presName="vert1" presStyleCnt="0"/>
      <dgm:spPr/>
    </dgm:pt>
    <dgm:pt modelId="{9CDB517D-999F-4543-A86A-1171D32F1CEE}" type="pres">
      <dgm:prSet presAssocID="{25869DA0-140B-4B7F-974D-534E85D8D5AD}" presName="thickLine" presStyleLbl="alignNode1" presStyleIdx="4" presStyleCnt="5"/>
      <dgm:spPr/>
    </dgm:pt>
    <dgm:pt modelId="{0216F97F-BA89-1747-AB72-B303C5EBC0E0}" type="pres">
      <dgm:prSet presAssocID="{25869DA0-140B-4B7F-974D-534E85D8D5AD}" presName="horz1" presStyleCnt="0"/>
      <dgm:spPr/>
    </dgm:pt>
    <dgm:pt modelId="{86E3A245-02B0-8248-AFBA-1278685329AA}" type="pres">
      <dgm:prSet presAssocID="{25869DA0-140B-4B7F-974D-534E85D8D5AD}" presName="tx1" presStyleLbl="revTx" presStyleIdx="4" presStyleCnt="5"/>
      <dgm:spPr/>
    </dgm:pt>
    <dgm:pt modelId="{027348FF-CFDD-E449-AA62-CF4B727E0859}" type="pres">
      <dgm:prSet presAssocID="{25869DA0-140B-4B7F-974D-534E85D8D5AD}" presName="vert1" presStyleCnt="0"/>
      <dgm:spPr/>
    </dgm:pt>
  </dgm:ptLst>
  <dgm:cxnLst>
    <dgm:cxn modelId="{3FA2143C-32B5-4CE8-8D6D-F3C39CEA32EC}" srcId="{3D015D7B-323A-4CF4-92B4-61A7405D7542}" destId="{AC6A3211-22C0-4753-BBA8-8C8B96301FB9}" srcOrd="0" destOrd="0" parTransId="{B379E40F-AE41-42C1-A25B-30CF762C6F6E}" sibTransId="{BF27F4B6-8E2C-43E3-80C4-BC6F1548BC1E}"/>
    <dgm:cxn modelId="{79ED943C-5815-4A42-9429-3DB9E3C68D8F}" type="presOf" srcId="{4C549C81-4EC5-4A72-BC8C-BC14B54376C9}" destId="{1125764D-1DAE-F744-B1BE-23D6F2E1231D}" srcOrd="0" destOrd="0" presId="urn:microsoft.com/office/officeart/2008/layout/LinedList"/>
    <dgm:cxn modelId="{BC0A665D-5312-944E-8E94-3FB6012030B8}" type="presOf" srcId="{25869DA0-140B-4B7F-974D-534E85D8D5AD}" destId="{86E3A245-02B0-8248-AFBA-1278685329AA}" srcOrd="0" destOrd="0" presId="urn:microsoft.com/office/officeart/2008/layout/LinedList"/>
    <dgm:cxn modelId="{C64CFA54-A109-4066-A4D8-BC4687A8D96F}" srcId="{3D015D7B-323A-4CF4-92B4-61A7405D7542}" destId="{4C549C81-4EC5-4A72-BC8C-BC14B54376C9}" srcOrd="2" destOrd="0" parTransId="{A0860B49-7BAC-4BDC-8681-DA6BDBFE6FDD}" sibTransId="{8633C257-100C-4BC3-B2C4-A8F429720E62}"/>
    <dgm:cxn modelId="{D8797955-D0A3-BC42-87B5-748A4CB2796A}" type="presOf" srcId="{3D015D7B-323A-4CF4-92B4-61A7405D7542}" destId="{D53ADDCD-2B33-D64F-BB31-C6716DABE2E1}" srcOrd="0" destOrd="0" presId="urn:microsoft.com/office/officeart/2008/layout/LinedList"/>
    <dgm:cxn modelId="{EF98DA92-74E3-BB47-8134-9DCAFB0EA824}" type="presOf" srcId="{AC6A3211-22C0-4753-BBA8-8C8B96301FB9}" destId="{2D736453-0833-6F44-A189-EF2890BED6B5}" srcOrd="0" destOrd="0" presId="urn:microsoft.com/office/officeart/2008/layout/LinedList"/>
    <dgm:cxn modelId="{0E4C06A5-5B6A-4748-B0FB-CB213CACB018}" srcId="{3D015D7B-323A-4CF4-92B4-61A7405D7542}" destId="{8954919A-726E-44C9-AC9E-0D5CCF89DF77}" srcOrd="3" destOrd="0" parTransId="{97A8801B-7364-4EEB-AF96-16C4E80D96D0}" sibTransId="{07174088-966D-4DB9-8588-9D0045A57BC9}"/>
    <dgm:cxn modelId="{1D7FADBA-39A1-954F-B804-7DD82BB065F9}" type="presOf" srcId="{8954919A-726E-44C9-AC9E-0D5CCF89DF77}" destId="{318E67E9-DCE9-8148-B13C-E3765A623E83}" srcOrd="0" destOrd="0" presId="urn:microsoft.com/office/officeart/2008/layout/LinedList"/>
    <dgm:cxn modelId="{1D50A1C5-9857-4D14-BCFD-9F5BDA240357}" srcId="{3D015D7B-323A-4CF4-92B4-61A7405D7542}" destId="{F084C3AF-398B-46D7-99A4-64C61B82E81C}" srcOrd="1" destOrd="0" parTransId="{0BAC3242-EA01-44E1-9459-91A4B93F5B7C}" sibTransId="{30F76CB0-3C49-4B2A-994D-87FAC285AE3B}"/>
    <dgm:cxn modelId="{3FEFCFDE-ECA4-E74B-AFD1-D52BE592962B}" type="presOf" srcId="{F084C3AF-398B-46D7-99A4-64C61B82E81C}" destId="{DB0B4B33-FAD4-524B-9070-DFB024C88AD8}" srcOrd="0" destOrd="0" presId="urn:microsoft.com/office/officeart/2008/layout/LinedList"/>
    <dgm:cxn modelId="{863D47F1-F12B-4426-80A7-BC0B92C1EA40}" srcId="{3D015D7B-323A-4CF4-92B4-61A7405D7542}" destId="{25869DA0-140B-4B7F-974D-534E85D8D5AD}" srcOrd="4" destOrd="0" parTransId="{17F3A76F-DDE1-4B6E-8046-6C81B5BB0C59}" sibTransId="{C7DFEF18-7CD0-4AAC-9DE7-7ECD01B768AC}"/>
    <dgm:cxn modelId="{2E7A5EDF-EFDD-B94D-AE4B-BB5E4EB6CC66}" type="presParOf" srcId="{D53ADDCD-2B33-D64F-BB31-C6716DABE2E1}" destId="{ECA45E96-727D-9F4E-8234-2A9613155CE4}" srcOrd="0" destOrd="0" presId="urn:microsoft.com/office/officeart/2008/layout/LinedList"/>
    <dgm:cxn modelId="{73732588-EDF1-CA46-821F-EC3E8BDC0FCD}" type="presParOf" srcId="{D53ADDCD-2B33-D64F-BB31-C6716DABE2E1}" destId="{CD435AD0-CA90-DA49-93A5-3CCB6F885547}" srcOrd="1" destOrd="0" presId="urn:microsoft.com/office/officeart/2008/layout/LinedList"/>
    <dgm:cxn modelId="{0ADA7AA2-63BA-B444-B4FA-E17074A7A582}" type="presParOf" srcId="{CD435AD0-CA90-DA49-93A5-3CCB6F885547}" destId="{2D736453-0833-6F44-A189-EF2890BED6B5}" srcOrd="0" destOrd="0" presId="urn:microsoft.com/office/officeart/2008/layout/LinedList"/>
    <dgm:cxn modelId="{DBAB9983-72EE-F842-96B0-C91767A50AB3}" type="presParOf" srcId="{CD435AD0-CA90-DA49-93A5-3CCB6F885547}" destId="{103C0EF3-95FF-CD47-BA0A-B45E0E7521D4}" srcOrd="1" destOrd="0" presId="urn:microsoft.com/office/officeart/2008/layout/LinedList"/>
    <dgm:cxn modelId="{C5FB19B1-7735-9849-B5D9-0817E332667F}" type="presParOf" srcId="{D53ADDCD-2B33-D64F-BB31-C6716DABE2E1}" destId="{AB469743-F13A-7A4A-B6C3-2F11F021905B}" srcOrd="2" destOrd="0" presId="urn:microsoft.com/office/officeart/2008/layout/LinedList"/>
    <dgm:cxn modelId="{5B07080C-E662-6E43-AE50-E32C52922D89}" type="presParOf" srcId="{D53ADDCD-2B33-D64F-BB31-C6716DABE2E1}" destId="{20797AFD-C6C8-6544-B123-2758EC23BF98}" srcOrd="3" destOrd="0" presId="urn:microsoft.com/office/officeart/2008/layout/LinedList"/>
    <dgm:cxn modelId="{4BE7FF84-EBA6-CB48-90C3-1696C5EB3AD3}" type="presParOf" srcId="{20797AFD-C6C8-6544-B123-2758EC23BF98}" destId="{DB0B4B33-FAD4-524B-9070-DFB024C88AD8}" srcOrd="0" destOrd="0" presId="urn:microsoft.com/office/officeart/2008/layout/LinedList"/>
    <dgm:cxn modelId="{F58ABE9C-EF35-2C4B-BF74-49C39E2583AD}" type="presParOf" srcId="{20797AFD-C6C8-6544-B123-2758EC23BF98}" destId="{2CECE29F-65F7-7E46-AB80-4A1AC6874220}" srcOrd="1" destOrd="0" presId="urn:microsoft.com/office/officeart/2008/layout/LinedList"/>
    <dgm:cxn modelId="{1379FE7D-ACF1-C14D-8D21-587D76F1C84B}" type="presParOf" srcId="{D53ADDCD-2B33-D64F-BB31-C6716DABE2E1}" destId="{92BC32F0-F360-4C42-A91D-A7EA28DBA6D4}" srcOrd="4" destOrd="0" presId="urn:microsoft.com/office/officeart/2008/layout/LinedList"/>
    <dgm:cxn modelId="{D5E9C140-9921-9B4B-8BEF-EA81838B25CC}" type="presParOf" srcId="{D53ADDCD-2B33-D64F-BB31-C6716DABE2E1}" destId="{DADAEF54-A9E3-464C-8DE8-56CD07D4E151}" srcOrd="5" destOrd="0" presId="urn:microsoft.com/office/officeart/2008/layout/LinedList"/>
    <dgm:cxn modelId="{1C4E89D9-90AB-2040-BEC2-9E8569AF8FA8}" type="presParOf" srcId="{DADAEF54-A9E3-464C-8DE8-56CD07D4E151}" destId="{1125764D-1DAE-F744-B1BE-23D6F2E1231D}" srcOrd="0" destOrd="0" presId="urn:microsoft.com/office/officeart/2008/layout/LinedList"/>
    <dgm:cxn modelId="{682FCC4C-754E-7A4E-941A-DB3C7D34D357}" type="presParOf" srcId="{DADAEF54-A9E3-464C-8DE8-56CD07D4E151}" destId="{108C7795-3A08-4D49-AFB0-C929E7609FB3}" srcOrd="1" destOrd="0" presId="urn:microsoft.com/office/officeart/2008/layout/LinedList"/>
    <dgm:cxn modelId="{7EBCBFD3-37FD-6E4D-ACB5-55F1F602BEED}" type="presParOf" srcId="{D53ADDCD-2B33-D64F-BB31-C6716DABE2E1}" destId="{012F7988-ACCE-A047-93E7-16A121ABC673}" srcOrd="6" destOrd="0" presId="urn:microsoft.com/office/officeart/2008/layout/LinedList"/>
    <dgm:cxn modelId="{85816D53-26B3-9648-A0DB-DA427D5CDC21}" type="presParOf" srcId="{D53ADDCD-2B33-D64F-BB31-C6716DABE2E1}" destId="{C6D075E4-BBEC-EC46-9648-76D7495F5316}" srcOrd="7" destOrd="0" presId="urn:microsoft.com/office/officeart/2008/layout/LinedList"/>
    <dgm:cxn modelId="{42D8820D-2476-1C4F-8F43-106B3C51663D}" type="presParOf" srcId="{C6D075E4-BBEC-EC46-9648-76D7495F5316}" destId="{318E67E9-DCE9-8148-B13C-E3765A623E83}" srcOrd="0" destOrd="0" presId="urn:microsoft.com/office/officeart/2008/layout/LinedList"/>
    <dgm:cxn modelId="{5F400F91-E39A-BF43-86C0-868468E42287}" type="presParOf" srcId="{C6D075E4-BBEC-EC46-9648-76D7495F5316}" destId="{D6CF8F3F-C1FE-B746-BF32-E06FAF819D9E}" srcOrd="1" destOrd="0" presId="urn:microsoft.com/office/officeart/2008/layout/LinedList"/>
    <dgm:cxn modelId="{47465BD0-8AE3-624B-8DB7-D0CE54EEBAB1}" type="presParOf" srcId="{D53ADDCD-2B33-D64F-BB31-C6716DABE2E1}" destId="{9CDB517D-999F-4543-A86A-1171D32F1CEE}" srcOrd="8" destOrd="0" presId="urn:microsoft.com/office/officeart/2008/layout/LinedList"/>
    <dgm:cxn modelId="{523B7809-F95D-F444-8FD8-F8B33D1BA29D}" type="presParOf" srcId="{D53ADDCD-2B33-D64F-BB31-C6716DABE2E1}" destId="{0216F97F-BA89-1747-AB72-B303C5EBC0E0}" srcOrd="9" destOrd="0" presId="urn:microsoft.com/office/officeart/2008/layout/LinedList"/>
    <dgm:cxn modelId="{A2184B01-E16D-F14E-ACC8-04BD20C31CA1}" type="presParOf" srcId="{0216F97F-BA89-1747-AB72-B303C5EBC0E0}" destId="{86E3A245-02B0-8248-AFBA-1278685329AA}" srcOrd="0" destOrd="0" presId="urn:microsoft.com/office/officeart/2008/layout/LinedList"/>
    <dgm:cxn modelId="{5746C8D8-DC98-ED42-88A8-C43F51E36EBC}" type="presParOf" srcId="{0216F97F-BA89-1747-AB72-B303C5EBC0E0}" destId="{027348FF-CFDD-E449-AA62-CF4B727E08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C913D3F-2EC3-4209-9190-6D6A403B63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C68C862-3CCA-4643-B9EA-E98F4CE0B7E7}">
      <dgm:prSet/>
      <dgm:spPr/>
      <dgm:t>
        <a:bodyPr/>
        <a:lstStyle/>
        <a:p>
          <a:r>
            <a:rPr lang="en-GB" b="1"/>
            <a:t>Fragmented Governance:</a:t>
          </a:r>
          <a:r>
            <a:rPr lang="en-GB"/>
            <a:t> Health services (NHS) and social care (local authorities) operate under separate funding and accountability structures, → weakens coordination.</a:t>
          </a:r>
          <a:endParaRPr lang="en-US"/>
        </a:p>
      </dgm:t>
    </dgm:pt>
    <dgm:pt modelId="{ADFAA427-EA3D-4198-8879-EA03B7767325}" type="parTrans" cxnId="{6EE015C0-9E07-48F9-B568-B4BAD9B71FAB}">
      <dgm:prSet/>
      <dgm:spPr/>
      <dgm:t>
        <a:bodyPr/>
        <a:lstStyle/>
        <a:p>
          <a:endParaRPr lang="en-US"/>
        </a:p>
      </dgm:t>
    </dgm:pt>
    <dgm:pt modelId="{D59D5FF3-0C64-47A8-A15C-3F8DBB60A262}" type="sibTrans" cxnId="{6EE015C0-9E07-48F9-B568-B4BAD9B71FAB}">
      <dgm:prSet/>
      <dgm:spPr/>
      <dgm:t>
        <a:bodyPr/>
        <a:lstStyle/>
        <a:p>
          <a:endParaRPr lang="en-US"/>
        </a:p>
      </dgm:t>
    </dgm:pt>
    <dgm:pt modelId="{DC59811A-DD06-48C0-8564-AF6A16C68357}">
      <dgm:prSet/>
      <dgm:spPr/>
      <dgm:t>
        <a:bodyPr/>
        <a:lstStyle/>
        <a:p>
          <a:r>
            <a:rPr lang="en-GB"/>
            <a:t>Underfunding Prevention: Preventive care gets limited resources despite policy emphasis (Marmot, 2020).</a:t>
          </a:r>
          <a:endParaRPr lang="en-US"/>
        </a:p>
      </dgm:t>
    </dgm:pt>
    <dgm:pt modelId="{870D69D2-A00A-4855-B1BF-B4935167391E}" type="parTrans" cxnId="{68C60E47-23F4-4E52-9B37-9CAE01C0E614}">
      <dgm:prSet/>
      <dgm:spPr/>
      <dgm:t>
        <a:bodyPr/>
        <a:lstStyle/>
        <a:p>
          <a:endParaRPr lang="en-US"/>
        </a:p>
      </dgm:t>
    </dgm:pt>
    <dgm:pt modelId="{8F210170-1281-45AB-854B-CED34B505DDB}" type="sibTrans" cxnId="{68C60E47-23F4-4E52-9B37-9CAE01C0E614}">
      <dgm:prSet/>
      <dgm:spPr/>
      <dgm:t>
        <a:bodyPr/>
        <a:lstStyle/>
        <a:p>
          <a:endParaRPr lang="en-US"/>
        </a:p>
      </dgm:t>
    </dgm:pt>
    <dgm:pt modelId="{077B137A-CFE4-4E56-81D0-D4115FA5D1E4}">
      <dgm:prSet/>
      <dgm:spPr/>
      <dgm:t>
        <a:bodyPr/>
        <a:lstStyle/>
        <a:p>
          <a:r>
            <a:rPr lang="en-GB"/>
            <a:t>Workforce Shortages: Staff capacity limits holistic, sustainable services, especially in mental health and community care.</a:t>
          </a:r>
          <a:endParaRPr lang="en-US"/>
        </a:p>
      </dgm:t>
    </dgm:pt>
    <dgm:pt modelId="{C662D31E-B6BF-4729-A922-5EF61B804DF5}" type="parTrans" cxnId="{28E81C59-CDDD-4229-B0C1-1656F0FF55B7}">
      <dgm:prSet/>
      <dgm:spPr/>
      <dgm:t>
        <a:bodyPr/>
        <a:lstStyle/>
        <a:p>
          <a:endParaRPr lang="en-US"/>
        </a:p>
      </dgm:t>
    </dgm:pt>
    <dgm:pt modelId="{616903D9-CB4A-45B1-8583-E76D0BECA97B}" type="sibTrans" cxnId="{28E81C59-CDDD-4229-B0C1-1656F0FF55B7}">
      <dgm:prSet/>
      <dgm:spPr/>
      <dgm:t>
        <a:bodyPr/>
        <a:lstStyle/>
        <a:p>
          <a:endParaRPr lang="en-US"/>
        </a:p>
      </dgm:t>
    </dgm:pt>
    <dgm:pt modelId="{4167CDB7-F5AD-4D9D-8EF3-04F556FEA2A9}">
      <dgm:prSet/>
      <dgm:spPr/>
      <dgm:t>
        <a:bodyPr/>
        <a:lstStyle/>
        <a:p>
          <a:r>
            <a:rPr lang="en-GB"/>
            <a:t>Short-Term Politics vs Long-Term Goals: Policy cycles focus on immediate outcomes, undermining sustainability (e.g., NHS Net Zero). Inequalities Persist: Progressive policies haven't stopped widening health disparities in deprived areas.</a:t>
          </a:r>
          <a:endParaRPr lang="en-US"/>
        </a:p>
      </dgm:t>
    </dgm:pt>
    <dgm:pt modelId="{DEA2089B-E104-47E2-98E3-8460F7D85CCB}" type="parTrans" cxnId="{A3CED7F3-9824-4218-871C-39EDD820409A}">
      <dgm:prSet/>
      <dgm:spPr/>
      <dgm:t>
        <a:bodyPr/>
        <a:lstStyle/>
        <a:p>
          <a:endParaRPr lang="en-US"/>
        </a:p>
      </dgm:t>
    </dgm:pt>
    <dgm:pt modelId="{90FFB6A9-4E0A-4663-9DA5-E91516413F1E}" type="sibTrans" cxnId="{A3CED7F3-9824-4218-871C-39EDD820409A}">
      <dgm:prSet/>
      <dgm:spPr/>
      <dgm:t>
        <a:bodyPr/>
        <a:lstStyle/>
        <a:p>
          <a:endParaRPr lang="en-US"/>
        </a:p>
      </dgm:t>
    </dgm:pt>
    <dgm:pt modelId="{42880F0E-793A-43FB-8356-C560B84450F6}" type="pres">
      <dgm:prSet presAssocID="{0C913D3F-2EC3-4209-9190-6D6A403B63EE}" presName="root" presStyleCnt="0">
        <dgm:presLayoutVars>
          <dgm:dir/>
          <dgm:resizeHandles val="exact"/>
        </dgm:presLayoutVars>
      </dgm:prSet>
      <dgm:spPr/>
    </dgm:pt>
    <dgm:pt modelId="{A4FFA673-FD08-4AFF-8F95-147919D35632}" type="pres">
      <dgm:prSet presAssocID="{2C68C862-3CCA-4643-B9EA-E98F4CE0B7E7}" presName="compNode" presStyleCnt="0"/>
      <dgm:spPr/>
    </dgm:pt>
    <dgm:pt modelId="{023A2D74-A060-4901-AC8A-06985E7A9F58}" type="pres">
      <dgm:prSet presAssocID="{2C68C862-3CCA-4643-B9EA-E98F4CE0B7E7}" presName="bgRect" presStyleLbl="bgShp" presStyleIdx="0" presStyleCnt="4"/>
      <dgm:spPr/>
    </dgm:pt>
    <dgm:pt modelId="{4048A43B-887F-44C4-A177-18424DB932D9}" type="pres">
      <dgm:prSet presAssocID="{2C68C862-3CCA-4643-B9EA-E98F4CE0B7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7B06DE3-C508-4EE8-9F93-E4050F7A3939}" type="pres">
      <dgm:prSet presAssocID="{2C68C862-3CCA-4643-B9EA-E98F4CE0B7E7}" presName="spaceRect" presStyleCnt="0"/>
      <dgm:spPr/>
    </dgm:pt>
    <dgm:pt modelId="{AD1749D1-1372-4B74-BE6A-00ACA47FD2C5}" type="pres">
      <dgm:prSet presAssocID="{2C68C862-3CCA-4643-B9EA-E98F4CE0B7E7}" presName="parTx" presStyleLbl="revTx" presStyleIdx="0" presStyleCnt="4">
        <dgm:presLayoutVars>
          <dgm:chMax val="0"/>
          <dgm:chPref val="0"/>
        </dgm:presLayoutVars>
      </dgm:prSet>
      <dgm:spPr/>
    </dgm:pt>
    <dgm:pt modelId="{F4508901-8484-4625-BF8A-55B4DC563445}" type="pres">
      <dgm:prSet presAssocID="{D59D5FF3-0C64-47A8-A15C-3F8DBB60A262}" presName="sibTrans" presStyleCnt="0"/>
      <dgm:spPr/>
    </dgm:pt>
    <dgm:pt modelId="{33E7C9ED-DDA0-4004-9F9C-F7A88145D051}" type="pres">
      <dgm:prSet presAssocID="{DC59811A-DD06-48C0-8564-AF6A16C68357}" presName="compNode" presStyleCnt="0"/>
      <dgm:spPr/>
    </dgm:pt>
    <dgm:pt modelId="{A7D91C0F-8178-4B2B-A686-78059EF7C69A}" type="pres">
      <dgm:prSet presAssocID="{DC59811A-DD06-48C0-8564-AF6A16C68357}" presName="bgRect" presStyleLbl="bgShp" presStyleIdx="1" presStyleCnt="4"/>
      <dgm:spPr/>
    </dgm:pt>
    <dgm:pt modelId="{AB0684B2-FA18-4058-A63C-AE3B898D2B5E}" type="pres">
      <dgm:prSet presAssocID="{DC59811A-DD06-48C0-8564-AF6A16C6835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0043E2A6-66B4-49C1-A987-2B4B8064D57F}" type="pres">
      <dgm:prSet presAssocID="{DC59811A-DD06-48C0-8564-AF6A16C68357}" presName="spaceRect" presStyleCnt="0"/>
      <dgm:spPr/>
    </dgm:pt>
    <dgm:pt modelId="{23C64D04-AA9C-438F-970E-FB52A0EFD8F9}" type="pres">
      <dgm:prSet presAssocID="{DC59811A-DD06-48C0-8564-AF6A16C68357}" presName="parTx" presStyleLbl="revTx" presStyleIdx="1" presStyleCnt="4">
        <dgm:presLayoutVars>
          <dgm:chMax val="0"/>
          <dgm:chPref val="0"/>
        </dgm:presLayoutVars>
      </dgm:prSet>
      <dgm:spPr/>
    </dgm:pt>
    <dgm:pt modelId="{5ECBDD57-9242-4A41-AB6E-6510E2CDB3CF}" type="pres">
      <dgm:prSet presAssocID="{8F210170-1281-45AB-854B-CED34B505DDB}" presName="sibTrans" presStyleCnt="0"/>
      <dgm:spPr/>
    </dgm:pt>
    <dgm:pt modelId="{80685EE7-2566-4F1D-9512-02BECEE17CC9}" type="pres">
      <dgm:prSet presAssocID="{077B137A-CFE4-4E56-81D0-D4115FA5D1E4}" presName="compNode" presStyleCnt="0"/>
      <dgm:spPr/>
    </dgm:pt>
    <dgm:pt modelId="{4FD83EC3-1DE2-4C5D-8E53-B1FA5A2AC510}" type="pres">
      <dgm:prSet presAssocID="{077B137A-CFE4-4E56-81D0-D4115FA5D1E4}" presName="bgRect" presStyleLbl="bgShp" presStyleIdx="2" presStyleCnt="4"/>
      <dgm:spPr/>
    </dgm:pt>
    <dgm:pt modelId="{728E6EB7-F466-47F7-B2A0-39BE6D4FB0DB}" type="pres">
      <dgm:prSet presAssocID="{077B137A-CFE4-4E56-81D0-D4115FA5D1E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8D78BCA-6501-4E37-B6C3-700677904831}" type="pres">
      <dgm:prSet presAssocID="{077B137A-CFE4-4E56-81D0-D4115FA5D1E4}" presName="spaceRect" presStyleCnt="0"/>
      <dgm:spPr/>
    </dgm:pt>
    <dgm:pt modelId="{8146538C-AE8F-43EB-B55B-8BD4F0BCAC96}" type="pres">
      <dgm:prSet presAssocID="{077B137A-CFE4-4E56-81D0-D4115FA5D1E4}" presName="parTx" presStyleLbl="revTx" presStyleIdx="2" presStyleCnt="4">
        <dgm:presLayoutVars>
          <dgm:chMax val="0"/>
          <dgm:chPref val="0"/>
        </dgm:presLayoutVars>
      </dgm:prSet>
      <dgm:spPr/>
    </dgm:pt>
    <dgm:pt modelId="{F41DA362-5741-48FA-8A9B-99ABD5E743DA}" type="pres">
      <dgm:prSet presAssocID="{616903D9-CB4A-45B1-8583-E76D0BECA97B}" presName="sibTrans" presStyleCnt="0"/>
      <dgm:spPr/>
    </dgm:pt>
    <dgm:pt modelId="{81BDEAF2-4B47-433F-BEDD-B5E0477D681B}" type="pres">
      <dgm:prSet presAssocID="{4167CDB7-F5AD-4D9D-8EF3-04F556FEA2A9}" presName="compNode" presStyleCnt="0"/>
      <dgm:spPr/>
    </dgm:pt>
    <dgm:pt modelId="{E70D4FDC-1B06-4D1E-AFE5-CE3AA04D60B8}" type="pres">
      <dgm:prSet presAssocID="{4167CDB7-F5AD-4D9D-8EF3-04F556FEA2A9}" presName="bgRect" presStyleLbl="bgShp" presStyleIdx="3" presStyleCnt="4"/>
      <dgm:spPr/>
    </dgm:pt>
    <dgm:pt modelId="{CFFCAE6D-C4A1-4462-9772-64A8F2FF594A}" type="pres">
      <dgm:prSet presAssocID="{4167CDB7-F5AD-4D9D-8EF3-04F556FEA2A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0507A14-D351-4573-B3EE-3929567F517E}" type="pres">
      <dgm:prSet presAssocID="{4167CDB7-F5AD-4D9D-8EF3-04F556FEA2A9}" presName="spaceRect" presStyleCnt="0"/>
      <dgm:spPr/>
    </dgm:pt>
    <dgm:pt modelId="{2D6BF7FC-3A63-48D3-A09D-9EBA75AF0C07}" type="pres">
      <dgm:prSet presAssocID="{4167CDB7-F5AD-4D9D-8EF3-04F556FEA2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0759522-C1F2-4A68-9978-3DF5E12F97BE}" type="presOf" srcId="{2C68C862-3CCA-4643-B9EA-E98F4CE0B7E7}" destId="{AD1749D1-1372-4B74-BE6A-00ACA47FD2C5}" srcOrd="0" destOrd="0" presId="urn:microsoft.com/office/officeart/2018/2/layout/IconVerticalSolidList"/>
    <dgm:cxn modelId="{195B1D62-E4FA-4B56-8C20-CF058CA42CD1}" type="presOf" srcId="{0C913D3F-2EC3-4209-9190-6D6A403B63EE}" destId="{42880F0E-793A-43FB-8356-C560B84450F6}" srcOrd="0" destOrd="0" presId="urn:microsoft.com/office/officeart/2018/2/layout/IconVerticalSolidList"/>
    <dgm:cxn modelId="{68C60E47-23F4-4E52-9B37-9CAE01C0E614}" srcId="{0C913D3F-2EC3-4209-9190-6D6A403B63EE}" destId="{DC59811A-DD06-48C0-8564-AF6A16C68357}" srcOrd="1" destOrd="0" parTransId="{870D69D2-A00A-4855-B1BF-B4935167391E}" sibTransId="{8F210170-1281-45AB-854B-CED34B505DDB}"/>
    <dgm:cxn modelId="{3575836F-BF35-41B6-95EF-BC18FF5EB56C}" type="presOf" srcId="{077B137A-CFE4-4E56-81D0-D4115FA5D1E4}" destId="{8146538C-AE8F-43EB-B55B-8BD4F0BCAC96}" srcOrd="0" destOrd="0" presId="urn:microsoft.com/office/officeart/2018/2/layout/IconVerticalSolidList"/>
    <dgm:cxn modelId="{21AD7C58-0287-4957-8F75-B121E66AC6F3}" type="presOf" srcId="{DC59811A-DD06-48C0-8564-AF6A16C68357}" destId="{23C64D04-AA9C-438F-970E-FB52A0EFD8F9}" srcOrd="0" destOrd="0" presId="urn:microsoft.com/office/officeart/2018/2/layout/IconVerticalSolidList"/>
    <dgm:cxn modelId="{28E81C59-CDDD-4229-B0C1-1656F0FF55B7}" srcId="{0C913D3F-2EC3-4209-9190-6D6A403B63EE}" destId="{077B137A-CFE4-4E56-81D0-D4115FA5D1E4}" srcOrd="2" destOrd="0" parTransId="{C662D31E-B6BF-4729-A922-5EF61B804DF5}" sibTransId="{616903D9-CB4A-45B1-8583-E76D0BECA97B}"/>
    <dgm:cxn modelId="{6EE015C0-9E07-48F9-B568-B4BAD9B71FAB}" srcId="{0C913D3F-2EC3-4209-9190-6D6A403B63EE}" destId="{2C68C862-3CCA-4643-B9EA-E98F4CE0B7E7}" srcOrd="0" destOrd="0" parTransId="{ADFAA427-EA3D-4198-8879-EA03B7767325}" sibTransId="{D59D5FF3-0C64-47A8-A15C-3F8DBB60A262}"/>
    <dgm:cxn modelId="{ADD458D2-2AA3-4855-BAD5-636AE9E65011}" type="presOf" srcId="{4167CDB7-F5AD-4D9D-8EF3-04F556FEA2A9}" destId="{2D6BF7FC-3A63-48D3-A09D-9EBA75AF0C07}" srcOrd="0" destOrd="0" presId="urn:microsoft.com/office/officeart/2018/2/layout/IconVerticalSolidList"/>
    <dgm:cxn modelId="{A3CED7F3-9824-4218-871C-39EDD820409A}" srcId="{0C913D3F-2EC3-4209-9190-6D6A403B63EE}" destId="{4167CDB7-F5AD-4D9D-8EF3-04F556FEA2A9}" srcOrd="3" destOrd="0" parTransId="{DEA2089B-E104-47E2-98E3-8460F7D85CCB}" sibTransId="{90FFB6A9-4E0A-4663-9DA5-E91516413F1E}"/>
    <dgm:cxn modelId="{495FC44D-9918-4F68-9F1A-1DC07CF234E7}" type="presParOf" srcId="{42880F0E-793A-43FB-8356-C560B84450F6}" destId="{A4FFA673-FD08-4AFF-8F95-147919D35632}" srcOrd="0" destOrd="0" presId="urn:microsoft.com/office/officeart/2018/2/layout/IconVerticalSolidList"/>
    <dgm:cxn modelId="{C2FDFCF9-D56C-4F36-89B1-201E63F124E0}" type="presParOf" srcId="{A4FFA673-FD08-4AFF-8F95-147919D35632}" destId="{023A2D74-A060-4901-AC8A-06985E7A9F58}" srcOrd="0" destOrd="0" presId="urn:microsoft.com/office/officeart/2018/2/layout/IconVerticalSolidList"/>
    <dgm:cxn modelId="{A843086E-F1AB-4563-A3DA-3B3338F5A772}" type="presParOf" srcId="{A4FFA673-FD08-4AFF-8F95-147919D35632}" destId="{4048A43B-887F-44C4-A177-18424DB932D9}" srcOrd="1" destOrd="0" presId="urn:microsoft.com/office/officeart/2018/2/layout/IconVerticalSolidList"/>
    <dgm:cxn modelId="{B016E822-7AF2-4993-A763-AEEAB266DC0D}" type="presParOf" srcId="{A4FFA673-FD08-4AFF-8F95-147919D35632}" destId="{27B06DE3-C508-4EE8-9F93-E4050F7A3939}" srcOrd="2" destOrd="0" presId="urn:microsoft.com/office/officeart/2018/2/layout/IconVerticalSolidList"/>
    <dgm:cxn modelId="{D7C1FC4B-97F9-4ECC-8BDE-D4820DB8CB2B}" type="presParOf" srcId="{A4FFA673-FD08-4AFF-8F95-147919D35632}" destId="{AD1749D1-1372-4B74-BE6A-00ACA47FD2C5}" srcOrd="3" destOrd="0" presId="urn:microsoft.com/office/officeart/2018/2/layout/IconVerticalSolidList"/>
    <dgm:cxn modelId="{1B9C5210-E700-4A79-A563-E07EBC3BDCB8}" type="presParOf" srcId="{42880F0E-793A-43FB-8356-C560B84450F6}" destId="{F4508901-8484-4625-BF8A-55B4DC563445}" srcOrd="1" destOrd="0" presId="urn:microsoft.com/office/officeart/2018/2/layout/IconVerticalSolidList"/>
    <dgm:cxn modelId="{3894A2B8-367C-4A8A-9CB5-DCDC4F7C87E3}" type="presParOf" srcId="{42880F0E-793A-43FB-8356-C560B84450F6}" destId="{33E7C9ED-DDA0-4004-9F9C-F7A88145D051}" srcOrd="2" destOrd="0" presId="urn:microsoft.com/office/officeart/2018/2/layout/IconVerticalSolidList"/>
    <dgm:cxn modelId="{AB513565-A0D3-42CB-8E5F-84CFC75A8C93}" type="presParOf" srcId="{33E7C9ED-DDA0-4004-9F9C-F7A88145D051}" destId="{A7D91C0F-8178-4B2B-A686-78059EF7C69A}" srcOrd="0" destOrd="0" presId="urn:microsoft.com/office/officeart/2018/2/layout/IconVerticalSolidList"/>
    <dgm:cxn modelId="{F9CEFB6F-33E5-42E9-9F8E-5439EB150BAB}" type="presParOf" srcId="{33E7C9ED-DDA0-4004-9F9C-F7A88145D051}" destId="{AB0684B2-FA18-4058-A63C-AE3B898D2B5E}" srcOrd="1" destOrd="0" presId="urn:microsoft.com/office/officeart/2018/2/layout/IconVerticalSolidList"/>
    <dgm:cxn modelId="{84AC1C7C-C4DB-4DA7-803F-FB2548928A9A}" type="presParOf" srcId="{33E7C9ED-DDA0-4004-9F9C-F7A88145D051}" destId="{0043E2A6-66B4-49C1-A987-2B4B8064D57F}" srcOrd="2" destOrd="0" presId="urn:microsoft.com/office/officeart/2018/2/layout/IconVerticalSolidList"/>
    <dgm:cxn modelId="{D822F762-FF24-49C3-8FEA-D5678CDC0C14}" type="presParOf" srcId="{33E7C9ED-DDA0-4004-9F9C-F7A88145D051}" destId="{23C64D04-AA9C-438F-970E-FB52A0EFD8F9}" srcOrd="3" destOrd="0" presId="urn:microsoft.com/office/officeart/2018/2/layout/IconVerticalSolidList"/>
    <dgm:cxn modelId="{FB8B1B81-390B-4594-8A4B-94952D438723}" type="presParOf" srcId="{42880F0E-793A-43FB-8356-C560B84450F6}" destId="{5ECBDD57-9242-4A41-AB6E-6510E2CDB3CF}" srcOrd="3" destOrd="0" presId="urn:microsoft.com/office/officeart/2018/2/layout/IconVerticalSolidList"/>
    <dgm:cxn modelId="{7A04F57F-F027-4EFA-AFCC-47B84CF571D1}" type="presParOf" srcId="{42880F0E-793A-43FB-8356-C560B84450F6}" destId="{80685EE7-2566-4F1D-9512-02BECEE17CC9}" srcOrd="4" destOrd="0" presId="urn:microsoft.com/office/officeart/2018/2/layout/IconVerticalSolidList"/>
    <dgm:cxn modelId="{3B94A677-9E8F-4218-9BED-87337B3C6569}" type="presParOf" srcId="{80685EE7-2566-4F1D-9512-02BECEE17CC9}" destId="{4FD83EC3-1DE2-4C5D-8E53-B1FA5A2AC510}" srcOrd="0" destOrd="0" presId="urn:microsoft.com/office/officeart/2018/2/layout/IconVerticalSolidList"/>
    <dgm:cxn modelId="{7587D471-6638-4630-81CA-EFA8E68F4ABE}" type="presParOf" srcId="{80685EE7-2566-4F1D-9512-02BECEE17CC9}" destId="{728E6EB7-F466-47F7-B2A0-39BE6D4FB0DB}" srcOrd="1" destOrd="0" presId="urn:microsoft.com/office/officeart/2018/2/layout/IconVerticalSolidList"/>
    <dgm:cxn modelId="{5D449474-4494-4E74-B226-085BAB092285}" type="presParOf" srcId="{80685EE7-2566-4F1D-9512-02BECEE17CC9}" destId="{68D78BCA-6501-4E37-B6C3-700677904831}" srcOrd="2" destOrd="0" presId="urn:microsoft.com/office/officeart/2018/2/layout/IconVerticalSolidList"/>
    <dgm:cxn modelId="{B8F63FC4-F771-4C7C-BA62-1FB33A714FE4}" type="presParOf" srcId="{80685EE7-2566-4F1D-9512-02BECEE17CC9}" destId="{8146538C-AE8F-43EB-B55B-8BD4F0BCAC96}" srcOrd="3" destOrd="0" presId="urn:microsoft.com/office/officeart/2018/2/layout/IconVerticalSolidList"/>
    <dgm:cxn modelId="{C1F98991-392F-4E40-BAAB-E1A54DAE627A}" type="presParOf" srcId="{42880F0E-793A-43FB-8356-C560B84450F6}" destId="{F41DA362-5741-48FA-8A9B-99ABD5E743DA}" srcOrd="5" destOrd="0" presId="urn:microsoft.com/office/officeart/2018/2/layout/IconVerticalSolidList"/>
    <dgm:cxn modelId="{C09A570F-D44F-42E2-AD46-0390BBD00239}" type="presParOf" srcId="{42880F0E-793A-43FB-8356-C560B84450F6}" destId="{81BDEAF2-4B47-433F-BEDD-B5E0477D681B}" srcOrd="6" destOrd="0" presId="urn:microsoft.com/office/officeart/2018/2/layout/IconVerticalSolidList"/>
    <dgm:cxn modelId="{8660786B-303C-4219-8F92-29099C289974}" type="presParOf" srcId="{81BDEAF2-4B47-433F-BEDD-B5E0477D681B}" destId="{E70D4FDC-1B06-4D1E-AFE5-CE3AA04D60B8}" srcOrd="0" destOrd="0" presId="urn:microsoft.com/office/officeart/2018/2/layout/IconVerticalSolidList"/>
    <dgm:cxn modelId="{AF13D544-41D9-4602-8774-614F826DD1D6}" type="presParOf" srcId="{81BDEAF2-4B47-433F-BEDD-B5E0477D681B}" destId="{CFFCAE6D-C4A1-4462-9772-64A8F2FF594A}" srcOrd="1" destOrd="0" presId="urn:microsoft.com/office/officeart/2018/2/layout/IconVerticalSolidList"/>
    <dgm:cxn modelId="{C216E070-BC72-4083-BCBC-E2D961E7C69C}" type="presParOf" srcId="{81BDEAF2-4B47-433F-BEDD-B5E0477D681B}" destId="{60507A14-D351-4573-B3EE-3929567F517E}" srcOrd="2" destOrd="0" presId="urn:microsoft.com/office/officeart/2018/2/layout/IconVerticalSolidList"/>
    <dgm:cxn modelId="{CC552C31-CA27-430F-BE4A-F6656BF958E8}" type="presParOf" srcId="{81BDEAF2-4B47-433F-BEDD-B5E0477D681B}" destId="{2D6BF7FC-3A63-48D3-A09D-9EBA75AF0C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55164B2-B1F0-4D49-BB21-ECE06274611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879DFF-5E36-4225-A5FB-B2E70BD098A0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Care Systems: collaboration between health and social care</a:t>
          </a:r>
          <a:r>
            <a:rPr lang="en-GB" sz="1900" dirty="0"/>
            <a:t>.</a:t>
          </a:r>
          <a:endParaRPr lang="en-US" sz="1900" dirty="0"/>
        </a:p>
      </dgm:t>
    </dgm:pt>
    <dgm:pt modelId="{947B14F6-24F7-4CDE-BA62-04C01AA269A8}" type="parTrans" cxnId="{FA53EF51-EAEA-495B-97A6-03D20FE013C2}">
      <dgm:prSet/>
      <dgm:spPr/>
      <dgm:t>
        <a:bodyPr/>
        <a:lstStyle/>
        <a:p>
          <a:endParaRPr lang="en-US"/>
        </a:p>
      </dgm:t>
    </dgm:pt>
    <dgm:pt modelId="{A31002A2-70ED-4F41-B949-19262877A895}" type="sibTrans" cxnId="{FA53EF51-EAEA-495B-97A6-03D20FE013C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6B9F21F-6CDD-48B5-A540-5914BC5C1E45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Telehealth and remote monitoring: boosted by COVID-19.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5A314C-DF17-47D6-AE3D-0960223B4091}" type="parTrans" cxnId="{3DA51977-34B2-4ECB-B85D-5E134ACBF197}">
      <dgm:prSet/>
      <dgm:spPr/>
      <dgm:t>
        <a:bodyPr/>
        <a:lstStyle/>
        <a:p>
          <a:endParaRPr lang="en-US"/>
        </a:p>
      </dgm:t>
    </dgm:pt>
    <dgm:pt modelId="{D5B0EB33-2203-4014-9CE6-061B65DC75E8}" type="sibTrans" cxnId="{3DA51977-34B2-4ECB-B85D-5E134ACBF19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586AD7-64D7-4324-8D36-4E1E425CAE5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Holistic hospital models: integrating acute treatment with wellness programmes.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2B6153-3003-4B5F-9257-6D1F9EF766D4}" type="parTrans" cxnId="{F1CE9DF5-E12C-4BD4-89DE-EECFC434E7B6}">
      <dgm:prSet/>
      <dgm:spPr/>
      <dgm:t>
        <a:bodyPr/>
        <a:lstStyle/>
        <a:p>
          <a:endParaRPr lang="en-US"/>
        </a:p>
      </dgm:t>
    </dgm:pt>
    <dgm:pt modelId="{4CD4F7FA-0FEC-423F-AF41-66259D127988}" type="sibTrans" cxnId="{F1CE9DF5-E12C-4BD4-89DE-EECFC434E7B6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D0EF357E-E49C-41C0-A609-C776DB0FEB23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Critique: The digital divide may exclude vulnerable populations.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DDCBE9-2CB9-4447-86EB-932203C4BA70}" type="parTrans" cxnId="{EC079F79-270F-41DC-A05C-C4D80F839233}">
      <dgm:prSet/>
      <dgm:spPr/>
      <dgm:t>
        <a:bodyPr/>
        <a:lstStyle/>
        <a:p>
          <a:endParaRPr lang="en-US"/>
        </a:p>
      </dgm:t>
    </dgm:pt>
    <dgm:pt modelId="{21A774BB-CFCD-4727-90EB-417C853E1C34}" type="sibTrans" cxnId="{EC079F79-270F-41DC-A05C-C4D80F839233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BEC1537C-41A0-BD4B-BAE2-9C9009CF0B0F}" type="pres">
      <dgm:prSet presAssocID="{E55164B2-B1F0-4D49-BB21-ECE062746113}" presName="Name0" presStyleCnt="0">
        <dgm:presLayoutVars>
          <dgm:animLvl val="lvl"/>
          <dgm:resizeHandles val="exact"/>
        </dgm:presLayoutVars>
      </dgm:prSet>
      <dgm:spPr/>
    </dgm:pt>
    <dgm:pt modelId="{E97D6182-6DA5-FD4B-8E65-02FE36F5EAB3}" type="pres">
      <dgm:prSet presAssocID="{8C879DFF-5E36-4225-A5FB-B2E70BD098A0}" presName="compositeNode" presStyleCnt="0">
        <dgm:presLayoutVars>
          <dgm:bulletEnabled val="1"/>
        </dgm:presLayoutVars>
      </dgm:prSet>
      <dgm:spPr/>
    </dgm:pt>
    <dgm:pt modelId="{AAD7487E-76D8-5245-B627-BB86A6C1E5E1}" type="pres">
      <dgm:prSet presAssocID="{8C879DFF-5E36-4225-A5FB-B2E70BD098A0}" presName="bgRect" presStyleLbl="alignNode1" presStyleIdx="0" presStyleCnt="4"/>
      <dgm:spPr/>
    </dgm:pt>
    <dgm:pt modelId="{6AD2FE32-98C5-104C-BFED-55DA7AED1AAD}" type="pres">
      <dgm:prSet presAssocID="{A31002A2-70ED-4F41-B949-19262877A895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B024D7AD-361A-4D49-9296-E594F83123C2}" type="pres">
      <dgm:prSet presAssocID="{8C879DFF-5E36-4225-A5FB-B2E70BD098A0}" presName="nodeRect" presStyleLbl="alignNode1" presStyleIdx="0" presStyleCnt="4">
        <dgm:presLayoutVars>
          <dgm:bulletEnabled val="1"/>
        </dgm:presLayoutVars>
      </dgm:prSet>
      <dgm:spPr/>
    </dgm:pt>
    <dgm:pt modelId="{F8293EC8-6200-DE4B-AD2E-8D315B4101F3}" type="pres">
      <dgm:prSet presAssocID="{A31002A2-70ED-4F41-B949-19262877A895}" presName="sibTrans" presStyleCnt="0"/>
      <dgm:spPr/>
    </dgm:pt>
    <dgm:pt modelId="{EAA65BD6-2219-364F-8DBC-A826158E3C8F}" type="pres">
      <dgm:prSet presAssocID="{A6B9F21F-6CDD-48B5-A540-5914BC5C1E45}" presName="compositeNode" presStyleCnt="0">
        <dgm:presLayoutVars>
          <dgm:bulletEnabled val="1"/>
        </dgm:presLayoutVars>
      </dgm:prSet>
      <dgm:spPr/>
    </dgm:pt>
    <dgm:pt modelId="{5548329E-030F-EA47-AB40-A4CF807DF2BA}" type="pres">
      <dgm:prSet presAssocID="{A6B9F21F-6CDD-48B5-A540-5914BC5C1E45}" presName="bgRect" presStyleLbl="alignNode1" presStyleIdx="1" presStyleCnt="4"/>
      <dgm:spPr/>
    </dgm:pt>
    <dgm:pt modelId="{75E97F81-D946-3044-A6DA-61273A2B7129}" type="pres">
      <dgm:prSet presAssocID="{D5B0EB33-2203-4014-9CE6-061B65DC75E8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4FB305E6-0545-F14B-8D47-854AE7E5A315}" type="pres">
      <dgm:prSet presAssocID="{A6B9F21F-6CDD-48B5-A540-5914BC5C1E45}" presName="nodeRect" presStyleLbl="alignNode1" presStyleIdx="1" presStyleCnt="4">
        <dgm:presLayoutVars>
          <dgm:bulletEnabled val="1"/>
        </dgm:presLayoutVars>
      </dgm:prSet>
      <dgm:spPr/>
    </dgm:pt>
    <dgm:pt modelId="{5FA6A371-494A-B34B-9004-1D4397AE5F4F}" type="pres">
      <dgm:prSet presAssocID="{D5B0EB33-2203-4014-9CE6-061B65DC75E8}" presName="sibTrans" presStyleCnt="0"/>
      <dgm:spPr/>
    </dgm:pt>
    <dgm:pt modelId="{D0161180-965E-EB40-95E4-9052EEC1760B}" type="pres">
      <dgm:prSet presAssocID="{33586AD7-64D7-4324-8D36-4E1E425CAE53}" presName="compositeNode" presStyleCnt="0">
        <dgm:presLayoutVars>
          <dgm:bulletEnabled val="1"/>
        </dgm:presLayoutVars>
      </dgm:prSet>
      <dgm:spPr/>
    </dgm:pt>
    <dgm:pt modelId="{415DCF8E-FF7F-2040-BABB-6CAF010C744F}" type="pres">
      <dgm:prSet presAssocID="{33586AD7-64D7-4324-8D36-4E1E425CAE53}" presName="bgRect" presStyleLbl="alignNode1" presStyleIdx="2" presStyleCnt="4"/>
      <dgm:spPr/>
    </dgm:pt>
    <dgm:pt modelId="{9B77105A-C51D-A748-A872-CD90C7C43F35}" type="pres">
      <dgm:prSet presAssocID="{4CD4F7FA-0FEC-423F-AF41-66259D127988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D92B7D63-2751-5D4E-8A99-364678242052}" type="pres">
      <dgm:prSet presAssocID="{33586AD7-64D7-4324-8D36-4E1E425CAE53}" presName="nodeRect" presStyleLbl="alignNode1" presStyleIdx="2" presStyleCnt="4">
        <dgm:presLayoutVars>
          <dgm:bulletEnabled val="1"/>
        </dgm:presLayoutVars>
      </dgm:prSet>
      <dgm:spPr/>
    </dgm:pt>
    <dgm:pt modelId="{26EE5DDC-B943-5444-B910-8D8839CE94D4}" type="pres">
      <dgm:prSet presAssocID="{4CD4F7FA-0FEC-423F-AF41-66259D127988}" presName="sibTrans" presStyleCnt="0"/>
      <dgm:spPr/>
    </dgm:pt>
    <dgm:pt modelId="{2EF6F739-4820-2148-A5DB-CE135A81BEAF}" type="pres">
      <dgm:prSet presAssocID="{D0EF357E-E49C-41C0-A609-C776DB0FEB23}" presName="compositeNode" presStyleCnt="0">
        <dgm:presLayoutVars>
          <dgm:bulletEnabled val="1"/>
        </dgm:presLayoutVars>
      </dgm:prSet>
      <dgm:spPr/>
    </dgm:pt>
    <dgm:pt modelId="{31300838-9150-E64E-97B8-BD6DC1F21303}" type="pres">
      <dgm:prSet presAssocID="{D0EF357E-E49C-41C0-A609-C776DB0FEB23}" presName="bgRect" presStyleLbl="alignNode1" presStyleIdx="3" presStyleCnt="4"/>
      <dgm:spPr/>
    </dgm:pt>
    <dgm:pt modelId="{3E367902-5BDB-9D44-8F75-7E5B6A331E3D}" type="pres">
      <dgm:prSet presAssocID="{21A774BB-CFCD-4727-90EB-417C853E1C34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184A4701-0258-F54C-B194-E9DA0D7DB9C2}" type="pres">
      <dgm:prSet presAssocID="{D0EF357E-E49C-41C0-A609-C776DB0FEB23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3D95D809-FFD6-1345-B851-F9DF20D34654}" type="presOf" srcId="{D0EF357E-E49C-41C0-A609-C776DB0FEB23}" destId="{184A4701-0258-F54C-B194-E9DA0D7DB9C2}" srcOrd="1" destOrd="0" presId="urn:microsoft.com/office/officeart/2016/7/layout/LinearBlockProcessNumbered"/>
    <dgm:cxn modelId="{6A35C90F-0DE1-2043-A203-4089D0947804}" type="presOf" srcId="{D5B0EB33-2203-4014-9CE6-061B65DC75E8}" destId="{75E97F81-D946-3044-A6DA-61273A2B7129}" srcOrd="0" destOrd="0" presId="urn:microsoft.com/office/officeart/2016/7/layout/LinearBlockProcessNumbered"/>
    <dgm:cxn modelId="{C230D70F-6A04-444D-A7F7-C932BD9A4D7F}" type="presOf" srcId="{E55164B2-B1F0-4D49-BB21-ECE062746113}" destId="{BEC1537C-41A0-BD4B-BAE2-9C9009CF0B0F}" srcOrd="0" destOrd="0" presId="urn:microsoft.com/office/officeart/2016/7/layout/LinearBlockProcessNumbered"/>
    <dgm:cxn modelId="{25AB0320-3DA6-7B41-8913-4EEBCCC8E2DA}" type="presOf" srcId="{A31002A2-70ED-4F41-B949-19262877A895}" destId="{6AD2FE32-98C5-104C-BFED-55DA7AED1AAD}" srcOrd="0" destOrd="0" presId="urn:microsoft.com/office/officeart/2016/7/layout/LinearBlockProcessNumbered"/>
    <dgm:cxn modelId="{D79F1923-A168-BF4C-9346-F4CE15CD8723}" type="presOf" srcId="{33586AD7-64D7-4324-8D36-4E1E425CAE53}" destId="{415DCF8E-FF7F-2040-BABB-6CAF010C744F}" srcOrd="0" destOrd="0" presId="urn:microsoft.com/office/officeart/2016/7/layout/LinearBlockProcessNumbered"/>
    <dgm:cxn modelId="{7BC3AD40-4300-1E41-8AE9-7E5D80D06EA1}" type="presOf" srcId="{A6B9F21F-6CDD-48B5-A540-5914BC5C1E45}" destId="{4FB305E6-0545-F14B-8D47-854AE7E5A315}" srcOrd="1" destOrd="0" presId="urn:microsoft.com/office/officeart/2016/7/layout/LinearBlockProcessNumbered"/>
    <dgm:cxn modelId="{FA53EF51-EAEA-495B-97A6-03D20FE013C2}" srcId="{E55164B2-B1F0-4D49-BB21-ECE062746113}" destId="{8C879DFF-5E36-4225-A5FB-B2E70BD098A0}" srcOrd="0" destOrd="0" parTransId="{947B14F6-24F7-4CDE-BA62-04C01AA269A8}" sibTransId="{A31002A2-70ED-4F41-B949-19262877A895}"/>
    <dgm:cxn modelId="{3DA51977-34B2-4ECB-B85D-5E134ACBF197}" srcId="{E55164B2-B1F0-4D49-BB21-ECE062746113}" destId="{A6B9F21F-6CDD-48B5-A540-5914BC5C1E45}" srcOrd="1" destOrd="0" parTransId="{005A314C-DF17-47D6-AE3D-0960223B4091}" sibTransId="{D5B0EB33-2203-4014-9CE6-061B65DC75E8}"/>
    <dgm:cxn modelId="{69AF8779-0924-BC43-BC56-FAFA3AE11355}" type="presOf" srcId="{8C879DFF-5E36-4225-A5FB-B2E70BD098A0}" destId="{B024D7AD-361A-4D49-9296-E594F83123C2}" srcOrd="1" destOrd="0" presId="urn:microsoft.com/office/officeart/2016/7/layout/LinearBlockProcessNumbered"/>
    <dgm:cxn modelId="{EC079F79-270F-41DC-A05C-C4D80F839233}" srcId="{E55164B2-B1F0-4D49-BB21-ECE062746113}" destId="{D0EF357E-E49C-41C0-A609-C776DB0FEB23}" srcOrd="3" destOrd="0" parTransId="{BFDDCBE9-2CB9-4447-86EB-932203C4BA70}" sibTransId="{21A774BB-CFCD-4727-90EB-417C853E1C34}"/>
    <dgm:cxn modelId="{D787D77D-2E2C-F84C-B8F1-5F5F529F0C80}" type="presOf" srcId="{A6B9F21F-6CDD-48B5-A540-5914BC5C1E45}" destId="{5548329E-030F-EA47-AB40-A4CF807DF2BA}" srcOrd="0" destOrd="0" presId="urn:microsoft.com/office/officeart/2016/7/layout/LinearBlockProcessNumbered"/>
    <dgm:cxn modelId="{4EA50B90-CEC8-5D41-B255-8C13EE638816}" type="presOf" srcId="{21A774BB-CFCD-4727-90EB-417C853E1C34}" destId="{3E367902-5BDB-9D44-8F75-7E5B6A331E3D}" srcOrd="0" destOrd="0" presId="urn:microsoft.com/office/officeart/2016/7/layout/LinearBlockProcessNumbered"/>
    <dgm:cxn modelId="{FA0B94A6-A6A5-D94C-A2AB-16701ECDEF33}" type="presOf" srcId="{8C879DFF-5E36-4225-A5FB-B2E70BD098A0}" destId="{AAD7487E-76D8-5245-B627-BB86A6C1E5E1}" srcOrd="0" destOrd="0" presId="urn:microsoft.com/office/officeart/2016/7/layout/LinearBlockProcessNumbered"/>
    <dgm:cxn modelId="{C3DD0EBF-E859-0A43-BF80-E8A051B785A4}" type="presOf" srcId="{33586AD7-64D7-4324-8D36-4E1E425CAE53}" destId="{D92B7D63-2751-5D4E-8A99-364678242052}" srcOrd="1" destOrd="0" presId="urn:microsoft.com/office/officeart/2016/7/layout/LinearBlockProcessNumbered"/>
    <dgm:cxn modelId="{8B63B4BF-9D32-054C-99ED-8F987A223675}" type="presOf" srcId="{D0EF357E-E49C-41C0-A609-C776DB0FEB23}" destId="{31300838-9150-E64E-97B8-BD6DC1F21303}" srcOrd="0" destOrd="0" presId="urn:microsoft.com/office/officeart/2016/7/layout/LinearBlockProcessNumbered"/>
    <dgm:cxn modelId="{B8EA6AED-CB38-D94E-A794-6CED16964D75}" type="presOf" srcId="{4CD4F7FA-0FEC-423F-AF41-66259D127988}" destId="{9B77105A-C51D-A748-A872-CD90C7C43F35}" srcOrd="0" destOrd="0" presId="urn:microsoft.com/office/officeart/2016/7/layout/LinearBlockProcessNumbered"/>
    <dgm:cxn modelId="{F1CE9DF5-E12C-4BD4-89DE-EECFC434E7B6}" srcId="{E55164B2-B1F0-4D49-BB21-ECE062746113}" destId="{33586AD7-64D7-4324-8D36-4E1E425CAE53}" srcOrd="2" destOrd="0" parTransId="{4C2B6153-3003-4B5F-9257-6D1F9EF766D4}" sibTransId="{4CD4F7FA-0FEC-423F-AF41-66259D127988}"/>
    <dgm:cxn modelId="{BF6EDE4D-A09A-B248-8A6D-5A985A332B88}" type="presParOf" srcId="{BEC1537C-41A0-BD4B-BAE2-9C9009CF0B0F}" destId="{E97D6182-6DA5-FD4B-8E65-02FE36F5EAB3}" srcOrd="0" destOrd="0" presId="urn:microsoft.com/office/officeart/2016/7/layout/LinearBlockProcessNumbered"/>
    <dgm:cxn modelId="{D7D90BB8-EB46-4841-9301-FA2ECA9C2E37}" type="presParOf" srcId="{E97D6182-6DA5-FD4B-8E65-02FE36F5EAB3}" destId="{AAD7487E-76D8-5245-B627-BB86A6C1E5E1}" srcOrd="0" destOrd="0" presId="urn:microsoft.com/office/officeart/2016/7/layout/LinearBlockProcessNumbered"/>
    <dgm:cxn modelId="{7EEC9355-972C-2C46-9325-015D42EF5ABE}" type="presParOf" srcId="{E97D6182-6DA5-FD4B-8E65-02FE36F5EAB3}" destId="{6AD2FE32-98C5-104C-BFED-55DA7AED1AAD}" srcOrd="1" destOrd="0" presId="urn:microsoft.com/office/officeart/2016/7/layout/LinearBlockProcessNumbered"/>
    <dgm:cxn modelId="{054E876D-FC23-564E-AC3A-395BC5BAE335}" type="presParOf" srcId="{E97D6182-6DA5-FD4B-8E65-02FE36F5EAB3}" destId="{B024D7AD-361A-4D49-9296-E594F83123C2}" srcOrd="2" destOrd="0" presId="urn:microsoft.com/office/officeart/2016/7/layout/LinearBlockProcessNumbered"/>
    <dgm:cxn modelId="{DF90DAB0-F589-EE44-B046-453AFC075CD9}" type="presParOf" srcId="{BEC1537C-41A0-BD4B-BAE2-9C9009CF0B0F}" destId="{F8293EC8-6200-DE4B-AD2E-8D315B4101F3}" srcOrd="1" destOrd="0" presId="urn:microsoft.com/office/officeart/2016/7/layout/LinearBlockProcessNumbered"/>
    <dgm:cxn modelId="{268812B5-978A-A74D-9664-96574DEC90F7}" type="presParOf" srcId="{BEC1537C-41A0-BD4B-BAE2-9C9009CF0B0F}" destId="{EAA65BD6-2219-364F-8DBC-A826158E3C8F}" srcOrd="2" destOrd="0" presId="urn:microsoft.com/office/officeart/2016/7/layout/LinearBlockProcessNumbered"/>
    <dgm:cxn modelId="{77FC3F39-E561-D341-B34B-024FF8981CD6}" type="presParOf" srcId="{EAA65BD6-2219-364F-8DBC-A826158E3C8F}" destId="{5548329E-030F-EA47-AB40-A4CF807DF2BA}" srcOrd="0" destOrd="0" presId="urn:microsoft.com/office/officeart/2016/7/layout/LinearBlockProcessNumbered"/>
    <dgm:cxn modelId="{2953FDB7-A87F-7E4F-A936-7A986A304649}" type="presParOf" srcId="{EAA65BD6-2219-364F-8DBC-A826158E3C8F}" destId="{75E97F81-D946-3044-A6DA-61273A2B7129}" srcOrd="1" destOrd="0" presId="urn:microsoft.com/office/officeart/2016/7/layout/LinearBlockProcessNumbered"/>
    <dgm:cxn modelId="{12E1F239-446E-2B49-9D6E-D81FA7A586E7}" type="presParOf" srcId="{EAA65BD6-2219-364F-8DBC-A826158E3C8F}" destId="{4FB305E6-0545-F14B-8D47-854AE7E5A315}" srcOrd="2" destOrd="0" presId="urn:microsoft.com/office/officeart/2016/7/layout/LinearBlockProcessNumbered"/>
    <dgm:cxn modelId="{EB18B75C-5A34-784B-A111-70AAD243AE39}" type="presParOf" srcId="{BEC1537C-41A0-BD4B-BAE2-9C9009CF0B0F}" destId="{5FA6A371-494A-B34B-9004-1D4397AE5F4F}" srcOrd="3" destOrd="0" presId="urn:microsoft.com/office/officeart/2016/7/layout/LinearBlockProcessNumbered"/>
    <dgm:cxn modelId="{0CBF4B07-42AD-654F-A1F0-9B5FF0ACFF23}" type="presParOf" srcId="{BEC1537C-41A0-BD4B-BAE2-9C9009CF0B0F}" destId="{D0161180-965E-EB40-95E4-9052EEC1760B}" srcOrd="4" destOrd="0" presId="urn:microsoft.com/office/officeart/2016/7/layout/LinearBlockProcessNumbered"/>
    <dgm:cxn modelId="{7A36703A-0FB9-CB41-9D9E-44BFFB245B9E}" type="presParOf" srcId="{D0161180-965E-EB40-95E4-9052EEC1760B}" destId="{415DCF8E-FF7F-2040-BABB-6CAF010C744F}" srcOrd="0" destOrd="0" presId="urn:microsoft.com/office/officeart/2016/7/layout/LinearBlockProcessNumbered"/>
    <dgm:cxn modelId="{CF1CB6A3-042B-3E44-A08A-53B562743985}" type="presParOf" srcId="{D0161180-965E-EB40-95E4-9052EEC1760B}" destId="{9B77105A-C51D-A748-A872-CD90C7C43F35}" srcOrd="1" destOrd="0" presId="urn:microsoft.com/office/officeart/2016/7/layout/LinearBlockProcessNumbered"/>
    <dgm:cxn modelId="{9A984D12-5092-3944-9F11-E2A5627FBAA0}" type="presParOf" srcId="{D0161180-965E-EB40-95E4-9052EEC1760B}" destId="{D92B7D63-2751-5D4E-8A99-364678242052}" srcOrd="2" destOrd="0" presId="urn:microsoft.com/office/officeart/2016/7/layout/LinearBlockProcessNumbered"/>
    <dgm:cxn modelId="{F459F4AD-D53D-8040-B01F-F39707FE2E09}" type="presParOf" srcId="{BEC1537C-41A0-BD4B-BAE2-9C9009CF0B0F}" destId="{26EE5DDC-B943-5444-B910-8D8839CE94D4}" srcOrd="5" destOrd="0" presId="urn:microsoft.com/office/officeart/2016/7/layout/LinearBlockProcessNumbered"/>
    <dgm:cxn modelId="{C4491801-1D65-9A4C-95F5-C4E4C5040006}" type="presParOf" srcId="{BEC1537C-41A0-BD4B-BAE2-9C9009CF0B0F}" destId="{2EF6F739-4820-2148-A5DB-CE135A81BEAF}" srcOrd="6" destOrd="0" presId="urn:microsoft.com/office/officeart/2016/7/layout/LinearBlockProcessNumbered"/>
    <dgm:cxn modelId="{5B06D0CE-FBEF-7D48-8DD5-E1400704DBBA}" type="presParOf" srcId="{2EF6F739-4820-2148-A5DB-CE135A81BEAF}" destId="{31300838-9150-E64E-97B8-BD6DC1F21303}" srcOrd="0" destOrd="0" presId="urn:microsoft.com/office/officeart/2016/7/layout/LinearBlockProcessNumbered"/>
    <dgm:cxn modelId="{EBF892F2-B35D-9A46-9758-36A0476F2B5D}" type="presParOf" srcId="{2EF6F739-4820-2148-A5DB-CE135A81BEAF}" destId="{3E367902-5BDB-9D44-8F75-7E5B6A331E3D}" srcOrd="1" destOrd="0" presId="urn:microsoft.com/office/officeart/2016/7/layout/LinearBlockProcessNumbered"/>
    <dgm:cxn modelId="{05E6EB6D-EB6E-394B-A7C2-68BC4EC750EB}" type="presParOf" srcId="{2EF6F739-4820-2148-A5DB-CE135A81BEAF}" destId="{184A4701-0258-F54C-B194-E9DA0D7DB9C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D9A73-00CF-1943-9772-FF78C3F445EA}">
      <dsp:nvSpPr>
        <dsp:cNvPr id="0" name=""/>
        <dsp:cNvSpPr/>
      </dsp:nvSpPr>
      <dsp:spPr>
        <a:xfrm>
          <a:off x="0" y="46548"/>
          <a:ext cx="10820400" cy="81388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WHO (1948): “A state of complete physical, mental, and social well-being.”</a:t>
          </a:r>
          <a:endParaRPr lang="en-US" sz="2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30" y="86278"/>
        <a:ext cx="10740940" cy="734421"/>
      </dsp:txXfrm>
    </dsp:sp>
    <dsp:sp modelId="{19EB3ED5-E3C7-5642-A56A-4819FE0A8063}">
      <dsp:nvSpPr>
        <dsp:cNvPr id="0" name=""/>
        <dsp:cNvSpPr/>
      </dsp:nvSpPr>
      <dsp:spPr>
        <a:xfrm>
          <a:off x="0" y="920909"/>
          <a:ext cx="10820400" cy="813881"/>
        </a:xfrm>
        <a:prstGeom prst="roundRect">
          <a:avLst/>
        </a:prstGeom>
        <a:gradFill rotWithShape="0">
          <a:gsLst>
            <a:gs pos="0">
              <a:schemeClr val="accent5">
                <a:hueOff val="-352197"/>
                <a:satOff val="-3933"/>
                <a:lumOff val="-26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352197"/>
                <a:satOff val="-3933"/>
                <a:lumOff val="-26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Progresses beyond the mere absence of disease to encompass a multidimensional perspective concept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39730" y="960639"/>
        <a:ext cx="10740940" cy="734421"/>
      </dsp:txXfrm>
    </dsp:sp>
    <dsp:sp modelId="{BFD6C033-B523-C249-BE3A-DB6CF7F38D8D}">
      <dsp:nvSpPr>
        <dsp:cNvPr id="0" name=""/>
        <dsp:cNvSpPr/>
      </dsp:nvSpPr>
      <dsp:spPr>
        <a:xfrm>
          <a:off x="0" y="1795271"/>
          <a:ext cx="10820400" cy="813881"/>
        </a:xfrm>
        <a:prstGeom prst="roundRect">
          <a:avLst/>
        </a:prstGeom>
        <a:gradFill rotWithShape="0">
          <a:gsLst>
            <a:gs pos="0">
              <a:schemeClr val="accent5">
                <a:hueOff val="-704394"/>
                <a:satOff val="-7866"/>
                <a:lumOff val="-5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704394"/>
                <a:satOff val="-7866"/>
                <a:lumOff val="-5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Importance: Supports the UK policy shift from treatment to prevention (e.g. NHS Long Term Plan, 2019).</a:t>
          </a:r>
          <a:endParaRPr lang="en-US" sz="21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30" y="1835001"/>
        <a:ext cx="10740940" cy="734421"/>
      </dsp:txXfrm>
    </dsp:sp>
    <dsp:sp modelId="{911BA529-54E4-CF42-B685-8035707C35E0}">
      <dsp:nvSpPr>
        <dsp:cNvPr id="0" name=""/>
        <dsp:cNvSpPr/>
      </dsp:nvSpPr>
      <dsp:spPr>
        <a:xfrm>
          <a:off x="0" y="2620812"/>
          <a:ext cx="10820400" cy="813881"/>
        </a:xfrm>
        <a:prstGeom prst="roundRect">
          <a:avLst/>
        </a:prstGeom>
        <a:gradFill rotWithShape="0">
          <a:gsLst>
            <a:gs pos="0">
              <a:schemeClr val="accent5">
                <a:hueOff val="-1056591"/>
                <a:satOff val="-11799"/>
                <a:lumOff val="-78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1056591"/>
                <a:satOff val="-11799"/>
                <a:lumOff val="-78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Embedded in SDG 3: Good Health and Wellbeing is a global framework that links health to sustainability.</a:t>
          </a:r>
          <a:endParaRPr lang="en-US" sz="2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30" y="2660542"/>
        <a:ext cx="10740940" cy="7344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428D5-DED2-E14F-A53F-88363EC666DA}">
      <dsp:nvSpPr>
        <dsp:cNvPr id="0" name=""/>
        <dsp:cNvSpPr/>
      </dsp:nvSpPr>
      <dsp:spPr>
        <a:xfrm>
          <a:off x="710" y="212125"/>
          <a:ext cx="2769133" cy="16614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Holistic: physical, mental, emotional, social, and economic aspects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710" y="212125"/>
        <a:ext cx="2769133" cy="1661479"/>
      </dsp:txXfrm>
    </dsp:sp>
    <dsp:sp modelId="{C5B94F31-C6B7-2B41-A509-CB9286E62FCF}">
      <dsp:nvSpPr>
        <dsp:cNvPr id="0" name=""/>
        <dsp:cNvSpPr/>
      </dsp:nvSpPr>
      <dsp:spPr>
        <a:xfrm>
          <a:off x="3046756" y="212125"/>
          <a:ext cx="2769133" cy="16614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Importance: UK Office for National Statistics uses wellbeing indicators to guide policy; NHS policies increasingly include mental health and social care integration.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46756" y="212125"/>
        <a:ext cx="2769133" cy="1661479"/>
      </dsp:txXfrm>
    </dsp:sp>
    <dsp:sp modelId="{5D71B644-8245-6043-9716-57E8C2FAE6EC}">
      <dsp:nvSpPr>
        <dsp:cNvPr id="0" name=""/>
        <dsp:cNvSpPr/>
      </dsp:nvSpPr>
      <dsp:spPr>
        <a:xfrm>
          <a:off x="710" y="2150519"/>
          <a:ext cx="2769133" cy="16614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SDGs 3 and 10 (Reduced Inequalities) — emphasises wellbeing as both societal and individual outcome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710" y="2150519"/>
        <a:ext cx="2769133" cy="1661479"/>
      </dsp:txXfrm>
    </dsp:sp>
    <dsp:sp modelId="{34909DB0-4624-BE4B-8563-0EDD0F1A1001}">
      <dsp:nvSpPr>
        <dsp:cNvPr id="0" name=""/>
        <dsp:cNvSpPr/>
      </dsp:nvSpPr>
      <dsp:spPr>
        <a:xfrm>
          <a:off x="3046756" y="2150519"/>
          <a:ext cx="2769133" cy="16614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Criticism: measurement is subjective; wellbeing risks being seen in economic rather than holistic terms.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46756" y="2150519"/>
        <a:ext cx="2769133" cy="16614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3CC04-1773-254E-99BA-283C6310F946}">
      <dsp:nvSpPr>
        <dsp:cNvPr id="0" name=""/>
        <dsp:cNvSpPr/>
      </dsp:nvSpPr>
      <dsp:spPr>
        <a:xfrm>
          <a:off x="0" y="166702"/>
          <a:ext cx="108204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Brundtland Report (1987) advocates for meeting present needs without compromising the ability of future generations to meet their own needs.</a:t>
          </a:r>
          <a:endParaRPr lang="en-US" sz="2200" kern="1200"/>
        </a:p>
      </dsp:txBody>
      <dsp:txXfrm>
        <a:off x="42722" y="209424"/>
        <a:ext cx="10734956" cy="789716"/>
      </dsp:txXfrm>
    </dsp:sp>
    <dsp:sp modelId="{8EE0D870-C584-3841-B93E-B343EE6098D9}">
      <dsp:nvSpPr>
        <dsp:cNvPr id="0" name=""/>
        <dsp:cNvSpPr/>
      </dsp:nvSpPr>
      <dsp:spPr>
        <a:xfrm>
          <a:off x="0" y="1105222"/>
          <a:ext cx="108204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 SDGs (2015): place health at the centre of global sustainability → “Health is both an outcome and a driver of sustainable development.”</a:t>
          </a:r>
          <a:endParaRPr lang="en-US" sz="2200" kern="1200"/>
        </a:p>
      </dsp:txBody>
      <dsp:txXfrm>
        <a:off x="42722" y="1147944"/>
        <a:ext cx="10734956" cy="789716"/>
      </dsp:txXfrm>
    </dsp:sp>
    <dsp:sp modelId="{5BA8E036-0A37-1940-BD89-B06650685DC7}">
      <dsp:nvSpPr>
        <dsp:cNvPr id="0" name=""/>
        <dsp:cNvSpPr/>
      </dsp:nvSpPr>
      <dsp:spPr>
        <a:xfrm>
          <a:off x="0" y="2043742"/>
          <a:ext cx="108204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Importance in healthcare policy: NHS Net Zero (2020) connects climate action with long-term health system resilience.</a:t>
          </a:r>
          <a:endParaRPr lang="en-US" sz="2200" kern="1200"/>
        </a:p>
      </dsp:txBody>
      <dsp:txXfrm>
        <a:off x="42722" y="2086464"/>
        <a:ext cx="10734956" cy="789716"/>
      </dsp:txXfrm>
    </dsp:sp>
    <dsp:sp modelId="{1691AADE-7721-514A-9D7E-D1C265D128BB}">
      <dsp:nvSpPr>
        <dsp:cNvPr id="0" name=""/>
        <dsp:cNvSpPr/>
      </dsp:nvSpPr>
      <dsp:spPr>
        <a:xfrm>
          <a:off x="0" y="2982262"/>
          <a:ext cx="108204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Challenge: Translating global SDG ambitions into local practice remains complex.</a:t>
          </a:r>
          <a:endParaRPr lang="en-US" sz="2200" kern="1200"/>
        </a:p>
      </dsp:txBody>
      <dsp:txXfrm>
        <a:off x="42722" y="3024984"/>
        <a:ext cx="10734956" cy="7897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4FA26-3389-497C-90D4-04E582B1C841}">
      <dsp:nvSpPr>
        <dsp:cNvPr id="0" name=""/>
        <dsp:cNvSpPr/>
      </dsp:nvSpPr>
      <dsp:spPr>
        <a:xfrm>
          <a:off x="264008" y="102390"/>
          <a:ext cx="1362585" cy="1362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5B3FE2-8E05-4BCD-896C-50D778A6B506}">
      <dsp:nvSpPr>
        <dsp:cNvPr id="0" name=""/>
        <dsp:cNvSpPr/>
      </dsp:nvSpPr>
      <dsp:spPr>
        <a:xfrm>
          <a:off x="550151" y="388533"/>
          <a:ext cx="790299" cy="7902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B9196-5164-487F-B7A5-412490DC3C64}">
      <dsp:nvSpPr>
        <dsp:cNvPr id="0" name=""/>
        <dsp:cNvSpPr/>
      </dsp:nvSpPr>
      <dsp:spPr>
        <a:xfrm>
          <a:off x="1918575" y="102390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Integration across policies: WHO’s Health in All Policies approach (2014) connects health to housing, transport, and education</a:t>
          </a: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18575" y="102390"/>
        <a:ext cx="3211807" cy="1362585"/>
      </dsp:txXfrm>
    </dsp:sp>
    <dsp:sp modelId="{A85A1F61-2778-4661-A9E5-101ADB91B2BD}">
      <dsp:nvSpPr>
        <dsp:cNvPr id="0" name=""/>
        <dsp:cNvSpPr/>
      </dsp:nvSpPr>
      <dsp:spPr>
        <a:xfrm>
          <a:off x="5690016" y="102390"/>
          <a:ext cx="1362585" cy="13625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B4DEB-CF4A-4FEE-A2DB-74CC8FDF1966}">
      <dsp:nvSpPr>
        <dsp:cNvPr id="0" name=""/>
        <dsp:cNvSpPr/>
      </dsp:nvSpPr>
      <dsp:spPr>
        <a:xfrm>
          <a:off x="5976159" y="388533"/>
          <a:ext cx="790299" cy="7902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E1981-5B84-4714-A290-87DBC72CB858}">
      <dsp:nvSpPr>
        <dsp:cNvPr id="0" name=""/>
        <dsp:cNvSpPr/>
      </dsp:nvSpPr>
      <dsp:spPr>
        <a:xfrm>
          <a:off x="7344584" y="102390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 the national level, the NHS Long Term Plan highlights prevention, mental health, and sustainability.</a:t>
          </a:r>
          <a:endParaRPr lang="en-US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44584" y="102390"/>
        <a:ext cx="3211807" cy="1362585"/>
      </dsp:txXfrm>
    </dsp:sp>
    <dsp:sp modelId="{C22A43BB-FA3D-444E-961A-656C58485762}">
      <dsp:nvSpPr>
        <dsp:cNvPr id="0" name=""/>
        <dsp:cNvSpPr/>
      </dsp:nvSpPr>
      <dsp:spPr>
        <a:xfrm>
          <a:off x="264008" y="2065086"/>
          <a:ext cx="1362585" cy="13625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9950F-45D6-4727-A315-355A4AF1AA19}">
      <dsp:nvSpPr>
        <dsp:cNvPr id="0" name=""/>
        <dsp:cNvSpPr/>
      </dsp:nvSpPr>
      <dsp:spPr>
        <a:xfrm>
          <a:off x="550151" y="2351229"/>
          <a:ext cx="790299" cy="7902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893F1-2F27-41AE-A6EA-0FCE4D5B68BB}">
      <dsp:nvSpPr>
        <dsp:cNvPr id="0" name=""/>
        <dsp:cNvSpPr/>
      </dsp:nvSpPr>
      <dsp:spPr>
        <a:xfrm>
          <a:off x="1918575" y="206508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Global relevance: SDGs foster accountability → health depends on poverty, inequality, and climate action.</a:t>
          </a:r>
          <a:endParaRPr lang="en-US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18575" y="2065086"/>
        <a:ext cx="3211807" cy="1362585"/>
      </dsp:txXfrm>
    </dsp:sp>
    <dsp:sp modelId="{C8076CDD-77B0-4466-B789-3C49188BD545}">
      <dsp:nvSpPr>
        <dsp:cNvPr id="0" name=""/>
        <dsp:cNvSpPr/>
      </dsp:nvSpPr>
      <dsp:spPr>
        <a:xfrm>
          <a:off x="5690016" y="2065086"/>
          <a:ext cx="1362585" cy="13625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EFD7B-B0F9-4D6B-9D36-014F2BC7095B}">
      <dsp:nvSpPr>
        <dsp:cNvPr id="0" name=""/>
        <dsp:cNvSpPr/>
      </dsp:nvSpPr>
      <dsp:spPr>
        <a:xfrm>
          <a:off x="5976159" y="2351229"/>
          <a:ext cx="790299" cy="7902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D2D96-990D-4A37-9938-56820EFAB991}">
      <dsp:nvSpPr>
        <dsp:cNvPr id="0" name=""/>
        <dsp:cNvSpPr/>
      </dsp:nvSpPr>
      <dsp:spPr>
        <a:xfrm>
          <a:off x="7344584" y="206508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point: policies often recognise holistic health and wellbeing, but implementation is fragmented and underfunded.</a:t>
          </a:r>
          <a:endParaRPr lang="en-US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44584" y="2065086"/>
        <a:ext cx="3211807" cy="13625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2C260-ABAF-9F4F-A202-B5F326FA5E97}">
      <dsp:nvSpPr>
        <dsp:cNvPr id="0" name=""/>
        <dsp:cNvSpPr/>
      </dsp:nvSpPr>
      <dsp:spPr>
        <a:xfrm>
          <a:off x="0" y="119112"/>
          <a:ext cx="5816600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Holistic care models emphasise moving beyond solely treating illness to include mental, emotional, and social well-being.</a:t>
          </a:r>
          <a:endParaRPr lang="en-US" sz="1300" kern="1200"/>
        </a:p>
      </dsp:txBody>
      <dsp:txXfrm>
        <a:off x="35500" y="154612"/>
        <a:ext cx="5745600" cy="656228"/>
      </dsp:txXfrm>
    </dsp:sp>
    <dsp:sp modelId="{A24C5931-A0FA-B04D-8B7A-CDA9495563A9}">
      <dsp:nvSpPr>
        <dsp:cNvPr id="0" name=""/>
        <dsp:cNvSpPr/>
      </dsp:nvSpPr>
      <dsp:spPr>
        <a:xfrm>
          <a:off x="0" y="883780"/>
          <a:ext cx="5816600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Social prescribing and community-based care aim to connect patients with non-medical support, such as exercise groups and housing advice, addressing broader social determinants of health.</a:t>
          </a:r>
          <a:endParaRPr lang="en-US" sz="1300" kern="1200"/>
        </a:p>
      </dsp:txBody>
      <dsp:txXfrm>
        <a:off x="35500" y="919280"/>
        <a:ext cx="5745600" cy="656228"/>
      </dsp:txXfrm>
    </dsp:sp>
    <dsp:sp modelId="{3E9F8029-9D3A-8B4C-A92B-AE0EE6698781}">
      <dsp:nvSpPr>
        <dsp:cNvPr id="0" name=""/>
        <dsp:cNvSpPr/>
      </dsp:nvSpPr>
      <dsp:spPr>
        <a:xfrm>
          <a:off x="0" y="1648448"/>
          <a:ext cx="5816600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preventive focus involves tackling issues like obesity, smoking, and mental health to reduce long-term NHS costs and support the NHS Long Term Plan’s prevention goals.</a:t>
          </a:r>
          <a:endParaRPr lang="en-US" sz="1300" kern="1200"/>
        </a:p>
      </dsp:txBody>
      <dsp:txXfrm>
        <a:off x="35500" y="1683948"/>
        <a:ext cx="5745600" cy="656228"/>
      </dsp:txXfrm>
    </dsp:sp>
    <dsp:sp modelId="{C161400D-EF1C-EE4A-86D0-54969901E884}">
      <dsp:nvSpPr>
        <dsp:cNvPr id="0" name=""/>
        <dsp:cNvSpPr/>
      </dsp:nvSpPr>
      <dsp:spPr>
        <a:xfrm>
          <a:off x="0" y="2413116"/>
          <a:ext cx="5816600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This approach aligns with WHO’s Health in All Policies and SDG 3 (Good Health &amp; Well-being).</a:t>
          </a:r>
          <a:endParaRPr lang="en-US" sz="1300" kern="1200"/>
        </a:p>
      </dsp:txBody>
      <dsp:txXfrm>
        <a:off x="35500" y="2448616"/>
        <a:ext cx="5745600" cy="656228"/>
      </dsp:txXfrm>
    </dsp:sp>
    <dsp:sp modelId="{9AFBCC0C-F0F0-B54B-97E3-0A0076E291AA}">
      <dsp:nvSpPr>
        <dsp:cNvPr id="0" name=""/>
        <dsp:cNvSpPr/>
      </dsp:nvSpPr>
      <dsp:spPr>
        <a:xfrm>
          <a:off x="0" y="3177784"/>
          <a:ext cx="5816600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However, implementation faces challenges like limited funding, workforce shortages, and a deeply rooted biomedical culture.</a:t>
          </a:r>
          <a:endParaRPr lang="en-US" sz="1300" kern="1200"/>
        </a:p>
      </dsp:txBody>
      <dsp:txXfrm>
        <a:off x="35500" y="3213284"/>
        <a:ext cx="5745600" cy="6562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A45E96-727D-9F4E-8234-2A9613155CE4}">
      <dsp:nvSpPr>
        <dsp:cNvPr id="0" name=""/>
        <dsp:cNvSpPr/>
      </dsp:nvSpPr>
      <dsp:spPr>
        <a:xfrm>
          <a:off x="0" y="491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736453-0833-6F44-A189-EF2890BED6B5}">
      <dsp:nvSpPr>
        <dsp:cNvPr id="0" name=""/>
        <dsp:cNvSpPr/>
      </dsp:nvSpPr>
      <dsp:spPr>
        <a:xfrm>
          <a:off x="0" y="491"/>
          <a:ext cx="10820400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NHS Long Term Plan (2019) emphasises prevention, digital innovation, and Integrated Care Systems connecting health and social care.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91"/>
        <a:ext cx="10820400" cy="804628"/>
      </dsp:txXfrm>
    </dsp:sp>
    <dsp:sp modelId="{AB469743-F13A-7A4A-B6C3-2F11F021905B}">
      <dsp:nvSpPr>
        <dsp:cNvPr id="0" name=""/>
        <dsp:cNvSpPr/>
      </dsp:nvSpPr>
      <dsp:spPr>
        <a:xfrm>
          <a:off x="0" y="805119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B0B4B33-FAD4-524B-9070-DFB024C88AD8}">
      <dsp:nvSpPr>
        <dsp:cNvPr id="0" name=""/>
        <dsp:cNvSpPr/>
      </dsp:nvSpPr>
      <dsp:spPr>
        <a:xfrm>
          <a:off x="0" y="805119"/>
          <a:ext cx="10820400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Mental Health Policy, like the 2016 Five Year Forward View, broadens access to psychological therapies and supports mental-physical health parity.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05119"/>
        <a:ext cx="10820400" cy="804628"/>
      </dsp:txXfrm>
    </dsp:sp>
    <dsp:sp modelId="{92BC32F0-F360-4C42-A91D-A7EA28DBA6D4}">
      <dsp:nvSpPr>
        <dsp:cNvPr id="0" name=""/>
        <dsp:cNvSpPr/>
      </dsp:nvSpPr>
      <dsp:spPr>
        <a:xfrm>
          <a:off x="0" y="1609748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125764D-1DAE-F744-B1BE-23D6F2E1231D}">
      <dsp:nvSpPr>
        <dsp:cNvPr id="0" name=""/>
        <dsp:cNvSpPr/>
      </dsp:nvSpPr>
      <dsp:spPr>
        <a:xfrm>
          <a:off x="0" y="1609748"/>
          <a:ext cx="10820400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Its strengths include evidence-based approaches, recognition of social determinants, and efforts to reduce inequalities, aligning with WHO’s Health in All Policies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0" y="1609748"/>
        <a:ext cx="10820400" cy="804628"/>
      </dsp:txXfrm>
    </dsp:sp>
    <dsp:sp modelId="{012F7988-ACCE-A047-93E7-16A121ABC673}">
      <dsp:nvSpPr>
        <dsp:cNvPr id="0" name=""/>
        <dsp:cNvSpPr/>
      </dsp:nvSpPr>
      <dsp:spPr>
        <a:xfrm>
          <a:off x="0" y="2414376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8E67E9-DCE9-8148-B13C-E3765A623E83}">
      <dsp:nvSpPr>
        <dsp:cNvPr id="0" name=""/>
        <dsp:cNvSpPr/>
      </dsp:nvSpPr>
      <dsp:spPr>
        <a:xfrm>
          <a:off x="0" y="2414376"/>
          <a:ext cx="10820400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 include ongoing underfunding of prevention and mental health services, and fragmented governance between NHS and local authorities hindering integration.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414376"/>
        <a:ext cx="10820400" cy="804628"/>
      </dsp:txXfrm>
    </dsp:sp>
    <dsp:sp modelId="{9CDB517D-999F-4543-A86A-1171D32F1CEE}">
      <dsp:nvSpPr>
        <dsp:cNvPr id="0" name=""/>
        <dsp:cNvSpPr/>
      </dsp:nvSpPr>
      <dsp:spPr>
        <a:xfrm>
          <a:off x="0" y="3219005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E3A245-02B0-8248-AFBA-1278685329AA}">
      <dsp:nvSpPr>
        <dsp:cNvPr id="0" name=""/>
        <dsp:cNvSpPr/>
      </dsp:nvSpPr>
      <dsp:spPr>
        <a:xfrm>
          <a:off x="0" y="3219005"/>
          <a:ext cx="10820400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Despite ambitious policies, implementation often faces delays due to financial problems, workforce shortages, and political short-termism.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219005"/>
        <a:ext cx="10820400" cy="8046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A2D74-A060-4901-AC8A-06985E7A9F58}">
      <dsp:nvSpPr>
        <dsp:cNvPr id="0" name=""/>
        <dsp:cNvSpPr/>
      </dsp:nvSpPr>
      <dsp:spPr>
        <a:xfrm>
          <a:off x="0" y="3187"/>
          <a:ext cx="10820400" cy="7193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8A43B-887F-44C4-A177-18424DB932D9}">
      <dsp:nvSpPr>
        <dsp:cNvPr id="0" name=""/>
        <dsp:cNvSpPr/>
      </dsp:nvSpPr>
      <dsp:spPr>
        <a:xfrm>
          <a:off x="217603" y="165040"/>
          <a:ext cx="396028" cy="395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749D1-1372-4B74-BE6A-00ACA47FD2C5}">
      <dsp:nvSpPr>
        <dsp:cNvPr id="0" name=""/>
        <dsp:cNvSpPr/>
      </dsp:nvSpPr>
      <dsp:spPr>
        <a:xfrm>
          <a:off x="831235" y="3187"/>
          <a:ext cx="9976363" cy="741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510" tIns="78510" rIns="78510" bIns="785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Fragmented Governance:</a:t>
          </a:r>
          <a:r>
            <a:rPr lang="en-GB" sz="1400" kern="1200"/>
            <a:t> Health services (NHS) and social care (local authorities) operate under separate funding and accountability structures, → weakens coordination.</a:t>
          </a:r>
          <a:endParaRPr lang="en-US" sz="1400" kern="1200"/>
        </a:p>
      </dsp:txBody>
      <dsp:txXfrm>
        <a:off x="831235" y="3187"/>
        <a:ext cx="9976363" cy="741828"/>
      </dsp:txXfrm>
    </dsp:sp>
    <dsp:sp modelId="{A7D91C0F-8178-4B2B-A686-78059EF7C69A}">
      <dsp:nvSpPr>
        <dsp:cNvPr id="0" name=""/>
        <dsp:cNvSpPr/>
      </dsp:nvSpPr>
      <dsp:spPr>
        <a:xfrm>
          <a:off x="0" y="930473"/>
          <a:ext cx="10820400" cy="7193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684B2-FA18-4058-A63C-AE3B898D2B5E}">
      <dsp:nvSpPr>
        <dsp:cNvPr id="0" name=""/>
        <dsp:cNvSpPr/>
      </dsp:nvSpPr>
      <dsp:spPr>
        <a:xfrm>
          <a:off x="217603" y="1092327"/>
          <a:ext cx="396028" cy="395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64D04-AA9C-438F-970E-FB52A0EFD8F9}">
      <dsp:nvSpPr>
        <dsp:cNvPr id="0" name=""/>
        <dsp:cNvSpPr/>
      </dsp:nvSpPr>
      <dsp:spPr>
        <a:xfrm>
          <a:off x="831235" y="930473"/>
          <a:ext cx="9976363" cy="741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510" tIns="78510" rIns="78510" bIns="785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Underfunding Prevention: Preventive care gets limited resources despite policy emphasis (Marmot, 2020).</a:t>
          </a:r>
          <a:endParaRPr lang="en-US" sz="1400" kern="1200"/>
        </a:p>
      </dsp:txBody>
      <dsp:txXfrm>
        <a:off x="831235" y="930473"/>
        <a:ext cx="9976363" cy="741828"/>
      </dsp:txXfrm>
    </dsp:sp>
    <dsp:sp modelId="{4FD83EC3-1DE2-4C5D-8E53-B1FA5A2AC510}">
      <dsp:nvSpPr>
        <dsp:cNvPr id="0" name=""/>
        <dsp:cNvSpPr/>
      </dsp:nvSpPr>
      <dsp:spPr>
        <a:xfrm>
          <a:off x="0" y="1857759"/>
          <a:ext cx="10820400" cy="71934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E6EB7-F466-47F7-B2A0-39BE6D4FB0DB}">
      <dsp:nvSpPr>
        <dsp:cNvPr id="0" name=""/>
        <dsp:cNvSpPr/>
      </dsp:nvSpPr>
      <dsp:spPr>
        <a:xfrm>
          <a:off x="217603" y="2019613"/>
          <a:ext cx="396028" cy="395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6538C-AE8F-43EB-B55B-8BD4F0BCAC96}">
      <dsp:nvSpPr>
        <dsp:cNvPr id="0" name=""/>
        <dsp:cNvSpPr/>
      </dsp:nvSpPr>
      <dsp:spPr>
        <a:xfrm>
          <a:off x="831235" y="1857759"/>
          <a:ext cx="9976363" cy="741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510" tIns="78510" rIns="78510" bIns="785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Workforce Shortages: Staff capacity limits holistic, sustainable services, especially in mental health and community care.</a:t>
          </a:r>
          <a:endParaRPr lang="en-US" sz="1400" kern="1200"/>
        </a:p>
      </dsp:txBody>
      <dsp:txXfrm>
        <a:off x="831235" y="1857759"/>
        <a:ext cx="9976363" cy="741828"/>
      </dsp:txXfrm>
    </dsp:sp>
    <dsp:sp modelId="{E70D4FDC-1B06-4D1E-AFE5-CE3AA04D60B8}">
      <dsp:nvSpPr>
        <dsp:cNvPr id="0" name=""/>
        <dsp:cNvSpPr/>
      </dsp:nvSpPr>
      <dsp:spPr>
        <a:xfrm>
          <a:off x="0" y="2785045"/>
          <a:ext cx="10820400" cy="71934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FCAE6D-C4A1-4462-9772-64A8F2FF594A}">
      <dsp:nvSpPr>
        <dsp:cNvPr id="0" name=""/>
        <dsp:cNvSpPr/>
      </dsp:nvSpPr>
      <dsp:spPr>
        <a:xfrm>
          <a:off x="217815" y="2946899"/>
          <a:ext cx="396028" cy="395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F7FC-3A63-48D3-A09D-9EBA75AF0C07}">
      <dsp:nvSpPr>
        <dsp:cNvPr id="0" name=""/>
        <dsp:cNvSpPr/>
      </dsp:nvSpPr>
      <dsp:spPr>
        <a:xfrm>
          <a:off x="831660" y="2785045"/>
          <a:ext cx="9962750" cy="741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510" tIns="78510" rIns="78510" bIns="785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Short-Term Politics vs Long-Term Goals: Policy cycles focus on immediate outcomes, undermining sustainability (e.g., NHS Net Zero). Inequalities Persist: Progressive policies haven't stopped widening health disparities in deprived areas.</a:t>
          </a:r>
          <a:endParaRPr lang="en-US" sz="1400" kern="1200"/>
        </a:p>
      </dsp:txBody>
      <dsp:txXfrm>
        <a:off x="831660" y="2785045"/>
        <a:ext cx="9962750" cy="7418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D7487E-76D8-5245-B627-BB86A6C1E5E1}">
      <dsp:nvSpPr>
        <dsp:cNvPr id="0" name=""/>
        <dsp:cNvSpPr/>
      </dsp:nvSpPr>
      <dsp:spPr>
        <a:xfrm>
          <a:off x="202" y="245685"/>
          <a:ext cx="2444055" cy="29328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Care Systems: collaboration between health and social care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202" y="1418831"/>
        <a:ext cx="2444055" cy="1759719"/>
      </dsp:txXfrm>
    </dsp:sp>
    <dsp:sp modelId="{6AD2FE32-98C5-104C-BFED-55DA7AED1AAD}">
      <dsp:nvSpPr>
        <dsp:cNvPr id="0" name=""/>
        <dsp:cNvSpPr/>
      </dsp:nvSpPr>
      <dsp:spPr>
        <a:xfrm>
          <a:off x="202" y="24568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01</a:t>
          </a:r>
        </a:p>
      </dsp:txBody>
      <dsp:txXfrm>
        <a:off x="202" y="245685"/>
        <a:ext cx="2444055" cy="1173146"/>
      </dsp:txXfrm>
    </dsp:sp>
    <dsp:sp modelId="{5548329E-030F-EA47-AB40-A4CF807DF2BA}">
      <dsp:nvSpPr>
        <dsp:cNvPr id="0" name=""/>
        <dsp:cNvSpPr/>
      </dsp:nvSpPr>
      <dsp:spPr>
        <a:xfrm>
          <a:off x="2639782" y="245685"/>
          <a:ext cx="2444055" cy="29328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Telehealth and remote monitoring: boosted by COVID-19.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9782" y="1418831"/>
        <a:ext cx="2444055" cy="1759719"/>
      </dsp:txXfrm>
    </dsp:sp>
    <dsp:sp modelId="{75E97F81-D946-3044-A6DA-61273A2B7129}">
      <dsp:nvSpPr>
        <dsp:cNvPr id="0" name=""/>
        <dsp:cNvSpPr/>
      </dsp:nvSpPr>
      <dsp:spPr>
        <a:xfrm>
          <a:off x="2639782" y="24568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02</a:t>
          </a:r>
        </a:p>
      </dsp:txBody>
      <dsp:txXfrm>
        <a:off x="2639782" y="245685"/>
        <a:ext cx="2444055" cy="1173146"/>
      </dsp:txXfrm>
    </dsp:sp>
    <dsp:sp modelId="{415DCF8E-FF7F-2040-BABB-6CAF010C744F}">
      <dsp:nvSpPr>
        <dsp:cNvPr id="0" name=""/>
        <dsp:cNvSpPr/>
      </dsp:nvSpPr>
      <dsp:spPr>
        <a:xfrm>
          <a:off x="5279362" y="245685"/>
          <a:ext cx="2444055" cy="29328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Holistic hospital models: integrating acute treatment with wellness programmes.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79362" y="1418831"/>
        <a:ext cx="2444055" cy="1759719"/>
      </dsp:txXfrm>
    </dsp:sp>
    <dsp:sp modelId="{9B77105A-C51D-A748-A872-CD90C7C43F35}">
      <dsp:nvSpPr>
        <dsp:cNvPr id="0" name=""/>
        <dsp:cNvSpPr/>
      </dsp:nvSpPr>
      <dsp:spPr>
        <a:xfrm>
          <a:off x="5279362" y="24568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03</a:t>
          </a:r>
        </a:p>
      </dsp:txBody>
      <dsp:txXfrm>
        <a:off x="5279362" y="245685"/>
        <a:ext cx="2444055" cy="1173146"/>
      </dsp:txXfrm>
    </dsp:sp>
    <dsp:sp modelId="{31300838-9150-E64E-97B8-BD6DC1F21303}">
      <dsp:nvSpPr>
        <dsp:cNvPr id="0" name=""/>
        <dsp:cNvSpPr/>
      </dsp:nvSpPr>
      <dsp:spPr>
        <a:xfrm>
          <a:off x="7918942" y="245685"/>
          <a:ext cx="2444055" cy="29328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Critique: The digital divide may exclude vulnerable populations.</a:t>
          </a:r>
          <a:endParaRPr lang="en-US" sz="19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18942" y="1418831"/>
        <a:ext cx="2444055" cy="1759719"/>
      </dsp:txXfrm>
    </dsp:sp>
    <dsp:sp modelId="{3E367902-5BDB-9D44-8F75-7E5B6A331E3D}">
      <dsp:nvSpPr>
        <dsp:cNvPr id="0" name=""/>
        <dsp:cNvSpPr/>
      </dsp:nvSpPr>
      <dsp:spPr>
        <a:xfrm>
          <a:off x="7918942" y="24568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04</a:t>
          </a:r>
        </a:p>
      </dsp:txBody>
      <dsp:txXfrm>
        <a:off x="7918942" y="245685"/>
        <a:ext cx="2444055" cy="11731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C136D-7E1E-0249-A527-3D304B259D7D}" type="datetimeFigureOut">
              <a:rPr lang="en-GB" smtClean="0"/>
              <a:t>04/10/2025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785A47-22CC-8E44-A23F-C6BB6EC79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719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presentation aims to critically explore the integration of health, wellbeing and </a:t>
            </a:r>
          </a:p>
          <a:p>
            <a:r>
              <a:rPr lang="en-GB" dirty="0"/>
              <a:t>sustainable development, and to assess their impact on service delivery. I will begin with </a:t>
            </a:r>
          </a:p>
          <a:p>
            <a:r>
              <a:rPr lang="en-GB" dirty="0"/>
              <a:t>definitions of the key concepts, then consider theoretical models, policy and governance, </a:t>
            </a:r>
          </a:p>
          <a:p>
            <a:r>
              <a:rPr lang="en-GB" dirty="0"/>
              <a:t>challenges, service delivery innovations, public health campaigns, and issues of equity and </a:t>
            </a:r>
          </a:p>
          <a:p>
            <a:r>
              <a:rPr lang="en-GB" dirty="0"/>
              <a:t>access. The presentation will conclude with a critical evaluation and recommendations for </a:t>
            </a:r>
          </a:p>
          <a:p>
            <a:r>
              <a:rPr lang="en-GB" dirty="0"/>
              <a:t>future directions. Throughout, I will draw on evidence from the World Health Organization, </a:t>
            </a:r>
          </a:p>
          <a:p>
            <a:r>
              <a:rPr lang="en-GB" dirty="0"/>
              <a:t>the NHS, and major reviews such as Marmot, to evaluate both strengths and limitations.”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328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 World Health Organization famously defined health in 1948 as ‘a state of complete </a:t>
            </a:r>
          </a:p>
          <a:p>
            <a:r>
              <a:rPr lang="en-GB" dirty="0"/>
              <a:t>physical, mental and social wellbeing, not merely the absence of disease.’ While </a:t>
            </a:r>
          </a:p>
          <a:p>
            <a:r>
              <a:rPr lang="en-GB" dirty="0"/>
              <a:t>groundbreaking at the time, this definition has been criticised as unrealistic and static — very </a:t>
            </a:r>
          </a:p>
          <a:p>
            <a:r>
              <a:rPr lang="en-GB" dirty="0"/>
              <a:t>few people could be said to be in a ‘complete’ state of wellbeing. </a:t>
            </a:r>
          </a:p>
          <a:p>
            <a:r>
              <a:rPr lang="en-GB" dirty="0"/>
              <a:t>Nevertheless, this definition shifted thinking away from a narrow biomedical model, where </a:t>
            </a:r>
          </a:p>
          <a:p>
            <a:r>
              <a:rPr lang="en-GB" dirty="0"/>
              <a:t>health was simply about disease absence, towards a more holistic view that incorporates </a:t>
            </a:r>
          </a:p>
          <a:p>
            <a:r>
              <a:rPr lang="en-GB" dirty="0"/>
              <a:t>mental and social factors. Today, healthcare policy increasingly embraces this </a:t>
            </a:r>
          </a:p>
          <a:p>
            <a:r>
              <a:rPr lang="en-GB" dirty="0"/>
              <a:t>multidimensional approach, though in practice, acute biomedical treatment still dominates </a:t>
            </a:r>
          </a:p>
          <a:p>
            <a:r>
              <a:rPr lang="en-GB" dirty="0"/>
              <a:t>service delivery. </a:t>
            </a:r>
          </a:p>
          <a:p>
            <a:r>
              <a:rPr lang="en-GB" dirty="0"/>
              <a:t>Thus, while the concept of health has expanded, implementation remains uneven — </a:t>
            </a:r>
          </a:p>
          <a:p>
            <a:r>
              <a:rPr lang="en-GB" dirty="0"/>
              <a:t>highlighting the tension between theory and practice.”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2047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“Wellbeing is broader than health, encompassing not only physical and mental states, but also </a:t>
            </a:r>
          </a:p>
          <a:p>
            <a:r>
              <a:rPr lang="en-GB" dirty="0"/>
              <a:t>emotional, social, and even economic dimensions. The Office for National Statistics in the </a:t>
            </a:r>
          </a:p>
          <a:p>
            <a:r>
              <a:rPr lang="en-GB" dirty="0"/>
              <a:t>UK, for example, tracks national wellbeing indicators including life satisfaction, sense of </a:t>
            </a:r>
          </a:p>
          <a:p>
            <a:r>
              <a:rPr lang="en-GB" dirty="0"/>
              <a:t>purpose, and anxiety levels. </a:t>
            </a:r>
          </a:p>
          <a:p>
            <a:r>
              <a:rPr lang="en-GB" dirty="0"/>
              <a:t>This concept reflects a holistic understanding of human flourishing. However, wellbeing is </a:t>
            </a:r>
          </a:p>
          <a:p>
            <a:r>
              <a:rPr lang="en-GB" dirty="0"/>
              <a:t>often criticised as subjective and difficult to measure consistently. Moreover, it is sometimes </a:t>
            </a:r>
          </a:p>
          <a:p>
            <a:r>
              <a:rPr lang="en-GB" dirty="0"/>
              <a:t> 2 </a:t>
            </a:r>
          </a:p>
          <a:p>
            <a:r>
              <a:rPr lang="en-GB" dirty="0"/>
              <a:t>reduced to an economic framing — linking wellbeing to productivity — which risks </a:t>
            </a:r>
          </a:p>
          <a:p>
            <a:r>
              <a:rPr lang="en-GB" dirty="0"/>
              <a:t>undermining its broader social value. </a:t>
            </a:r>
          </a:p>
          <a:p>
            <a:r>
              <a:rPr lang="en-GB" dirty="0"/>
              <a:t>In health and social care, wellbeing is increasingly recognised through mental health </a:t>
            </a:r>
          </a:p>
          <a:p>
            <a:r>
              <a:rPr lang="en-GB" dirty="0"/>
              <a:t>strategies and community programmes, but still faces the challenge of being operationalised </a:t>
            </a:r>
          </a:p>
          <a:p>
            <a:r>
              <a:rPr lang="en-GB" dirty="0"/>
              <a:t>fairly across diverse populations.”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82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“Sustainable development, as defined in the Brundtland Report of 1987, is about meeting </a:t>
            </a:r>
          </a:p>
          <a:p>
            <a:r>
              <a:rPr lang="en-GB" dirty="0"/>
              <a:t>present needs without compromising the ability of future generations to meet theirs. The </a:t>
            </a:r>
          </a:p>
          <a:p>
            <a:r>
              <a:rPr lang="en-GB" dirty="0"/>
              <a:t>World Health Organization’s Sustainable Development Goals, particularly Goal 3 — ‘Good </a:t>
            </a:r>
          </a:p>
          <a:p>
            <a:r>
              <a:rPr lang="en-GB" dirty="0"/>
              <a:t>Health and Wellbeing’ — position health as both a goal in itself and a driver of broader </a:t>
            </a:r>
          </a:p>
          <a:p>
            <a:r>
              <a:rPr lang="en-GB" dirty="0"/>
              <a:t>development. </a:t>
            </a:r>
          </a:p>
          <a:p>
            <a:r>
              <a:rPr lang="en-GB" dirty="0"/>
              <a:t>Health and sustainability are deeply interlinked. For example, climate change exacerbates </a:t>
            </a:r>
          </a:p>
          <a:p>
            <a:r>
              <a:rPr lang="en-GB" dirty="0"/>
              <a:t>respiratory disease and heat-related illness, while health systems themselves contribute </a:t>
            </a:r>
          </a:p>
          <a:p>
            <a:r>
              <a:rPr lang="en-GB" dirty="0"/>
              <a:t>significantly to carbon emissions. </a:t>
            </a:r>
          </a:p>
          <a:p>
            <a:r>
              <a:rPr lang="en-GB" dirty="0"/>
              <a:t>The challenge, however, lies in translating global frameworks such as the SDGs into national </a:t>
            </a:r>
          </a:p>
          <a:p>
            <a:r>
              <a:rPr lang="en-GB" dirty="0"/>
              <a:t>and local policy — ensuring sustainability is not an abstract concept, but embedded in </a:t>
            </a:r>
          </a:p>
          <a:p>
            <a:r>
              <a:rPr lang="en-GB" dirty="0"/>
              <a:t>everyday service delivery.”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53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5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“In practice, integration means addressing health in a holistic way. This includes social </a:t>
            </a:r>
          </a:p>
          <a:p>
            <a:r>
              <a:rPr lang="en-GB" dirty="0"/>
              <a:t>prescribing, where GPs refer patients to community activities such as exercise groups or </a:t>
            </a:r>
          </a:p>
          <a:p>
            <a:r>
              <a:rPr lang="en-GB" dirty="0"/>
              <a:t>volunteering, and preventive care aimed at obesity, smoking, and mental health. </a:t>
            </a:r>
          </a:p>
          <a:p>
            <a:r>
              <a:rPr lang="en-GB" dirty="0"/>
              <a:t>These approaches can reduce long-term costs and improve population wellbeing. However, </a:t>
            </a:r>
          </a:p>
          <a:p>
            <a:r>
              <a:rPr lang="en-GB" dirty="0"/>
              <a:t>integration remains inconsistent. Many services are still dominated by biomedical treatment, </a:t>
            </a:r>
          </a:p>
          <a:p>
            <a:r>
              <a:rPr lang="en-GB" dirty="0"/>
              <a:t>with preventive care underfunded and community care unevenly available. </a:t>
            </a:r>
          </a:p>
          <a:p>
            <a:r>
              <a:rPr lang="en-GB" dirty="0"/>
              <a:t>As my framework illustration shows, integration in healthcare balances community </a:t>
            </a:r>
          </a:p>
          <a:p>
            <a:r>
              <a:rPr lang="en-GB" dirty="0"/>
              <a:t>approaches, preventive focus, and policy relevance — yet the critical view is that delivery </a:t>
            </a:r>
          </a:p>
          <a:p>
            <a:r>
              <a:rPr lang="en-GB" dirty="0"/>
              <a:t>often falls short due to funding and workforce shortages, as well as entrenched biomedical </a:t>
            </a:r>
          </a:p>
          <a:p>
            <a:r>
              <a:rPr lang="en-GB" dirty="0"/>
              <a:t>dominance.” </a:t>
            </a:r>
          </a:p>
          <a:p>
            <a:r>
              <a:rPr lang="en-GB" dirty="0"/>
              <a:t>(Show your triangle framework here and cite: Author’s own illustration, adapted from </a:t>
            </a:r>
          </a:p>
          <a:p>
            <a:r>
              <a:rPr lang="en-GB" dirty="0"/>
              <a:t>WHO, 2014; NHS England, 2019).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882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 WHO promotes a ‘Health in All Policies’ approach, meaning health considerations </a:t>
            </a:r>
          </a:p>
          <a:p>
            <a:r>
              <a:rPr lang="en-GB" dirty="0"/>
              <a:t>should be embedded across sectors such as housing, transport, and education. In the UK, the </a:t>
            </a:r>
          </a:p>
          <a:p>
            <a:r>
              <a:rPr lang="en-GB" dirty="0"/>
              <a:t>NHS Net Zero strategy (2020) commits to reducing health sector carbon emissions, making </a:t>
            </a:r>
          </a:p>
          <a:p>
            <a:r>
              <a:rPr lang="en-GB" dirty="0"/>
              <a:t>sustainability a policy priority. </a:t>
            </a:r>
          </a:p>
          <a:p>
            <a:r>
              <a:rPr lang="en-GB" dirty="0"/>
              <a:t>These policies are important, showing that sustainability is not separate from health but </a:t>
            </a:r>
          </a:p>
          <a:p>
            <a:r>
              <a:rPr lang="en-GB" dirty="0"/>
              <a:t>integral to it. However, delivery remains patchy. Funding for sustainable innovations is often </a:t>
            </a:r>
          </a:p>
          <a:p>
            <a:r>
              <a:rPr lang="en-GB" dirty="0"/>
              <a:t>short-term, and environmental policies are not yet consistently embedded across all care </a:t>
            </a:r>
          </a:p>
          <a:p>
            <a:r>
              <a:rPr lang="en-GB" dirty="0"/>
              <a:t>systems. </a:t>
            </a:r>
          </a:p>
          <a:p>
            <a:r>
              <a:rPr lang="en-GB" dirty="0"/>
              <a:t>Thus, while policy ambition is high, the real challenge is implementation at scale.”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5575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“Several models shape our understanding. </a:t>
            </a:r>
          </a:p>
          <a:p>
            <a:r>
              <a:rPr lang="en-GB" dirty="0"/>
              <a:t>• The biopsychosocial model, proposed by Engel in 1977, integrates biological, </a:t>
            </a:r>
          </a:p>
          <a:p>
            <a:r>
              <a:rPr lang="en-GB" dirty="0"/>
              <a:t>psychological, and social dimensions. It is conceptually powerful, but often criticised </a:t>
            </a:r>
          </a:p>
          <a:p>
            <a:r>
              <a:rPr lang="en-GB" dirty="0"/>
              <a:t>as hard to operationalise in resource-limited systems. </a:t>
            </a:r>
          </a:p>
          <a:p>
            <a:r>
              <a:rPr lang="en-GB" dirty="0"/>
              <a:t>• Dahlgren and Whitehead’s model of social determinants (1991) highlights how </a:t>
            </a:r>
          </a:p>
          <a:p>
            <a:r>
              <a:rPr lang="en-GB" dirty="0"/>
              <a:t>income, housing, education and environment shape health. This model underpins the </a:t>
            </a:r>
          </a:p>
          <a:p>
            <a:r>
              <a:rPr lang="en-GB" dirty="0"/>
              <a:t>Marmot Reviews and has strongly influenced UK policy. </a:t>
            </a:r>
          </a:p>
          <a:p>
            <a:r>
              <a:rPr lang="en-GB" dirty="0"/>
              <a:t>• Antonovsky’s </a:t>
            </a:r>
            <a:r>
              <a:rPr lang="en-GB" dirty="0" err="1"/>
              <a:t>salutogenic</a:t>
            </a:r>
            <a:r>
              <a:rPr lang="en-GB" dirty="0"/>
              <a:t> model (1979) shifts the focus towards resilience and </a:t>
            </a:r>
          </a:p>
          <a:p>
            <a:r>
              <a:rPr lang="en-GB" dirty="0"/>
              <a:t>resources for health. While less prominent in UK policy, it underpins wellbeing </a:t>
            </a:r>
          </a:p>
          <a:p>
            <a:r>
              <a:rPr lang="en-GB" dirty="0"/>
              <a:t>initiatives. </a:t>
            </a:r>
          </a:p>
          <a:p>
            <a:r>
              <a:rPr lang="en-GB" dirty="0"/>
              <a:t>Together, these models are complementary but none sufficient alone. Policy needs to draw on </a:t>
            </a:r>
          </a:p>
          <a:p>
            <a:r>
              <a:rPr lang="en-GB" dirty="0"/>
              <a:t>all three: treating illness, addressing determinants, and building resilience.”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3707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“Policy is central to integration. The NHS Long Term Plan (2019) emphasises prevention, </a:t>
            </a:r>
          </a:p>
          <a:p>
            <a:r>
              <a:rPr lang="en-GB" dirty="0"/>
              <a:t>digital innovation, and Integrated Care Systems to connect health and social care. Mental </a:t>
            </a:r>
          </a:p>
          <a:p>
            <a:r>
              <a:rPr lang="en-GB" dirty="0"/>
              <a:t>health policy, such as the Five Year Forward View (2016), expands access to therapies and </a:t>
            </a:r>
          </a:p>
          <a:p>
            <a:r>
              <a:rPr lang="en-GB" dirty="0"/>
              <a:t>promotes parity between mental and physical health. </a:t>
            </a:r>
          </a:p>
          <a:p>
            <a:r>
              <a:rPr lang="en-GB" dirty="0"/>
              <a:t>The strength of these policies is that they are evidence-based and acknowledge inequalities. </a:t>
            </a:r>
          </a:p>
          <a:p>
            <a:r>
              <a:rPr lang="en-GB" dirty="0"/>
              <a:t>However, weaknesses remain. Preventive care and mental health are persistently </a:t>
            </a:r>
          </a:p>
          <a:p>
            <a:r>
              <a:rPr lang="en-GB" dirty="0"/>
              <a:t>underfunded, and governance between NHS and local authorities remains fragmented. </a:t>
            </a:r>
          </a:p>
          <a:p>
            <a:r>
              <a:rPr lang="en-GB" dirty="0"/>
              <a:t>This creates gaps between ambitious policy goals and actual delivery, reflecting broader </a:t>
            </a:r>
          </a:p>
          <a:p>
            <a:r>
              <a:rPr lang="en-GB" dirty="0"/>
              <a:t>governance challenges.”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26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“Despite ambitious policies, integration faces serious challenges: </a:t>
            </a:r>
          </a:p>
          <a:p>
            <a:r>
              <a:rPr lang="en-GB" dirty="0"/>
              <a:t>• Fragmented governance: NHS and local authorities operate under different funding </a:t>
            </a:r>
          </a:p>
          <a:p>
            <a:r>
              <a:rPr lang="en-GB" dirty="0"/>
              <a:t>and accountability systems. </a:t>
            </a:r>
          </a:p>
          <a:p>
            <a:r>
              <a:rPr lang="en-GB" dirty="0"/>
              <a:t>• Underfunding of prevention: resources still prioritise acute services despite </a:t>
            </a:r>
          </a:p>
          <a:p>
            <a:r>
              <a:rPr lang="en-GB" dirty="0"/>
              <a:t>evidence that prevention saves money long-term. </a:t>
            </a:r>
          </a:p>
          <a:p>
            <a:r>
              <a:rPr lang="en-GB" dirty="0"/>
              <a:t>• Workforce shortages: especially in community and mental health services, </a:t>
            </a:r>
          </a:p>
          <a:p>
            <a:r>
              <a:rPr lang="en-GB" dirty="0"/>
              <a:t>undermine capacity for holistic care. </a:t>
            </a:r>
          </a:p>
          <a:p>
            <a:r>
              <a:rPr lang="en-GB" dirty="0"/>
              <a:t>• Short-term politics: election cycles prioritise immediate outcomes over long-term </a:t>
            </a:r>
          </a:p>
          <a:p>
            <a:r>
              <a:rPr lang="en-GB" dirty="0"/>
              <a:t>sustainable development goals. </a:t>
            </a:r>
          </a:p>
          <a:p>
            <a:r>
              <a:rPr lang="en-GB" dirty="0"/>
              <a:t>• Persistent inequalities: despite policy recognition, gaps in health outcomes continue </a:t>
            </a:r>
          </a:p>
          <a:p>
            <a:r>
              <a:rPr lang="en-GB" dirty="0"/>
              <a:t>to widen. </a:t>
            </a:r>
          </a:p>
          <a:p>
            <a:r>
              <a:rPr lang="en-GB" dirty="0"/>
              <a:t>These challenges highlight the gap between policy intention and practice reality.”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9919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“Despite barriers, service delivery has seen important innovations. </a:t>
            </a:r>
          </a:p>
          <a:p>
            <a:r>
              <a:rPr lang="en-GB" dirty="0"/>
              <a:t>• Integrated Care Systems are now central to NHS reform, aiming to link health and </a:t>
            </a:r>
          </a:p>
          <a:p>
            <a:r>
              <a:rPr lang="en-GB" dirty="0"/>
              <a:t>social care and reduce fragmentation. </a:t>
            </a:r>
          </a:p>
          <a:p>
            <a:r>
              <a:rPr lang="en-GB" dirty="0"/>
              <a:t>• Telehealth and digital services expanded dramatically during the COVID-19 </a:t>
            </a:r>
          </a:p>
          <a:p>
            <a:r>
              <a:rPr lang="en-GB" dirty="0"/>
              <a:t>pandemic, improving access for some but raising concerns about a digital divide. </a:t>
            </a:r>
          </a:p>
          <a:p>
            <a:r>
              <a:rPr lang="en-GB" dirty="0"/>
              <a:t>• Hospitals and community services increasingly trial holistic models, blending acute </a:t>
            </a:r>
          </a:p>
          <a:p>
            <a:r>
              <a:rPr lang="en-GB" dirty="0"/>
              <a:t>treatment with wellness programmes. </a:t>
            </a:r>
          </a:p>
          <a:p>
            <a:r>
              <a:rPr lang="en-GB" dirty="0"/>
              <a:t>These examples show progress, but raise critical questions: are they accessible to all, or do </a:t>
            </a:r>
          </a:p>
          <a:p>
            <a:r>
              <a:rPr lang="en-GB" dirty="0"/>
              <a:t>they risk reinforcing inequalities by primarily benefiting those already advantaged?”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109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“Public health campaigns demonstrate impact on societal wellbeing. </a:t>
            </a:r>
          </a:p>
          <a:p>
            <a:r>
              <a:rPr lang="en-GB" dirty="0"/>
              <a:t>• Change4Life raised awareness of diet and activity, though its long-term behavioural </a:t>
            </a:r>
          </a:p>
          <a:p>
            <a:r>
              <a:rPr lang="en-GB" dirty="0"/>
              <a:t>impact is uneven and uptake stronger among middle-class families (Stead et al., </a:t>
            </a:r>
          </a:p>
          <a:p>
            <a:r>
              <a:rPr lang="en-GB" dirty="0"/>
              <a:t>2019). </a:t>
            </a:r>
          </a:p>
          <a:p>
            <a:r>
              <a:rPr lang="en-GB" dirty="0"/>
              <a:t>• Smoking cessation policies have been one of the UK’s biggest public health </a:t>
            </a:r>
          </a:p>
          <a:p>
            <a:r>
              <a:rPr lang="en-GB" dirty="0"/>
              <a:t>successes. Smoking rates have dropped from 45% in the 1970s to 14% in 2019 (ONS, </a:t>
            </a:r>
          </a:p>
          <a:p>
            <a:r>
              <a:rPr lang="en-GB" dirty="0"/>
              <a:t>2020), cutting cancer and cardiovascular deaths. </a:t>
            </a:r>
          </a:p>
          <a:p>
            <a:r>
              <a:rPr lang="en-GB" dirty="0"/>
              <a:t>• Vaccination campaigns — from MMR to COVID-19 — prevent deaths, improve </a:t>
            </a:r>
          </a:p>
          <a:p>
            <a:r>
              <a:rPr lang="en-GB" dirty="0"/>
              <a:t>herd immunity, and sustain community wellbeing. </a:t>
            </a:r>
          </a:p>
          <a:p>
            <a:r>
              <a:rPr lang="en-GB" dirty="0"/>
              <a:t>The broader impact is clear: longer life expectancy, reduced disease burden, and healthier </a:t>
            </a:r>
          </a:p>
          <a:p>
            <a:r>
              <a:rPr lang="en-GB" dirty="0"/>
              <a:t>populations. But critically, such campaigns can widen inequalities if disadvantaged groups </a:t>
            </a:r>
          </a:p>
          <a:p>
            <a:r>
              <a:rPr lang="en-GB" dirty="0"/>
              <a:t>are less able to engage. This shows the need to pair campaigns with structural support.”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443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“Equity remains the most persistent challenge. The Marmot Reviews of 2010 and 2020 </a:t>
            </a:r>
          </a:p>
          <a:p>
            <a:r>
              <a:rPr lang="en-GB" dirty="0"/>
              <a:t>demonstrate that health inequalities in the UK are widening, with life expectancy differences </a:t>
            </a:r>
          </a:p>
          <a:p>
            <a:r>
              <a:rPr lang="en-GB" dirty="0"/>
              <a:t>of nearly 10 years between the richest and poorest areas. </a:t>
            </a:r>
          </a:p>
          <a:p>
            <a:r>
              <a:rPr lang="en-GB" dirty="0"/>
              <a:t>Disparities exist across class, ethnicity, and geography, reflecting entrenched structural </a:t>
            </a:r>
          </a:p>
          <a:p>
            <a:r>
              <a:rPr lang="en-GB" dirty="0"/>
              <a:t>inequalities. While universal healthcare offers a foundation for equity, austerity and cuts to </a:t>
            </a:r>
          </a:p>
          <a:p>
            <a:r>
              <a:rPr lang="en-GB" dirty="0"/>
              <a:t>local government have weakened social care and public health. </a:t>
            </a:r>
          </a:p>
          <a:p>
            <a:r>
              <a:rPr lang="en-GB" dirty="0"/>
              <a:t>This creates a ‘postcode lottery’ where access and outcomes vary dramatically. Initiatives </a:t>
            </a:r>
          </a:p>
          <a:p>
            <a:r>
              <a:rPr lang="en-GB" dirty="0"/>
              <a:t>such as Core20PLUS5 aim to address inequalities in the most deprived 20% of communities, </a:t>
            </a:r>
          </a:p>
          <a:p>
            <a:r>
              <a:rPr lang="en-GB" dirty="0"/>
              <a:t>but implementation is at an early stage. </a:t>
            </a:r>
          </a:p>
          <a:p>
            <a:r>
              <a:rPr lang="en-GB" dirty="0"/>
              <a:t>Thus, equity remains the most significant test of integrated policy.”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217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“Bringing this together, what is the balance? </a:t>
            </a:r>
          </a:p>
          <a:p>
            <a:r>
              <a:rPr lang="en-GB" dirty="0"/>
              <a:t>Strengths: </a:t>
            </a:r>
          </a:p>
          <a:p>
            <a:r>
              <a:rPr lang="en-GB" dirty="0"/>
              <a:t>• Conceptual frameworks have shifted healthcare towards prevention, wellbeing, and </a:t>
            </a:r>
          </a:p>
          <a:p>
            <a:r>
              <a:rPr lang="en-GB" dirty="0"/>
              <a:t>sustainability. </a:t>
            </a:r>
          </a:p>
          <a:p>
            <a:r>
              <a:rPr lang="en-GB" dirty="0"/>
              <a:t>• Policy ambition is high, and public health initiatives show real, measurable impact. </a:t>
            </a:r>
          </a:p>
          <a:p>
            <a:r>
              <a:rPr lang="en-GB" dirty="0"/>
              <a:t>Weaknesses: </a:t>
            </a:r>
          </a:p>
          <a:p>
            <a:r>
              <a:rPr lang="en-GB" dirty="0"/>
              <a:t>• Inequalities remain entrenched and in some cases worsening. </a:t>
            </a:r>
          </a:p>
          <a:p>
            <a:r>
              <a:rPr lang="en-GB" dirty="0"/>
              <a:t>• Prevention and mental health remain underfunded relative to acute services. </a:t>
            </a:r>
          </a:p>
          <a:p>
            <a:r>
              <a:rPr lang="en-GB" dirty="0"/>
              <a:t>• Governance fragmentation and short-term political cycles hinder long-term progress. </a:t>
            </a:r>
          </a:p>
          <a:p>
            <a:r>
              <a:rPr lang="en-GB" dirty="0"/>
              <a:t>The critical insight is that integration is strong in theory, but limited in delivery. For progress, </a:t>
            </a:r>
          </a:p>
          <a:p>
            <a:r>
              <a:rPr lang="en-GB" dirty="0"/>
              <a:t>there must be sustained investment in prevention, structural inequality reduction, and </a:t>
            </a:r>
          </a:p>
          <a:p>
            <a:r>
              <a:rPr lang="en-GB" dirty="0"/>
              <a:t>embedding sustainability across all levels of care.”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657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“In conclusion: 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• Health, wellbeing and sustainable development are inseparable; integration is </a:t>
            </a:r>
          </a:p>
          <a:p>
            <a:r>
              <a:rPr lang="en-GB" dirty="0"/>
              <a:t>essential for effective healthcare. </a:t>
            </a:r>
          </a:p>
          <a:p>
            <a:r>
              <a:rPr lang="en-GB" dirty="0"/>
              <a:t>• UK policy increasingly reflects this understanding — through the NHS Long Term </a:t>
            </a:r>
          </a:p>
          <a:p>
            <a:r>
              <a:rPr lang="en-GB" dirty="0"/>
              <a:t>Plan, Marmot Reviews, and Net Zero — but gaps remain in implementation. </a:t>
            </a:r>
          </a:p>
          <a:p>
            <a:r>
              <a:rPr lang="en-GB" dirty="0"/>
              <a:t>• Persistent inequalities, workforce shortages, and underfunding mean ambition often </a:t>
            </a:r>
          </a:p>
          <a:p>
            <a:r>
              <a:rPr lang="en-GB" dirty="0"/>
              <a:t>exceeds reality. </a:t>
            </a:r>
          </a:p>
          <a:p>
            <a:r>
              <a:rPr lang="en-GB" dirty="0"/>
              <a:t>• Looking forward, future progress requires a stronger preventive focus, equity-driven </a:t>
            </a:r>
          </a:p>
          <a:p>
            <a:r>
              <a:rPr lang="en-GB" dirty="0"/>
              <a:t>strategies, and sustainable service delivery models embedded in policy and </a:t>
            </a:r>
          </a:p>
          <a:p>
            <a:r>
              <a:rPr lang="en-GB" dirty="0"/>
              <a:t>practice. </a:t>
            </a:r>
          </a:p>
          <a:p>
            <a:r>
              <a:rPr lang="en-GB" dirty="0"/>
              <a:t>Only through tackling structural barriers and embedding holistic approaches can health and </a:t>
            </a:r>
          </a:p>
          <a:p>
            <a:r>
              <a:rPr lang="en-GB" dirty="0"/>
              <a:t>social care systems truly achieve wellbeing for all.”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785A47-22CC-8E44-A23F-C6BB6EC7913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53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06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140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1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596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193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305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0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633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59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842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262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51321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545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19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950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216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2918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217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6315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8" r:id="rId1"/>
    <p:sldLayoutId id="2147484079" r:id="rId2"/>
    <p:sldLayoutId id="2147484080" r:id="rId3"/>
    <p:sldLayoutId id="2147484081" r:id="rId4"/>
    <p:sldLayoutId id="2147484082" r:id="rId5"/>
    <p:sldLayoutId id="2147484083" r:id="rId6"/>
    <p:sldLayoutId id="2147484084" r:id="rId7"/>
    <p:sldLayoutId id="2147484085" r:id="rId8"/>
    <p:sldLayoutId id="2147484086" r:id="rId9"/>
    <p:sldLayoutId id="2147484087" r:id="rId10"/>
    <p:sldLayoutId id="2147484088" r:id="rId11"/>
    <p:sldLayoutId id="2147484089" r:id="rId12"/>
    <p:sldLayoutId id="2147484090" r:id="rId13"/>
    <p:sldLayoutId id="2147484091" r:id="rId14"/>
    <p:sldLayoutId id="2147484092" r:id="rId15"/>
    <p:sldLayoutId id="2147484093" r:id="rId16"/>
    <p:sldLayoutId id="2147484094" r:id="rId17"/>
    <p:sldLayoutId id="2147484095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7.sv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ofhealthequity.org/resources-reports/fair-society-healthy-lives-the-marmot-review/fair-society-healthy-lives-full-report-pdf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instituteofhealthequity.org/resources-reports/marmot-review-10-years-on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84F1622-F133-4C39-A178-9AE07752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Graphic 8" descr="Fingerprint">
            <a:extLst>
              <a:ext uri="{FF2B5EF4-FFF2-40B4-BE49-F238E27FC236}">
                <a16:creationId xmlns:a16="http://schemas.microsoft.com/office/drawing/2014/main" id="{FD9E751C-C7B0-5DAC-1F3B-01D91DB91D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81386" y="2714571"/>
            <a:ext cx="3410926" cy="3410926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F7EA36-1D98-BF51-0631-28BE66E1FF3C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3616036" y="186814"/>
            <a:ext cx="7890164" cy="667118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Algerian" panose="04020705040A02060702" pitchFamily="82" charset="0"/>
              </a:rPr>
              <a:t>Health, Well-being and      Sustainable Development</a:t>
            </a:r>
            <a:endParaRPr lang="en-US" sz="3600" dirty="0">
              <a:solidFill>
                <a:schemeClr val="accent1"/>
              </a:solidFill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badi" panose="020F0502020204030204" pitchFamily="34" charset="0"/>
              </a:rPr>
              <a:t> </a:t>
            </a:r>
          </a:p>
          <a:p>
            <a:r>
              <a:rPr lang="en-US" dirty="0">
                <a:latin typeface="Abadi" panose="020F0502020204030204" pitchFamily="34" charset="0"/>
              </a:rPr>
              <a:t> Student Name : Charlotte Jackson </a:t>
            </a:r>
          </a:p>
          <a:p>
            <a:endParaRPr lang="en-US" dirty="0">
              <a:latin typeface="Abadi" panose="020F0502020204030204" pitchFamily="34" charset="0"/>
            </a:endParaRPr>
          </a:p>
          <a:p>
            <a:r>
              <a:rPr lang="en-US" dirty="0">
                <a:latin typeface="Abadi" panose="020F0502020204030204" pitchFamily="34" charset="0"/>
              </a:rPr>
              <a:t>Student Number : 2223874</a:t>
            </a:r>
          </a:p>
          <a:p>
            <a:endParaRPr lang="en-US" dirty="0">
              <a:latin typeface="Abadi" panose="020F0502020204030204" pitchFamily="34" charset="0"/>
            </a:endParaRPr>
          </a:p>
          <a:p>
            <a:r>
              <a:rPr lang="en-GB" dirty="0">
                <a:latin typeface="Abadi" panose="020F0502020204030204" pitchFamily="34" charset="0"/>
              </a:rPr>
              <a:t>Module Code : BMHP6030</a:t>
            </a:r>
          </a:p>
          <a:p>
            <a:endParaRPr lang="en-GB" dirty="0">
              <a:latin typeface="Abadi" panose="020F0502020204030204" pitchFamily="34" charset="0"/>
            </a:endParaRPr>
          </a:p>
          <a:p>
            <a:r>
              <a:rPr lang="en-GB" dirty="0">
                <a:latin typeface="Abadi" panose="020F0502020204030204" pitchFamily="34" charset="0"/>
              </a:rPr>
              <a:t>Module Name : Health, Well-being and Sustainable Development </a:t>
            </a:r>
          </a:p>
          <a:p>
            <a:endParaRPr lang="en-US" dirty="0">
              <a:latin typeface="Abadi" panose="020F0502020204030204" pitchFamily="34" charset="0"/>
            </a:endParaRPr>
          </a:p>
          <a:p>
            <a:r>
              <a:rPr lang="en-US" dirty="0">
                <a:latin typeface="Abadi" panose="020F0502020204030204" pitchFamily="34" charset="0"/>
              </a:rPr>
              <a:t> Date :12 OCTOBER 2025</a:t>
            </a:r>
          </a:p>
          <a:p>
            <a:endParaRPr lang="en-US" dirty="0">
              <a:latin typeface="Abadi" panose="020F0502020204030204" pitchFamily="34" charset="0"/>
            </a:endParaRPr>
          </a:p>
          <a:p>
            <a:r>
              <a:rPr lang="en-US" dirty="0">
                <a:latin typeface="Abadi" panose="020F0502020204030204" pitchFamily="34" charset="0"/>
              </a:rPr>
              <a:t>Lecture Name : Parese Ahmed</a:t>
            </a:r>
          </a:p>
          <a:p>
            <a:endParaRPr lang="en-US" dirty="0">
              <a:latin typeface="Abadi" panose="020F0502020204030204" pitchFamily="34" charset="0"/>
            </a:endParaRPr>
          </a:p>
          <a:p>
            <a:endParaRPr lang="en-US" dirty="0">
              <a:latin typeface="Abadi" panose="020F0502020204030204" pitchFamily="34" charset="0"/>
            </a:endParaRPr>
          </a:p>
          <a:p>
            <a:endParaRPr lang="en-US" dirty="0">
              <a:latin typeface="Abadi" panose="020F0502020204030204" pitchFamily="34" charset="0"/>
            </a:endParaRPr>
          </a:p>
          <a:p>
            <a:endParaRPr lang="en-US" dirty="0">
              <a:latin typeface="Abad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617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5" name="Rectangle 6154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Content pages cityscape SDGs new">
            <a:extLst>
              <a:ext uri="{FF2B5EF4-FFF2-40B4-BE49-F238E27FC236}">
                <a16:creationId xmlns:a16="http://schemas.microsoft.com/office/drawing/2014/main" id="{89084557-B6C2-4D13-ED17-AAB43AE59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9" b="1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697090-7496-E1A8-ADDE-C30A80B92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2 – Introduction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02233-AD74-372A-6FC2-EF7C6BAFE4D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Aim: critically examine how health, wellbeing, and sustainable development integrate into health and social care.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Focus: impact on service delivery, governance, policy, and inequalities.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Approach: definitions → models → policy and practice → evaluation.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479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3903-D661-A8BB-9D34-A341F08EC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3 – Defining Health</a:t>
            </a:r>
            <a:br>
              <a:rPr lang="en-GB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F9565C7-3C93-5D0A-D96C-4C886227A02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44314071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262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E448F-DD74-74E9-C70D-47670968E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4 – Defining Wellbeing</a:t>
            </a:r>
            <a:br>
              <a:rPr lang="en-GB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7" name="Graphic 6" descr="Aspiration">
            <a:extLst>
              <a:ext uri="{FF2B5EF4-FFF2-40B4-BE49-F238E27FC236}">
                <a16:creationId xmlns:a16="http://schemas.microsoft.com/office/drawing/2014/main" id="{4FDCB28E-B9E6-9218-CC95-7DFC8B9026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40137" y="2501159"/>
            <a:ext cx="3410926" cy="3410926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57B99FB-8E59-4136-F73C-28DEEB66893F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03013157"/>
              </p:ext>
            </p:extLst>
          </p:nvPr>
        </p:nvGraphicFramePr>
        <p:xfrm>
          <a:off x="677333" y="2194560"/>
          <a:ext cx="5816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984433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A673B1BE-E352-C1DE-4A78-6B364DB93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35" b="19625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B96DC3-616C-0222-5AB1-59A04118E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cap="none">
                <a:latin typeface="Times New Roman" panose="02020603050405020304" pitchFamily="18" charset="0"/>
                <a:cs typeface="Times New Roman" panose="02020603050405020304" pitchFamily="18" charset="0"/>
              </a:rPr>
              <a:t>Slide 5 – Defining Sustainable Development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2C4E491-9BB8-61F1-5609-538C21297CA6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59045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F207A-EE73-28E6-4E69-E724A7F5E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2800" b="1"/>
              <a:t>Slide 6 – Why These Concepts Matter in Modern Policy</a:t>
            </a:r>
            <a:br>
              <a:rPr lang="en-GB" sz="2800" b="1"/>
            </a:br>
            <a:endParaRPr lang="en-GB" sz="280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8EB97B6-BCF1-28A9-B807-FFAA101ED6A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60874189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4156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DA2CE-385B-DF14-F7E1-27E5E91C5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400" b="1"/>
              <a:t>Slide 7 – Integration in Healthcare</a:t>
            </a:r>
            <a:br>
              <a:rPr lang="en-GB" sz="3400" b="1"/>
            </a:br>
            <a:endParaRPr lang="en-GB" sz="340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030980A3-C6A9-B962-8FA6-C5E742589CA1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77333" y="2194560"/>
          <a:ext cx="5816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diagram of a health care framework&#10;&#10;AI-generated content may be incorrect.">
            <a:extLst>
              <a:ext uri="{FF2B5EF4-FFF2-40B4-BE49-F238E27FC236}">
                <a16:creationId xmlns:a16="http://schemas.microsoft.com/office/drawing/2014/main" id="{E0CE64B6-DADC-A151-ABEF-329287D4FF4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589" b="2"/>
          <a:stretch>
            <a:fillRect/>
          </a:stretch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  <p:sp>
        <p:nvSpPr>
          <p:cNvPr id="4" name="AutoShape 2" descr="Output image">
            <a:extLst>
              <a:ext uri="{FF2B5EF4-FFF2-40B4-BE49-F238E27FC236}">
                <a16:creationId xmlns:a16="http://schemas.microsoft.com/office/drawing/2014/main" id="{99233250-61B7-162B-E9CC-D4A61A4EC9B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3DA4AE-04AC-CCA4-6941-0489714BCDCE}"/>
              </a:ext>
            </a:extLst>
          </p:cNvPr>
          <p:cNvSpPr txBox="1"/>
          <p:nvPr/>
        </p:nvSpPr>
        <p:spPr>
          <a:xfrm>
            <a:off x="6985000" y="6034019"/>
            <a:ext cx="5207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Author’s own illustration (adapted from </a:t>
            </a:r>
            <a:r>
              <a:rPr lang="en-GB" sz="1000" dirty="0">
                <a:solidFill>
                  <a:schemeClr val="accent6"/>
                </a:solidFill>
              </a:rPr>
              <a:t>WHO, 2014; NHS England, </a:t>
            </a:r>
            <a:r>
              <a:rPr lang="en-GB" sz="1000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2019).</a:t>
            </a:r>
          </a:p>
        </p:txBody>
      </p:sp>
    </p:spTree>
    <p:extLst>
      <p:ext uri="{BB962C8B-B14F-4D97-AF65-F5344CB8AC3E}">
        <p14:creationId xmlns:p14="http://schemas.microsoft.com/office/powerpoint/2010/main" val="2404356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B49AE-BD57-28AF-0E34-4F984E434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sz="2800" b="1" dirty="0"/>
              <a:t>Slide 8 – Sustainable Development in Health Policy</a:t>
            </a:r>
            <a:br>
              <a:rPr lang="en-GB" sz="2800" b="1" dirty="0"/>
            </a:br>
            <a:endParaRPr lang="en-GB" sz="2800" dirty="0"/>
          </a:p>
        </p:txBody>
      </p:sp>
      <p:pic>
        <p:nvPicPr>
          <p:cNvPr id="5122" name="Picture 2" descr="NHS to have 'net zero' climate impact ...">
            <a:extLst>
              <a:ext uri="{FF2B5EF4-FFF2-40B4-BE49-F238E27FC236}">
                <a16:creationId xmlns:a16="http://schemas.microsoft.com/office/drawing/2014/main" id="{6A91AE68-1F70-6A40-2087-546D3D57F6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1" r="29708" b="1"/>
          <a:stretch>
            <a:fillRect/>
          </a:stretch>
        </p:blipFill>
        <p:spPr bwMode="auto">
          <a:xfrm>
            <a:off x="630705" y="746124"/>
            <a:ext cx="3644962" cy="547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8" name="Content Placeholder 2">
            <a:extLst>
              <a:ext uri="{FF2B5EF4-FFF2-40B4-BE49-F238E27FC236}">
                <a16:creationId xmlns:a16="http://schemas.microsoft.com/office/drawing/2014/main" id="{947CAB06-C148-EE8A-CA6D-8019FD4BE8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3600" y="2194560"/>
            <a:ext cx="6832600" cy="402412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WHO’s “Health in All Policies” (2014) integrates health into housing, transport, and education policies, acknowledging that broader determinants influence wellbeing.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Net Zero (2020) stands as the first health system globally to pledge carbon neutrality by 2040, connecting environmental sustainability with long-term health outcomes. Its strengths include showcasing global leadership, aligning with SDG 3 and SDG 13, and preparing healthcare for the future. However, weaknesses consist of inconsistent implementation, local watering down of commitments, and weak integration of climate-health links into mainstream policy.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 reflection suggests that ambitious goals may become symbolic without proper funding, workforce adaptation, and cross-sector governance.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656622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A3D3822-8A18-41ED-9EE7-465339DF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ireframe of lines and dots&#10;&#10;AI-generated content may be incorrect.">
            <a:extLst>
              <a:ext uri="{FF2B5EF4-FFF2-40B4-BE49-F238E27FC236}">
                <a16:creationId xmlns:a16="http://schemas.microsoft.com/office/drawing/2014/main" id="{7B1D3C28-48C0-8EB6-3223-188BAEEAC0D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t="28870" b="13438"/>
          <a:stretch>
            <a:fillRect/>
          </a:stretch>
        </p:blipFill>
        <p:spPr>
          <a:xfrm>
            <a:off x="0" y="-167138"/>
            <a:ext cx="12191980" cy="685799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C9F2842-5B80-4C1D-8C91-93F240628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8FC4AB-12A7-A89B-C4FB-49927871F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 b="1" dirty="0"/>
              <a:t>Slide 9 – Theoretical Perspectives</a:t>
            </a:r>
            <a:br>
              <a:rPr lang="en-GB" sz="3700" b="1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E73CD-05E4-067B-2C7E-E0338C565D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293" y="1608588"/>
            <a:ext cx="11263393" cy="402412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br>
              <a:rPr lang="en-GB" sz="2000" b="1" dirty="0"/>
            </a:b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(Engel, 1977) broadens beyond purely biomedical perspectives to include psychological and social elements, essential for holistic care but challenging to apply in resource-limited systems.</a:t>
            </a:r>
          </a:p>
          <a:p>
            <a:pPr>
              <a:lnSpc>
                <a:spcPct val="170000"/>
              </a:lnSpc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Social Determinants of Health (Dahlgren &amp; Whitehead, 1991) emphasise how education, housing, income, and environment influence health, shaping UK policies such as the Marmot Reviews (2010, 2020). However, it often highlights inequalities without offering clear solutions.</a:t>
            </a:r>
          </a:p>
          <a:p>
            <a:pPr>
              <a:lnSpc>
                <a:spcPct val="170000"/>
              </a:lnSpc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salutogenic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Model (Antonovsky, 1979) emphasises resilience and a sense of coherence, promoting well-being, but it is less integrated into UK policy.</a:t>
            </a:r>
          </a:p>
          <a:p>
            <a:pPr>
              <a:lnSpc>
                <a:spcPct val="170000"/>
              </a:lnSpc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These models support each other by encouraging prevention, equity, and resilience, although practical implementation faces barriers like funding, governance, and biomedical dominance, all affected by environmental factors.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45576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bstract wave pattern">
            <a:extLst>
              <a:ext uri="{FF2B5EF4-FFF2-40B4-BE49-F238E27FC236}">
                <a16:creationId xmlns:a16="http://schemas.microsoft.com/office/drawing/2014/main" id="{9339523E-E87D-B997-74D0-1C0696A95E2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D177DB-23B4-21C3-A239-21E33D55B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 b="1"/>
              <a:t>Slide 10 – Policy &amp; Governance</a:t>
            </a:r>
            <a:br>
              <a:rPr lang="en-GB" sz="3700" b="1"/>
            </a:br>
            <a:endParaRPr lang="en-GB" sz="370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76CC032-D442-18B3-DF85-C19ADE59654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55742344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30358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F428F-7721-6D6D-E31B-2157E530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2800" b="1"/>
              <a:t>Slide 11 – Challenges in Policy Integration</a:t>
            </a:r>
            <a:br>
              <a:rPr lang="en-GB" sz="2800" b="1"/>
            </a:br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9B866A-7CDE-4D7B-65F9-21D38A4545D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8768993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3483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A6C42-D98C-F34A-E97B-73F649579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Slide 12 – Service Delivery Innovations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E32F81-B7A2-6FD2-C21F-C1C0CCB3BE1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66683685"/>
              </p:ext>
            </p:extLst>
          </p:nvPr>
        </p:nvGraphicFramePr>
        <p:xfrm>
          <a:off x="914400" y="2366963"/>
          <a:ext cx="10363200" cy="3424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8962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65F76-1C5F-5F89-3644-BA739C561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35510" y="310044"/>
            <a:ext cx="11741330" cy="75675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Slide 13 – Public Health Initiatives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9038-F4EE-A63E-40F1-3EC13DE95F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0601AC-B848-7899-5090-B91257010D66}"/>
              </a:ext>
            </a:extLst>
          </p:cNvPr>
          <p:cNvSpPr txBox="1"/>
          <p:nvPr/>
        </p:nvSpPr>
        <p:spPr>
          <a:xfrm>
            <a:off x="194517" y="920356"/>
            <a:ext cx="11982735" cy="48491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Change4Life (PHE): Raised awareness on obesity and diet; observed a more substantial uptake among middle-class families (Stead et al., 2019).</a:t>
            </a:r>
          </a:p>
          <a:p>
            <a:pPr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Smoking cessation: Reduced UK adult smoking prevalence from 45% in the 1970s to approximately 14% in 2019 (ONS, 2020), thereby decreasing the burden of cancer and cardiovascular disease.</a:t>
            </a:r>
          </a:p>
          <a:p>
            <a:pPr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Vaccination campaigns: Increase herd immunity and consequently prevent fatalities from measles, influenza, and COVID-19.</a:t>
            </a:r>
          </a:p>
          <a:p>
            <a:pPr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Societal wellbeing impact: Leads to improved life expectancy, reduced healthcare expenditures, and enhanced productivity and quality of life.</a:t>
            </a:r>
          </a:p>
          <a:p>
            <a:pPr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Critical reflection: Evidences unequal effectiveness; behaviour-change campaigns may exacerbate health inequalities if not complemented with structural reforms (Marmot, 2020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6" name="AutoShape 2" descr="Output image">
            <a:extLst>
              <a:ext uri="{FF2B5EF4-FFF2-40B4-BE49-F238E27FC236}">
                <a16:creationId xmlns:a16="http://schemas.microsoft.com/office/drawing/2014/main" id="{355C4608-7E0A-9F71-8673-BAFCF733AB5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Output image">
            <a:extLst>
              <a:ext uri="{FF2B5EF4-FFF2-40B4-BE49-F238E27FC236}">
                <a16:creationId xmlns:a16="http://schemas.microsoft.com/office/drawing/2014/main" id="{43BD46B0-D2F8-FF06-4E2C-5EBAEBDFA3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5442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A3D3822-8A18-41ED-9EE7-465339DF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Houses in an area">
            <a:extLst>
              <a:ext uri="{FF2B5EF4-FFF2-40B4-BE49-F238E27FC236}">
                <a16:creationId xmlns:a16="http://schemas.microsoft.com/office/drawing/2014/main" id="{37F86503-8B5B-C6D0-7B1E-0ABB7F14EC0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t="12583" b="3148"/>
          <a:stretch>
            <a:fillRect/>
          </a:stretch>
        </p:blipFill>
        <p:spPr>
          <a:xfrm>
            <a:off x="-186793" y="-78648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9F2842-5B80-4C1D-8C91-93F240628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B0E3C9-0B39-F8A5-9010-E942BB432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510" y="894735"/>
            <a:ext cx="9379974" cy="11626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Slide 14 – Equity and Access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A2C04-33C5-2F6A-AC4B-027AE7A34D3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730478"/>
            <a:ext cx="10820400" cy="448820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Marmot Reviews (2010, 2020) highlight ongoing and growing health inequalities in England influenced by social factors determinants.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Deep-rooted disparities: Class, ethnicity, and geography still influence health outcomes; the life expectancy gap between the wealthiest and poorest areas exceeds 9 years.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universal healthcare offers a foundation for equity, but austerity measures and cuts by local authorities have diminished public health and social care capacity.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Critical issue: The 'postcode lottery” affects access to services and outcomes, resulting in inequalities in cancer survival, mental health care, and social care availability.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Targeted interventions include the NHS Core20PLUS5 approach (2021), which aims to reduce inequalities in the most deprived 20% of populations.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528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EC6ED-AA8D-B4A3-1C5A-D84F0AA6AF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16976" y="1692711"/>
            <a:ext cx="11975024" cy="3845311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Strengths include a shift to holistic frameworks recognising mental, social, and environmental factors, and strong policy ambitions like the NHS Long Term Plan and Net Zero.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Public health efforts such as smoking cessation and vaccination have improved well-being.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Weaknesses involve persistent health inequalities despite policies, underfunded prevention and mental health services, fragmented NHS and local authority governance, and challenges in implementing NHS Net Zero goals.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Critical insight highlights that integrating health, well-being, and sustainability is a strong concept, but uneven in practice.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Long-term success requires addressing structural inequalities, increasing prevention funding, and embedding sustainability in policies.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379EDAE-484B-4269-A72D-054EACF2A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9605" b="7018"/>
          <a:stretch/>
        </p:blipFill>
        <p:spPr>
          <a:xfrm rot="16200000">
            <a:off x="7867649" y="2533648"/>
            <a:ext cx="6858001" cy="1790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4C0109-61E0-5495-CB38-1F411239B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405" y="268733"/>
            <a:ext cx="9845190" cy="675164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Slide 15 – Critical Evaluation</a:t>
            </a: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996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D4F02F4-2F5F-D519-A33A-4F00181D569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0000"/>
          </a:blip>
          <a:srcRect t="210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FB60FD-9589-CE1F-69DA-9C26A14D9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5459" y="0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/>
              <a:t>Slide 16 – 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6112-DCF8-F34B-F59F-889695D46E8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985" y="855406"/>
            <a:ext cx="11918197" cy="53632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b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Integration is essential: health, well-being, and sustainable development are interdependent and vital for effective health and social care.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UK policy progress: NHS Long Term Plan, Marmot Reviews, and sustainability strategies demonstrate ambition, but gaps in implementation persist.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Persistent barriers, including inequalities, underfunding of prevention, and fragmented governance, impede progress.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Future priorities: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- Strengthen preventive measures to reduce long-term health burdens.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- Promote equity-driven strategies to address widening gaps in health outcomes.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- Embed sustainability across all levels of health policy and service delivery.</a:t>
            </a:r>
          </a:p>
          <a:p>
            <a:pPr marL="0" indent="0">
              <a:lnSpc>
                <a:spcPct val="170000"/>
              </a:lnSpc>
              <a:buNone/>
            </a:pPr>
            <a:b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570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21C3C-0C28-4392-53F3-D255956F7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941" y="329084"/>
            <a:ext cx="6656439" cy="97593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Slide 17 – References</a:t>
            </a:r>
            <a:br>
              <a:rPr lang="en-GB" b="1" dirty="0"/>
            </a:b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149531-1AF5-4EA1-8D06-DDF13515E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5719" y="2187575"/>
            <a:ext cx="6858000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C893D-0095-2BC4-2D2B-6D67A5C70B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78942" y="1130710"/>
            <a:ext cx="8613058" cy="572729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Antonovsky, A., 1979.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Health, Stress and Coping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San Francisco: Jossey-Bass.</a:t>
            </a:r>
          </a:p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M., 1991.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 Studies.</a:t>
            </a:r>
          </a:p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Engel, G.L., 1977. The need for a new medical model: A challenge for biomedicine.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196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(4286), pp.129–136.</a:t>
            </a:r>
          </a:p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Goldblatt, P., Boyce, T., McNeish, D., Grady, M. and Geddes, I., 2010.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Fair Society, Healthy Lives: The Marmot Review - Strategic Review of Health Inequalities in England post-2010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London: The Marmot Review.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https://www.instituteofhealthequity.org/resources-reports/fair-society-healthy-lives-the-marmot-review/fair-society-healthy-lives-full-report-pdf.pdf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[Accessed 14 September 2025].</a:t>
            </a:r>
          </a:p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J., 2020.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https://www.instituteofhealthequity.org/resources-reports/marmot-review-10-years-on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[Accessed 14 September 2025].</a:t>
            </a:r>
          </a:p>
          <a:p>
            <a:pPr>
              <a:lnSpc>
                <a:spcPct val="17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NHS England, 2019.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https://www.longtermplan.nhs.uk/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[Accessed 14 September 2025].</a:t>
            </a:r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479522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8B313-49B3-CB01-0596-5F383DF8A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720" y="257251"/>
            <a:ext cx="6715145" cy="96195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 Black" panose="020B0A04020102020204" pitchFamily="34" charset="0"/>
              </a:rPr>
              <a:t>Slide 18 – References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9149531-1AF5-4EA1-8D06-DDF13515E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5719" y="2187575"/>
            <a:ext cx="6858000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CA0EE-D1A9-C124-29B1-ED86C2750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40456" y="1337188"/>
            <a:ext cx="8652387" cy="49112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NHS England, 2020. Delivering a 'Net Zero' National Health Service. London: NHS England. Available at: https://www.england.nhs.uk/greenernhs/publication/delivering-a-net-zero-national-health-service/ [Accessed 14 September 2025].</a:t>
            </a:r>
          </a:p>
          <a:p>
            <a:pPr>
              <a:lnSpc>
                <a:spcPct val="150000"/>
              </a:lnSpc>
            </a:pP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England, 2019. Change4Life campaign resources. London: Public Health England. Available at: https://campaignresources.phe.gov.uk/resources/campaigns/17-change4life/resources [Accessed 14 September 2025].</a:t>
            </a:r>
          </a:p>
          <a:p>
            <a:pPr>
              <a:lnSpc>
                <a:spcPct val="150000"/>
              </a:lnSpc>
            </a:pP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1948. Constitution of the World Health Organization. New York: World Health Organization. Available at: https://apps.who.int/gb/bd/pdf/bd47/en/constitution-en.pdf [Accessed 14 September 2025].</a:t>
            </a:r>
          </a:p>
          <a:p>
            <a:pPr>
              <a:lnSpc>
                <a:spcPct val="150000"/>
              </a:lnSpc>
            </a:pP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2014. Health in All Policies: Framework for Country Action. Geneva: World Health Organization. Available at: https://www.who.int/publications/i/item/9789241506908 [Accessed 14 September 2025].</a:t>
            </a:r>
          </a:p>
          <a:p>
            <a:pPr>
              <a:lnSpc>
                <a:spcPct val="150000"/>
              </a:lnSpc>
            </a:pP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2015. Sustainable Development Goals (SDGs). Geneva: World Health Organization. Available at: https://www.who.int/health-topics/sustainable-development-goals [Accessed 14 September 2025].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78157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  <wetp:taskpane dockstate="right" visibility="0" width="350" row="0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8777B91A-75F8-EC47-B7EC-661EC85F7454}">
  <we:reference id="wa200003964" version="1.0.0.0" store="en-GB" storeType="OMEX"/>
  <we:alternateReferences>
    <we:reference id="WA200003964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70A99C47-20B1-8B44-9F39-BAA7AA4C6D37}">
  <we:reference id="wa200005566" version="3.0.0.2" store="en-GB" storeType="OMEX"/>
  <we:alternateReferences>
    <we:reference id="WA200005566" version="3.0.0.2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3853</Words>
  <Application>Microsoft Office PowerPoint</Application>
  <PresentationFormat>Widescreen</PresentationFormat>
  <Paragraphs>289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Abadi</vt:lpstr>
      <vt:lpstr>Algerian</vt:lpstr>
      <vt:lpstr>Aptos</vt:lpstr>
      <vt:lpstr>Arial</vt:lpstr>
      <vt:lpstr>Arial Black</vt:lpstr>
      <vt:lpstr>Century Gothic</vt:lpstr>
      <vt:lpstr>Times New Roman</vt:lpstr>
      <vt:lpstr>Vapor Trail</vt:lpstr>
      <vt:lpstr>PowerPoint Presentation</vt:lpstr>
      <vt:lpstr>Slide 2 – Introduction </vt:lpstr>
      <vt:lpstr>Slide 3 – Defining Health </vt:lpstr>
      <vt:lpstr>Slide 4 – Defining Wellbeing </vt:lpstr>
      <vt:lpstr>Slide 5 – Defining Sustainable Development</vt:lpstr>
      <vt:lpstr>Slide 6 – Why These Concepts Matter in Modern Policy </vt:lpstr>
      <vt:lpstr>Slide 7 – Integration in Healthcare </vt:lpstr>
      <vt:lpstr>Slide 8 – Sustainable Development in Health Policy </vt:lpstr>
      <vt:lpstr>Slide 9 – Theoretical Perspectives </vt:lpstr>
      <vt:lpstr>Slide 10 – Policy &amp; Governance </vt:lpstr>
      <vt:lpstr>Slide 11 – Challenges in Policy Integration </vt:lpstr>
      <vt:lpstr>Slide 12 – Service Delivery Innovations </vt:lpstr>
      <vt:lpstr>Slide 13 – Public Health Initiatives </vt:lpstr>
      <vt:lpstr>Slide 14 – Equity and Access </vt:lpstr>
      <vt:lpstr>Slide 15 – Critical Evaluation </vt:lpstr>
      <vt:lpstr>Slide 16 – Conclusion </vt:lpstr>
      <vt:lpstr>Slide 17 – References </vt:lpstr>
      <vt:lpstr>Slide 18 –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Mujeeb Mahamood</dc:creator>
  <cp:lastModifiedBy>charlotte jackson</cp:lastModifiedBy>
  <cp:revision>3</cp:revision>
  <dcterms:created xsi:type="dcterms:W3CDTF">2025-09-13T11:16:16Z</dcterms:created>
  <dcterms:modified xsi:type="dcterms:W3CDTF">2025-10-04T22:05:16Z</dcterms:modified>
</cp:coreProperties>
</file>